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4"/>
  </p:notesMasterIdLst>
  <p:sldIdLst>
    <p:sldId id="256" r:id="rId2"/>
    <p:sldId id="34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257" r:id="rId19"/>
    <p:sldId id="258" r:id="rId20"/>
    <p:sldId id="259" r:id="rId21"/>
    <p:sldId id="260" r:id="rId22"/>
    <p:sldId id="261" r:id="rId23"/>
    <p:sldId id="263" r:id="rId24"/>
    <p:sldId id="262" r:id="rId25"/>
    <p:sldId id="264" r:id="rId26"/>
    <p:sldId id="265" r:id="rId27"/>
    <p:sldId id="266" r:id="rId28"/>
    <p:sldId id="267" r:id="rId29"/>
    <p:sldId id="268" r:id="rId30"/>
    <p:sldId id="346" r:id="rId31"/>
    <p:sldId id="269" r:id="rId32"/>
    <p:sldId id="270" r:id="rId33"/>
    <p:sldId id="272" r:id="rId34"/>
    <p:sldId id="273" r:id="rId35"/>
    <p:sldId id="271" r:id="rId36"/>
    <p:sldId id="274" r:id="rId37"/>
    <p:sldId id="316" r:id="rId38"/>
    <p:sldId id="300" r:id="rId39"/>
    <p:sldId id="301" r:id="rId40"/>
    <p:sldId id="317" r:id="rId41"/>
    <p:sldId id="318" r:id="rId42"/>
    <p:sldId id="304" r:id="rId43"/>
    <p:sldId id="319" r:id="rId44"/>
    <p:sldId id="305" r:id="rId45"/>
    <p:sldId id="320" r:id="rId46"/>
    <p:sldId id="302" r:id="rId47"/>
    <p:sldId id="321" r:id="rId48"/>
    <p:sldId id="306" r:id="rId49"/>
    <p:sldId id="322" r:id="rId50"/>
    <p:sldId id="303" r:id="rId51"/>
    <p:sldId id="307" r:id="rId52"/>
    <p:sldId id="323" r:id="rId53"/>
    <p:sldId id="324" r:id="rId54"/>
    <p:sldId id="325" r:id="rId55"/>
    <p:sldId id="326" r:id="rId56"/>
    <p:sldId id="308" r:id="rId57"/>
    <p:sldId id="327" r:id="rId58"/>
    <p:sldId id="328" r:id="rId59"/>
    <p:sldId id="329" r:id="rId60"/>
    <p:sldId id="330" r:id="rId61"/>
    <p:sldId id="309" r:id="rId62"/>
    <p:sldId id="310" r:id="rId63"/>
    <p:sldId id="331" r:id="rId64"/>
    <p:sldId id="332" r:id="rId65"/>
    <p:sldId id="333" r:id="rId66"/>
    <p:sldId id="334" r:id="rId67"/>
    <p:sldId id="311" r:id="rId68"/>
    <p:sldId id="312" r:id="rId69"/>
    <p:sldId id="313" r:id="rId70"/>
    <p:sldId id="335" r:id="rId71"/>
    <p:sldId id="314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1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</p:sldIdLst>
  <p:sldSz cx="9144000" cy="6858000" type="screen4x3"/>
  <p:notesSz cx="7939088" cy="114220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128" y="-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857250"/>
            <a:ext cx="5708650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3750" y="5426075"/>
            <a:ext cx="6351588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830C51-52B0-4EFA-90F0-0C4DB18607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3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89F49-68F5-4C0B-A675-208BEB42D2AE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3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1C63C-1849-4120-8FCC-BE5F306A8A99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4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524C8-E2C7-4B21-855D-9B635FCFDB83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5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BA6A2-28F6-4DCD-8B39-9B2AB7FED0CE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6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500E0-E479-4D09-8CD3-3CD458C04931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7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56BCB-24D0-41A9-8591-04DCBABD157E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660B6-275C-43B8-9DCD-FDBC8A5E6D38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40C43-9F02-46F3-BA61-390F48157DA3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B9862-C82F-44B0-B358-0AC05C6C7D6C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59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A0D6A-C1CA-4C5D-850C-F07FFFB2BACD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0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3FAD9-5685-4EE6-8D3F-0E9D013F68B2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F9E11-A7BA-4B4B-9D54-44636C7FF6E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0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1B1F-5343-4DFA-91D0-E0E6B367D0A6}" type="slidenum">
              <a:rPr lang="de-DE">
                <a:latin typeface="Arial" pitchFamily="34" charset="0"/>
              </a:rPr>
              <a:pPr/>
              <a:t>72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1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3AE5B-6BE4-46C9-9086-CFC146B07695}" type="slidenum">
              <a:rPr lang="de-DE">
                <a:latin typeface="Arial" pitchFamily="34" charset="0"/>
              </a:rPr>
              <a:pPr/>
              <a:t>73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2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5D648-C354-4E81-A9DD-731516E58BD9}" type="slidenum">
              <a:rPr lang="de-DE">
                <a:latin typeface="Arial" pitchFamily="34" charset="0"/>
              </a:rPr>
              <a:pPr/>
              <a:t>74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3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25445-6FC9-48EF-9490-DA2E0609DB14}" type="slidenum">
              <a:rPr lang="de-DE">
                <a:latin typeface="Arial" pitchFamily="34" charset="0"/>
              </a:rPr>
              <a:pPr/>
              <a:t>75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6C016-B649-42CD-880D-7FEA64082251}" type="slidenum">
              <a:rPr lang="de-DE">
                <a:latin typeface="Arial" pitchFamily="34" charset="0"/>
              </a:rPr>
              <a:pPr/>
              <a:t>76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  <p:sp>
        <p:nvSpPr>
          <p:cNvPr id="195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CE248-0617-4113-9FC3-58117F1758C1}" type="slidenum">
              <a:rPr lang="de-DE">
                <a:latin typeface="Arial" pitchFamily="34" charset="0"/>
              </a:rPr>
              <a:pPr/>
              <a:t>77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1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1F19B-BA8D-4CC9-945F-4B27DEF026E6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E81E9-F799-4DD6-8914-6048A40F86F0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83</a:t>
            </a:fld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2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B1720-FC9A-4A73-A107-77E095B52EC9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51D4A8B-201E-4F38-8B91-AFA4A7238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C25B-185A-4E8B-9E7B-3DE5E47B2C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BB4-E297-4ACD-A2BA-ECD81A3C11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8E7-28B5-4B76-A0D8-CEBA0EE8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9BD-1BBA-4103-8914-C6A66A6ACF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92C9-4AAB-47F0-98BC-001207E51E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B388-4932-4570-A200-C392CC890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D18F-A75B-4024-8661-6ACADD51BF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1C8C-CBE2-46F4-8762-6BD449B832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F7CA-3A9C-4751-9747-204EAF4A49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A11D-46E8-4C5F-BE21-F13E95B577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D57B-FDFC-41AF-80D3-180194E19B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9D9E-8573-42E3-8B68-54A383D6FD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BCBB8C5D-CFD2-402E-8055-192F78CA24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Big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209800"/>
            <a:ext cx="7740352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smtClean="0"/>
              <a:t>Top-</a:t>
            </a:r>
            <a:r>
              <a:rPr lang="de-DE" dirty="0" err="1" smtClean="0"/>
              <a:t>k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smtClean="0"/>
              <a:t>Ranking / Skyline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smtClean="0"/>
              <a:t>Web: RDF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Information </a:t>
            </a:r>
            <a:r>
              <a:rPr lang="de-DE" dirty="0" err="1" smtClean="0"/>
              <a:t>Retrieval</a:t>
            </a:r>
            <a:endParaRPr lang="de-DE" dirty="0" smtClean="0"/>
          </a:p>
          <a:p>
            <a:pPr lvl="1">
              <a:buFont typeface="Arial" pitchFamily="34" charset="0"/>
              <a:buChar char="•"/>
            </a:pPr>
            <a:r>
              <a:rPr lang="de-DE" dirty="0" err="1" smtClean="0"/>
              <a:t>PageRank</a:t>
            </a:r>
            <a:r>
              <a:rPr lang="de-DE" dirty="0" smtClean="0"/>
              <a:t> / HITS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: Massiv parallele Verarbeitung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Datenströme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Peer </a:t>
            </a:r>
            <a:r>
              <a:rPr lang="de-DE" dirty="0" err="1" smtClean="0"/>
              <a:t>to</a:t>
            </a:r>
            <a:r>
              <a:rPr lang="de-DE" dirty="0" smtClean="0"/>
              <a:t> Peer Informationssysteme</a:t>
            </a:r>
          </a:p>
          <a:p>
            <a:pPr lvl="1">
              <a:buFont typeface="Arial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SQL Systeme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Multi-</a:t>
            </a:r>
            <a:r>
              <a:rPr lang="de-DE" dirty="0" err="1" smtClean="0"/>
              <a:t>Tenancy</a:t>
            </a:r>
            <a:r>
              <a:rPr lang="de-DE" dirty="0" smtClean="0"/>
              <a:t>/</a:t>
            </a:r>
            <a:r>
              <a:rPr lang="de-DE" dirty="0" err="1" smtClean="0"/>
              <a:t>Cloud</a:t>
            </a:r>
            <a:r>
              <a:rPr lang="de-DE" dirty="0" smtClean="0"/>
              <a:t>-Datenbanken</a:t>
            </a:r>
          </a:p>
          <a:p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2000" dirty="0" smtClean="0"/>
          </a:p>
          <a:p>
            <a:endParaRPr lang="de-DE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Top-n-Anfragen (3)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 cstate="print"/>
          <a:srcRect l="27678" t="49068" r="28017" b="7857"/>
          <a:stretch>
            <a:fillRect/>
          </a:stretch>
        </p:blipFill>
        <p:spPr bwMode="auto">
          <a:xfrm>
            <a:off x="428625" y="1571625"/>
            <a:ext cx="8072438" cy="4905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Top_n-Anfragen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 cstate="print"/>
          <a:srcRect l="36607" t="64285" r="33928" b="5714"/>
          <a:stretch>
            <a:fillRect/>
          </a:stretch>
        </p:blipFill>
        <p:spPr bwMode="auto">
          <a:xfrm>
            <a:off x="785813" y="1071563"/>
            <a:ext cx="7072312" cy="45005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No-Random-Access-Algorithmus</a:t>
            </a:r>
            <a:br>
              <a:rPr lang="de-DE" smtClean="0"/>
            </a:br>
            <a:endParaRPr lang="de-DE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 l="29910" t="10715" r="29910" b="9285"/>
          <a:stretch>
            <a:fillRect/>
          </a:stretch>
        </p:blipFill>
        <p:spPr bwMode="auto">
          <a:xfrm>
            <a:off x="857250" y="571500"/>
            <a:ext cx="7429500" cy="9245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No-Random-Access-Algorithmus</a:t>
            </a:r>
            <a:br>
              <a:rPr lang="de-DE" smtClean="0"/>
            </a:br>
            <a:endParaRPr lang="de-DE" smtClean="0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 cstate="print"/>
          <a:srcRect l="29910" t="50275" r="29524" b="9285"/>
          <a:stretch>
            <a:fillRect/>
          </a:stretch>
        </p:blipFill>
        <p:spPr bwMode="auto">
          <a:xfrm>
            <a:off x="642938" y="928688"/>
            <a:ext cx="8188325" cy="5102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/ Pareto-Optimum</a:t>
            </a:r>
            <a:br>
              <a:rPr lang="de-DE" smtClean="0"/>
            </a:br>
            <a:endParaRPr lang="de-DE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 cstate="print"/>
          <a:srcRect l="14285" t="11427" r="15178" b="9285"/>
          <a:stretch>
            <a:fillRect/>
          </a:stretch>
        </p:blipFill>
        <p:spPr bwMode="auto">
          <a:xfrm>
            <a:off x="0" y="571500"/>
            <a:ext cx="9151938" cy="6286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in SQL</a:t>
            </a:r>
            <a:br>
              <a:rPr lang="de-DE" smtClean="0"/>
            </a:br>
            <a:endParaRPr lang="de-DE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0" y="928688"/>
            <a:ext cx="9144000" cy="2857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Skyline in Standard-SQL</a:t>
            </a:r>
            <a:br>
              <a:rPr lang="de-DE" smtClean="0"/>
            </a:br>
            <a:endParaRPr lang="de-DE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59286" r="21875" b="15714"/>
          <a:stretch>
            <a:fillRect/>
          </a:stretch>
        </p:blipFill>
        <p:spPr bwMode="auto">
          <a:xfrm>
            <a:off x="0" y="2214563"/>
            <a:ext cx="8929688" cy="2200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Online-Aggregation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smtClean="0"/>
              <a:t>Select</a:t>
            </a:r>
            <a:r>
              <a:rPr lang="de-DE" smtClean="0"/>
              <a:t> abt.Ort, avg(A.Gehalt)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From</a:t>
            </a:r>
            <a:r>
              <a:rPr lang="de-DE" smtClean="0"/>
              <a:t> Angestellte A, Abteilungen abt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Where </a:t>
            </a:r>
            <a:r>
              <a:rPr lang="de-DE" smtClean="0"/>
              <a:t>A.Abteilung = abt.AbteilungsNr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Group by</a:t>
            </a:r>
            <a:r>
              <a:rPr lang="de-DE" smtClean="0"/>
              <a:t> abt.Ort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</a:t>
            </a:r>
            <a:r>
              <a:rPr lang="de-DE" dirty="0" smtClean="0"/>
              <a:t> Web: </a:t>
            </a:r>
            <a:r>
              <a:rPr lang="de-DE" dirty="0" err="1" smtClean="0"/>
              <a:t>Resource</a:t>
            </a:r>
            <a:r>
              <a:rPr lang="de-DE" dirty="0" smtClean="0"/>
              <a:t> Description Framework (RDF)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Triple-Datenmodell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(Subjekt, Prädikat, Objekt)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Meist graphische Visualisierung </a:t>
            </a:r>
          </a:p>
          <a:p>
            <a:pPr lvl="1"/>
            <a:r>
              <a:rPr lang="de-DE" dirty="0" smtClean="0"/>
              <a:t>Subjekte und Objekte sind Knoten</a:t>
            </a:r>
          </a:p>
          <a:p>
            <a:pPr lvl="1"/>
            <a:r>
              <a:rPr lang="de-DE" dirty="0" smtClean="0"/>
              <a:t>Prädikate sind gerichtete Kanten </a:t>
            </a:r>
          </a:p>
          <a:p>
            <a:pPr lvl="2"/>
            <a:r>
              <a:rPr lang="de-DE" dirty="0" smtClean="0"/>
              <a:t>Von Subjekt-Knoten nach Objekt Knoten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Beispiel-RDF-Graph</a:t>
            </a:r>
            <a:endParaRPr lang="de-DE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460" y="1052736"/>
            <a:ext cx="9166460" cy="388843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Bildschirmfoto 2014-02-03 um 15.14.3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59" r="-23359"/>
          <a:stretch>
            <a:fillRect/>
          </a:stretch>
        </p:blipFill>
        <p:spPr>
          <a:xfrm>
            <a:off x="-1476672" y="116632"/>
            <a:ext cx="11443434" cy="6624736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Textuelle Darstellung des Graphen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 l="26575" t="14250" r="26569" b="34612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Kurzform</a:t>
            </a:r>
            <a:endParaRPr lang="de-DE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 l="26575" t="77195" r="26569" b="6371"/>
          <a:stretch>
            <a:fillRect/>
          </a:stretch>
        </p:blipFill>
        <p:spPr bwMode="auto">
          <a:xfrm>
            <a:off x="0" y="1052736"/>
            <a:ext cx="9144000" cy="200441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71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970" t="9669" r="19725" b="28327"/>
          <a:stretch>
            <a:fillRect/>
          </a:stretch>
        </p:blipFill>
        <p:spPr bwMode="auto">
          <a:xfrm>
            <a:off x="323528" y="3645024"/>
            <a:ext cx="9144000" cy="677465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6" name="Pfeil nach unten 5"/>
          <p:cNvSpPr/>
          <p:nvPr/>
        </p:nvSpPr>
        <p:spPr bwMode="auto">
          <a:xfrm>
            <a:off x="3347864" y="2924944"/>
            <a:ext cx="504056" cy="792088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51520" y="5661248"/>
            <a:ext cx="5040560" cy="72008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Namenlose Knoten</a:t>
            </a:r>
            <a:endParaRPr lang="de-DE" dirty="0"/>
          </a:p>
        </p:txBody>
      </p:sp>
      <p:pic>
        <p:nvPicPr>
          <p:cNvPr id="271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970" t="47234" r="42582" b="28327"/>
          <a:stretch>
            <a:fillRect/>
          </a:stretch>
        </p:blipFill>
        <p:spPr bwMode="auto">
          <a:xfrm>
            <a:off x="-1" y="1268760"/>
            <a:ext cx="9023889" cy="46805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 mit unbenannten Knoten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72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936" y="1052736"/>
            <a:ext cx="9671187" cy="580526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SELECT ?Var1 ?Var2 … $</a:t>
            </a:r>
            <a:r>
              <a:rPr lang="de-DE" dirty="0" err="1" smtClean="0"/>
              <a:t>VarN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WHERE {Muster1. Muster2. … </a:t>
            </a:r>
            <a:r>
              <a:rPr lang="de-DE" dirty="0" err="1" smtClean="0"/>
              <a:t>MusterM</a:t>
            </a:r>
            <a:r>
              <a:rPr lang="de-DE" dirty="0" smtClean="0"/>
              <a:t>. 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?buch </a:t>
            </a:r>
            <a:r>
              <a:rPr lang="de-DE" dirty="0" err="1" smtClean="0"/>
              <a:t>ex:Autor</a:t>
            </a:r>
            <a:r>
              <a:rPr lang="de-DE" dirty="0" smtClean="0"/>
              <a:t> ?a.</a:t>
            </a:r>
          </a:p>
          <a:p>
            <a:pPr>
              <a:buNone/>
            </a:pPr>
            <a:r>
              <a:rPr lang="de-DE" dirty="0" smtClean="0"/>
              <a:t>   ?a </a:t>
            </a:r>
            <a:r>
              <a:rPr lang="de-DE" dirty="0" err="1" smtClean="0"/>
              <a:t>ex:NachName</a:t>
            </a:r>
            <a:r>
              <a:rPr lang="de-DE" dirty="0" smtClean="0"/>
              <a:t>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 ?buch </a:t>
            </a:r>
            <a:r>
              <a:rPr lang="de-DE" dirty="0" err="1" smtClean="0"/>
              <a:t>ex:verlegtBei</a:t>
            </a:r>
            <a:r>
              <a:rPr lang="de-DE" dirty="0" smtClean="0"/>
              <a:t> &lt;http://oldenbourg-verlag.de/wissenschaftsverlag&gt;.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KempersBuecherTitel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?k </a:t>
            </a:r>
            <a:r>
              <a:rPr lang="de-DE" dirty="0" err="1" smtClean="0"/>
              <a:t>ex:NachName</a:t>
            </a:r>
            <a:r>
              <a:rPr lang="de-DE" dirty="0" smtClean="0"/>
              <a:t> "Kemper".</a:t>
            </a:r>
          </a:p>
          <a:p>
            <a:pPr>
              <a:buNone/>
            </a:pPr>
            <a:r>
              <a:rPr lang="de-DE" dirty="0" smtClean="0"/>
              <a:t> 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KempersBuecherTitel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smtClean="0"/>
              <a:t>Union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KempersOderEicklersBuecherTitel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{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  ?k </a:t>
            </a:r>
            <a:r>
              <a:rPr lang="de-DE" dirty="0" err="1" smtClean="0"/>
              <a:t>ex:NachName</a:t>
            </a:r>
            <a:r>
              <a:rPr lang="de-DE" dirty="0" smtClean="0"/>
              <a:t> "Kemper".</a:t>
            </a:r>
          </a:p>
          <a:p>
            <a:pPr>
              <a:buNone/>
            </a:pPr>
            <a:r>
              <a:rPr lang="de-DE" dirty="0" smtClean="0"/>
              <a:t>   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KempersOderEicklersBuecherTitel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} UNION</a:t>
            </a:r>
          </a:p>
          <a:p>
            <a:pPr>
              <a:buNone/>
            </a:pPr>
            <a:r>
              <a:rPr lang="de-DE" dirty="0" smtClean="0"/>
              <a:t>  {   ?</a:t>
            </a:r>
            <a:r>
              <a:rPr lang="de-DE" dirty="0" err="1" smtClean="0"/>
              <a:t>EicklersBuecher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  ?k </a:t>
            </a:r>
            <a:r>
              <a:rPr lang="de-DE" dirty="0" err="1" smtClean="0"/>
              <a:t>ex:NachName</a:t>
            </a:r>
            <a:r>
              <a:rPr lang="de-DE" dirty="0" smtClean="0"/>
              <a:t> "</a:t>
            </a:r>
            <a:r>
              <a:rPr lang="de-DE" dirty="0" err="1" smtClean="0"/>
              <a:t>Eickler</a:t>
            </a:r>
            <a:r>
              <a:rPr lang="de-DE" dirty="0" smtClean="0"/>
              <a:t>".</a:t>
            </a:r>
          </a:p>
          <a:p>
            <a:pPr>
              <a:buNone/>
            </a:pPr>
            <a:r>
              <a:rPr lang="de-DE" dirty="0" smtClean="0"/>
              <a:t>      ?</a:t>
            </a:r>
            <a:r>
              <a:rPr lang="de-DE" dirty="0" err="1" smtClean="0"/>
              <a:t>EicklersBuecher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KempersOderEicklersBuecherTitel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} 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smtClean="0"/>
              <a:t>optional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?</a:t>
            </a:r>
            <a:r>
              <a:rPr lang="de-DE" dirty="0" err="1" smtClean="0"/>
              <a:t>KempersBuecherTitel</a:t>
            </a:r>
            <a:r>
              <a:rPr lang="de-DE" dirty="0" smtClean="0"/>
              <a:t> ?</a:t>
            </a:r>
            <a:r>
              <a:rPr lang="de-DE" dirty="0" err="1" smtClean="0"/>
              <a:t>KempersBuecherISBN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ex:Autor</a:t>
            </a:r>
            <a:r>
              <a:rPr lang="de-DE" dirty="0" smtClean="0"/>
              <a:t> ?k.</a:t>
            </a:r>
          </a:p>
          <a:p>
            <a:pPr>
              <a:buNone/>
            </a:pPr>
            <a:r>
              <a:rPr lang="de-DE" dirty="0" smtClean="0"/>
              <a:t>    ?k </a:t>
            </a:r>
            <a:r>
              <a:rPr lang="de-DE" dirty="0" err="1" smtClean="0"/>
              <a:t>ex:NachName</a:t>
            </a:r>
            <a:r>
              <a:rPr lang="de-DE" dirty="0" smtClean="0"/>
              <a:t> "Kemper".</a:t>
            </a:r>
          </a:p>
          <a:p>
            <a:pPr>
              <a:buNone/>
            </a:pPr>
            <a:r>
              <a:rPr lang="de-DE" dirty="0" smtClean="0"/>
              <a:t>  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ex:Titel</a:t>
            </a:r>
            <a:r>
              <a:rPr lang="de-DE" dirty="0" smtClean="0"/>
              <a:t> ?</a:t>
            </a:r>
            <a:r>
              <a:rPr lang="de-DE" dirty="0" err="1" smtClean="0"/>
              <a:t>KempersBuecherTitel</a:t>
            </a:r>
            <a:r>
              <a:rPr lang="de-DE" dirty="0" smtClean="0"/>
              <a:t>. </a:t>
            </a:r>
          </a:p>
          <a:p>
            <a:pPr>
              <a:buNone/>
            </a:pPr>
            <a:r>
              <a:rPr lang="de-DE" dirty="0" smtClean="0"/>
              <a:t>    OPTIONAL {  ?</a:t>
            </a:r>
            <a:r>
              <a:rPr lang="de-DE" dirty="0" err="1" smtClean="0"/>
              <a:t>KempersBuecher</a:t>
            </a:r>
            <a:r>
              <a:rPr lang="de-DE" dirty="0" smtClean="0"/>
              <a:t> </a:t>
            </a:r>
            <a:r>
              <a:rPr lang="de-DE" dirty="0" err="1" smtClean="0"/>
              <a:t>ex:hatISBN</a:t>
            </a:r>
            <a:r>
              <a:rPr lang="de-DE" dirty="0" smtClean="0"/>
              <a:t> ?</a:t>
            </a:r>
            <a:r>
              <a:rPr lang="de-DE" dirty="0" err="1" smtClean="0"/>
              <a:t>KempersBuecherISBN</a:t>
            </a:r>
            <a:r>
              <a:rPr lang="de-DE" dirty="0" smtClean="0"/>
              <a:t>  }</a:t>
            </a:r>
          </a:p>
          <a:p>
            <a:pPr>
              <a:buNone/>
            </a:pPr>
            <a:r>
              <a:rPr lang="de-DE" dirty="0" smtClean="0"/>
              <a:t>}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smtClean="0"/>
              <a:t>filter</a:t>
            </a:r>
            <a:endParaRPr lang="de-DE" dirty="0"/>
          </a:p>
        </p:txBody>
      </p:sp>
      <p:pic>
        <p:nvPicPr>
          <p:cNvPr id="3317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6499" y="1844824"/>
            <a:ext cx="102971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SPARQL: Die RDF Anfragesprache</a:t>
            </a:r>
            <a:br>
              <a:rPr lang="de-DE" dirty="0" smtClean="0"/>
            </a:br>
            <a:r>
              <a:rPr lang="de-DE" dirty="0" err="1" smtClean="0"/>
              <a:t>count</a:t>
            </a:r>
            <a:r>
              <a:rPr lang="de-DE" dirty="0" smtClean="0"/>
              <a:t>-Aggregation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COUNT ?</a:t>
            </a:r>
            <a:r>
              <a:rPr lang="de-DE" dirty="0" err="1" smtClean="0"/>
              <a:t>verlag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</a:t>
            </a:r>
          </a:p>
          <a:p>
            <a:pPr>
              <a:buNone/>
            </a:pPr>
            <a:r>
              <a:rPr lang="de-DE" dirty="0" smtClean="0"/>
              <a:t>     ?buch </a:t>
            </a:r>
            <a:r>
              <a:rPr lang="de-DE" dirty="0" err="1" smtClean="0"/>
              <a:t>ex:verlegtBei</a:t>
            </a:r>
            <a:r>
              <a:rPr lang="de-DE" dirty="0" smtClean="0"/>
              <a:t> ?</a:t>
            </a:r>
            <a:r>
              <a:rPr lang="de-DE" dirty="0" err="1" smtClean="0"/>
              <a:t>verlag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Für SQL-affine Leser ist diese Anfrage etwas gewöhnungsbedürftig, da man ja in der Tat die Bücher zählen will. Die SPARQL-Formulierung zielt aber darauf ab, die Anzahl der Vorkommnisse des Musters </a:t>
            </a:r>
            <a:r>
              <a:rPr lang="de-DE" b="1" dirty="0" smtClean="0"/>
              <a:t>„?buch </a:t>
            </a:r>
            <a:r>
              <a:rPr lang="de-DE" b="1" dirty="0" err="1" smtClean="0"/>
              <a:t>ex:verlegtBei</a:t>
            </a:r>
            <a:r>
              <a:rPr lang="de-DE" b="1" dirty="0" smtClean="0"/>
              <a:t> ?</a:t>
            </a:r>
            <a:r>
              <a:rPr lang="de-DE" b="1" dirty="0" err="1" smtClean="0"/>
              <a:t>verlag</a:t>
            </a:r>
            <a:r>
              <a:rPr lang="de-DE" b="1" dirty="0" smtClean="0"/>
              <a:t>“ </a:t>
            </a:r>
            <a:r>
              <a:rPr lang="de-DE" dirty="0" smtClean="0"/>
              <a:t>für jeden </a:t>
            </a:r>
            <a:r>
              <a:rPr lang="de-DE" b="1" dirty="0" smtClean="0"/>
              <a:t>?</a:t>
            </a:r>
            <a:r>
              <a:rPr lang="de-DE" b="1" dirty="0" err="1" smtClean="0"/>
              <a:t>verlag</a:t>
            </a:r>
            <a:r>
              <a:rPr lang="de-DE" b="1" dirty="0" smtClean="0"/>
              <a:t> </a:t>
            </a:r>
            <a:r>
              <a:rPr lang="de-DE" dirty="0" smtClean="0"/>
              <a:t>zu zählen.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Weitere Decision-Support Anfrage-Typen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Top N-Anfragen</a:t>
            </a:r>
          </a:p>
          <a:p>
            <a:pPr lvl="1"/>
            <a:r>
              <a:rPr lang="de-DE" smtClean="0"/>
              <a:t>Ich will nur die N besten Treffer erhalten und ncht alle 5 Millionen</a:t>
            </a:r>
          </a:p>
          <a:p>
            <a:pPr lvl="1"/>
            <a:r>
              <a:rPr lang="de-DE" smtClean="0"/>
              <a:t>Muss bei der Anfrageoptimierung berücksichtigt werden</a:t>
            </a:r>
          </a:p>
          <a:p>
            <a:r>
              <a:rPr lang="de-DE" smtClean="0"/>
              <a:t>Online Aggregation</a:t>
            </a:r>
          </a:p>
          <a:p>
            <a:pPr lvl="1"/>
            <a:r>
              <a:rPr lang="de-DE" smtClean="0"/>
              <a:t>Man berechnet das Ergebnis approximativ</a:t>
            </a:r>
          </a:p>
          <a:p>
            <a:pPr lvl="1"/>
            <a:r>
              <a:rPr lang="de-DE" smtClean="0"/>
              <a:t>Je länger die Anfrage läuft, desto genauer wird das Ergebnis</a:t>
            </a:r>
          </a:p>
          <a:p>
            <a:pPr lvl="1"/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Implementierung einer RDF-Datenbank: RDF-3X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 l="25394" t="10470" r="24994" b="22751"/>
          <a:stretch>
            <a:fillRect/>
          </a:stretch>
        </p:blipFill>
        <p:spPr bwMode="auto">
          <a:xfrm>
            <a:off x="1547664" y="1012635"/>
            <a:ext cx="6948264" cy="584536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B-Bäume … so viele wie möglich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3460" y="695324"/>
            <a:ext cx="9447988" cy="616267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Kompressionstechnik: </a:t>
            </a:r>
            <a:r>
              <a:rPr lang="de-DE" dirty="0" err="1" smtClean="0"/>
              <a:t>Dictionary</a:t>
            </a:r>
            <a:r>
              <a:rPr lang="de-DE" dirty="0" smtClean="0"/>
              <a:t> und Präfix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de-DE" dirty="0" smtClean="0"/>
              <a:t>Jedes Tripel $(</a:t>
            </a:r>
            <a:r>
              <a:rPr lang="de-DE" dirty="0" err="1" smtClean="0"/>
              <a:t>s,p,o</a:t>
            </a:r>
            <a:r>
              <a:rPr lang="de-DE" dirty="0" smtClean="0"/>
              <a:t>)$ wird also genau 6 mal repliziert abgelegt -- allerdings in permutierter Subjekt/Prädikat/Objekt-Reihenfolge, nämlich </a:t>
            </a:r>
          </a:p>
          <a:p>
            <a:pPr lvl="1"/>
            <a:r>
              <a:rPr lang="de-DE" dirty="0" smtClean="0"/>
              <a:t>$(</a:t>
            </a:r>
            <a:r>
              <a:rPr lang="de-DE" dirty="0" err="1" smtClean="0"/>
              <a:t>p,s,o</a:t>
            </a:r>
            <a:r>
              <a:rPr lang="de-DE" dirty="0" smtClean="0"/>
              <a:t>)$, $(</a:t>
            </a:r>
            <a:r>
              <a:rPr lang="de-DE" dirty="0" err="1" smtClean="0"/>
              <a:t>s,p,o</a:t>
            </a:r>
            <a:r>
              <a:rPr lang="de-DE" dirty="0" smtClean="0"/>
              <a:t>)$, $(</a:t>
            </a:r>
            <a:r>
              <a:rPr lang="de-DE" dirty="0" err="1" smtClean="0"/>
              <a:t>p,o,s</a:t>
            </a:r>
            <a:r>
              <a:rPr lang="de-DE" dirty="0" smtClean="0"/>
              <a:t>)$, $(</a:t>
            </a:r>
            <a:r>
              <a:rPr lang="de-DE" dirty="0" err="1" smtClean="0"/>
              <a:t>o,s,p</a:t>
            </a:r>
            <a:r>
              <a:rPr lang="de-DE" dirty="0" smtClean="0"/>
              <a:t>)$, $(</a:t>
            </a:r>
            <a:r>
              <a:rPr lang="de-DE" dirty="0" err="1" smtClean="0"/>
              <a:t>s,o,p</a:t>
            </a:r>
            <a:r>
              <a:rPr lang="de-DE" dirty="0" smtClean="0"/>
              <a:t>)$ und $(</a:t>
            </a:r>
            <a:r>
              <a:rPr lang="de-DE" dirty="0" err="1" smtClean="0"/>
              <a:t>o,p,s</a:t>
            </a:r>
            <a:r>
              <a:rPr lang="de-DE" dirty="0" smtClean="0"/>
              <a:t>)$. </a:t>
            </a:r>
          </a:p>
          <a:p>
            <a:r>
              <a:rPr lang="de-DE" dirty="0" smtClean="0"/>
              <a:t>Zusätzlich gibt es noch die sogenannten aggregierten Indexe, die die Anzahl der Vorkommen des jeweiligen Musters repräsentieren.  Zum Beispiel bedeutet der Eintrag $(s,o,7)$, dass das Subjekt s siebenmal mit dem Objekt o in einer Beziehung steht -- mit beliebigem Prädikat. </a:t>
            </a:r>
          </a:p>
          <a:p>
            <a:r>
              <a:rPr lang="de-DE" dirty="0" smtClean="0"/>
              <a:t>Das Speichervolumen wird dadurch (dramatisch) reduziert, dass man in den Blättern der Bäume eine Präfix-Komprimierung durchführt. Z.B. wird in dem zweiten Eintrag des SPO-Baums das Subjekt 0 weggelassen, da es identisch zum ersten Eintrag ist. In dem vierten Eintrag kann sogar die Subjekt- und die Prädikat-Kennung weggelassen werden, da beide identisch zum dritten Eintrag sind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Kompressionstechnik: </a:t>
            </a:r>
            <a:r>
              <a:rPr lang="de-DE" dirty="0" err="1" smtClean="0"/>
              <a:t>Dictionary</a:t>
            </a:r>
            <a:r>
              <a:rPr lang="de-DE" dirty="0" smtClean="0"/>
              <a:t> und Präfix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werden aber nicht nur gleiche Präfixe weggelassen; zusätzlich wird auch anstatt des jeweiligen Codes nur die Differenz zum Code des Vorgänger-Tripels gespeichert. Der letzte Eintrag im SPO-Baum würde demnach als (-,1,1) gespeichert, da er in der ersten Komponente identisch zum Vorgänger-Tripel ist, in der zweiten und dritten Komponente ist die Differenz zum Vorgänger-Tripel jeweils 1. </a:t>
            </a:r>
          </a:p>
          <a:p>
            <a:r>
              <a:rPr lang="de-DE" dirty="0" smtClean="0"/>
              <a:t>Diese Kompression ist sehr effektiv, da die Tripel in den Blattknoten ja fortlaufend sortiert sind und sich deshalb immer nur geringfügig vom Vorgänger-Tripel unterscheiden. </a:t>
            </a:r>
          </a:p>
          <a:p>
            <a:r>
              <a:rPr lang="de-DE" dirty="0" smtClean="0"/>
              <a:t>Als Anker für diese Differenz-Kompression wird auf jeder Blatt-Seite immer nur ein vollständiges Tripel, nämlich das Erste, gespeichert.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Anfrageauswertung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PREFIX ex: &lt;http://www.example.org&gt;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REDUCED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?buch </a:t>
            </a:r>
            <a:r>
              <a:rPr lang="de-DE" dirty="0" err="1" smtClean="0"/>
              <a:t>ex:Autor</a:t>
            </a:r>
            <a:r>
              <a:rPr lang="de-DE" dirty="0" smtClean="0"/>
              <a:t> ?a.</a:t>
            </a:r>
          </a:p>
          <a:p>
            <a:pPr>
              <a:buNone/>
            </a:pPr>
            <a:r>
              <a:rPr lang="de-DE" dirty="0" smtClean="0"/>
              <a:t>  ?a </a:t>
            </a:r>
            <a:r>
              <a:rPr lang="de-DE" dirty="0" err="1" smtClean="0"/>
              <a:t>ex:NachName</a:t>
            </a:r>
            <a:r>
              <a:rPr lang="de-DE" dirty="0" smtClean="0"/>
              <a:t>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?buch </a:t>
            </a:r>
            <a:r>
              <a:rPr lang="de-DE" dirty="0" err="1" smtClean="0"/>
              <a:t>ex:verlegtBei</a:t>
            </a:r>
            <a:r>
              <a:rPr lang="de-DE" dirty="0" smtClean="0"/>
              <a:t> &lt;http://oldenbourg-verlag.de/wissenschaftsverlag&gt;.</a:t>
            </a:r>
          </a:p>
          <a:p>
            <a:pPr>
              <a:buNone/>
            </a:pPr>
            <a:r>
              <a:rPr lang="de-DE" dirty="0" smtClean="0"/>
              <a:t>}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SELECT REDUCED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 WHERE</a:t>
            </a:r>
          </a:p>
          <a:p>
            <a:pPr>
              <a:buNone/>
            </a:pPr>
            <a:r>
              <a:rPr lang="de-DE" dirty="0" smtClean="0"/>
              <a:t>{   ?buch 7 ?a.</a:t>
            </a:r>
          </a:p>
          <a:p>
            <a:pPr>
              <a:buNone/>
            </a:pPr>
            <a:r>
              <a:rPr lang="de-DE" dirty="0" smtClean="0"/>
              <a:t>    ?a 11 ?</a:t>
            </a:r>
            <a:r>
              <a:rPr lang="de-DE" dirty="0" err="1" smtClean="0"/>
              <a:t>AutorenDesOldenbourgVerlags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   ?buch 3 4.</a:t>
            </a:r>
          </a:p>
          <a:p>
            <a:pPr>
              <a:buNone/>
            </a:pPr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 bwMode="auto">
          <a:xfrm>
            <a:off x="2051720" y="3429000"/>
            <a:ext cx="3168352" cy="1224136"/>
          </a:xfrm>
          <a:prstGeom prst="downArrow">
            <a:avLst>
              <a:gd name="adj1" fmla="val 50000"/>
              <a:gd name="adj2" fmla="val 47925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Dict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-Lookup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Merge-Joins</a:t>
            </a:r>
            <a:r>
              <a:rPr lang="de-DE" dirty="0" smtClean="0"/>
              <a:t> … so weit das Auge reicht …</a:t>
            </a:r>
            <a:endParaRPr lang="de-DE" dirty="0"/>
          </a:p>
        </p:txBody>
      </p:sp>
      <p:pic>
        <p:nvPicPr>
          <p:cNvPr id="277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258" t="20453" r="35634" b="12284"/>
          <a:stretch>
            <a:fillRect/>
          </a:stretch>
        </p:blipFill>
        <p:spPr bwMode="auto">
          <a:xfrm>
            <a:off x="2123728" y="510911"/>
            <a:ext cx="5904656" cy="634708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Datenströme</a:t>
            </a:r>
            <a:endParaRPr lang="de-DE" dirty="0"/>
          </a:p>
        </p:txBody>
      </p:sp>
      <p:pic>
        <p:nvPicPr>
          <p:cNvPr id="295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6091" y="1557338"/>
            <a:ext cx="9635196" cy="482441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 versus Datenstrom</a:t>
            </a:r>
            <a:endParaRPr lang="de-DE" dirty="0"/>
          </a:p>
        </p:txBody>
      </p:sp>
      <p:pic>
        <p:nvPicPr>
          <p:cNvPr id="281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38525" cy="496659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Beispiel-Datenstrom</a:t>
            </a:r>
            <a:endParaRPr lang="de-DE" dirty="0"/>
          </a:p>
        </p:txBody>
      </p:sp>
      <p:pic>
        <p:nvPicPr>
          <p:cNvPr id="282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552033" cy="595241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 N-Anfragen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b="1" smtClean="0"/>
              <a:t>Select</a:t>
            </a:r>
            <a:r>
              <a:rPr lang="de-DE" smtClean="0"/>
              <a:t> A.*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From</a:t>
            </a:r>
            <a:r>
              <a:rPr lang="de-DE" smtClean="0"/>
              <a:t> Angestellte A, Abteilungen abt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Where </a:t>
            </a:r>
            <a:r>
              <a:rPr lang="de-DE" smtClean="0"/>
              <a:t>A.Abteilung = abt.AbteilungsNr and abt.Ort = Passau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Order by</a:t>
            </a:r>
            <a:r>
              <a:rPr lang="de-DE" smtClean="0"/>
              <a:t> A.Gehalt</a:t>
            </a:r>
          </a:p>
          <a:p>
            <a:pPr>
              <a:buFont typeface="Webdings" pitchFamily="18" charset="2"/>
              <a:buNone/>
            </a:pPr>
            <a:r>
              <a:rPr lang="de-DE" b="1" smtClean="0"/>
              <a:t>Stop after</a:t>
            </a:r>
            <a:r>
              <a:rPr lang="de-DE" smtClean="0"/>
              <a:t> 20</a:t>
            </a:r>
          </a:p>
          <a:p>
            <a:pPr>
              <a:buFont typeface="Webdings" pitchFamily="18" charset="2"/>
              <a:buNone/>
            </a:pPr>
            <a:endParaRPr lang="de-DE" smtClean="0"/>
          </a:p>
          <a:p>
            <a:pPr>
              <a:buFont typeface="Webdings" pitchFamily="18" charset="2"/>
              <a:buNone/>
            </a:pPr>
            <a:endParaRPr lang="de-DE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Datenstrom-Definition und einfache Anfrage</a:t>
            </a:r>
            <a:endParaRPr lang="de-DE" dirty="0"/>
          </a:p>
        </p:txBody>
      </p:sp>
      <p:pic>
        <p:nvPicPr>
          <p:cNvPr id="296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86145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8439150" cy="13335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Subskriptions-Anfrage</a:t>
            </a:r>
            <a:endParaRPr lang="de-DE" dirty="0"/>
          </a:p>
        </p:txBody>
      </p:sp>
      <p:pic>
        <p:nvPicPr>
          <p:cNvPr id="297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117370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Prädikat-Index</a:t>
            </a:r>
            <a:endParaRPr lang="de-DE" dirty="0"/>
          </a:p>
        </p:txBody>
      </p:sp>
      <p:pic>
        <p:nvPicPr>
          <p:cNvPr id="285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6" y="2780928"/>
            <a:ext cx="9097268" cy="252028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Bereichsanfrage</a:t>
            </a:r>
            <a:endParaRPr lang="de-DE" dirty="0"/>
          </a:p>
        </p:txBody>
      </p:sp>
      <p:pic>
        <p:nvPicPr>
          <p:cNvPr id="299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847975"/>
            <a:ext cx="8801100" cy="23812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R-Baum-Index</a:t>
            </a:r>
            <a:endParaRPr lang="de-DE" dirty="0"/>
          </a:p>
        </p:txBody>
      </p:sp>
      <p:pic>
        <p:nvPicPr>
          <p:cNvPr id="286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78" y="2636912"/>
            <a:ext cx="9058016" cy="288031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Fenster-Anfrage</a:t>
            </a:r>
            <a:endParaRPr lang="de-DE" dirty="0"/>
          </a:p>
        </p:txBody>
      </p:sp>
      <p:pic>
        <p:nvPicPr>
          <p:cNvPr id="300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667750" cy="20955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Auswertung: Short </a:t>
            </a:r>
            <a:r>
              <a:rPr lang="de-DE" dirty="0" err="1" smtClean="0"/>
              <a:t>Auctions</a:t>
            </a:r>
            <a:endParaRPr lang="de-DE" dirty="0"/>
          </a:p>
        </p:txBody>
      </p:sp>
      <p:pic>
        <p:nvPicPr>
          <p:cNvPr id="283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484784"/>
            <a:ext cx="7823976" cy="507706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Sliding</a:t>
            </a:r>
            <a:r>
              <a:rPr lang="de-DE" dirty="0" smtClean="0"/>
              <a:t> Windows</a:t>
            </a:r>
            <a:endParaRPr lang="de-DE" dirty="0"/>
          </a:p>
        </p:txBody>
      </p:sp>
      <p:pic>
        <p:nvPicPr>
          <p:cNvPr id="301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161266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684568" cy="22288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Überlappende Fenster</a:t>
            </a:r>
            <a:endParaRPr lang="de-DE" dirty="0"/>
          </a:p>
        </p:txBody>
      </p:sp>
      <p:pic>
        <p:nvPicPr>
          <p:cNvPr id="287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5" y="2276872"/>
            <a:ext cx="9063388" cy="352839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 Items-Anfrage</a:t>
            </a:r>
            <a:endParaRPr lang="de-DE" dirty="0"/>
          </a:p>
        </p:txBody>
      </p:sp>
      <p:pic>
        <p:nvPicPr>
          <p:cNvPr id="302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8107"/>
            <a:ext cx="9144000" cy="278098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 N-</a:t>
            </a:r>
            <a:r>
              <a:rPr lang="de-DE" dirty="0" smtClean="0"/>
              <a:t>Anfragen auf Verteilten Datenquellen</a:t>
            </a:r>
            <a:endParaRPr lang="de-DE" dirty="0" smtClean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160" t="30321" r="14368" b="35474"/>
          <a:stretch>
            <a:fillRect/>
          </a:stretch>
        </p:blipFill>
        <p:spPr>
          <a:xfrm>
            <a:off x="142875" y="1071563"/>
            <a:ext cx="8750300" cy="2654300"/>
          </a:xfrm>
          <a:noFill/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36427" r="39732" b="33572"/>
          <a:stretch>
            <a:fillRect/>
          </a:stretch>
        </p:blipFill>
        <p:spPr bwMode="auto">
          <a:xfrm>
            <a:off x="0" y="3857625"/>
            <a:ext cx="9144000" cy="3000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Auswertung: Hot Item</a:t>
            </a:r>
            <a:endParaRPr lang="de-DE" dirty="0"/>
          </a:p>
        </p:txBody>
      </p:sp>
      <p:pic>
        <p:nvPicPr>
          <p:cNvPr id="284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663639" cy="563818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</a:t>
            </a:r>
            <a:r>
              <a:rPr lang="de-DE" dirty="0" err="1" smtClean="0"/>
              <a:t>Retrieval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Informationsexplosion im Internet</a:t>
            </a:r>
          </a:p>
          <a:p>
            <a:endParaRPr lang="de-DE" dirty="0" smtClean="0"/>
          </a:p>
          <a:p>
            <a:r>
              <a:rPr lang="de-DE" dirty="0" smtClean="0"/>
              <a:t>Ranking von Dokumenten um relevante Information zu finden</a:t>
            </a:r>
          </a:p>
          <a:p>
            <a:endParaRPr lang="de-DE" dirty="0" smtClean="0"/>
          </a:p>
          <a:p>
            <a:r>
              <a:rPr lang="de-DE" dirty="0" smtClean="0"/>
              <a:t>Ähnlichkeit von Dokumenten (Dissertationen) zu erkennen</a:t>
            </a:r>
          </a:p>
          <a:p>
            <a:endParaRPr lang="de-DE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TF-IDF: Term </a:t>
            </a:r>
            <a:r>
              <a:rPr lang="de-DE" dirty="0" err="1" smtClean="0"/>
              <a:t>Frequency</a:t>
            </a:r>
            <a:r>
              <a:rPr lang="de-DE" dirty="0" smtClean="0"/>
              <a:t> – Inverse </a:t>
            </a: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endParaRPr lang="de-DE" dirty="0"/>
          </a:p>
        </p:txBody>
      </p:sp>
      <p:pic>
        <p:nvPicPr>
          <p:cNvPr id="303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4629150" cy="13144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525" y="2971800"/>
            <a:ext cx="3790950" cy="914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509120"/>
            <a:ext cx="5467350" cy="13906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Relevanz-Ranking am Beispiel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64731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564904"/>
            <a:ext cx="9677879" cy="24410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5" cstate="print"/>
          <a:srcRect l="13464" r="16768"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Relevanz-Ranking am Beispiel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4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164731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564904"/>
            <a:ext cx="9677879" cy="24410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4869160"/>
            <a:ext cx="10513168" cy="21907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Invertierte Indexierung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6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52736"/>
            <a:ext cx="10028061" cy="352839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Rank: Grundidee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88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7863379" cy="45091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7848600" cy="16573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Rank: Grundidee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88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7863379" cy="45091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4664"/>
            <a:ext cx="5067300" cy="2057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Mathematisches Modell des </a:t>
            </a:r>
            <a:r>
              <a:rPr lang="de-DE" dirty="0" err="1" smtClean="0"/>
              <a:t>PageRank</a:t>
            </a:r>
            <a:endParaRPr lang="de-DE" dirty="0"/>
          </a:p>
        </p:txBody>
      </p:sp>
      <p:pic>
        <p:nvPicPr>
          <p:cNvPr id="308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791450" cy="14478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6553200" cy="1676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797152"/>
            <a:ext cx="9721080" cy="16383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Mathematisches Modell des </a:t>
            </a:r>
            <a:r>
              <a:rPr lang="de-DE" dirty="0" err="1" smtClean="0"/>
              <a:t>PageRank</a:t>
            </a:r>
            <a:r>
              <a:rPr lang="de-DE" dirty="0" smtClean="0"/>
              <a:t>: unser Beispiel</a:t>
            </a:r>
            <a:endParaRPr lang="de-DE" dirty="0"/>
          </a:p>
        </p:txBody>
      </p:sp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553200" cy="16764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140968"/>
            <a:ext cx="9658350" cy="17526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653136"/>
            <a:ext cx="6629400" cy="15621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89240"/>
            <a:ext cx="5276850" cy="15811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Ranking in DB2</a:t>
            </a:r>
            <a:br>
              <a:rPr lang="de-DE" smtClean="0"/>
            </a:br>
            <a:endParaRPr lang="de-DE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 l="15178" t="20000" r="21875" b="12141"/>
          <a:stretch>
            <a:fillRect/>
          </a:stretch>
        </p:blipFill>
        <p:spPr bwMode="auto">
          <a:xfrm>
            <a:off x="0" y="696913"/>
            <a:ext cx="9144000" cy="6161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Konvergenz und Dämpfung</a:t>
            </a:r>
            <a:endParaRPr lang="de-DE" dirty="0"/>
          </a:p>
        </p:txBody>
      </p:sp>
      <p:pic>
        <p:nvPicPr>
          <p:cNvPr id="310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752850" cy="10858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7029450" cy="19812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PageRank</a:t>
            </a:r>
            <a:r>
              <a:rPr lang="de-DE" dirty="0" smtClean="0"/>
              <a:t> für größeren Graph [aus </a:t>
            </a:r>
            <a:r>
              <a:rPr lang="de-DE" dirty="0" err="1" smtClean="0"/>
              <a:t>Wikipedia</a:t>
            </a:r>
            <a:r>
              <a:rPr lang="de-DE" dirty="0" smtClean="0"/>
              <a:t>]</a:t>
            </a:r>
            <a:endParaRPr lang="de-DE" dirty="0"/>
          </a:p>
        </p:txBody>
      </p:sp>
      <p:pic>
        <p:nvPicPr>
          <p:cNvPr id="289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7"/>
            <a:ext cx="8820472" cy="5085419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HITS-Algorithmus: Hubs und Autoritäten</a:t>
            </a:r>
            <a:endParaRPr lang="de-DE" dirty="0"/>
          </a:p>
        </p:txBody>
      </p:sp>
      <p:pic>
        <p:nvPicPr>
          <p:cNvPr id="290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6" y="1412776"/>
            <a:ext cx="8991190" cy="518457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HITS-Algorithmus: Hubs und Autoritäten</a:t>
            </a:r>
            <a:endParaRPr lang="de-DE" dirty="0"/>
          </a:p>
        </p:txBody>
      </p:sp>
      <p:pic>
        <p:nvPicPr>
          <p:cNvPr id="311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164447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9144000" cy="15621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467350"/>
            <a:ext cx="3581400" cy="13906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1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6953250" cy="5715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Relationale HITS-Modellierung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12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348282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5"/>
            <a:ext cx="8991190" cy="321297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</a:t>
            </a:r>
            <a:endParaRPr lang="de-DE" dirty="0"/>
          </a:p>
        </p:txBody>
      </p:sp>
      <p:pic>
        <p:nvPicPr>
          <p:cNvPr id="313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13643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… in SQL</a:t>
            </a:r>
            <a:endParaRPr lang="de-DE" dirty="0"/>
          </a:p>
        </p:txBody>
      </p:sp>
      <p:pic>
        <p:nvPicPr>
          <p:cNvPr id="314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40768"/>
            <a:ext cx="9144000" cy="24800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467850" cy="13716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endParaRPr lang="de-DE" dirty="0"/>
          </a:p>
        </p:txBody>
      </p:sp>
      <p:pic>
        <p:nvPicPr>
          <p:cNvPr id="291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97877"/>
            <a:ext cx="6704210" cy="576012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 mit </a:t>
            </a:r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92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0" y="908720"/>
            <a:ext cx="8861090" cy="610802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nach Ullman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93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4" y="1340768"/>
            <a:ext cx="8425586" cy="509072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1gS45d+beL._BO2,204,203,200_PIsitb-sticker-arrow-click,TopRight,35,-76_AA300_SH20_OU03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0"/>
            <a:ext cx="6846912" cy="6846912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Skripsprache</a:t>
            </a:r>
            <a:r>
              <a:rPr lang="de-DE" dirty="0" smtClean="0"/>
              <a:t>: </a:t>
            </a:r>
            <a:r>
              <a:rPr lang="de-DE" dirty="0" err="1" smtClean="0"/>
              <a:t>PigLatin</a:t>
            </a:r>
            <a:endParaRPr lang="de-DE" dirty="0"/>
          </a:p>
        </p:txBody>
      </p:sp>
      <p:pic>
        <p:nvPicPr>
          <p:cNvPr id="315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9705769" cy="428363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 des HITS Algorithmus</a:t>
            </a:r>
            <a:endParaRPr lang="de-DE" dirty="0"/>
          </a:p>
        </p:txBody>
      </p:sp>
      <p:pic>
        <p:nvPicPr>
          <p:cNvPr id="294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84" y="1556792"/>
            <a:ext cx="8932116" cy="508422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Peer to Peer-Informationssysteme</a:t>
            </a:r>
          </a:p>
        </p:txBody>
      </p:sp>
      <p:sp>
        <p:nvSpPr>
          <p:cNvPr id="9318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Seti@Home</a:t>
            </a:r>
          </a:p>
          <a:p>
            <a:pPr lvl="1"/>
            <a:r>
              <a:rPr lang="de-DE" smtClean="0"/>
              <a:t>P2P number crunching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r>
              <a:rPr lang="de-DE" smtClean="0"/>
              <a:t>Napster</a:t>
            </a:r>
          </a:p>
          <a:p>
            <a:pPr lvl="1"/>
            <a:r>
              <a:rPr lang="de-DE" smtClean="0"/>
              <a:t>P2P file sharing / Informationsmanagement</a:t>
            </a:r>
          </a:p>
        </p:txBody>
      </p:sp>
      <p:sp>
        <p:nvSpPr>
          <p:cNvPr id="93188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E2AE0-B22F-464F-9952-B117070CFD15}" type="slidenum">
              <a:rPr lang="en-US">
                <a:latin typeface="Arial" pitchFamily="34" charset="0"/>
              </a:rPr>
              <a:pPr/>
              <a:t>72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Napster-Architektur</a:t>
            </a:r>
          </a:p>
        </p:txBody>
      </p:sp>
      <p:sp>
        <p:nvSpPr>
          <p:cNvPr id="9421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33BB7-8265-4AB3-92A1-78BE53D439AA}" type="slidenum">
              <a:rPr lang="en-US">
                <a:latin typeface="Arial" pitchFamily="34" charset="0"/>
              </a:rPr>
              <a:pPr/>
              <a:t>73</a:t>
            </a:fld>
            <a:endParaRPr lang="en-US">
              <a:latin typeface="Arial" pitchFamily="34" charset="0"/>
            </a:endParaRPr>
          </a:p>
        </p:txBody>
      </p:sp>
      <p:pic>
        <p:nvPicPr>
          <p:cNvPr id="942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9338" y="1196975"/>
            <a:ext cx="7180262" cy="5576888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7338" y="784225"/>
            <a:ext cx="6621462" cy="5973763"/>
          </a:xfrm>
          <a:noFill/>
        </p:spPr>
      </p:pic>
      <p:sp>
        <p:nvSpPr>
          <p:cNvPr id="952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Gnutella-Architektur</a:t>
            </a: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997DD3-84DF-4142-A0FB-CB7FC126D324}" type="slidenum">
              <a:rPr lang="en-US">
                <a:latin typeface="Arial" pitchFamily="34" charset="0"/>
              </a:rPr>
              <a:pPr/>
              <a:t>74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DHT: Distributed Hash Table</a:t>
            </a:r>
          </a:p>
        </p:txBody>
      </p:sp>
      <p:sp>
        <p:nvSpPr>
          <p:cNvPr id="962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Basieren auf „consistent hashing“</a:t>
            </a:r>
          </a:p>
          <a:p>
            <a:endParaRPr lang="de-DE" smtClean="0"/>
          </a:p>
          <a:p>
            <a:r>
              <a:rPr lang="de-DE" smtClean="0"/>
              <a:t>Vollständige Dezentralisierung der Kontrolle</a:t>
            </a:r>
          </a:p>
          <a:p>
            <a:endParaRPr lang="de-DE" smtClean="0"/>
          </a:p>
          <a:p>
            <a:r>
              <a:rPr lang="de-DE" smtClean="0"/>
              <a:t>Dennoch zielgerichtete Suche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C59ED-9D7B-4192-9BB8-AA5C20611BEF}" type="slidenum">
              <a:rPr lang="en-US">
                <a:latin typeface="Arial" pitchFamily="34" charset="0"/>
              </a:rPr>
              <a:pPr/>
              <a:t>75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ym typeface="Wingdings" pitchFamily="2" charset="2"/>
              </a:rPr>
              <a:t>CHORD</a:t>
            </a:r>
            <a:endParaRPr lang="de-DE" smtClean="0"/>
          </a:p>
        </p:txBody>
      </p:sp>
      <p:sp>
        <p:nvSpPr>
          <p:cNvPr id="9728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E6414-7CB7-4311-BABD-4BD301381C60}" type="slidenum">
              <a:rPr lang="en-US">
                <a:latin typeface="Arial" pitchFamily="34" charset="0"/>
              </a:rPr>
              <a:pPr/>
              <a:t>76</a:t>
            </a:fld>
            <a:endParaRPr lang="en-US">
              <a:latin typeface="Arial" pitchFamily="34" charset="0"/>
            </a:endParaRPr>
          </a:p>
        </p:txBody>
      </p:sp>
      <p:pic>
        <p:nvPicPr>
          <p:cNvPr id="972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4050" y="134938"/>
            <a:ext cx="6313488" cy="6723062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CAN</a:t>
            </a:r>
          </a:p>
        </p:txBody>
      </p:sp>
      <p:sp>
        <p:nvSpPr>
          <p:cNvPr id="9830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42C79C-DA7D-435F-B1CB-D4F7FF00206B}" type="slidenum">
              <a:rPr lang="en-US">
                <a:latin typeface="Arial" pitchFamily="34" charset="0"/>
              </a:rPr>
              <a:pPr/>
              <a:t>77</a:t>
            </a:fld>
            <a:endParaRPr lang="en-US">
              <a:latin typeface="Arial" pitchFamily="34" charset="0"/>
            </a:endParaRPr>
          </a:p>
        </p:txBody>
      </p:sp>
      <p:pic>
        <p:nvPicPr>
          <p:cNvPr id="983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85975" y="-49213"/>
            <a:ext cx="6237288" cy="6797676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-SQL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Internet-</a:t>
            </a:r>
            <a:r>
              <a:rPr lang="de-DE" dirty="0" err="1" smtClean="0"/>
              <a:t>scale</a:t>
            </a:r>
            <a:r>
              <a:rPr lang="de-DE" dirty="0" smtClean="0"/>
              <a:t> Skalierbarkeit</a:t>
            </a:r>
          </a:p>
          <a:p>
            <a:r>
              <a:rPr lang="de-DE" dirty="0" smtClean="0"/>
              <a:t>CAP-Theorem: nur 2 von 3 Wünschen erfüllbar</a:t>
            </a:r>
          </a:p>
          <a:p>
            <a:pPr lvl="1"/>
            <a:r>
              <a:rPr lang="de-DE" dirty="0" smtClean="0"/>
              <a:t>Konsistenz (</a:t>
            </a:r>
            <a:r>
              <a:rPr lang="de-DE" dirty="0" err="1" smtClean="0"/>
              <a:t>Consistency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Zuverläassigkeit</a:t>
            </a:r>
            <a:r>
              <a:rPr lang="de-DE" dirty="0" smtClean="0"/>
              <a:t>/Verfügbarkeit (</a:t>
            </a:r>
            <a:r>
              <a:rPr lang="de-DE" dirty="0" err="1" smtClean="0"/>
              <a:t>Availability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Partitionierungs-Toleranz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-SQL Datenbanksysteme verteilen die Last innerhalb eines Clusters/Netzwerks</a:t>
            </a:r>
          </a:p>
          <a:p>
            <a:pPr lvl="1"/>
            <a:r>
              <a:rPr lang="de-DE" dirty="0" smtClean="0"/>
              <a:t>Dabei kommen oft DHT-Techniken zum Einsatz</a:t>
            </a:r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Schnittstelle der </a:t>
            </a:r>
            <a:r>
              <a:rPr lang="de-DE" dirty="0" err="1" smtClean="0"/>
              <a:t>No</a:t>
            </a:r>
            <a:r>
              <a:rPr lang="de-DE" dirty="0" smtClean="0"/>
              <a:t>-SQL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Insert(</a:t>
            </a:r>
            <a:r>
              <a:rPr lang="de-DE" dirty="0" err="1" smtClean="0"/>
              <a:t>k,v</a:t>
            </a:r>
            <a:r>
              <a:rPr lang="de-DE" dirty="0" smtClean="0"/>
              <a:t>)</a:t>
            </a:r>
          </a:p>
          <a:p>
            <a:r>
              <a:rPr lang="de-DE" dirty="0" smtClean="0"/>
              <a:t>Lookup(k)</a:t>
            </a:r>
          </a:p>
          <a:p>
            <a:r>
              <a:rPr lang="de-DE" dirty="0" smtClean="0"/>
              <a:t>Delete(k)</a:t>
            </a:r>
          </a:p>
          <a:p>
            <a:endParaRPr lang="de-DE" dirty="0" smtClean="0"/>
          </a:p>
          <a:p>
            <a:r>
              <a:rPr lang="de-DE" dirty="0" smtClean="0"/>
              <a:t>Extrem einfach </a:t>
            </a:r>
            <a:r>
              <a:rPr lang="de-DE" dirty="0" smtClean="0">
                <a:sym typeface="Wingdings" pitchFamily="2" charset="2"/>
              </a:rPr>
              <a:t> effizient</a:t>
            </a:r>
          </a:p>
          <a:p>
            <a:r>
              <a:rPr lang="de-DE" dirty="0" smtClean="0">
                <a:sym typeface="Wingdings" pitchFamily="2" charset="2"/>
              </a:rPr>
              <a:t>Aber: wer macht denn die </a:t>
            </a:r>
            <a:r>
              <a:rPr lang="de-DE" dirty="0" err="1" smtClean="0">
                <a:sym typeface="Wingdings" pitchFamily="2" charset="2"/>
              </a:rPr>
              <a:t>Joins</a:t>
            </a:r>
            <a:r>
              <a:rPr lang="de-DE" dirty="0" smtClean="0">
                <a:sym typeface="Wingdings" pitchFamily="2" charset="2"/>
              </a:rPr>
              <a:t>/Selektionen/…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 das Anwendungsprogramm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l="16071" t="12143" r="15178" b="7857"/>
          <a:stretch>
            <a:fillRect/>
          </a:stretch>
        </p:blipFill>
        <p:spPr bwMode="auto">
          <a:xfrm>
            <a:off x="0" y="214313"/>
            <a:ext cx="942975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7827" name="Titel 2"/>
          <p:cNvSpPr>
            <a:spLocks noGrp="1"/>
          </p:cNvSpPr>
          <p:nvPr>
            <p:ph type="title"/>
          </p:nvPr>
        </p:nvSpPr>
        <p:spPr>
          <a:xfrm>
            <a:off x="4000500" y="0"/>
            <a:ext cx="5715000" cy="1143000"/>
          </a:xfrm>
        </p:spPr>
        <p:txBody>
          <a:bodyPr/>
          <a:lstStyle/>
          <a:p>
            <a:r>
              <a:rPr lang="de-DE" sz="3200" smtClean="0">
                <a:solidFill>
                  <a:srgbClr val="FF0000"/>
                </a:solidFill>
              </a:rPr>
              <a:t>Ranking innerhalb</a:t>
            </a:r>
            <a:br>
              <a:rPr lang="de-DE" sz="3200" smtClean="0">
                <a:solidFill>
                  <a:srgbClr val="FF0000"/>
                </a:solidFill>
              </a:rPr>
            </a:br>
            <a:r>
              <a:rPr lang="de-DE" sz="3200" smtClean="0">
                <a:solidFill>
                  <a:srgbClr val="FF0000"/>
                </a:solidFill>
              </a:rPr>
              <a:t>        von Untergruppen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Konsistenzmodell: </a:t>
            </a:r>
            <a:r>
              <a:rPr lang="de-DE" strike="sngStrike" dirty="0" smtClean="0">
                <a:solidFill>
                  <a:srgbClr val="FF0000"/>
                </a:solidFill>
              </a:rPr>
              <a:t>C</a:t>
            </a:r>
            <a:r>
              <a:rPr lang="de-DE" dirty="0" smtClean="0"/>
              <a:t>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Relaxiertes</a:t>
            </a:r>
            <a:r>
              <a:rPr lang="de-DE" dirty="0" smtClean="0"/>
              <a:t> Konsistenzmodell</a:t>
            </a:r>
          </a:p>
          <a:p>
            <a:pPr lvl="1"/>
            <a:r>
              <a:rPr lang="de-DE" dirty="0" smtClean="0"/>
              <a:t>Replizierte Daten haben nicht alle den neuesten Zustand</a:t>
            </a:r>
          </a:p>
          <a:p>
            <a:pPr lvl="2"/>
            <a:r>
              <a:rPr lang="de-DE" dirty="0" smtClean="0"/>
              <a:t>Vermeidung des (teuren) Zwei-Phasen-Commit-Protokolls</a:t>
            </a:r>
          </a:p>
          <a:p>
            <a:pPr lvl="1"/>
            <a:r>
              <a:rPr lang="de-DE" dirty="0" smtClean="0"/>
              <a:t>Transaktionen könnten veraltete Daten zu lesen bekommen</a:t>
            </a:r>
          </a:p>
          <a:p>
            <a:pPr lvl="1"/>
            <a:r>
              <a:rPr lang="de-DE" dirty="0" smtClean="0"/>
              <a:t>Eventual </a:t>
            </a:r>
            <a:r>
              <a:rPr lang="de-DE" dirty="0" err="1" smtClean="0"/>
              <a:t>Consistency</a:t>
            </a:r>
            <a:endParaRPr lang="de-DE" dirty="0" smtClean="0"/>
          </a:p>
          <a:p>
            <a:pPr lvl="2"/>
            <a:r>
              <a:rPr lang="de-DE" dirty="0" smtClean="0"/>
              <a:t>Würde man das System anhalten, würden alle Kopien irgendwann (also </a:t>
            </a:r>
            <a:r>
              <a:rPr lang="de-DE" dirty="0" err="1" smtClean="0"/>
              <a:t>eventually</a:t>
            </a:r>
            <a:r>
              <a:rPr lang="de-DE" dirty="0" smtClean="0"/>
              <a:t>) in denselben Zustand übergehen</a:t>
            </a:r>
          </a:p>
          <a:p>
            <a:pPr lvl="1"/>
            <a:r>
              <a:rPr lang="de-DE" dirty="0" smtClean="0"/>
              <a:t>Read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-Garantie</a:t>
            </a:r>
          </a:p>
          <a:p>
            <a:pPr lvl="2"/>
            <a:r>
              <a:rPr lang="de-DE" dirty="0" err="1" smtClean="0"/>
              <a:t>Tx</a:t>
            </a:r>
            <a:r>
              <a:rPr lang="de-DE" dirty="0" smtClean="0"/>
              <a:t> </a:t>
            </a:r>
            <a:r>
              <a:rPr lang="de-DE" dirty="0" err="1" smtClean="0"/>
              <a:t>leist</a:t>
            </a:r>
            <a:r>
              <a:rPr lang="de-DE" dirty="0" smtClean="0"/>
              <a:t> auf jeden Fall ihre eigenen Änderungen</a:t>
            </a:r>
          </a:p>
          <a:p>
            <a:pPr lvl="1"/>
            <a:r>
              <a:rPr lang="de-DE" dirty="0" smtClean="0"/>
              <a:t>Monotonic Read-Garantie</a:t>
            </a:r>
          </a:p>
          <a:p>
            <a:pPr lvl="2"/>
            <a:r>
              <a:rPr lang="de-DE" dirty="0" err="1" smtClean="0"/>
              <a:t>Tx</a:t>
            </a:r>
            <a:r>
              <a:rPr lang="de-DE" dirty="0" smtClean="0"/>
              <a:t> würde beim wiederholten Lesen keinen älteren Zustand als den vorher mal sichtbaren lesen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MongoDB</a:t>
            </a:r>
            <a:endParaRPr lang="de-DE" dirty="0" smtClean="0"/>
          </a:p>
          <a:p>
            <a:r>
              <a:rPr lang="de-DE" dirty="0" smtClean="0"/>
              <a:t>Cassandra</a:t>
            </a:r>
          </a:p>
          <a:p>
            <a:r>
              <a:rPr lang="de-DE" dirty="0" smtClean="0"/>
              <a:t>Dynamo</a:t>
            </a:r>
          </a:p>
          <a:p>
            <a:r>
              <a:rPr lang="de-DE" dirty="0" err="1" smtClean="0"/>
              <a:t>BigTable</a:t>
            </a:r>
            <a:endParaRPr lang="de-DE" dirty="0" smtClean="0"/>
          </a:p>
          <a:p>
            <a:r>
              <a:rPr lang="de-DE" dirty="0" err="1" smtClean="0"/>
              <a:t>Hstore</a:t>
            </a:r>
            <a:endParaRPr lang="de-DE" dirty="0" smtClean="0"/>
          </a:p>
          <a:p>
            <a:r>
              <a:rPr lang="de-DE" dirty="0" err="1" smtClean="0"/>
              <a:t>SimpleDB</a:t>
            </a:r>
            <a:endParaRPr lang="de-DE" dirty="0" smtClean="0"/>
          </a:p>
          <a:p>
            <a:r>
              <a:rPr lang="de-DE" dirty="0" smtClean="0"/>
              <a:t>S3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C0CC6-334E-4C04-9618-4D9F3CA5BEA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823877"/>
      </p:ext>
    </p:extLst>
  </p:cSld>
  <p:clrMapOvr>
    <a:masterClrMapping/>
  </p:clrMapOvr>
  <p:transition xmlns:p14="http://schemas.microsoft.com/office/powerpoint/2010/main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Tenancy</a:t>
            </a:r>
            <a:r>
              <a:rPr lang="de-DE" dirty="0" smtClean="0"/>
              <a:t> / </a:t>
            </a:r>
            <a:r>
              <a:rPr lang="de-DE" dirty="0" err="1" smtClean="0"/>
              <a:t>Cloud</a:t>
            </a:r>
            <a:r>
              <a:rPr lang="de-DE" dirty="0" smtClean="0"/>
              <a:t>-Datenbanken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1170"/>
          <a:stretch>
            <a:fillRect/>
          </a:stretch>
        </p:blipFill>
        <p:spPr bwMode="auto">
          <a:xfrm>
            <a:off x="0" y="476672"/>
            <a:ext cx="9144000" cy="165618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743" y="2132856"/>
            <a:ext cx="9307743" cy="489654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Tenancy</a:t>
            </a:r>
            <a:r>
              <a:rPr lang="de-DE" dirty="0" smtClean="0"/>
              <a:t> Datenbankarchitekturen</a:t>
            </a:r>
            <a:endParaRPr lang="de-DE" dirty="0"/>
          </a:p>
        </p:txBody>
      </p:sp>
      <p:pic>
        <p:nvPicPr>
          <p:cNvPr id="317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" y="1219200"/>
            <a:ext cx="9128894" cy="56388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/>
          </a:p>
        </p:txBody>
      </p:sp>
      <p:pic>
        <p:nvPicPr>
          <p:cNvPr id="318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325" y="1484785"/>
            <a:ext cx="9463325" cy="4940908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Private Relationen</a:t>
            </a:r>
            <a:endParaRPr lang="de-DE" dirty="0"/>
          </a:p>
        </p:txBody>
      </p:sp>
      <p:pic>
        <p:nvPicPr>
          <p:cNvPr id="319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3" y="2420888"/>
            <a:ext cx="10153128" cy="180689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Erweiterungs-Relationen</a:t>
            </a:r>
            <a:endParaRPr lang="de-DE" dirty="0"/>
          </a:p>
        </p:txBody>
      </p:sp>
      <p:pic>
        <p:nvPicPr>
          <p:cNvPr id="320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1142" y="1268760"/>
            <a:ext cx="10484722" cy="491161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Universal Relation</a:t>
            </a:r>
            <a:endParaRPr lang="de-DE" dirty="0"/>
          </a:p>
        </p:txBody>
      </p:sp>
      <p:pic>
        <p:nvPicPr>
          <p:cNvPr id="321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7413"/>
            <a:ext cx="9144000" cy="264237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Zerlegung: Pivot-Relationen</a:t>
            </a:r>
            <a:endParaRPr lang="de-DE" dirty="0"/>
          </a:p>
        </p:txBody>
      </p:sp>
      <p:pic>
        <p:nvPicPr>
          <p:cNvPr id="322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8086"/>
            <a:ext cx="9144000" cy="302102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Threshold-Algorithmus zur Auswertung von Top-n-Anfragen (3)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 cstate="print"/>
          <a:srcRect l="27678" t="11427" r="27232" b="7857"/>
          <a:stretch>
            <a:fillRect/>
          </a:stretch>
        </p:blipFill>
        <p:spPr bwMode="auto">
          <a:xfrm>
            <a:off x="357188" y="1071563"/>
            <a:ext cx="8215312" cy="9191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Ballung logisch verwandter Werte: </a:t>
            </a:r>
            <a:r>
              <a:rPr lang="de-DE" dirty="0" err="1" smtClean="0"/>
              <a:t>Chunk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endParaRPr lang="de-DE" dirty="0"/>
          </a:p>
        </p:txBody>
      </p:sp>
      <p:pic>
        <p:nvPicPr>
          <p:cNvPr id="323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2044"/>
          <a:stretch>
            <a:fillRect/>
          </a:stretch>
        </p:blipFill>
        <p:spPr bwMode="auto">
          <a:xfrm>
            <a:off x="3491880" y="692696"/>
            <a:ext cx="5328592" cy="3304444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5064" y="4077072"/>
            <a:ext cx="13030200" cy="306705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Key/Value-Store</a:t>
            </a:r>
            <a:endParaRPr lang="de-DE" dirty="0"/>
          </a:p>
        </p:txBody>
      </p:sp>
      <p:pic>
        <p:nvPicPr>
          <p:cNvPr id="324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7990"/>
            <a:ext cx="9144000" cy="408122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XML-basiertes Schema</a:t>
            </a:r>
            <a:endParaRPr lang="de-DE" dirty="0"/>
          </a:p>
        </p:txBody>
      </p:sp>
      <p:pic>
        <p:nvPicPr>
          <p:cNvPr id="325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40" y="1219200"/>
            <a:ext cx="8907920" cy="56388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1513</Words>
  <Application>Microsoft Macintosh PowerPoint</Application>
  <PresentationFormat>Bildschirmpräsentation (4:3)</PresentationFormat>
  <Paragraphs>345</Paragraphs>
  <Slides>92</Slides>
  <Notes>91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92</vt:i4>
      </vt:variant>
    </vt:vector>
  </HeadingPairs>
  <TitlesOfParts>
    <vt:vector size="93" baseType="lpstr">
      <vt:lpstr>ErwHashing</vt:lpstr>
      <vt:lpstr>Big Data</vt:lpstr>
      <vt:lpstr>PowerPoint-Präsentation</vt:lpstr>
      <vt:lpstr>Weitere Decision-Support Anfrage-Typen</vt:lpstr>
      <vt:lpstr>Top N-Anfragen</vt:lpstr>
      <vt:lpstr>Top N-Anfragen auf Verteilten Datenquellen</vt:lpstr>
      <vt:lpstr>Ranking in DB2 </vt:lpstr>
      <vt:lpstr>PowerPoint-Präsentation</vt:lpstr>
      <vt:lpstr>Ranking innerhalb         von Untergruppen</vt:lpstr>
      <vt:lpstr>Threshold-Algorithmus zur Auswertung von Top-n-Anfragen (3)</vt:lpstr>
      <vt:lpstr>Threshold-Algorithmus zur Auswertung von Top-n-Anfragen (3)</vt:lpstr>
      <vt:lpstr>Threshold-Algorithmus zur Auswertung von Top_n-Anfragen</vt:lpstr>
      <vt:lpstr>No-Random-Access-Algorithmus </vt:lpstr>
      <vt:lpstr>No-Random-Access-Algorithmus </vt:lpstr>
      <vt:lpstr>Skyline / Pareto-Optimum </vt:lpstr>
      <vt:lpstr>Skyline in SQL </vt:lpstr>
      <vt:lpstr>Skyline in Standard-SQL </vt:lpstr>
      <vt:lpstr>Online-Aggregation</vt:lpstr>
      <vt:lpstr>Semantic Web: Resource Description Framework (RDF)</vt:lpstr>
      <vt:lpstr>Beispiel-RDF-Graph</vt:lpstr>
      <vt:lpstr> Textuelle Darstellung des Graphen </vt:lpstr>
      <vt:lpstr>Kurzform</vt:lpstr>
      <vt:lpstr>Namenlose Knoten</vt:lpstr>
      <vt:lpstr>Graph mit unbenannten Knoten </vt:lpstr>
      <vt:lpstr>SPARQL: Die RDF Anfragesprache</vt:lpstr>
      <vt:lpstr>SPARQL: Die RDF Anfragesprache</vt:lpstr>
      <vt:lpstr>SPARQL: Die RDF Anfragesprache Union</vt:lpstr>
      <vt:lpstr>SPARQL: Die RDF Anfragesprache optional</vt:lpstr>
      <vt:lpstr>SPARQL: Die RDF Anfragesprache filter</vt:lpstr>
      <vt:lpstr>SPARQL: Die RDF Anfragesprache count-Aggregation</vt:lpstr>
      <vt:lpstr>PowerPoint-Präsentation</vt:lpstr>
      <vt:lpstr>Implementierung einer RDF-Datenbank: RDF-3X</vt:lpstr>
      <vt:lpstr>B-Bäume … so viele wie möglich </vt:lpstr>
      <vt:lpstr>Kompressionstechnik: Dictionary und Präfix</vt:lpstr>
      <vt:lpstr>Kompressionstechnik: Dictionary und Präfix</vt:lpstr>
      <vt:lpstr>Anfrageauswertung </vt:lpstr>
      <vt:lpstr>Merge-Joins … so weit das Auge reicht …</vt:lpstr>
      <vt:lpstr>Datenströme</vt:lpstr>
      <vt:lpstr>Datenbank versus Datenstrom</vt:lpstr>
      <vt:lpstr>Beispiel-Datenstrom</vt:lpstr>
      <vt:lpstr>Datenstrom-Definition und einfache Anfrage</vt:lpstr>
      <vt:lpstr>Subskriptions-Anfrage</vt:lpstr>
      <vt:lpstr>Prädikat-Index</vt:lpstr>
      <vt:lpstr>Bereichsanfrage</vt:lpstr>
      <vt:lpstr>R-Baum-Index</vt:lpstr>
      <vt:lpstr>Fenster-Anfrage</vt:lpstr>
      <vt:lpstr>Auswertung: Short Auctions</vt:lpstr>
      <vt:lpstr>Sliding Windows</vt:lpstr>
      <vt:lpstr>Überlappende Fenster</vt:lpstr>
      <vt:lpstr>Hot Items-Anfrage</vt:lpstr>
      <vt:lpstr>Auswertung: Hot Item</vt:lpstr>
      <vt:lpstr>Information Retrieval</vt:lpstr>
      <vt:lpstr>TF-IDF: Term Frequency – Inverse Document Frequency</vt:lpstr>
      <vt:lpstr>Relevanz-Ranking am Beispiel </vt:lpstr>
      <vt:lpstr>Relevanz-Ranking am Beispiel </vt:lpstr>
      <vt:lpstr>Invertierte Indexierung </vt:lpstr>
      <vt:lpstr>Page Rank: Grundidee </vt:lpstr>
      <vt:lpstr>Page Rank: Grundidee </vt:lpstr>
      <vt:lpstr>Mathematisches Modell des PageRank</vt:lpstr>
      <vt:lpstr>Mathematisches Modell des PageRank: unser Beispiel</vt:lpstr>
      <vt:lpstr>Konvergenz und Dämpfung</vt:lpstr>
      <vt:lpstr>PageRank für größeren Graph [aus Wikipedia]</vt:lpstr>
      <vt:lpstr>HITS-Algorithmus: Hubs und Autoritäten</vt:lpstr>
      <vt:lpstr>HITS-Algorithmus: Hubs und Autoritäten</vt:lpstr>
      <vt:lpstr>Relationale HITS-Modellierung </vt:lpstr>
      <vt:lpstr>Algorithmus</vt:lpstr>
      <vt:lpstr>Algorithmus … in SQL</vt:lpstr>
      <vt:lpstr>Map Reduce</vt:lpstr>
      <vt:lpstr>Join mit Map Reduce </vt:lpstr>
      <vt:lpstr>Verbesserung nach Ullman </vt:lpstr>
      <vt:lpstr>Map Reduce Skripsprache: PigLatin</vt:lpstr>
      <vt:lpstr>Auswertung des HITS Algorithmus</vt:lpstr>
      <vt:lpstr>Peer to Peer-Informationssysteme</vt:lpstr>
      <vt:lpstr>Napster-Architektur</vt:lpstr>
      <vt:lpstr>Gnutella-Architektur</vt:lpstr>
      <vt:lpstr>DHT: Distributed Hash Table</vt:lpstr>
      <vt:lpstr>CHORD</vt:lpstr>
      <vt:lpstr>CAN</vt:lpstr>
      <vt:lpstr>No-SQL Datenbanken</vt:lpstr>
      <vt:lpstr>Schnittstelle der No-SQL Datenbanken</vt:lpstr>
      <vt:lpstr>Konsistenzmodell: CAP</vt:lpstr>
      <vt:lpstr>Systeme</vt:lpstr>
      <vt:lpstr>PowerPoint-Präsentation</vt:lpstr>
      <vt:lpstr>Multi-Tenancy / Cloud-Datenbanken </vt:lpstr>
      <vt:lpstr>Multi-Tenancy Datenbankarchitekturen</vt:lpstr>
      <vt:lpstr> Shared Tables</vt:lpstr>
      <vt:lpstr>Private Relationen</vt:lpstr>
      <vt:lpstr>Erweiterungs-Relationen</vt:lpstr>
      <vt:lpstr>Universal Relation</vt:lpstr>
      <vt:lpstr>Zerlegung: Pivot-Relationen</vt:lpstr>
      <vt:lpstr>Ballung logisch verwandter Werte: Chunk Tables</vt:lpstr>
      <vt:lpstr>Key/Value-Store</vt:lpstr>
      <vt:lpstr>XML-basiertes Schema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Alfons Kemper</cp:lastModifiedBy>
  <cp:revision>72</cp:revision>
  <cp:lastPrinted>2014-02-03T14:10:08Z</cp:lastPrinted>
  <dcterms:created xsi:type="dcterms:W3CDTF">1601-01-01T00:00:00Z</dcterms:created>
  <dcterms:modified xsi:type="dcterms:W3CDTF">2015-01-07T12:13:16Z</dcterms:modified>
</cp:coreProperties>
</file>