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png" ContentType="image/png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  <p:sldMasterId id="2147483668" r:id="rId2"/>
    <p:sldMasterId id="2147483674" r:id="rId3"/>
    <p:sldMasterId id="2147483648" r:id="rId4"/>
    <p:sldMasterId id="2147483684" r:id="rId5"/>
    <p:sldMasterId id="2147483697" r:id="rId6"/>
  </p:sldMasterIdLst>
  <p:notesMasterIdLst>
    <p:notesMasterId r:id="rId105"/>
  </p:notesMasterIdLst>
  <p:handoutMasterIdLst>
    <p:handoutMasterId r:id="rId106"/>
  </p:handoutMasterIdLst>
  <p:sldIdLst>
    <p:sldId id="613" r:id="rId7"/>
    <p:sldId id="614" r:id="rId8"/>
    <p:sldId id="615" r:id="rId9"/>
    <p:sldId id="616" r:id="rId10"/>
    <p:sldId id="617" r:id="rId11"/>
    <p:sldId id="618" r:id="rId12"/>
    <p:sldId id="619" r:id="rId13"/>
    <p:sldId id="620" r:id="rId14"/>
    <p:sldId id="621" r:id="rId15"/>
    <p:sldId id="622" r:id="rId16"/>
    <p:sldId id="623" r:id="rId17"/>
    <p:sldId id="624" r:id="rId18"/>
    <p:sldId id="625" r:id="rId19"/>
    <p:sldId id="626" r:id="rId20"/>
    <p:sldId id="627" r:id="rId21"/>
    <p:sldId id="628" r:id="rId22"/>
    <p:sldId id="629" r:id="rId23"/>
    <p:sldId id="630" r:id="rId24"/>
    <p:sldId id="631" r:id="rId25"/>
    <p:sldId id="632" r:id="rId26"/>
    <p:sldId id="633" r:id="rId27"/>
    <p:sldId id="634" r:id="rId28"/>
    <p:sldId id="635" r:id="rId29"/>
    <p:sldId id="636" r:id="rId30"/>
    <p:sldId id="637" r:id="rId31"/>
    <p:sldId id="638" r:id="rId32"/>
    <p:sldId id="639" r:id="rId33"/>
    <p:sldId id="640" r:id="rId34"/>
    <p:sldId id="641" r:id="rId35"/>
    <p:sldId id="642" r:id="rId36"/>
    <p:sldId id="643" r:id="rId37"/>
    <p:sldId id="644" r:id="rId38"/>
    <p:sldId id="645" r:id="rId39"/>
    <p:sldId id="646" r:id="rId40"/>
    <p:sldId id="647" r:id="rId41"/>
    <p:sldId id="648" r:id="rId42"/>
    <p:sldId id="649" r:id="rId43"/>
    <p:sldId id="650" r:id="rId44"/>
    <p:sldId id="651" r:id="rId45"/>
    <p:sldId id="652" r:id="rId46"/>
    <p:sldId id="653" r:id="rId47"/>
    <p:sldId id="654" r:id="rId48"/>
    <p:sldId id="655" r:id="rId49"/>
    <p:sldId id="656" r:id="rId50"/>
    <p:sldId id="657" r:id="rId51"/>
    <p:sldId id="658" r:id="rId52"/>
    <p:sldId id="659" r:id="rId53"/>
    <p:sldId id="660" r:id="rId54"/>
    <p:sldId id="661" r:id="rId55"/>
    <p:sldId id="662" r:id="rId56"/>
    <p:sldId id="663" r:id="rId57"/>
    <p:sldId id="664" r:id="rId58"/>
    <p:sldId id="665" r:id="rId59"/>
    <p:sldId id="666" r:id="rId60"/>
    <p:sldId id="667" r:id="rId61"/>
    <p:sldId id="668" r:id="rId62"/>
    <p:sldId id="669" r:id="rId63"/>
    <p:sldId id="670" r:id="rId64"/>
    <p:sldId id="671" r:id="rId65"/>
    <p:sldId id="672" r:id="rId66"/>
    <p:sldId id="673" r:id="rId67"/>
    <p:sldId id="674" r:id="rId68"/>
    <p:sldId id="675" r:id="rId69"/>
    <p:sldId id="676" r:id="rId70"/>
    <p:sldId id="677" r:id="rId71"/>
    <p:sldId id="678" r:id="rId72"/>
    <p:sldId id="679" r:id="rId73"/>
    <p:sldId id="680" r:id="rId74"/>
    <p:sldId id="681" r:id="rId75"/>
    <p:sldId id="682" r:id="rId76"/>
    <p:sldId id="683" r:id="rId77"/>
    <p:sldId id="684" r:id="rId78"/>
    <p:sldId id="685" r:id="rId79"/>
    <p:sldId id="686" r:id="rId80"/>
    <p:sldId id="687" r:id="rId81"/>
    <p:sldId id="688" r:id="rId82"/>
    <p:sldId id="689" r:id="rId83"/>
    <p:sldId id="690" r:id="rId84"/>
    <p:sldId id="691" r:id="rId85"/>
    <p:sldId id="692" r:id="rId86"/>
    <p:sldId id="693" r:id="rId87"/>
    <p:sldId id="694" r:id="rId88"/>
    <p:sldId id="695" r:id="rId89"/>
    <p:sldId id="696" r:id="rId90"/>
    <p:sldId id="697" r:id="rId91"/>
    <p:sldId id="698" r:id="rId92"/>
    <p:sldId id="699" r:id="rId93"/>
    <p:sldId id="700" r:id="rId94"/>
    <p:sldId id="701" r:id="rId95"/>
    <p:sldId id="702" r:id="rId96"/>
    <p:sldId id="703" r:id="rId97"/>
    <p:sldId id="704" r:id="rId98"/>
    <p:sldId id="705" r:id="rId99"/>
    <p:sldId id="706" r:id="rId100"/>
    <p:sldId id="707" r:id="rId101"/>
    <p:sldId id="708" r:id="rId102"/>
    <p:sldId id="709" r:id="rId103"/>
    <p:sldId id="710" r:id="rId104"/>
  </p:sldIdLst>
  <p:sldSz cx="9144000" cy="5143500" type="screen16x9"/>
  <p:notesSz cx="9925050" cy="66659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00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  <a:srgbClr val="98C6EA"/>
    <a:srgbClr val="0052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8E777E-48D3-F44F-B71A-355743D7B3F8}" v="41" dt="2021-05-07T13:55:02.023"/>
  </p1510:revLst>
</p1510:revInfo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269D01E-BC32-4049-B463-5C60D7B0CCD2}" styleName="Designformatvorlage 2 - Akz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40" autoAdjust="0"/>
    <p:restoredTop sz="88272" autoAdjust="0"/>
  </p:normalViewPr>
  <p:slideViewPr>
    <p:cSldViewPr snapToGrid="0">
      <p:cViewPr varScale="1">
        <p:scale>
          <a:sx n="160" d="100"/>
          <a:sy n="160" d="100"/>
        </p:scale>
        <p:origin x="176" y="62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1" d="100"/>
          <a:sy n="131" d="100"/>
        </p:scale>
        <p:origin x="-810" y="-96"/>
      </p:cViewPr>
      <p:guideLst>
        <p:guide orient="horz" pos="2100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95.xml"/><Relationship Id="rId102" Type="http://schemas.openxmlformats.org/officeDocument/2006/relationships/slide" Target="slides/slide96.xml"/><Relationship Id="rId103" Type="http://schemas.openxmlformats.org/officeDocument/2006/relationships/slide" Target="slides/slide97.xml"/><Relationship Id="rId104" Type="http://schemas.openxmlformats.org/officeDocument/2006/relationships/slide" Target="slides/slide98.xml"/><Relationship Id="rId105" Type="http://schemas.openxmlformats.org/officeDocument/2006/relationships/notesMaster" Target="notesMasters/notesMaster1.xml"/><Relationship Id="rId106" Type="http://schemas.openxmlformats.org/officeDocument/2006/relationships/handoutMaster" Target="handoutMasters/handoutMaster1.xml"/><Relationship Id="rId10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8" Type="http://schemas.openxmlformats.org/officeDocument/2006/relationships/viewProps" Target="viewProps.xml"/><Relationship Id="rId109" Type="http://schemas.openxmlformats.org/officeDocument/2006/relationships/theme" Target="theme/theme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slide" Target="slides/slide70.xml"/><Relationship Id="rId77" Type="http://schemas.openxmlformats.org/officeDocument/2006/relationships/slide" Target="slides/slide71.xml"/><Relationship Id="rId78" Type="http://schemas.openxmlformats.org/officeDocument/2006/relationships/slide" Target="slides/slide72.xml"/><Relationship Id="rId79" Type="http://schemas.openxmlformats.org/officeDocument/2006/relationships/slide" Target="slides/slide73.xml"/><Relationship Id="rId110" Type="http://schemas.openxmlformats.org/officeDocument/2006/relationships/tableStyles" Target="tableStyles.xml"/><Relationship Id="rId90" Type="http://schemas.openxmlformats.org/officeDocument/2006/relationships/slide" Target="slides/slide84.xml"/><Relationship Id="rId91" Type="http://schemas.openxmlformats.org/officeDocument/2006/relationships/slide" Target="slides/slide85.xml"/><Relationship Id="rId92" Type="http://schemas.openxmlformats.org/officeDocument/2006/relationships/slide" Target="slides/slide86.xml"/><Relationship Id="rId93" Type="http://schemas.openxmlformats.org/officeDocument/2006/relationships/slide" Target="slides/slide87.xml"/><Relationship Id="rId94" Type="http://schemas.openxmlformats.org/officeDocument/2006/relationships/slide" Target="slides/slide88.xml"/><Relationship Id="rId95" Type="http://schemas.openxmlformats.org/officeDocument/2006/relationships/slide" Target="slides/slide89.xml"/><Relationship Id="rId96" Type="http://schemas.openxmlformats.org/officeDocument/2006/relationships/slide" Target="slides/slide90.xml"/><Relationship Id="rId97" Type="http://schemas.openxmlformats.org/officeDocument/2006/relationships/slide" Target="slides/slide91.xml"/><Relationship Id="rId98" Type="http://schemas.openxmlformats.org/officeDocument/2006/relationships/slide" Target="slides/slide92.xml"/><Relationship Id="rId99" Type="http://schemas.openxmlformats.org/officeDocument/2006/relationships/slide" Target="slides/slide93.xml"/><Relationship Id="rId112" Type="http://schemas.microsoft.com/office/2015/10/relationships/revisionInfo" Target="revisionInfo.xml"/><Relationship Id="rId111" Type="http://schemas.microsoft.com/office/2016/11/relationships/changesInfo" Target="changesInfos/changesInfo1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100" Type="http://schemas.openxmlformats.org/officeDocument/2006/relationships/slide" Target="slides/slide94.xml"/><Relationship Id="rId80" Type="http://schemas.openxmlformats.org/officeDocument/2006/relationships/slide" Target="slides/slide74.xml"/><Relationship Id="rId81" Type="http://schemas.openxmlformats.org/officeDocument/2006/relationships/slide" Target="slides/slide75.xml"/><Relationship Id="rId82" Type="http://schemas.openxmlformats.org/officeDocument/2006/relationships/slide" Target="slides/slide76.xml"/><Relationship Id="rId83" Type="http://schemas.openxmlformats.org/officeDocument/2006/relationships/slide" Target="slides/slide77.xml"/><Relationship Id="rId84" Type="http://schemas.openxmlformats.org/officeDocument/2006/relationships/slide" Target="slides/slide78.xml"/><Relationship Id="rId85" Type="http://schemas.openxmlformats.org/officeDocument/2006/relationships/slide" Target="slides/slide79.xml"/><Relationship Id="rId86" Type="http://schemas.openxmlformats.org/officeDocument/2006/relationships/slide" Target="slides/slide80.xml"/><Relationship Id="rId87" Type="http://schemas.openxmlformats.org/officeDocument/2006/relationships/slide" Target="slides/slide81.xml"/><Relationship Id="rId88" Type="http://schemas.openxmlformats.org/officeDocument/2006/relationships/slide" Target="slides/slide82.xml"/><Relationship Id="rId89" Type="http://schemas.openxmlformats.org/officeDocument/2006/relationships/slide" Target="slides/slide8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fons Kemper" userId="e1967c697ddb6f08" providerId="LiveId" clId="{348E777E-48D3-F44F-B71A-355743D7B3F8}"/>
    <pc:docChg chg="custSel modSld">
      <pc:chgData name="Alfons Kemper" userId="e1967c697ddb6f08" providerId="LiveId" clId="{348E777E-48D3-F44F-B71A-355743D7B3F8}" dt="2021-05-07T14:04:01.462" v="132" actId="14100"/>
      <pc:docMkLst>
        <pc:docMk/>
      </pc:docMkLst>
      <pc:sldChg chg="modSp mod modAnim">
        <pc:chgData name="Alfons Kemper" userId="e1967c697ddb6f08" providerId="LiveId" clId="{348E777E-48D3-F44F-B71A-355743D7B3F8}" dt="2021-05-07T13:40:01.867" v="40" actId="12"/>
        <pc:sldMkLst>
          <pc:docMk/>
          <pc:sldMk cId="2095077699" sldId="613"/>
        </pc:sldMkLst>
        <pc:spChg chg="mod">
          <ac:chgData name="Alfons Kemper" userId="e1967c697ddb6f08" providerId="LiveId" clId="{348E777E-48D3-F44F-B71A-355743D7B3F8}" dt="2021-05-07T13:40:01.867" v="40" actId="12"/>
          <ac:spMkLst>
            <pc:docMk/>
            <pc:sldMk cId="2095077699" sldId="613"/>
            <ac:spMk id="67588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0:22.673" v="41" actId="14100"/>
        <pc:sldMkLst>
          <pc:docMk/>
          <pc:sldMk cId="1104953809" sldId="614"/>
        </pc:sldMkLst>
        <pc:spChg chg="mod">
          <ac:chgData name="Alfons Kemper" userId="e1967c697ddb6f08" providerId="LiveId" clId="{348E777E-48D3-F44F-B71A-355743D7B3F8}" dt="2021-05-07T13:40:22.673" v="41" actId="14100"/>
          <ac:spMkLst>
            <pc:docMk/>
            <pc:sldMk cId="1104953809" sldId="614"/>
            <ac:spMk id="5124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0:41.849" v="42" actId="20577"/>
        <pc:sldMkLst>
          <pc:docMk/>
          <pc:sldMk cId="1320827256" sldId="619"/>
        </pc:sldMkLst>
        <pc:spChg chg="mod">
          <ac:chgData name="Alfons Kemper" userId="e1967c697ddb6f08" providerId="LiveId" clId="{348E777E-48D3-F44F-B71A-355743D7B3F8}" dt="2021-05-07T13:40:41.849" v="42" actId="20577"/>
          <ac:spMkLst>
            <pc:docMk/>
            <pc:sldMk cId="1320827256" sldId="619"/>
            <ac:spMk id="10244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1:16.396" v="46" actId="113"/>
        <pc:sldMkLst>
          <pc:docMk/>
          <pc:sldMk cId="456313483" sldId="621"/>
        </pc:sldMkLst>
        <pc:spChg chg="mod">
          <ac:chgData name="Alfons Kemper" userId="e1967c697ddb6f08" providerId="LiveId" clId="{348E777E-48D3-F44F-B71A-355743D7B3F8}" dt="2021-05-07T13:41:16.396" v="46" actId="113"/>
          <ac:spMkLst>
            <pc:docMk/>
            <pc:sldMk cId="456313483" sldId="621"/>
            <ac:spMk id="12292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1:33.137" v="48" actId="20577"/>
        <pc:sldMkLst>
          <pc:docMk/>
          <pc:sldMk cId="2036280260" sldId="624"/>
        </pc:sldMkLst>
        <pc:spChg chg="mod">
          <ac:chgData name="Alfons Kemper" userId="e1967c697ddb6f08" providerId="LiveId" clId="{348E777E-48D3-F44F-B71A-355743D7B3F8}" dt="2021-05-07T13:41:33.137" v="48" actId="20577"/>
          <ac:spMkLst>
            <pc:docMk/>
            <pc:sldMk cId="2036280260" sldId="624"/>
            <ac:spMk id="15386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2:29.917" v="51" actId="20577"/>
        <pc:sldMkLst>
          <pc:docMk/>
          <pc:sldMk cId="349591565" sldId="630"/>
        </pc:sldMkLst>
        <pc:spChg chg="mod">
          <ac:chgData name="Alfons Kemper" userId="e1967c697ddb6f08" providerId="LiveId" clId="{348E777E-48D3-F44F-B71A-355743D7B3F8}" dt="2021-05-07T13:42:22.746" v="49" actId="20577"/>
          <ac:spMkLst>
            <pc:docMk/>
            <pc:sldMk cId="349591565" sldId="630"/>
            <ac:spMk id="21524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42:26.644" v="50" actId="20577"/>
          <ac:spMkLst>
            <pc:docMk/>
            <pc:sldMk cId="349591565" sldId="630"/>
            <ac:spMk id="21525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42:29.917" v="51" actId="20577"/>
          <ac:spMkLst>
            <pc:docMk/>
            <pc:sldMk cId="349591565" sldId="630"/>
            <ac:spMk id="21526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3:04.558" v="54" actId="12"/>
        <pc:sldMkLst>
          <pc:docMk/>
          <pc:sldMk cId="873113371" sldId="632"/>
        </pc:sldMkLst>
        <pc:spChg chg="mod">
          <ac:chgData name="Alfons Kemper" userId="e1967c697ddb6f08" providerId="LiveId" clId="{348E777E-48D3-F44F-B71A-355743D7B3F8}" dt="2021-05-07T13:43:04.558" v="54" actId="12"/>
          <ac:spMkLst>
            <pc:docMk/>
            <pc:sldMk cId="873113371" sldId="632"/>
            <ac:spMk id="278531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42:49.670" v="52" actId="20577"/>
          <ac:spMkLst>
            <pc:docMk/>
            <pc:sldMk cId="873113371" sldId="632"/>
            <ac:spMk id="278532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3:44.559" v="56" actId="20577"/>
        <pc:sldMkLst>
          <pc:docMk/>
          <pc:sldMk cId="1330502932" sldId="633"/>
        </pc:sldMkLst>
        <pc:spChg chg="mod">
          <ac:chgData name="Alfons Kemper" userId="e1967c697ddb6f08" providerId="LiveId" clId="{348E777E-48D3-F44F-B71A-355743D7B3F8}" dt="2021-05-07T13:43:44.559" v="56" actId="20577"/>
          <ac:spMkLst>
            <pc:docMk/>
            <pc:sldMk cId="1330502932" sldId="633"/>
            <ac:spMk id="24580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4:59.832" v="64" actId="20577"/>
        <pc:sldMkLst>
          <pc:docMk/>
          <pc:sldMk cId="614902041" sldId="635"/>
        </pc:sldMkLst>
        <pc:spChg chg="mod">
          <ac:chgData name="Alfons Kemper" userId="e1967c697ddb6f08" providerId="LiveId" clId="{348E777E-48D3-F44F-B71A-355743D7B3F8}" dt="2021-05-07T13:44:59.832" v="64" actId="20577"/>
          <ac:spMkLst>
            <pc:docMk/>
            <pc:sldMk cId="614902041" sldId="635"/>
            <ac:spMk id="281603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5:25.411" v="66" actId="1076"/>
        <pc:sldMkLst>
          <pc:docMk/>
          <pc:sldMk cId="482428384" sldId="637"/>
        </pc:sldMkLst>
        <pc:spChg chg="mod">
          <ac:chgData name="Alfons Kemper" userId="e1967c697ddb6f08" providerId="LiveId" clId="{348E777E-48D3-F44F-B71A-355743D7B3F8}" dt="2021-05-07T13:45:25.411" v="66" actId="1076"/>
          <ac:spMkLst>
            <pc:docMk/>
            <pc:sldMk cId="482428384" sldId="637"/>
            <ac:spMk id="28677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45:25.411" v="66" actId="1076"/>
          <ac:spMkLst>
            <pc:docMk/>
            <pc:sldMk cId="482428384" sldId="637"/>
            <ac:spMk id="28678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45:25.411" v="66" actId="1076"/>
          <ac:spMkLst>
            <pc:docMk/>
            <pc:sldMk cId="482428384" sldId="637"/>
            <ac:spMk id="28679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45:25.411" v="66" actId="1076"/>
          <ac:spMkLst>
            <pc:docMk/>
            <pc:sldMk cId="482428384" sldId="637"/>
            <ac:spMk id="28680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45:25.411" v="66" actId="1076"/>
          <ac:spMkLst>
            <pc:docMk/>
            <pc:sldMk cId="482428384" sldId="637"/>
            <ac:spMk id="28681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45:25.411" v="66" actId="1076"/>
          <ac:spMkLst>
            <pc:docMk/>
            <pc:sldMk cId="482428384" sldId="637"/>
            <ac:spMk id="28682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45:11.951" v="65" actId="20577"/>
          <ac:spMkLst>
            <pc:docMk/>
            <pc:sldMk cId="482428384" sldId="637"/>
            <ac:spMk id="283651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5:35.455" v="67" actId="20577"/>
        <pc:sldMkLst>
          <pc:docMk/>
          <pc:sldMk cId="1221579002" sldId="638"/>
        </pc:sldMkLst>
        <pc:spChg chg="mod">
          <ac:chgData name="Alfons Kemper" userId="e1967c697ddb6f08" providerId="LiveId" clId="{348E777E-48D3-F44F-B71A-355743D7B3F8}" dt="2021-05-07T13:45:35.455" v="67" actId="20577"/>
          <ac:spMkLst>
            <pc:docMk/>
            <pc:sldMk cId="1221579002" sldId="638"/>
            <ac:spMk id="29700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6:17.808" v="70" actId="12"/>
        <pc:sldMkLst>
          <pc:docMk/>
          <pc:sldMk cId="906700926" sldId="640"/>
        </pc:sldMkLst>
        <pc:spChg chg="mod">
          <ac:chgData name="Alfons Kemper" userId="e1967c697ddb6f08" providerId="LiveId" clId="{348E777E-48D3-F44F-B71A-355743D7B3F8}" dt="2021-05-07T13:46:17.808" v="70" actId="12"/>
          <ac:spMkLst>
            <pc:docMk/>
            <pc:sldMk cId="906700926" sldId="640"/>
            <ac:spMk id="31748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7:50.179" v="71" actId="20577"/>
        <pc:sldMkLst>
          <pc:docMk/>
          <pc:sldMk cId="1716635993" sldId="648"/>
        </pc:sldMkLst>
        <pc:spChg chg="mod">
          <ac:chgData name="Alfons Kemper" userId="e1967c697ddb6f08" providerId="LiveId" clId="{348E777E-48D3-F44F-B71A-355743D7B3F8}" dt="2021-05-07T13:47:50.179" v="71" actId="20577"/>
          <ac:spMkLst>
            <pc:docMk/>
            <pc:sldMk cId="1716635993" sldId="648"/>
            <ac:spMk id="294915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8:07.620" v="72" actId="14100"/>
        <pc:sldMkLst>
          <pc:docMk/>
          <pc:sldMk cId="1215836110" sldId="649"/>
        </pc:sldMkLst>
        <pc:spChg chg="mod">
          <ac:chgData name="Alfons Kemper" userId="e1967c697ddb6f08" providerId="LiveId" clId="{348E777E-48D3-F44F-B71A-355743D7B3F8}" dt="2021-05-07T13:48:07.620" v="72" actId="14100"/>
          <ac:spMkLst>
            <pc:docMk/>
            <pc:sldMk cId="1215836110" sldId="649"/>
            <ac:spMk id="40964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8:26.119" v="74" actId="20577"/>
        <pc:sldMkLst>
          <pc:docMk/>
          <pc:sldMk cId="1404435766" sldId="650"/>
        </pc:sldMkLst>
        <pc:spChg chg="mod">
          <ac:chgData name="Alfons Kemper" userId="e1967c697ddb6f08" providerId="LiveId" clId="{348E777E-48D3-F44F-B71A-355743D7B3F8}" dt="2021-05-07T13:48:26.119" v="74" actId="20577"/>
          <ac:spMkLst>
            <pc:docMk/>
            <pc:sldMk cId="1404435766" sldId="650"/>
            <ac:spMk id="41988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49:15.529" v="75" actId="20577"/>
        <pc:sldMkLst>
          <pc:docMk/>
          <pc:sldMk cId="1668631586" sldId="658"/>
        </pc:sldMkLst>
        <pc:spChg chg="mod">
          <ac:chgData name="Alfons Kemper" userId="e1967c697ddb6f08" providerId="LiveId" clId="{348E777E-48D3-F44F-B71A-355743D7B3F8}" dt="2021-05-07T13:49:15.529" v="75" actId="20577"/>
          <ac:spMkLst>
            <pc:docMk/>
            <pc:sldMk cId="1668631586" sldId="658"/>
            <ac:spMk id="304131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50:08.314" v="81" actId="20577"/>
        <pc:sldMkLst>
          <pc:docMk/>
          <pc:sldMk cId="402489985" sldId="662"/>
        </pc:sldMkLst>
        <pc:spChg chg="mod">
          <ac:chgData name="Alfons Kemper" userId="e1967c697ddb6f08" providerId="LiveId" clId="{348E777E-48D3-F44F-B71A-355743D7B3F8}" dt="2021-05-07T13:50:08.314" v="81" actId="20577"/>
          <ac:spMkLst>
            <pc:docMk/>
            <pc:sldMk cId="402489985" sldId="662"/>
            <ac:spMk id="306179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50:52.012" v="82" actId="20577"/>
        <pc:sldMkLst>
          <pc:docMk/>
          <pc:sldMk cId="1542144782" sldId="664"/>
        </pc:sldMkLst>
        <pc:spChg chg="mod">
          <ac:chgData name="Alfons Kemper" userId="e1967c697ddb6f08" providerId="LiveId" clId="{348E777E-48D3-F44F-B71A-355743D7B3F8}" dt="2021-05-07T13:50:52.012" v="82" actId="20577"/>
          <ac:spMkLst>
            <pc:docMk/>
            <pc:sldMk cId="1542144782" sldId="664"/>
            <ac:spMk id="56326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51:17.857" v="85" actId="1076"/>
        <pc:sldMkLst>
          <pc:docMk/>
          <pc:sldMk cId="1333169207" sldId="665"/>
        </pc:sldMkLst>
        <pc:spChg chg="mod">
          <ac:chgData name="Alfons Kemper" userId="e1967c697ddb6f08" providerId="LiveId" clId="{348E777E-48D3-F44F-B71A-355743D7B3F8}" dt="2021-05-07T13:51:17.857" v="85" actId="1076"/>
          <ac:spMkLst>
            <pc:docMk/>
            <pc:sldMk cId="1333169207" sldId="665"/>
            <ac:spMk id="57359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51:11.596" v="84" actId="14100"/>
          <ac:spMkLst>
            <pc:docMk/>
            <pc:sldMk cId="1333169207" sldId="665"/>
            <ac:spMk id="57363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51:03.874" v="83" actId="1076"/>
          <ac:spMkLst>
            <pc:docMk/>
            <pc:sldMk cId="1333169207" sldId="665"/>
            <ac:spMk id="57369" creationId="{00000000-0000-0000-0000-000000000000}"/>
          </ac:spMkLst>
        </pc:spChg>
      </pc:sldChg>
      <pc:sldChg chg="addSp modSp mod">
        <pc:chgData name="Alfons Kemper" userId="e1967c697ddb6f08" providerId="LiveId" clId="{348E777E-48D3-F44F-B71A-355743D7B3F8}" dt="2021-05-07T13:52:31.193" v="88" actId="14100"/>
        <pc:sldMkLst>
          <pc:docMk/>
          <pc:sldMk cId="1523336727" sldId="666"/>
        </pc:sldMkLst>
        <pc:spChg chg="add mod">
          <ac:chgData name="Alfons Kemper" userId="e1967c697ddb6f08" providerId="LiveId" clId="{348E777E-48D3-F44F-B71A-355743D7B3F8}" dt="2021-05-07T13:52:31.193" v="88" actId="14100"/>
          <ac:spMkLst>
            <pc:docMk/>
            <pc:sldMk cId="1523336727" sldId="666"/>
            <ac:spMk id="24" creationId="{9FC48295-873B-9C46-A120-3192F6D56B10}"/>
          </ac:spMkLst>
        </pc:spChg>
      </pc:sldChg>
      <pc:sldChg chg="modSp mod">
        <pc:chgData name="Alfons Kemper" userId="e1967c697ddb6f08" providerId="LiveId" clId="{348E777E-48D3-F44F-B71A-355743D7B3F8}" dt="2021-05-07T13:55:05.848" v="91" actId="1076"/>
        <pc:sldMkLst>
          <pc:docMk/>
          <pc:sldMk cId="1432007102" sldId="667"/>
        </pc:sldMkLst>
        <pc:spChg chg="mod">
          <ac:chgData name="Alfons Kemper" userId="e1967c697ddb6f08" providerId="LiveId" clId="{348E777E-48D3-F44F-B71A-355743D7B3F8}" dt="2021-05-07T13:55:05.848" v="91" actId="1076"/>
          <ac:spMkLst>
            <pc:docMk/>
            <pc:sldMk cId="1432007102" sldId="667"/>
            <ac:spMk id="447527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56:10.605" v="93" actId="20577"/>
        <pc:sldMkLst>
          <pc:docMk/>
          <pc:sldMk cId="1868239221" sldId="670"/>
        </pc:sldMkLst>
        <pc:spChg chg="mod">
          <ac:chgData name="Alfons Kemper" userId="e1967c697ddb6f08" providerId="LiveId" clId="{348E777E-48D3-F44F-B71A-355743D7B3F8}" dt="2021-05-07T13:56:10.605" v="93" actId="20577"/>
          <ac:spMkLst>
            <pc:docMk/>
            <pc:sldMk cId="1868239221" sldId="670"/>
            <ac:spMk id="62470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56:46.697" v="94" actId="14100"/>
        <pc:sldMkLst>
          <pc:docMk/>
          <pc:sldMk cId="378412663" sldId="672"/>
        </pc:sldMkLst>
        <pc:spChg chg="mod">
          <ac:chgData name="Alfons Kemper" userId="e1967c697ddb6f08" providerId="LiveId" clId="{348E777E-48D3-F44F-B71A-355743D7B3F8}" dt="2021-05-07T13:56:46.697" v="94" actId="14100"/>
          <ac:spMkLst>
            <pc:docMk/>
            <pc:sldMk cId="378412663" sldId="672"/>
            <ac:spMk id="64517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57:07.820" v="95" actId="20577"/>
        <pc:sldMkLst>
          <pc:docMk/>
          <pc:sldMk cId="1495476179" sldId="673"/>
        </pc:sldMkLst>
        <pc:spChg chg="mod">
          <ac:chgData name="Alfons Kemper" userId="e1967c697ddb6f08" providerId="LiveId" clId="{348E777E-48D3-F44F-B71A-355743D7B3F8}" dt="2021-05-07T13:57:07.820" v="95" actId="20577"/>
          <ac:spMkLst>
            <pc:docMk/>
            <pc:sldMk cId="1495476179" sldId="673"/>
            <ac:spMk id="313347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58:19.777" v="97" actId="1076"/>
        <pc:sldMkLst>
          <pc:docMk/>
          <pc:sldMk cId="310161450" sldId="681"/>
        </pc:sldMkLst>
        <pc:spChg chg="mod">
          <ac:chgData name="Alfons Kemper" userId="e1967c697ddb6f08" providerId="LiveId" clId="{348E777E-48D3-F44F-B71A-355743D7B3F8}" dt="2021-05-07T13:58:14.318" v="96" actId="20577"/>
          <ac:spMkLst>
            <pc:docMk/>
            <pc:sldMk cId="310161450" sldId="681"/>
            <ac:spMk id="321539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3:58:19.777" v="97" actId="1076"/>
          <ac:spMkLst>
            <pc:docMk/>
            <pc:sldMk cId="310161450" sldId="681"/>
            <ac:spMk id="321540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3:59:25.913" v="102" actId="20577"/>
        <pc:sldMkLst>
          <pc:docMk/>
          <pc:sldMk cId="2061731017" sldId="683"/>
        </pc:sldMkLst>
        <pc:spChg chg="mod">
          <ac:chgData name="Alfons Kemper" userId="e1967c697ddb6f08" providerId="LiveId" clId="{348E777E-48D3-F44F-B71A-355743D7B3F8}" dt="2021-05-07T13:59:25.913" v="102" actId="20577"/>
          <ac:spMkLst>
            <pc:docMk/>
            <pc:sldMk cId="2061731017" sldId="683"/>
            <ac:spMk id="323587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4:02:26.191" v="104" actId="1076"/>
        <pc:sldMkLst>
          <pc:docMk/>
          <pc:sldMk cId="725202446" sldId="693"/>
        </pc:sldMkLst>
        <pc:spChg chg="mod">
          <ac:chgData name="Alfons Kemper" userId="e1967c697ddb6f08" providerId="LiveId" clId="{348E777E-48D3-F44F-B71A-355743D7B3F8}" dt="2021-05-07T14:02:26.191" v="104" actId="1076"/>
          <ac:spMkLst>
            <pc:docMk/>
            <pc:sldMk cId="725202446" sldId="693"/>
            <ac:spMk id="86030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4:03:05.876" v="127" actId="20577"/>
        <pc:sldMkLst>
          <pc:docMk/>
          <pc:sldMk cId="1136251009" sldId="695"/>
        </pc:sldMkLst>
        <pc:spChg chg="mod">
          <ac:chgData name="Alfons Kemper" userId="e1967c697ddb6f08" providerId="LiveId" clId="{348E777E-48D3-F44F-B71A-355743D7B3F8}" dt="2021-05-07T14:03:05.876" v="127" actId="20577"/>
          <ac:spMkLst>
            <pc:docMk/>
            <pc:sldMk cId="1136251009" sldId="695"/>
            <ac:spMk id="88067" creationId="{00000000-0000-0000-0000-000000000000}"/>
          </ac:spMkLst>
        </pc:spChg>
      </pc:sldChg>
      <pc:sldChg chg="modSp mod">
        <pc:chgData name="Alfons Kemper" userId="e1967c697ddb6f08" providerId="LiveId" clId="{348E777E-48D3-F44F-B71A-355743D7B3F8}" dt="2021-05-07T14:04:01.462" v="132" actId="14100"/>
        <pc:sldMkLst>
          <pc:docMk/>
          <pc:sldMk cId="848495836" sldId="698"/>
        </pc:sldMkLst>
        <pc:spChg chg="mod">
          <ac:chgData name="Alfons Kemper" userId="e1967c697ddb6f08" providerId="LiveId" clId="{348E777E-48D3-F44F-B71A-355743D7B3F8}" dt="2021-05-07T14:04:01.462" v="132" actId="14100"/>
          <ac:spMkLst>
            <pc:docMk/>
            <pc:sldMk cId="848495836" sldId="698"/>
            <ac:spMk id="91141" creationId="{00000000-0000-0000-0000-000000000000}"/>
          </ac:spMkLst>
        </pc:spChg>
        <pc:spChg chg="mod">
          <ac:chgData name="Alfons Kemper" userId="e1967c697ddb6f08" providerId="LiveId" clId="{348E777E-48D3-F44F-B71A-355743D7B3F8}" dt="2021-05-07T14:03:49.283" v="131" actId="20577"/>
          <ac:spMkLst>
            <pc:docMk/>
            <pc:sldMk cId="848495836" sldId="698"/>
            <ac:spMk id="339971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0751376-2EB8-4403-B858-305A8AAA6B01}" type="datetimeFigureOut">
              <a:rPr lang="en-GB"/>
              <a:pPr>
                <a:defRPr/>
              </a:pPr>
              <a:t>17/05/2021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2C15F7A-46C6-4AD2-BFEC-842DCCCC19C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95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C46BC9-2C9E-4670-A85A-6A588BA2D405}" type="datetimeFigureOut">
              <a:rPr lang="en-GB"/>
              <a:pPr>
                <a:defRPr/>
              </a:pPr>
              <a:t>17/05/2021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740025" y="500063"/>
            <a:ext cx="4445000" cy="2500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8" tIns="45354" rIns="90708" bIns="45354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506" y="3166309"/>
            <a:ext cx="7940040" cy="2999661"/>
          </a:xfrm>
          <a:prstGeom prst="rect">
            <a:avLst/>
          </a:prstGeom>
        </p:spPr>
        <p:txBody>
          <a:bodyPr vert="horz" wrap="square" lIns="90708" tIns="45354" rIns="90708" bIns="453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AFC6D0-44D5-4EB7-828F-6F464F83D79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97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82563" indent="-182563" algn="l" rtl="0" fontAlgn="base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355600" indent="-173038" algn="l" rtl="0" fontAlgn="base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538163" indent="-182563" algn="l" rtl="0" fontAlgn="base">
      <a:spcBef>
        <a:spcPct val="30000"/>
      </a:spcBef>
      <a:spcAft>
        <a:spcPct val="0"/>
      </a:spcAft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720725" indent="-182563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7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7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7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7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7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7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8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1.xml"/></Relationships>
</file>

<file path=ppt/notesSlides/_rels/notesSlide8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8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3.xml"/></Relationships>
</file>

<file path=ppt/notesSlides/_rels/notesSlide8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4.xml"/></Relationships>
</file>

<file path=ppt/notesSlides/_rels/notesSlide8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5.xml"/></Relationships>
</file>

<file path=ppt/notesSlides/_rels/notesSlide8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6.xml"/></Relationships>
</file>

<file path=ppt/notesSlides/_rels/notesSlide8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7.xml"/></Relationships>
</file>

<file path=ppt/notesSlides/_rels/notesSlide8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8.xml"/></Relationships>
</file>

<file path=ppt/notesSlides/_rels/notesSlide8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0.xml"/></Relationships>
</file>

<file path=ppt/notesSlides/_rels/notesSlide9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1.xml"/></Relationships>
</file>

<file path=ppt/notesSlides/_rels/notesSlide9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2.xml"/></Relationships>
</file>

<file path=ppt/notesSlides/_rels/notesSlide9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3.xml"/></Relationships>
</file>

<file path=ppt/notesSlides/_rels/notesSlide9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4.xml"/></Relationships>
</file>

<file path=ppt/notesSlides/_rels/notesSlide9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5.xml"/></Relationships>
</file>

<file path=ppt/notesSlides/_rels/notesSlide9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6.xml"/></Relationships>
</file>

<file path=ppt/notesSlides/_rels/notesSlide9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7.xml"/></Relationships>
</file>

<file path=ppt/notesSlides/_rels/notesSlide9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4704D9-A6BF-472A-B02F-CDF066EAC7F2}" type="slidenum">
              <a:rPr lang="de-DE">
                <a:latin typeface="Arial" pitchFamily="34" charset="0"/>
              </a:rPr>
              <a:pPr/>
              <a:t>1</a:t>
            </a:fld>
            <a:endParaRPr lang="de-DE">
              <a:latin typeface="Arial" pitchFamily="34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0108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8CC9F5-67B0-426B-9362-BAD9B91FDAFD}" type="slidenum">
              <a:rPr lang="de-DE">
                <a:latin typeface="Arial" pitchFamily="34" charset="0"/>
              </a:rPr>
              <a:pPr/>
              <a:t>10</a:t>
            </a:fld>
            <a:endParaRPr lang="de-DE">
              <a:latin typeface="Arial" pitchFamily="34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062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27E8D3-CBCE-4B25-A05D-5F4186A817E2}" type="slidenum">
              <a:rPr lang="de-DE">
                <a:latin typeface="Arial" pitchFamily="34" charset="0"/>
              </a:rPr>
              <a:pPr/>
              <a:t>11</a:t>
            </a:fld>
            <a:endParaRPr lang="de-DE">
              <a:latin typeface="Arial" pitchFamily="34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6033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98247D-F064-4B3C-9CA0-C3DF2D8B384B}" type="slidenum">
              <a:rPr lang="de-DE">
                <a:latin typeface="Arial" pitchFamily="34" charset="0"/>
              </a:rPr>
              <a:pPr/>
              <a:t>12</a:t>
            </a:fld>
            <a:endParaRPr lang="de-DE">
              <a:latin typeface="Arial" pitchFamily="34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9312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545B0A-3B92-4918-8AB6-EAFC541618B6}" type="slidenum">
              <a:rPr lang="de-DE">
                <a:latin typeface="Arial" pitchFamily="34" charset="0"/>
              </a:rPr>
              <a:pPr/>
              <a:t>13</a:t>
            </a:fld>
            <a:endParaRPr lang="de-DE">
              <a:latin typeface="Arial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517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1DC4EA-F7C0-4335-B61D-CCBC37A206E0}" type="slidenum">
              <a:rPr lang="de-DE">
                <a:latin typeface="Arial" pitchFamily="34" charset="0"/>
              </a:rPr>
              <a:pPr/>
              <a:t>14</a:t>
            </a:fld>
            <a:endParaRPr lang="de-DE">
              <a:latin typeface="Arial" pitchFamily="34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0328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1629EF-9CC4-498A-85A9-F88A8EA2114E}" type="slidenum">
              <a:rPr lang="de-DE">
                <a:latin typeface="Arial" pitchFamily="34" charset="0"/>
              </a:rPr>
              <a:pPr/>
              <a:t>15</a:t>
            </a:fld>
            <a:endParaRPr lang="de-DE">
              <a:latin typeface="Arial" pitchFamily="34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3455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E850CA-9C0E-40AF-ADD6-577431AB27C8}" type="slidenum">
              <a:rPr lang="de-DE">
                <a:latin typeface="Arial" pitchFamily="34" charset="0"/>
              </a:rPr>
              <a:pPr/>
              <a:t>16</a:t>
            </a:fld>
            <a:endParaRPr lang="de-DE">
              <a:latin typeface="Arial" pitchFamily="34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4862513"/>
            <a:ext cx="5676900" cy="4605337"/>
          </a:xfrm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9409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BD75F6-9CB9-495C-B13D-56D7F4FFF6F2}" type="slidenum">
              <a:rPr lang="de-DE">
                <a:latin typeface="Arial" pitchFamily="34" charset="0"/>
              </a:rPr>
              <a:pPr/>
              <a:t>17</a:t>
            </a:fld>
            <a:endParaRPr lang="de-DE">
              <a:latin typeface="Arial" pitchFamily="34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200" y="4862513"/>
            <a:ext cx="5676900" cy="4605337"/>
          </a:xfrm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660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EBD8A2-4A7C-4387-BF20-3AA37446F311}" type="slidenum">
              <a:rPr lang="de-DE">
                <a:latin typeface="Arial" pitchFamily="34" charset="0"/>
              </a:rPr>
              <a:pPr/>
              <a:t>18</a:t>
            </a:fld>
            <a:endParaRPr lang="de-DE">
              <a:latin typeface="Arial" pitchFamily="34" charset="0"/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747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AC4CFA-E71F-4448-9238-405BCF720161}" type="slidenum">
              <a:rPr lang="de-DE">
                <a:latin typeface="Arial" pitchFamily="34" charset="0"/>
              </a:rPr>
              <a:pPr/>
              <a:t>19</a:t>
            </a:fld>
            <a:endParaRPr lang="de-DE">
              <a:latin typeface="Arial" pitchFamily="34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82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8CC32B-5F9E-4583-8535-6522E049E59F}" type="slidenum">
              <a:rPr lang="de-DE">
                <a:latin typeface="Arial" pitchFamily="34" charset="0"/>
              </a:rPr>
              <a:pPr/>
              <a:t>2</a:t>
            </a:fld>
            <a:endParaRPr lang="de-DE">
              <a:latin typeface="Arial" pitchFamily="34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5722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806B09-5D59-4077-A655-F86DE2516DF1}" type="slidenum">
              <a:rPr lang="de-DE">
                <a:latin typeface="Arial" pitchFamily="34" charset="0"/>
              </a:rPr>
              <a:pPr/>
              <a:t>20</a:t>
            </a:fld>
            <a:endParaRPr lang="de-DE">
              <a:latin typeface="Arial" pitchFamily="34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6664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080786-0E10-4EE7-A13E-58AB292543D3}" type="slidenum">
              <a:rPr lang="de-DE">
                <a:latin typeface="Arial" pitchFamily="34" charset="0"/>
              </a:rPr>
              <a:pPr/>
              <a:t>21</a:t>
            </a:fld>
            <a:endParaRPr lang="de-DE">
              <a:latin typeface="Arial" pitchFamily="34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19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DD3787-75B6-4D54-B239-D1EF4B42616D}" type="slidenum">
              <a:rPr lang="de-DE">
                <a:latin typeface="Arial" pitchFamily="34" charset="0"/>
              </a:rPr>
              <a:pPr/>
              <a:t>22</a:t>
            </a:fld>
            <a:endParaRPr lang="de-DE">
              <a:latin typeface="Arial" pitchFamily="34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3389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031389-072F-42C7-84F2-C7863007B555}" type="slidenum">
              <a:rPr lang="de-DE">
                <a:latin typeface="Arial" pitchFamily="34" charset="0"/>
              </a:rPr>
              <a:pPr/>
              <a:t>23</a:t>
            </a:fld>
            <a:endParaRPr lang="de-DE">
              <a:latin typeface="Arial" pitchFamily="34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2937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BF63C3-8772-438D-84D9-C9CC3461190B}" type="slidenum">
              <a:rPr lang="de-DE">
                <a:latin typeface="Arial" pitchFamily="34" charset="0"/>
              </a:rPr>
              <a:pPr/>
              <a:t>24</a:t>
            </a:fld>
            <a:endParaRPr lang="de-DE">
              <a:latin typeface="Arial" pitchFamily="34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5716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90CAFC-E7B9-4518-B67A-27DEC66F5EA5}" type="slidenum">
              <a:rPr lang="de-DE">
                <a:latin typeface="Arial" pitchFamily="34" charset="0"/>
              </a:rPr>
              <a:pPr/>
              <a:t>25</a:t>
            </a:fld>
            <a:endParaRPr lang="de-DE">
              <a:latin typeface="Arial" pitchFamily="34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0824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B3ADEF-1C87-42C0-88D6-4AC170CCC1E8}" type="slidenum">
              <a:rPr lang="de-DE">
                <a:latin typeface="Arial" pitchFamily="34" charset="0"/>
              </a:rPr>
              <a:pPr/>
              <a:t>26</a:t>
            </a:fld>
            <a:endParaRPr lang="de-DE">
              <a:latin typeface="Arial" pitchFamily="34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6212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008EFF-B49E-47BB-AF58-E7141605764E}" type="slidenum">
              <a:rPr lang="de-DE">
                <a:latin typeface="Arial" pitchFamily="34" charset="0"/>
              </a:rPr>
              <a:pPr/>
              <a:t>27</a:t>
            </a:fld>
            <a:endParaRPr lang="de-DE">
              <a:latin typeface="Arial" pitchFamily="34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74018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3F222B-0B97-4DBF-9CF3-1A132B6702AF}" type="slidenum">
              <a:rPr lang="de-DE">
                <a:latin typeface="Arial" pitchFamily="34" charset="0"/>
              </a:rPr>
              <a:pPr/>
              <a:t>28</a:t>
            </a:fld>
            <a:endParaRPr lang="de-DE">
              <a:latin typeface="Arial" pitchFamily="34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041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9F148C-BDBD-4E31-9EF7-54EC1AD84767}" type="slidenum">
              <a:rPr lang="de-DE">
                <a:latin typeface="Arial" pitchFamily="34" charset="0"/>
              </a:rPr>
              <a:pPr/>
              <a:t>29</a:t>
            </a:fld>
            <a:endParaRPr lang="de-DE">
              <a:latin typeface="Arial" pitchFamily="34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427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99B7A7-2AAC-445A-B288-D6A1B870AFB1}" type="slidenum">
              <a:rPr lang="de-DE">
                <a:latin typeface="Arial" pitchFamily="34" charset="0"/>
              </a:rPr>
              <a:pPr/>
              <a:t>3</a:t>
            </a:fld>
            <a:endParaRPr lang="de-DE">
              <a:latin typeface="Arial" pitchFamily="34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9952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CAD9CE-ABC1-4975-83A4-592BE27182C0}" type="slidenum">
              <a:rPr lang="de-DE">
                <a:latin typeface="Arial" pitchFamily="34" charset="0"/>
              </a:rPr>
              <a:pPr/>
              <a:t>30</a:t>
            </a:fld>
            <a:endParaRPr lang="de-DE">
              <a:latin typeface="Arial" pitchFamily="34" charset="0"/>
            </a:endParaRPr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49427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A1F79E-9DB2-4E11-869B-DF3635005469}" type="slidenum">
              <a:rPr lang="de-DE">
                <a:latin typeface="Arial" pitchFamily="34" charset="0"/>
              </a:rPr>
              <a:pPr/>
              <a:t>31</a:t>
            </a:fld>
            <a:endParaRPr lang="de-DE">
              <a:latin typeface="Arial" pitchFamily="34" charset="0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1288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6FFC1F-3681-4E6C-BBE9-BAF923823F8C}" type="slidenum">
              <a:rPr lang="de-DE">
                <a:latin typeface="Arial" pitchFamily="34" charset="0"/>
              </a:rPr>
              <a:pPr/>
              <a:t>32</a:t>
            </a:fld>
            <a:endParaRPr lang="de-DE">
              <a:latin typeface="Arial" pitchFamily="34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63073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4718C7-B928-4B61-AED3-BE9E2917C780}" type="slidenum">
              <a:rPr lang="de-DE">
                <a:latin typeface="Arial" pitchFamily="34" charset="0"/>
              </a:rPr>
              <a:pPr/>
              <a:t>33</a:t>
            </a:fld>
            <a:endParaRPr lang="de-DE">
              <a:latin typeface="Arial" pitchFamily="34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4353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46A71D-2442-4E2B-B675-D51CF63E616F}" type="slidenum">
              <a:rPr lang="de-DE">
                <a:latin typeface="Arial" pitchFamily="34" charset="0"/>
              </a:rPr>
              <a:pPr/>
              <a:t>34</a:t>
            </a:fld>
            <a:endParaRPr lang="de-DE">
              <a:latin typeface="Arial" pitchFamily="34" charset="0"/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0855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95B5C0-C577-486B-93FF-5606D79936B1}" type="slidenum">
              <a:rPr lang="de-DE">
                <a:latin typeface="Arial" pitchFamily="34" charset="0"/>
              </a:rPr>
              <a:pPr/>
              <a:t>35</a:t>
            </a:fld>
            <a:endParaRPr lang="de-DE">
              <a:latin typeface="Arial" pitchFamily="34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0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82FA66-FAE0-4C03-B57C-292815799AAC}" type="slidenum">
              <a:rPr lang="de-DE">
                <a:latin typeface="Arial" pitchFamily="34" charset="0"/>
              </a:rPr>
              <a:pPr/>
              <a:t>36</a:t>
            </a:fld>
            <a:endParaRPr lang="de-DE">
              <a:latin typeface="Arial" pitchFamily="34" charset="0"/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3690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9D3041-3F63-4253-AF3C-3CAB5B220DCF}" type="slidenum">
              <a:rPr lang="de-DE">
                <a:latin typeface="Arial" pitchFamily="34" charset="0"/>
              </a:rPr>
              <a:pPr/>
              <a:t>37</a:t>
            </a:fld>
            <a:endParaRPr lang="de-DE">
              <a:latin typeface="Arial" pitchFamily="34" charset="0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59956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CF6B84-3FCE-44C6-99D7-B5C6499D32AE}" type="slidenum">
              <a:rPr lang="de-DE">
                <a:latin typeface="Arial" pitchFamily="34" charset="0"/>
              </a:rPr>
              <a:pPr/>
              <a:t>38</a:t>
            </a:fld>
            <a:endParaRPr lang="de-DE">
              <a:latin typeface="Arial" pitchFamily="34" charset="0"/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15498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FC5725-F7D5-4BAB-81CA-D0A86DD3E3F6}" type="slidenum">
              <a:rPr lang="de-DE">
                <a:latin typeface="Arial" pitchFamily="34" charset="0"/>
              </a:rPr>
              <a:pPr/>
              <a:t>39</a:t>
            </a:fld>
            <a:endParaRPr lang="de-DE">
              <a:latin typeface="Arial" pitchFamily="34" charset="0"/>
            </a:endParaRPr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730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F99FA5-41AB-44C4-833F-4B7FFEA6CBF9}" type="slidenum">
              <a:rPr lang="de-DE">
                <a:latin typeface="Arial" pitchFamily="34" charset="0"/>
              </a:rPr>
              <a:pPr/>
              <a:t>4</a:t>
            </a:fld>
            <a:endParaRPr lang="de-DE">
              <a:latin typeface="Arial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58773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4FAC42-39B8-4223-A5D4-A481AE6767B7}" type="slidenum">
              <a:rPr lang="de-DE">
                <a:latin typeface="Arial" pitchFamily="34" charset="0"/>
              </a:rPr>
              <a:pPr/>
              <a:t>40</a:t>
            </a:fld>
            <a:endParaRPr lang="de-DE">
              <a:latin typeface="Arial" pitchFamily="34" charset="0"/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875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1E54BF-2228-46BA-815A-C04ADB2E502E}" type="slidenum">
              <a:rPr lang="de-DE">
                <a:latin typeface="Arial" pitchFamily="34" charset="0"/>
              </a:rPr>
              <a:pPr/>
              <a:t>41</a:t>
            </a:fld>
            <a:endParaRPr lang="de-DE">
              <a:latin typeface="Arial" pitchFamily="34" charset="0"/>
            </a:endParaRPr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60747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EC9C40-D83C-4B84-A9CF-179BA4110A82}" type="slidenum">
              <a:rPr lang="de-DE">
                <a:latin typeface="Arial" pitchFamily="34" charset="0"/>
              </a:rPr>
              <a:pPr/>
              <a:t>42</a:t>
            </a:fld>
            <a:endParaRPr lang="de-DE">
              <a:latin typeface="Arial" pitchFamily="34" charset="0"/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253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A7919B-743A-47F6-9F4F-9F8C3B451760}" type="slidenum">
              <a:rPr lang="de-DE">
                <a:latin typeface="Arial" pitchFamily="34" charset="0"/>
              </a:rPr>
              <a:pPr/>
              <a:t>43</a:t>
            </a:fld>
            <a:endParaRPr lang="de-DE">
              <a:latin typeface="Arial" pitchFamily="34" charset="0"/>
            </a:endParaRPr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01268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D29495-0EBC-4D8B-83C2-A735DC942893}" type="slidenum">
              <a:rPr lang="de-DE">
                <a:latin typeface="Arial" pitchFamily="34" charset="0"/>
              </a:rPr>
              <a:pPr/>
              <a:t>44</a:t>
            </a:fld>
            <a:endParaRPr lang="de-DE">
              <a:latin typeface="Arial" pitchFamily="34" charset="0"/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59342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E867A6-B4CB-44B3-A19A-CE63CF917F7C}" type="slidenum">
              <a:rPr lang="de-DE">
                <a:latin typeface="Arial" pitchFamily="34" charset="0"/>
              </a:rPr>
              <a:pPr/>
              <a:t>45</a:t>
            </a:fld>
            <a:endParaRPr lang="de-DE">
              <a:latin typeface="Arial" pitchFamily="34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62653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5630FF-D557-4A6B-94A0-DE15768BD97E}" type="slidenum">
              <a:rPr lang="de-DE">
                <a:latin typeface="Arial" pitchFamily="34" charset="0"/>
              </a:rPr>
              <a:pPr/>
              <a:t>46</a:t>
            </a:fld>
            <a:endParaRPr lang="de-DE">
              <a:latin typeface="Arial" pitchFamily="34" charset="0"/>
            </a:endParaRPr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11972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07F90C-9D83-47AC-9F25-F6F16824DCB5}" type="slidenum">
              <a:rPr lang="de-DE">
                <a:latin typeface="Arial" pitchFamily="34" charset="0"/>
              </a:rPr>
              <a:pPr/>
              <a:t>47</a:t>
            </a:fld>
            <a:endParaRPr lang="de-DE">
              <a:latin typeface="Arial" pitchFamily="34" charset="0"/>
            </a:endParaRPr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1594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1A59D3-3B8D-4177-9763-8873EAD54AF6}" type="slidenum">
              <a:rPr lang="de-DE">
                <a:latin typeface="Arial" pitchFamily="34" charset="0"/>
              </a:rPr>
              <a:pPr/>
              <a:t>48</a:t>
            </a:fld>
            <a:endParaRPr lang="de-DE">
              <a:latin typeface="Arial" pitchFamily="34" charset="0"/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76370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568FF1-DC89-4406-A3F1-6789B69CEE97}" type="slidenum">
              <a:rPr lang="de-DE">
                <a:latin typeface="Arial" pitchFamily="34" charset="0"/>
              </a:rPr>
              <a:pPr/>
              <a:t>49</a:t>
            </a:fld>
            <a:endParaRPr lang="de-DE">
              <a:latin typeface="Arial" pitchFamily="34" charset="0"/>
            </a:endParaRPr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063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526F66-89EA-4AC2-912D-5ED4DA078491}" type="slidenum">
              <a:rPr lang="de-DE">
                <a:latin typeface="Arial" pitchFamily="34" charset="0"/>
              </a:rPr>
              <a:pPr/>
              <a:t>5</a:t>
            </a:fld>
            <a:endParaRPr lang="de-DE">
              <a:latin typeface="Arial" pitchFamily="34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93792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0AB0C5-7643-4736-9E05-BDD91DE480EC}" type="slidenum">
              <a:rPr lang="de-DE">
                <a:latin typeface="Arial" pitchFamily="34" charset="0"/>
              </a:rPr>
              <a:pPr/>
              <a:t>50</a:t>
            </a:fld>
            <a:endParaRPr lang="de-DE">
              <a:latin typeface="Arial" pitchFamily="34" charset="0"/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8984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53C9CC-B349-4581-B55B-71D51ACAFA0C}" type="slidenum">
              <a:rPr lang="de-DE">
                <a:latin typeface="Arial" pitchFamily="34" charset="0"/>
              </a:rPr>
              <a:pPr/>
              <a:t>51</a:t>
            </a:fld>
            <a:endParaRPr lang="de-DE">
              <a:latin typeface="Arial" pitchFamily="34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82452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060458-8114-449A-AC75-7EB0FE29FCCC}" type="slidenum">
              <a:rPr lang="de-DE">
                <a:latin typeface="Arial" pitchFamily="34" charset="0"/>
              </a:rPr>
              <a:pPr/>
              <a:t>52</a:t>
            </a:fld>
            <a:endParaRPr lang="de-DE">
              <a:latin typeface="Arial" pitchFamily="34" charset="0"/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21543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262A6D-606E-4C3F-8582-5076756463F9}" type="slidenum">
              <a:rPr lang="de-DE">
                <a:latin typeface="Arial" pitchFamily="34" charset="0"/>
              </a:rPr>
              <a:pPr/>
              <a:t>53</a:t>
            </a:fld>
            <a:endParaRPr lang="de-DE">
              <a:latin typeface="Arial" pitchFamily="34" charset="0"/>
            </a:endParaRPr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97289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694D1E-826A-4961-81AF-02FF468FEAA1}" type="slidenum">
              <a:rPr lang="de-DE">
                <a:latin typeface="Arial" pitchFamily="34" charset="0"/>
              </a:rPr>
              <a:pPr/>
              <a:t>54</a:t>
            </a:fld>
            <a:endParaRPr lang="de-DE">
              <a:latin typeface="Arial" pitchFamily="34" charset="0"/>
            </a:endParaRPr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3115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89A062-1298-4527-BAC8-478E2950F4A2}" type="slidenum">
              <a:rPr lang="de-DE">
                <a:latin typeface="Arial" pitchFamily="34" charset="0"/>
              </a:rPr>
              <a:pPr/>
              <a:t>55</a:t>
            </a:fld>
            <a:endParaRPr lang="de-DE">
              <a:latin typeface="Arial" pitchFamily="34" charset="0"/>
            </a:endParaRPr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8312" cy="3836988"/>
          </a:xfrm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13138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301B48-B0C7-49C5-8ED8-2F81F5995DE1}" type="slidenum">
              <a:rPr lang="de-DE">
                <a:latin typeface="Arial" pitchFamily="34" charset="0"/>
              </a:rPr>
              <a:pPr/>
              <a:t>56</a:t>
            </a:fld>
            <a:endParaRPr lang="de-DE">
              <a:latin typeface="Arial" pitchFamily="34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8312" cy="3836988"/>
          </a:xfrm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67245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A2D022-BA1F-472D-A55E-DFB13BB39E2E}" type="slidenum">
              <a:rPr lang="de-DE">
                <a:latin typeface="Arial" pitchFamily="34" charset="0"/>
              </a:rPr>
              <a:pPr/>
              <a:t>57</a:t>
            </a:fld>
            <a:endParaRPr lang="de-DE">
              <a:latin typeface="Arial" pitchFamily="34" charset="0"/>
            </a:endParaRPr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8312" cy="3836988"/>
          </a:xfrm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63571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57C52F-8218-4CAE-AC97-41B8FED9906F}" type="slidenum">
              <a:rPr lang="de-DE">
                <a:latin typeface="Arial" pitchFamily="34" charset="0"/>
              </a:rPr>
              <a:pPr/>
              <a:t>58</a:t>
            </a:fld>
            <a:endParaRPr lang="de-DE">
              <a:latin typeface="Arial" pitchFamily="34" charset="0"/>
            </a:endParaRPr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8312" cy="3836988"/>
          </a:xfrm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18456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95F8E5-633D-4513-B57A-B25917099190}" type="slidenum">
              <a:rPr lang="de-DE">
                <a:latin typeface="Arial" pitchFamily="34" charset="0"/>
              </a:rPr>
              <a:pPr/>
              <a:t>59</a:t>
            </a:fld>
            <a:endParaRPr lang="de-DE">
              <a:latin typeface="Arial" pitchFamily="34" charset="0"/>
            </a:endParaRPr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059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8AB21-951D-472F-90A4-D9D23A3292C3}" type="slidenum">
              <a:rPr lang="de-DE">
                <a:latin typeface="Arial" pitchFamily="34" charset="0"/>
              </a:rPr>
              <a:pPr/>
              <a:t>6</a:t>
            </a:fld>
            <a:endParaRPr lang="de-DE">
              <a:latin typeface="Arial" pitchFamily="34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5101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AEDE9-BE7F-4CD1-9CD7-1E314231ADAE}" type="slidenum">
              <a:rPr lang="de-DE">
                <a:latin typeface="Arial" pitchFamily="34" charset="0"/>
              </a:rPr>
              <a:pPr/>
              <a:t>60</a:t>
            </a:fld>
            <a:endParaRPr lang="de-DE">
              <a:latin typeface="Arial" pitchFamily="34" charset="0"/>
            </a:endParaRPr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54827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2431ED-5A7B-4655-A856-818D3D2E42E6}" type="slidenum">
              <a:rPr lang="de-DE">
                <a:latin typeface="Arial" pitchFamily="34" charset="0"/>
              </a:rPr>
              <a:pPr/>
              <a:t>61</a:t>
            </a:fld>
            <a:endParaRPr lang="de-DE">
              <a:latin typeface="Arial" pitchFamily="34" charset="0"/>
            </a:endParaRPr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3596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B3260C-BACC-4889-9FD7-53CFF4A4307B}" type="slidenum">
              <a:rPr lang="de-DE">
                <a:latin typeface="Arial" pitchFamily="34" charset="0"/>
              </a:rPr>
              <a:pPr/>
              <a:t>62</a:t>
            </a:fld>
            <a:endParaRPr lang="de-DE">
              <a:latin typeface="Arial" pitchFamily="34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5634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604D8-186F-4A41-A364-82F1E692A265}" type="slidenum">
              <a:rPr lang="de-DE">
                <a:latin typeface="Arial" pitchFamily="34" charset="0"/>
              </a:rPr>
              <a:pPr/>
              <a:t>63</a:t>
            </a:fld>
            <a:endParaRPr lang="de-DE">
              <a:latin typeface="Arial" pitchFamily="34" charset="0"/>
            </a:endParaRPr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041806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E71F38-9CAF-4E88-B53A-EBF13843C855}" type="slidenum">
              <a:rPr lang="de-DE">
                <a:latin typeface="Arial" pitchFamily="34" charset="0"/>
              </a:rPr>
              <a:pPr/>
              <a:t>64</a:t>
            </a:fld>
            <a:endParaRPr lang="de-DE">
              <a:latin typeface="Arial" pitchFamily="34" charset="0"/>
            </a:endParaRPr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50438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5192F5-9A66-4FEA-A12B-8D89F9BA9EB7}" type="slidenum">
              <a:rPr lang="de-DE">
                <a:latin typeface="Arial" pitchFamily="34" charset="0"/>
              </a:rPr>
              <a:pPr/>
              <a:t>65</a:t>
            </a:fld>
            <a:endParaRPr lang="de-DE">
              <a:latin typeface="Arial" pitchFamily="34" charset="0"/>
            </a:endParaRPr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25654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828817-BB8E-4791-B4DC-A88B33FAAA02}" type="slidenum">
              <a:rPr lang="de-DE">
                <a:latin typeface="Arial" pitchFamily="34" charset="0"/>
              </a:rPr>
              <a:pPr/>
              <a:t>66</a:t>
            </a:fld>
            <a:endParaRPr lang="de-DE">
              <a:latin typeface="Arial" pitchFamily="34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44277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8A29B1-5EF7-4C6C-864D-588CB2AAF501}" type="slidenum">
              <a:rPr lang="de-DE">
                <a:latin typeface="Arial" pitchFamily="34" charset="0"/>
              </a:rPr>
              <a:pPr/>
              <a:t>67</a:t>
            </a:fld>
            <a:endParaRPr lang="de-DE">
              <a:latin typeface="Arial" pitchFamily="34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7070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55727C-548B-491B-A6B9-3275765A8C1B}" type="slidenum">
              <a:rPr lang="de-DE">
                <a:latin typeface="Arial" pitchFamily="34" charset="0"/>
              </a:rPr>
              <a:pPr/>
              <a:t>68</a:t>
            </a:fld>
            <a:endParaRPr lang="de-DE">
              <a:latin typeface="Arial" pitchFamily="34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11982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ECAB5F-489F-469F-9567-F6B9797B7C83}" type="slidenum">
              <a:rPr lang="de-DE">
                <a:latin typeface="Arial" pitchFamily="34" charset="0"/>
              </a:rPr>
              <a:pPr/>
              <a:t>69</a:t>
            </a:fld>
            <a:endParaRPr lang="de-DE">
              <a:latin typeface="Arial" pitchFamily="34" charset="0"/>
            </a:endParaRPr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678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6F5A84-E183-440F-A6E1-9FE6B9434963}" type="slidenum">
              <a:rPr lang="de-DE">
                <a:latin typeface="Arial" pitchFamily="34" charset="0"/>
              </a:rPr>
              <a:pPr/>
              <a:t>7</a:t>
            </a:fld>
            <a:endParaRPr lang="de-DE">
              <a:latin typeface="Arial" pitchFamily="34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23255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0D2958-92CA-44A6-AF52-C33B0C77873C}" type="slidenum">
              <a:rPr lang="de-DE">
                <a:latin typeface="Arial" pitchFamily="34" charset="0"/>
              </a:rPr>
              <a:pPr/>
              <a:t>70</a:t>
            </a:fld>
            <a:endParaRPr lang="de-DE">
              <a:latin typeface="Arial" pitchFamily="34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51147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4A5830-8635-4A2A-9697-3BC10520F4C1}" type="slidenum">
              <a:rPr lang="de-DE">
                <a:latin typeface="Arial" pitchFamily="34" charset="0"/>
              </a:rPr>
              <a:pPr/>
              <a:t>71</a:t>
            </a:fld>
            <a:endParaRPr lang="de-DE">
              <a:latin typeface="Arial" pitchFamily="34" charset="0"/>
            </a:endParaRPr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558374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13B580-0C45-4FFD-9290-CC9FEC1C33D0}" type="slidenum">
              <a:rPr lang="de-DE">
                <a:latin typeface="Arial" pitchFamily="34" charset="0"/>
              </a:rPr>
              <a:pPr/>
              <a:t>72</a:t>
            </a:fld>
            <a:endParaRPr lang="de-DE">
              <a:latin typeface="Arial" pitchFamily="34" charset="0"/>
            </a:endParaRPr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56817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2E0E94-7BA3-4946-8B6C-FCBC2A41D94B}" type="slidenum">
              <a:rPr lang="de-DE">
                <a:latin typeface="Arial" pitchFamily="34" charset="0"/>
              </a:rPr>
              <a:pPr/>
              <a:t>73</a:t>
            </a:fld>
            <a:endParaRPr lang="de-DE">
              <a:latin typeface="Arial" pitchFamily="34" charset="0"/>
            </a:endParaRPr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716324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778289-DEEC-4BA1-82DE-4760D516911C}" type="slidenum">
              <a:rPr lang="de-DE">
                <a:latin typeface="Arial" pitchFamily="34" charset="0"/>
              </a:rPr>
              <a:pPr/>
              <a:t>74</a:t>
            </a:fld>
            <a:endParaRPr lang="de-DE">
              <a:latin typeface="Arial" pitchFamily="34" charset="0"/>
            </a:endParaRPr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28668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053141-8511-49DD-92C2-FCEFCCE13430}" type="slidenum">
              <a:rPr lang="de-DE">
                <a:latin typeface="Arial" pitchFamily="34" charset="0"/>
              </a:rPr>
              <a:pPr/>
              <a:t>75</a:t>
            </a:fld>
            <a:endParaRPr lang="de-DE">
              <a:latin typeface="Arial" pitchFamily="34" charset="0"/>
            </a:endParaRPr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7852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6D5BBA-C83D-49E4-8C88-60FF97B9E875}" type="slidenum">
              <a:rPr lang="de-DE">
                <a:latin typeface="Arial" pitchFamily="34" charset="0"/>
              </a:rPr>
              <a:pPr/>
              <a:t>76</a:t>
            </a:fld>
            <a:endParaRPr lang="de-DE">
              <a:latin typeface="Arial" pitchFamily="34" charset="0"/>
            </a:endParaRPr>
          </a:p>
        </p:txBody>
      </p:sp>
      <p:sp>
        <p:nvSpPr>
          <p:cNvPr id="177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6266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5B4251-024E-4574-AD06-302159C7BAF3}" type="slidenum">
              <a:rPr lang="de-DE">
                <a:latin typeface="Arial" pitchFamily="34" charset="0"/>
              </a:rPr>
              <a:pPr/>
              <a:t>77</a:t>
            </a:fld>
            <a:endParaRPr lang="de-DE">
              <a:latin typeface="Arial" pitchFamily="34" charset="0"/>
            </a:endParaRPr>
          </a:p>
        </p:txBody>
      </p:sp>
      <p:sp>
        <p:nvSpPr>
          <p:cNvPr id="178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77248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4A8638-09FA-42F6-98D8-BD99D4F53CE3}" type="slidenum">
              <a:rPr lang="de-DE">
                <a:latin typeface="Arial" pitchFamily="34" charset="0"/>
              </a:rPr>
              <a:pPr/>
              <a:t>78</a:t>
            </a:fld>
            <a:endParaRPr lang="de-DE">
              <a:latin typeface="Arial" pitchFamily="34" charset="0"/>
            </a:endParaRPr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08162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DA19AA-0DD1-4C28-88CC-6879155B76E9}" type="slidenum">
              <a:rPr lang="de-DE">
                <a:latin typeface="Arial" pitchFamily="34" charset="0"/>
              </a:rPr>
              <a:pPr/>
              <a:t>79</a:t>
            </a:fld>
            <a:endParaRPr lang="de-DE">
              <a:latin typeface="Arial" pitchFamily="34" charset="0"/>
            </a:endParaRPr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82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9C2532-D992-4E0A-BF16-A45E2F756BF9}" type="slidenum">
              <a:rPr lang="de-DE">
                <a:latin typeface="Arial" pitchFamily="34" charset="0"/>
              </a:rPr>
              <a:pPr/>
              <a:t>8</a:t>
            </a:fld>
            <a:endParaRPr lang="de-DE">
              <a:latin typeface="Arial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962400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53EC82-9A04-44F0-A841-6D7D1E01EDDA}" type="slidenum">
              <a:rPr lang="de-DE">
                <a:latin typeface="Arial" pitchFamily="34" charset="0"/>
              </a:rPr>
              <a:pPr/>
              <a:t>80</a:t>
            </a:fld>
            <a:endParaRPr lang="de-DE">
              <a:latin typeface="Arial" pitchFamily="34" charset="0"/>
            </a:endParaRPr>
          </a:p>
        </p:txBody>
      </p:sp>
      <p:sp>
        <p:nvSpPr>
          <p:cNvPr id="181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48274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C16755-DCC6-47CB-A5B7-A4B421D3F705}" type="slidenum">
              <a:rPr lang="de-DE">
                <a:latin typeface="Arial" pitchFamily="34" charset="0"/>
              </a:rPr>
              <a:pPr/>
              <a:t>81</a:t>
            </a:fld>
            <a:endParaRPr lang="de-DE">
              <a:latin typeface="Arial" pitchFamily="34" charset="0"/>
            </a:endParaRPr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813197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748726-7097-4C6F-9F05-2DA51B61086E}" type="slidenum">
              <a:rPr lang="de-DE">
                <a:latin typeface="Arial" pitchFamily="34" charset="0"/>
              </a:rPr>
              <a:pPr/>
              <a:t>82</a:t>
            </a:fld>
            <a:endParaRPr lang="de-DE">
              <a:latin typeface="Arial" pitchFamily="34" charset="0"/>
            </a:endParaRPr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70048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326B30-453C-4E4B-AF48-EBB8DC128285}" type="slidenum">
              <a:rPr lang="de-DE">
                <a:latin typeface="Arial" pitchFamily="34" charset="0"/>
              </a:rPr>
              <a:pPr/>
              <a:t>83</a:t>
            </a:fld>
            <a:endParaRPr lang="de-DE">
              <a:latin typeface="Arial" pitchFamily="34" charset="0"/>
            </a:endParaRPr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11913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63512E-C849-4B27-B2CC-EBF5C3CD14FC}" type="slidenum">
              <a:rPr lang="de-DE">
                <a:latin typeface="Arial" pitchFamily="34" charset="0"/>
              </a:rPr>
              <a:pPr/>
              <a:t>84</a:t>
            </a:fld>
            <a:endParaRPr lang="de-DE">
              <a:latin typeface="Arial" pitchFamily="34" charset="0"/>
            </a:endParaRPr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347734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07DB96-0EA2-4C0A-9A35-5A8653C7549F}" type="slidenum">
              <a:rPr lang="de-DE">
                <a:latin typeface="Arial" pitchFamily="34" charset="0"/>
              </a:rPr>
              <a:pPr/>
              <a:t>85</a:t>
            </a:fld>
            <a:endParaRPr lang="de-DE">
              <a:latin typeface="Arial" pitchFamily="34" charset="0"/>
            </a:endParaRPr>
          </a:p>
        </p:txBody>
      </p:sp>
      <p:sp>
        <p:nvSpPr>
          <p:cNvPr id="186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17153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C143BC-2B75-4882-9E6A-3B87789C0D19}" type="slidenum">
              <a:rPr lang="de-DE">
                <a:latin typeface="Arial" pitchFamily="34" charset="0"/>
              </a:rPr>
              <a:pPr/>
              <a:t>86</a:t>
            </a:fld>
            <a:endParaRPr lang="de-DE">
              <a:latin typeface="Arial" pitchFamily="34" charset="0"/>
            </a:endParaRPr>
          </a:p>
        </p:txBody>
      </p:sp>
      <p:sp>
        <p:nvSpPr>
          <p:cNvPr id="187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099572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9AB7EB-40BE-45BD-BA83-81C12FB94F69}" type="slidenum">
              <a:rPr lang="de-DE">
                <a:latin typeface="Arial" pitchFamily="34" charset="0"/>
              </a:rPr>
              <a:pPr/>
              <a:t>87</a:t>
            </a:fld>
            <a:endParaRPr lang="de-DE">
              <a:latin typeface="Arial" pitchFamily="34" charset="0"/>
            </a:endParaRPr>
          </a:p>
        </p:txBody>
      </p:sp>
      <p:sp>
        <p:nvSpPr>
          <p:cNvPr id="188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77308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C87AC0-750A-4ECD-9D0A-B3E22744390C}" type="slidenum">
              <a:rPr lang="de-DE">
                <a:latin typeface="Arial" pitchFamily="34" charset="0"/>
              </a:rPr>
              <a:pPr/>
              <a:t>88</a:t>
            </a:fld>
            <a:endParaRPr lang="de-DE">
              <a:latin typeface="Arial" pitchFamily="34" charset="0"/>
            </a:endParaRPr>
          </a:p>
        </p:txBody>
      </p:sp>
      <p:sp>
        <p:nvSpPr>
          <p:cNvPr id="189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85352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  <p:sp>
        <p:nvSpPr>
          <p:cNvPr id="1904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581B1F-5343-4DFA-91D0-E0E6B367D0A6}" type="slidenum">
              <a:rPr lang="de-DE">
                <a:latin typeface="Arial" pitchFamily="34" charset="0"/>
              </a:rPr>
              <a:pPr/>
              <a:t>89</a:t>
            </a:fld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624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E5511E-614F-457F-A84E-9E3E88171575}" type="slidenum">
              <a:rPr lang="de-DE">
                <a:latin typeface="Arial" pitchFamily="34" charset="0"/>
              </a:rPr>
              <a:pPr/>
              <a:t>9</a:t>
            </a:fld>
            <a:endParaRPr lang="de-DE">
              <a:latin typeface="Arial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60534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149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  <p:sp>
        <p:nvSpPr>
          <p:cNvPr id="19149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D3AE5B-6BE4-46C9-9086-CFC146B07695}" type="slidenum">
              <a:rPr lang="de-DE">
                <a:latin typeface="Arial" pitchFamily="34" charset="0"/>
              </a:rPr>
              <a:pPr/>
              <a:t>90</a:t>
            </a:fld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66499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25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  <p:sp>
        <p:nvSpPr>
          <p:cNvPr id="19251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45D648-C354-4E81-A9DD-731516E58BD9}" type="slidenum">
              <a:rPr lang="de-DE">
                <a:latin typeface="Arial" pitchFamily="34" charset="0"/>
              </a:rPr>
              <a:pPr/>
              <a:t>91</a:t>
            </a:fld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981835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  <p:sp>
        <p:nvSpPr>
          <p:cNvPr id="19354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725445-6FC9-48EF-9490-DA2E0609DB14}" type="slidenum">
              <a:rPr lang="de-DE">
                <a:latin typeface="Arial" pitchFamily="34" charset="0"/>
              </a:rPr>
              <a:pPr/>
              <a:t>92</a:t>
            </a:fld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85820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  <p:sp>
        <p:nvSpPr>
          <p:cNvPr id="19456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B6C016-B649-42CD-880D-7FEA64082251}" type="slidenum">
              <a:rPr lang="de-DE">
                <a:latin typeface="Arial" pitchFamily="34" charset="0"/>
              </a:rPr>
              <a:pPr/>
              <a:t>93</a:t>
            </a:fld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402954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55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>
              <a:latin typeface="Arial" pitchFamily="34" charset="0"/>
            </a:endParaRPr>
          </a:p>
        </p:txBody>
      </p:sp>
      <p:sp>
        <p:nvSpPr>
          <p:cNvPr id="19558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CCE248-0617-4113-9FC3-58117F1758C1}" type="slidenum">
              <a:rPr lang="de-DE">
                <a:latin typeface="Arial" pitchFamily="34" charset="0"/>
              </a:rPr>
              <a:pPr/>
              <a:t>94</a:t>
            </a:fld>
            <a:endParaRPr lang="de-DE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714693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E81E9-F799-4DD6-8914-6048A40F86F0}" type="slidenum">
              <a:rPr lang="de-DE" smtClean="0"/>
              <a:pPr>
                <a:defRPr/>
              </a:pPr>
              <a:t>95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622039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E81E9-F799-4DD6-8914-6048A40F86F0}" type="slidenum">
              <a:rPr lang="de-DE" smtClean="0"/>
              <a:pPr>
                <a:defRPr/>
              </a:pPr>
              <a:t>96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776138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E81E9-F799-4DD6-8914-6048A40F86F0}" type="slidenum">
              <a:rPr lang="de-DE" smtClean="0"/>
              <a:pPr>
                <a:defRPr/>
              </a:pPr>
              <a:t>97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2920208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E81E9-F799-4DD6-8914-6048A40F86F0}" type="slidenum">
              <a:rPr lang="de-DE" smtClean="0"/>
              <a:pPr>
                <a:defRPr/>
              </a:pPr>
              <a:t>98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426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83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2143125"/>
            <a:ext cx="8508999" cy="254317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 useBgFill="1"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 useBgFill="1"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 useBgFill="1"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 useBgFill="1">
        <p:nvSpPr>
          <p:cNvPr id="6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90" y="1600200"/>
            <a:ext cx="8508999" cy="50530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2"/>
          <p:cNvSpPr>
            <a:spLocks noGrp="1"/>
          </p:cNvSpPr>
          <p:nvPr>
            <p:ph idx="14" hasCustomPrompt="1"/>
          </p:nvPr>
        </p:nvSpPr>
        <p:spPr>
          <a:xfrm>
            <a:off x="319091" y="1602000"/>
            <a:ext cx="4180910" cy="309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3" name="Inhaltsplatzhalter 2"/>
          <p:cNvSpPr>
            <a:spLocks noGrp="1"/>
          </p:cNvSpPr>
          <p:nvPr>
            <p:ph idx="15" hasCustomPrompt="1"/>
          </p:nvPr>
        </p:nvSpPr>
        <p:spPr>
          <a:xfrm>
            <a:off x="4647179" y="1602000"/>
            <a:ext cx="4180910" cy="309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baseline="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901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e-DE" noProof="0"/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316992" y="2148752"/>
            <a:ext cx="4188333" cy="2547074"/>
          </a:xfrm>
          <a:prstGeom prst="rect">
            <a:avLst/>
          </a:prstGeom>
        </p:spPr>
        <p:txBody>
          <a:bodyPr lIns="0" rIns="0"/>
          <a:lstStyle>
            <a:lvl1pPr>
              <a:defRPr lang="de-DE" sz="14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400"/>
            </a:lvl2pPr>
            <a:lvl3pPr>
              <a:defRPr sz="1400" baseline="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648200" y="2148840"/>
            <a:ext cx="4180392" cy="2546911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 (Hintergru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0" y="2152650"/>
            <a:ext cx="9144000" cy="29908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hangingPunct="0"/>
            <a:endParaRPr lang="de-DE" sz="1000">
              <a:latin typeface="Arial" pitchFamily="34" charset="0"/>
            </a:endParaRPr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e-DE" noProof="0"/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316992" y="2152650"/>
            <a:ext cx="4197858" cy="2552700"/>
          </a:xfrm>
          <a:prstGeom prst="rect">
            <a:avLst/>
          </a:prstGeom>
        </p:spPr>
        <p:txBody>
          <a:bodyPr lIns="0" rIns="0"/>
          <a:lstStyle>
            <a:lvl1pPr>
              <a:defRPr lang="de-DE" sz="14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400"/>
            </a:lvl2pPr>
            <a:lvl3pPr>
              <a:defRPr sz="1400" baseline="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648200" y="2143125"/>
            <a:ext cx="4180392" cy="2543176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9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e-DE" noProof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7"/>
          </p:nvPr>
        </p:nvSpPr>
        <p:spPr>
          <a:xfrm>
            <a:off x="0" y="2133600"/>
            <a:ext cx="9144000" cy="30099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8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formatfü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600200"/>
            <a:ext cx="9144000" cy="3543299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87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baseline="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Präsentationsmuster</a:t>
            </a:r>
            <a:br>
              <a:rPr lang="de-DE" noProof="0" dirty="0"/>
            </a:br>
            <a:r>
              <a:rPr lang="de-DE" noProof="0" dirty="0"/>
              <a:t/>
            </a:r>
            <a:br>
              <a:rPr lang="de-DE" noProof="0" dirty="0"/>
            </a:br>
            <a:r>
              <a:rPr lang="de-DE" noProof="0" dirty="0"/>
              <a:t>kann auch als </a:t>
            </a:r>
            <a:r>
              <a:rPr lang="de-DE" noProof="0" dirty="0" err="1"/>
              <a:t>Kapiteltrenner</a:t>
            </a:r>
            <a:r>
              <a:rPr lang="de-DE" noProof="0" dirty="0"/>
              <a:t> verwendet werden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Präsentationsmuster</a:t>
            </a:r>
            <a:br>
              <a:rPr lang="de-DE" noProof="0" dirty="0"/>
            </a:br>
            <a:r>
              <a:rPr lang="de-DE" noProof="0" dirty="0"/>
              <a:t/>
            </a:r>
            <a:br>
              <a:rPr lang="de-DE" noProof="0" dirty="0"/>
            </a:br>
            <a:r>
              <a:rPr lang="de-DE" noProof="0" dirty="0"/>
              <a:t>kann auch als </a:t>
            </a:r>
            <a:r>
              <a:rPr lang="de-DE" noProof="0" dirty="0" err="1"/>
              <a:t>Kapiteltrenner</a:t>
            </a:r>
            <a:r>
              <a:rPr lang="de-DE" noProof="0" dirty="0"/>
              <a:t> verwendet werden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4800600"/>
            <a:ext cx="29718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DB33A-472D-4708-99F6-C179FD98D71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3137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4229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4800600"/>
            <a:ext cx="29718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5EC0B-2767-478F-8038-52D33C6752F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9996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4800600"/>
            <a:ext cx="29718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EFE4E-294E-4B19-AB32-018BC17EF5B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1207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ain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371600"/>
            <a:ext cx="822960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14350"/>
            <a:ext cx="7721600" cy="85725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</a:lstStyle>
          <a:p>
            <a:r>
              <a:rPr lang="en-US"/>
              <a:t>Hier klicken, um Master-Titelformat zu bearbeiten.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2914650"/>
            <a:ext cx="6400800" cy="1328738"/>
          </a:xfrm>
          <a:prstGeom prst="rect">
            <a:avLst/>
          </a:prstGeom>
        </p:spPr>
        <p:txBody>
          <a:bodyPr/>
          <a:lstStyle>
            <a:lvl1pPr marL="0" indent="0">
              <a:buFont typeface="Webdings" pitchFamily="18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Hier klicken, um Master-Untertitelformat zu bearbeiten.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04000" y="4672012"/>
            <a:ext cx="1828800" cy="385763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251D4A8B-201E-4F38-8B91-AFA4A723800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42011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>
                <a:solidFill>
                  <a:schemeClr val="bg1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>
                <a:solidFill>
                  <a:srgbClr val="000000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1600200"/>
            <a:ext cx="8508999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 lIns="0" rIns="0"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3.xml"/><Relationship Id="rId3" Type="http://schemas.openxmlformats.org/officeDocument/2006/relationships/image" Target="../media/image1.w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4.xml"/><Relationship Id="rId8" Type="http://schemas.openxmlformats.org/officeDocument/2006/relationships/slideLayout" Target="../slideLayouts/slideLayout15.xml"/><Relationship Id="rId9" Type="http://schemas.openxmlformats.org/officeDocument/2006/relationships/theme" Target="../theme/theme4.xml"/><Relationship Id="rId10" Type="http://schemas.openxmlformats.org/officeDocument/2006/relationships/image" Target="../media/image1.wmf"/><Relationship Id="rId1" Type="http://schemas.openxmlformats.org/officeDocument/2006/relationships/slideLayout" Target="../slideLayouts/slideLayout8.xml"/><Relationship Id="rId2" Type="http://schemas.openxmlformats.org/officeDocument/2006/relationships/slideLayout" Target="../slideLayouts/slideLayout9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theme" Target="../theme/theme5.xml"/><Relationship Id="rId3" Type="http://schemas.openxmlformats.org/officeDocument/2006/relationships/image" Target="../media/image4.emf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theme" Target="../theme/theme6.xml"/><Relationship Id="rId3" Type="http://schemas.openxmlformats.org/officeDocument/2006/relationships/image" Target="../media/image4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7829538" cy="28851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Bild 8" descr="20150416 tum logo blau png final.png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461787" y="74618"/>
            <a:ext cx="604774" cy="3185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12" r:id="rId2"/>
    <p:sldLayoutId id="2147483713" r:id="rId3"/>
    <p:sldLayoutId id="2147483714" r:id="rId4"/>
    <p:sldLayoutId id="2147483715" r:id="rId5"/>
  </p:sldLayoutIdLst>
  <p:hf hdr="0" ftr="0" dt="0"/>
  <p:txStyles>
    <p:titleStyle>
      <a:lvl1pPr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feld 22"/>
          <p:cNvSpPr txBox="1"/>
          <p:nvPr/>
        </p:nvSpPr>
        <p:spPr>
          <a:xfrm>
            <a:off x="7713330" y="4922462"/>
            <a:ext cx="1115376" cy="210507"/>
          </a:xfrm>
          <a:prstGeom prst="rect">
            <a:avLst/>
          </a:prstGeom>
        </p:spPr>
        <p:txBody>
          <a:bodyPr wrap="square" lIns="0" tIns="0" rIns="0" bIns="0" rtlCol="0" anchor="b" anchorCtr="0">
            <a:spAutoFit/>
          </a:bodyPr>
          <a:lstStyle/>
          <a:p>
            <a:pPr algn="r">
              <a:lnSpc>
                <a:spcPct val="114000"/>
              </a:lnSpc>
            </a:pPr>
            <a:fld id="{C51078C5-4710-4254-8001-F1C0900803FD}" type="slidenum">
              <a:rPr lang="de-DE" sz="1200" smtClean="0">
                <a:latin typeface="+mn-lt"/>
                <a:cs typeface="Arial" pitchFamily="34" charset="0"/>
              </a:rPr>
              <a:pPr algn="r">
                <a:lnSpc>
                  <a:spcPct val="114000"/>
                </a:lnSpc>
              </a:pPr>
              <a:t>‹Nr.›</a:t>
            </a:fld>
            <a:endParaRPr lang="de-DE" sz="1200" dirty="0">
              <a:latin typeface="+mn-lt"/>
              <a:cs typeface="Arial" pitchFamily="34" charset="0"/>
            </a:endParaRPr>
          </a:p>
        </p:txBody>
      </p:sp>
      <p:pic>
        <p:nvPicPr>
          <p:cNvPr id="5" name="Bild 4" descr="Fahnen_HG.jpg"/>
          <p:cNvPicPr>
            <a:picLocks noChangeAspect="1"/>
          </p:cNvPicPr>
          <p:nvPr/>
        </p:nvPicPr>
        <p:blipFill>
          <a:blip r:embed="rId3" cstate="screen"/>
          <a:srcRect l="398" t="14167" b="1083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ft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8411" y="324000"/>
            <a:ext cx="604774" cy="318516"/>
          </a:xfrm>
          <a:prstGeom prst="rect">
            <a:avLst/>
          </a:prstGeom>
        </p:spPr>
      </p:pic>
      <p:sp>
        <p:nvSpPr>
          <p:cNvPr id="11" name="Textfeld 10"/>
          <p:cNvSpPr txBox="1"/>
          <p:nvPr userDrawn="1"/>
        </p:nvSpPr>
        <p:spPr>
          <a:xfrm>
            <a:off x="319506" y="321468"/>
            <a:ext cx="7160425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Lehrstuhl für Mustertechnik</a:t>
            </a:r>
          </a:p>
          <a:p>
            <a:pPr>
              <a:lnSpc>
                <a:spcPts val="900"/>
              </a:lnSpc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Fakultät für Musterverfahren</a:t>
            </a:r>
          </a:p>
          <a:p>
            <a:pPr>
              <a:lnSpc>
                <a:spcPts val="900"/>
              </a:lnSpc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Technische Universität</a:t>
            </a:r>
            <a:r>
              <a:rPr lang="de-DE" sz="800" baseline="0" dirty="0">
                <a:solidFill>
                  <a:schemeClr val="tx2"/>
                </a:solidFill>
                <a:latin typeface="+mn-lt"/>
              </a:rPr>
              <a:t> München</a:t>
            </a:r>
            <a:endParaRPr lang="de-DE" sz="800" dirty="0">
              <a:solidFill>
                <a:schemeClr val="tx2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hdr="0" ft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20150416 tum logo blau png final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18411" y="324000"/>
            <a:ext cx="604774" cy="318516"/>
          </a:xfrm>
          <a:prstGeom prst="rect">
            <a:avLst/>
          </a:prstGeom>
        </p:spPr>
      </p:pic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74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4" r:id="rId2"/>
    <p:sldLayoutId id="2147483704" r:id="rId3"/>
    <p:sldLayoutId id="2147483657" r:id="rId4"/>
    <p:sldLayoutId id="2147483711" r:id="rId5"/>
    <p:sldLayoutId id="2147483703" r:id="rId6"/>
    <p:sldLayoutId id="2147483653" r:id="rId7"/>
    <p:sldLayoutId id="2147483656" r:id="rId8"/>
  </p:sldLayoutIdLst>
  <p:hf hdr="0" ft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5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 bwMode="hidden"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/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7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ft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hidden"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hf hdr="0" ft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Relationship Id="rId3" Type="http://schemas.openxmlformats.org/officeDocument/2006/relationships/image" Target="../media/image5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6.xml"/><Relationship Id="rId3" Type="http://schemas.openxmlformats.org/officeDocument/2006/relationships/image" Target="../media/image5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7.xml"/><Relationship Id="rId3" Type="http://schemas.openxmlformats.org/officeDocument/2006/relationships/image" Target="../media/image5.png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8.xml"/><Relationship Id="rId3" Type="http://schemas.openxmlformats.org/officeDocument/2006/relationships/image" Target="../media/image5.pn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8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0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3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4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6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8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0.xml"/><Relationship Id="rId3" Type="http://schemas.openxmlformats.org/officeDocument/2006/relationships/image" Target="../media/image7.png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1.xml"/><Relationship Id="rId3" Type="http://schemas.openxmlformats.org/officeDocument/2006/relationships/image" Target="../media/image8.png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3.xml"/><Relationship Id="rId3" Type="http://schemas.openxmlformats.org/officeDocument/2006/relationships/image" Target="../media/image9.png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4.xml"/><Relationship Id="rId3" Type="http://schemas.openxmlformats.org/officeDocument/2006/relationships/image" Target="../media/image10.png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5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2700" dirty="0"/>
              <a:t>Verteilte Datenbanken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469900" y="2038350"/>
            <a:ext cx="8350250" cy="290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2809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Char char="="/>
              <a:defRPr/>
            </a:pPr>
            <a:r>
              <a:rPr kumimoji="1" lang="de-DE" dirty="0">
                <a:latin typeface="Arial Black" pitchFamily="34" charset="0"/>
              </a:rPr>
              <a:t> Motivation: </a:t>
            </a:r>
          </a:p>
          <a:p>
            <a:pPr defTabSz="2809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defRPr/>
            </a:pPr>
            <a:r>
              <a:rPr kumimoji="1" lang="de-DE" dirty="0">
                <a:latin typeface="Arial Black" pitchFamily="34" charset="0"/>
              </a:rPr>
              <a:t>geographisch verteilte Organisationsform 	einer 	Bank mit ihren Filialen	</a:t>
            </a:r>
          </a:p>
          <a:p>
            <a:pPr marL="285750" indent="-285750" defTabSz="2809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/>
            </a:pPr>
            <a:r>
              <a:rPr kumimoji="1" lang="de-DE" dirty="0">
                <a:latin typeface="Arial Black" pitchFamily="34" charset="0"/>
              </a:rPr>
              <a:t>Filialen sollen Daten lokaler Kunden bearbeiten können  	</a:t>
            </a:r>
          </a:p>
          <a:p>
            <a:pPr marL="285750" indent="-285750" defTabSz="2809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/>
            </a:pPr>
            <a:r>
              <a:rPr kumimoji="1" lang="de-DE" dirty="0">
                <a:latin typeface="Arial Black" pitchFamily="34" charset="0"/>
              </a:rPr>
              <a:t>Zentrale soll Zugriff auf alle Daten 	haben (z.B. für Kontogutschreibungen)</a:t>
            </a:r>
          </a:p>
        </p:txBody>
      </p:sp>
    </p:spTree>
    <p:extLst>
      <p:ext uri="{BB962C8B-B14F-4D97-AF65-F5344CB8AC3E}">
        <p14:creationId xmlns:p14="http://schemas.microsoft.com/office/powerpoint/2010/main" val="20950776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60908E-D8BA-47FA-A4F1-EE1707B8A8CA}" type="slidenum">
              <a:rPr lang="en-US">
                <a:latin typeface="Arial" pitchFamily="34" charset="0"/>
              </a:rPr>
              <a:pPr/>
              <a:t>10</a:t>
            </a:fld>
            <a:endParaRPr lang="en-US">
              <a:latin typeface="Arial" pitchFamily="34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Korrektheits-Anforderungen</a:t>
            </a:r>
            <a:endParaRPr lang="de-DE" sz="330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1700" y="1885950"/>
            <a:ext cx="5829300" cy="308610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/>
              <a:t>Rekonstruierbarkeit</a:t>
            </a:r>
          </a:p>
          <a:p>
            <a:pPr>
              <a:buClr>
                <a:srgbClr val="FFCC00"/>
              </a:buClr>
            </a:pPr>
            <a:endParaRPr lang="de-DE"/>
          </a:p>
          <a:p>
            <a:pPr>
              <a:buClr>
                <a:srgbClr val="FFCC00"/>
              </a:buClr>
            </a:pPr>
            <a:r>
              <a:rPr lang="de-DE"/>
              <a:t>Vollständigkeit</a:t>
            </a:r>
          </a:p>
          <a:p>
            <a:pPr>
              <a:buClr>
                <a:srgbClr val="FFCC00"/>
              </a:buClr>
            </a:pPr>
            <a:endParaRPr lang="de-DE"/>
          </a:p>
          <a:p>
            <a:pPr>
              <a:buClr>
                <a:srgbClr val="FFCC00"/>
              </a:buClr>
            </a:pPr>
            <a:r>
              <a:rPr lang="de-DE"/>
              <a:t>Disjunktheit</a:t>
            </a:r>
            <a:endParaRPr lang="de-DE" sz="2400"/>
          </a:p>
        </p:txBody>
      </p:sp>
    </p:spTree>
    <p:extLst>
      <p:ext uri="{BB962C8B-B14F-4D97-AF65-F5344CB8AC3E}">
        <p14:creationId xmlns:p14="http://schemas.microsoft.com/office/powerpoint/2010/main" val="544868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F3F84C-6336-4C7C-84F6-A467DDFD97F9}" type="slidenum">
              <a:rPr lang="en-US">
                <a:latin typeface="Arial" pitchFamily="34" charset="0"/>
              </a:rPr>
              <a:pPr/>
              <a:t>11</a:t>
            </a:fld>
            <a:endParaRPr lang="en-US">
              <a:latin typeface="Arial" pitchFamily="34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Beispielrelation Professoren</a:t>
            </a:r>
            <a:endParaRPr lang="de-DE" sz="3300"/>
          </a:p>
        </p:txBody>
      </p:sp>
      <p:graphicFrame>
        <p:nvGraphicFramePr>
          <p:cNvPr id="272495" name="Group 111"/>
          <p:cNvGraphicFramePr>
            <a:graphicFrameLocks noGrp="1"/>
          </p:cNvGraphicFramePr>
          <p:nvPr/>
        </p:nvGraphicFramePr>
        <p:xfrm>
          <a:off x="1335881" y="1675210"/>
          <a:ext cx="6515100" cy="466344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33172">
                <a:tc gridSpan="7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Professoren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PersNr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Rang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Raum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Fakultät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Gehalt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Steuerklasse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72434" name="Group 50"/>
          <p:cNvGraphicFramePr>
            <a:graphicFrameLocks noGrp="1"/>
          </p:cNvGraphicFramePr>
          <p:nvPr/>
        </p:nvGraphicFramePr>
        <p:xfrm>
          <a:off x="1335881" y="2252663"/>
          <a:ext cx="6515100" cy="1854997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6551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Sokrates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Philosophie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85000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43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Russel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Philosophie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551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2127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Kopernikus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Physik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65000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43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Popper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Philosophie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68000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551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Augustinus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309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Theologie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55000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43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Curie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36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Physik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95000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551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Kant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Philosophie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98000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13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6AF309-330A-485F-B29A-534C93C420E1}" type="slidenum">
              <a:rPr lang="en-US">
                <a:latin typeface="Arial" pitchFamily="34" charset="0"/>
              </a:rPr>
              <a:pPr/>
              <a:t>12</a:t>
            </a:fld>
            <a:endParaRPr lang="en-US">
              <a:latin typeface="Arial" pitchFamily="34" charset="0"/>
            </a:endParaRP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1885950" y="4683919"/>
            <a:ext cx="5657850" cy="416719"/>
          </a:xfrm>
          <a:prstGeom prst="rect">
            <a:avLst/>
          </a:prstGeom>
          <a:solidFill>
            <a:schemeClr val="bg1"/>
          </a:solidFill>
          <a:ln w="285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997A00"/>
            </a:prstShdw>
          </a:effectLst>
        </p:spPr>
        <p:txBody>
          <a:bodyPr wrap="none" anchor="ctr"/>
          <a:lstStyle/>
          <a:p>
            <a:endParaRPr lang="de-DE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>
          <a:xfrm>
            <a:off x="1143000" y="-364331"/>
            <a:ext cx="6858000" cy="857250"/>
          </a:xfrm>
        </p:spPr>
        <p:txBody>
          <a:bodyPr/>
          <a:lstStyle/>
          <a:p>
            <a:pPr algn="ctr"/>
            <a:r>
              <a:rPr lang="de-DE"/>
              <a:t>Horizontale Fragmentierung</a:t>
            </a:r>
            <a:endParaRPr lang="de-DE" sz="3300"/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143000" y="771525"/>
            <a:ext cx="24382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abstrakte Darstellung: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1143000" y="2857500"/>
            <a:ext cx="57754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Für 2 Prädikate p</a:t>
            </a:r>
            <a:r>
              <a:rPr lang="de-DE" b="1" baseline="-25000">
                <a:latin typeface="Tahoma" pitchFamily="34" charset="0"/>
              </a:rPr>
              <a:t>1</a:t>
            </a:r>
            <a:r>
              <a:rPr lang="de-DE">
                <a:latin typeface="Tahoma" pitchFamily="34" charset="0"/>
              </a:rPr>
              <a:t> und p</a:t>
            </a:r>
            <a:r>
              <a:rPr lang="de-DE" b="1" baseline="-25000">
                <a:latin typeface="Tahoma" pitchFamily="34" charset="0"/>
              </a:rPr>
              <a:t>2</a:t>
            </a:r>
            <a:r>
              <a:rPr lang="de-DE">
                <a:latin typeface="Tahoma" pitchFamily="34" charset="0"/>
              </a:rPr>
              <a:t> ergeben sich 4 Zerlegungen:</a:t>
            </a:r>
          </a:p>
        </p:txBody>
      </p:sp>
      <p:sp>
        <p:nvSpPr>
          <p:cNvPr id="15367" name="Text Box 6"/>
          <p:cNvSpPr txBox="1">
            <a:spLocks noChangeArrowheads="1"/>
          </p:cNvSpPr>
          <p:nvPr/>
        </p:nvSpPr>
        <p:spPr bwMode="auto">
          <a:xfrm>
            <a:off x="1885951" y="4697016"/>
            <a:ext cx="56830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n Zerlegungsprädikate p</a:t>
            </a:r>
            <a:r>
              <a:rPr lang="de-DE" b="1" baseline="-25000">
                <a:latin typeface="Tahoma" pitchFamily="34" charset="0"/>
              </a:rPr>
              <a:t>1</a:t>
            </a:r>
            <a:r>
              <a:rPr lang="de-DE">
                <a:latin typeface="Tahoma" pitchFamily="34" charset="0"/>
              </a:rPr>
              <a:t>,...,p</a:t>
            </a:r>
            <a:r>
              <a:rPr lang="de-DE" b="1" baseline="-25000">
                <a:latin typeface="Tahoma" pitchFamily="34" charset="0"/>
              </a:rPr>
              <a:t>n</a:t>
            </a:r>
            <a:r>
              <a:rPr lang="de-DE">
                <a:latin typeface="Tahoma" pitchFamily="34" charset="0"/>
              </a:rPr>
              <a:t> ergeben 2</a:t>
            </a:r>
            <a:r>
              <a:rPr lang="de-DE" b="1" baseline="30000">
                <a:latin typeface="Tahoma" pitchFamily="34" charset="0"/>
              </a:rPr>
              <a:t>n</a:t>
            </a:r>
            <a:r>
              <a:rPr lang="de-DE">
                <a:latin typeface="Tahoma" pitchFamily="34" charset="0"/>
              </a:rPr>
              <a:t> Fragmente</a:t>
            </a:r>
          </a:p>
        </p:txBody>
      </p:sp>
      <p:sp>
        <p:nvSpPr>
          <p:cNvPr id="15368" name="AutoShape 7"/>
          <p:cNvSpPr>
            <a:spLocks noChangeArrowheads="1"/>
          </p:cNvSpPr>
          <p:nvPr/>
        </p:nvSpPr>
        <p:spPr bwMode="auto">
          <a:xfrm>
            <a:off x="1257300" y="4775597"/>
            <a:ext cx="514350" cy="2286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69" name="Rectangle 8"/>
          <p:cNvSpPr>
            <a:spLocks noChangeArrowheads="1"/>
          </p:cNvSpPr>
          <p:nvPr/>
        </p:nvSpPr>
        <p:spPr bwMode="auto">
          <a:xfrm>
            <a:off x="2308622" y="1356122"/>
            <a:ext cx="4899422" cy="13370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5370" name="Group 9"/>
          <p:cNvGrpSpPr>
            <a:grpSpLocks/>
          </p:cNvGrpSpPr>
          <p:nvPr/>
        </p:nvGrpSpPr>
        <p:grpSpPr bwMode="auto">
          <a:xfrm>
            <a:off x="2308623" y="1790701"/>
            <a:ext cx="2145506" cy="451247"/>
            <a:chOff x="786" y="2121"/>
            <a:chExt cx="1802" cy="379"/>
          </a:xfrm>
        </p:grpSpPr>
        <p:sp>
          <p:nvSpPr>
            <p:cNvPr id="15421" name="Rectangle 10"/>
            <p:cNvSpPr>
              <a:spLocks noChangeArrowheads="1"/>
            </p:cNvSpPr>
            <p:nvPr/>
          </p:nvSpPr>
          <p:spPr bwMode="auto">
            <a:xfrm>
              <a:off x="786" y="2121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2" name="Rectangle 11"/>
            <p:cNvSpPr>
              <a:spLocks noChangeArrowheads="1"/>
            </p:cNvSpPr>
            <p:nvPr/>
          </p:nvSpPr>
          <p:spPr bwMode="auto">
            <a:xfrm>
              <a:off x="1046" y="2125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3" name="Rectangle 12"/>
            <p:cNvSpPr>
              <a:spLocks noChangeArrowheads="1"/>
            </p:cNvSpPr>
            <p:nvPr/>
          </p:nvSpPr>
          <p:spPr bwMode="auto">
            <a:xfrm>
              <a:off x="1819" y="2121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4" name="Rectangle 13"/>
            <p:cNvSpPr>
              <a:spLocks noChangeArrowheads="1"/>
            </p:cNvSpPr>
            <p:nvPr/>
          </p:nvSpPr>
          <p:spPr bwMode="auto">
            <a:xfrm>
              <a:off x="1302" y="2125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5" name="Rectangle 14"/>
            <p:cNvSpPr>
              <a:spLocks noChangeArrowheads="1"/>
            </p:cNvSpPr>
            <p:nvPr/>
          </p:nvSpPr>
          <p:spPr bwMode="auto">
            <a:xfrm>
              <a:off x="1563" y="2121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6" name="Rectangle 15"/>
            <p:cNvSpPr>
              <a:spLocks noChangeArrowheads="1"/>
            </p:cNvSpPr>
            <p:nvPr/>
          </p:nvSpPr>
          <p:spPr bwMode="auto">
            <a:xfrm>
              <a:off x="2071" y="2125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7" name="Rectangle 16"/>
            <p:cNvSpPr>
              <a:spLocks noChangeArrowheads="1"/>
            </p:cNvSpPr>
            <p:nvPr/>
          </p:nvSpPr>
          <p:spPr bwMode="auto">
            <a:xfrm>
              <a:off x="2331" y="2121"/>
              <a:ext cx="257" cy="37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5371" name="Rectangle 17"/>
          <p:cNvSpPr>
            <a:spLocks noChangeArrowheads="1"/>
          </p:cNvSpPr>
          <p:nvPr/>
        </p:nvSpPr>
        <p:spPr bwMode="auto">
          <a:xfrm>
            <a:off x="4457700" y="1795463"/>
            <a:ext cx="305991" cy="4464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2" name="Rectangle 18"/>
          <p:cNvSpPr>
            <a:spLocks noChangeArrowheads="1"/>
          </p:cNvSpPr>
          <p:nvPr/>
        </p:nvSpPr>
        <p:spPr bwMode="auto">
          <a:xfrm>
            <a:off x="4767263" y="1789510"/>
            <a:ext cx="305991" cy="4464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3" name="Rectangle 19"/>
          <p:cNvSpPr>
            <a:spLocks noChangeArrowheads="1"/>
          </p:cNvSpPr>
          <p:nvPr/>
        </p:nvSpPr>
        <p:spPr bwMode="auto">
          <a:xfrm>
            <a:off x="5687617" y="1795463"/>
            <a:ext cx="305990" cy="4464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4" name="Rectangle 20"/>
          <p:cNvSpPr>
            <a:spLocks noChangeArrowheads="1"/>
          </p:cNvSpPr>
          <p:nvPr/>
        </p:nvSpPr>
        <p:spPr bwMode="auto">
          <a:xfrm>
            <a:off x="5072063" y="1789510"/>
            <a:ext cx="305991" cy="4464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5" name="Rectangle 21"/>
          <p:cNvSpPr>
            <a:spLocks noChangeArrowheads="1"/>
          </p:cNvSpPr>
          <p:nvPr/>
        </p:nvSpPr>
        <p:spPr bwMode="auto">
          <a:xfrm>
            <a:off x="5382817" y="1795463"/>
            <a:ext cx="305990" cy="4464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6" name="Rectangle 22"/>
          <p:cNvSpPr>
            <a:spLocks noChangeArrowheads="1"/>
          </p:cNvSpPr>
          <p:nvPr/>
        </p:nvSpPr>
        <p:spPr bwMode="auto">
          <a:xfrm>
            <a:off x="5987654" y="1789510"/>
            <a:ext cx="305990" cy="4464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7" name="Rectangle 23"/>
          <p:cNvSpPr>
            <a:spLocks noChangeArrowheads="1"/>
          </p:cNvSpPr>
          <p:nvPr/>
        </p:nvSpPr>
        <p:spPr bwMode="auto">
          <a:xfrm>
            <a:off x="6297217" y="1795463"/>
            <a:ext cx="305990" cy="4464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8" name="Rectangle 24"/>
          <p:cNvSpPr>
            <a:spLocks noChangeArrowheads="1"/>
          </p:cNvSpPr>
          <p:nvPr/>
        </p:nvSpPr>
        <p:spPr bwMode="auto">
          <a:xfrm>
            <a:off x="6597254" y="1790700"/>
            <a:ext cx="305990" cy="4464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79" name="Rectangle 25"/>
          <p:cNvSpPr>
            <a:spLocks noChangeArrowheads="1"/>
          </p:cNvSpPr>
          <p:nvPr/>
        </p:nvSpPr>
        <p:spPr bwMode="auto">
          <a:xfrm>
            <a:off x="6906816" y="1795463"/>
            <a:ext cx="295275" cy="4464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5380" name="Group 65"/>
          <p:cNvGrpSpPr>
            <a:grpSpLocks/>
          </p:cNvGrpSpPr>
          <p:nvPr/>
        </p:nvGrpSpPr>
        <p:grpSpPr bwMode="auto">
          <a:xfrm>
            <a:off x="2297906" y="1351360"/>
            <a:ext cx="4925616" cy="439340"/>
            <a:chOff x="970" y="1052"/>
            <a:chExt cx="4137" cy="497"/>
          </a:xfrm>
        </p:grpSpPr>
        <p:sp>
          <p:nvSpPr>
            <p:cNvPr id="15404" name="Line 26"/>
            <p:cNvSpPr>
              <a:spLocks noChangeShapeType="1"/>
            </p:cNvSpPr>
            <p:nvPr/>
          </p:nvSpPr>
          <p:spPr bwMode="auto">
            <a:xfrm flipV="1">
              <a:off x="970" y="106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5" name="Line 27"/>
            <p:cNvSpPr>
              <a:spLocks noChangeShapeType="1"/>
            </p:cNvSpPr>
            <p:nvPr/>
          </p:nvSpPr>
          <p:spPr bwMode="auto">
            <a:xfrm flipV="1">
              <a:off x="1231" y="1069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6" name="Line 28"/>
            <p:cNvSpPr>
              <a:spLocks noChangeShapeType="1"/>
            </p:cNvSpPr>
            <p:nvPr/>
          </p:nvSpPr>
          <p:spPr bwMode="auto">
            <a:xfrm flipV="1">
              <a:off x="1491" y="106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7" name="Line 29"/>
            <p:cNvSpPr>
              <a:spLocks noChangeShapeType="1"/>
            </p:cNvSpPr>
            <p:nvPr/>
          </p:nvSpPr>
          <p:spPr bwMode="auto">
            <a:xfrm flipV="1">
              <a:off x="1751" y="106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8" name="Line 30"/>
            <p:cNvSpPr>
              <a:spLocks noChangeShapeType="1"/>
            </p:cNvSpPr>
            <p:nvPr/>
          </p:nvSpPr>
          <p:spPr bwMode="auto">
            <a:xfrm flipV="1">
              <a:off x="2013" y="106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9" name="Line 31"/>
            <p:cNvSpPr>
              <a:spLocks noChangeShapeType="1"/>
            </p:cNvSpPr>
            <p:nvPr/>
          </p:nvSpPr>
          <p:spPr bwMode="auto">
            <a:xfrm flipV="1">
              <a:off x="2272" y="1069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0" name="Line 32"/>
            <p:cNvSpPr>
              <a:spLocks noChangeShapeType="1"/>
            </p:cNvSpPr>
            <p:nvPr/>
          </p:nvSpPr>
          <p:spPr bwMode="auto">
            <a:xfrm flipV="1">
              <a:off x="2525" y="1056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1" name="Line 33"/>
            <p:cNvSpPr>
              <a:spLocks noChangeShapeType="1"/>
            </p:cNvSpPr>
            <p:nvPr/>
          </p:nvSpPr>
          <p:spPr bwMode="auto">
            <a:xfrm flipV="1">
              <a:off x="2776" y="106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2" name="Line 34"/>
            <p:cNvSpPr>
              <a:spLocks noChangeShapeType="1"/>
            </p:cNvSpPr>
            <p:nvPr/>
          </p:nvSpPr>
          <p:spPr bwMode="auto">
            <a:xfrm flipV="1">
              <a:off x="3045" y="106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3" name="Line 35"/>
            <p:cNvSpPr>
              <a:spLocks noChangeShapeType="1"/>
            </p:cNvSpPr>
            <p:nvPr/>
          </p:nvSpPr>
          <p:spPr bwMode="auto">
            <a:xfrm flipV="1">
              <a:off x="3306" y="1060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4" name="Line 36"/>
            <p:cNvSpPr>
              <a:spLocks noChangeShapeType="1"/>
            </p:cNvSpPr>
            <p:nvPr/>
          </p:nvSpPr>
          <p:spPr bwMode="auto">
            <a:xfrm flipV="1">
              <a:off x="3558" y="1056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5" name="Line 37"/>
            <p:cNvSpPr>
              <a:spLocks noChangeShapeType="1"/>
            </p:cNvSpPr>
            <p:nvPr/>
          </p:nvSpPr>
          <p:spPr bwMode="auto">
            <a:xfrm flipV="1">
              <a:off x="3818" y="106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6" name="Line 38"/>
            <p:cNvSpPr>
              <a:spLocks noChangeShapeType="1"/>
            </p:cNvSpPr>
            <p:nvPr/>
          </p:nvSpPr>
          <p:spPr bwMode="auto">
            <a:xfrm flipV="1">
              <a:off x="4069" y="1056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7" name="Line 39"/>
            <p:cNvSpPr>
              <a:spLocks noChangeShapeType="1"/>
            </p:cNvSpPr>
            <p:nvPr/>
          </p:nvSpPr>
          <p:spPr bwMode="auto">
            <a:xfrm flipV="1">
              <a:off x="4339" y="1052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8" name="Line 40"/>
            <p:cNvSpPr>
              <a:spLocks noChangeShapeType="1"/>
            </p:cNvSpPr>
            <p:nvPr/>
          </p:nvSpPr>
          <p:spPr bwMode="auto">
            <a:xfrm flipV="1">
              <a:off x="4581" y="1056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19" name="Line 41"/>
            <p:cNvSpPr>
              <a:spLocks noChangeShapeType="1"/>
            </p:cNvSpPr>
            <p:nvPr/>
          </p:nvSpPr>
          <p:spPr bwMode="auto">
            <a:xfrm flipV="1">
              <a:off x="4842" y="1052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20" name="Line 58"/>
            <p:cNvSpPr>
              <a:spLocks noChangeShapeType="1"/>
            </p:cNvSpPr>
            <p:nvPr/>
          </p:nvSpPr>
          <p:spPr bwMode="auto">
            <a:xfrm>
              <a:off x="979" y="1540"/>
              <a:ext cx="4105" cy="9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5381" name="Group 66"/>
          <p:cNvGrpSpPr>
            <a:grpSpLocks/>
          </p:cNvGrpSpPr>
          <p:nvPr/>
        </p:nvGrpSpPr>
        <p:grpSpPr bwMode="auto">
          <a:xfrm>
            <a:off x="2308623" y="2233613"/>
            <a:ext cx="4898231" cy="458391"/>
            <a:chOff x="979" y="1921"/>
            <a:chExt cx="4114" cy="485"/>
          </a:xfrm>
        </p:grpSpPr>
        <p:sp>
          <p:nvSpPr>
            <p:cNvPr id="15387" name="Line 42"/>
            <p:cNvSpPr>
              <a:spLocks noChangeShapeType="1"/>
            </p:cNvSpPr>
            <p:nvPr/>
          </p:nvSpPr>
          <p:spPr bwMode="auto">
            <a:xfrm>
              <a:off x="984" y="1922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88" name="Line 43"/>
            <p:cNvSpPr>
              <a:spLocks noChangeShapeType="1"/>
            </p:cNvSpPr>
            <p:nvPr/>
          </p:nvSpPr>
          <p:spPr bwMode="auto">
            <a:xfrm>
              <a:off x="1245" y="192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89" name="Line 44"/>
            <p:cNvSpPr>
              <a:spLocks noChangeShapeType="1"/>
            </p:cNvSpPr>
            <p:nvPr/>
          </p:nvSpPr>
          <p:spPr bwMode="auto">
            <a:xfrm>
              <a:off x="1496" y="193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0" name="Line 45"/>
            <p:cNvSpPr>
              <a:spLocks noChangeShapeType="1"/>
            </p:cNvSpPr>
            <p:nvPr/>
          </p:nvSpPr>
          <p:spPr bwMode="auto">
            <a:xfrm>
              <a:off x="1747" y="1927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1" name="Line 46"/>
            <p:cNvSpPr>
              <a:spLocks noChangeShapeType="1"/>
            </p:cNvSpPr>
            <p:nvPr/>
          </p:nvSpPr>
          <p:spPr bwMode="auto">
            <a:xfrm>
              <a:off x="2018" y="192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2" name="Line 47"/>
            <p:cNvSpPr>
              <a:spLocks noChangeShapeType="1"/>
            </p:cNvSpPr>
            <p:nvPr/>
          </p:nvSpPr>
          <p:spPr bwMode="auto">
            <a:xfrm>
              <a:off x="2268" y="192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3" name="Line 48"/>
            <p:cNvSpPr>
              <a:spLocks noChangeShapeType="1"/>
            </p:cNvSpPr>
            <p:nvPr/>
          </p:nvSpPr>
          <p:spPr bwMode="auto">
            <a:xfrm>
              <a:off x="2521" y="192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4" name="Line 49"/>
            <p:cNvSpPr>
              <a:spLocks noChangeShapeType="1"/>
            </p:cNvSpPr>
            <p:nvPr/>
          </p:nvSpPr>
          <p:spPr bwMode="auto">
            <a:xfrm>
              <a:off x="2781" y="1927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5" name="Line 50"/>
            <p:cNvSpPr>
              <a:spLocks noChangeShapeType="1"/>
            </p:cNvSpPr>
            <p:nvPr/>
          </p:nvSpPr>
          <p:spPr bwMode="auto">
            <a:xfrm>
              <a:off x="3050" y="193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6" name="Line 51"/>
            <p:cNvSpPr>
              <a:spLocks noChangeShapeType="1"/>
            </p:cNvSpPr>
            <p:nvPr/>
          </p:nvSpPr>
          <p:spPr bwMode="auto">
            <a:xfrm>
              <a:off x="3302" y="1925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7" name="Line 52"/>
            <p:cNvSpPr>
              <a:spLocks noChangeShapeType="1"/>
            </p:cNvSpPr>
            <p:nvPr/>
          </p:nvSpPr>
          <p:spPr bwMode="auto">
            <a:xfrm>
              <a:off x="3563" y="1922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8" name="Line 53"/>
            <p:cNvSpPr>
              <a:spLocks noChangeShapeType="1"/>
            </p:cNvSpPr>
            <p:nvPr/>
          </p:nvSpPr>
          <p:spPr bwMode="auto">
            <a:xfrm>
              <a:off x="3823" y="1927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399" name="Line 54"/>
            <p:cNvSpPr>
              <a:spLocks noChangeShapeType="1"/>
            </p:cNvSpPr>
            <p:nvPr/>
          </p:nvSpPr>
          <p:spPr bwMode="auto">
            <a:xfrm>
              <a:off x="4065" y="193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0" name="Line 55"/>
            <p:cNvSpPr>
              <a:spLocks noChangeShapeType="1"/>
            </p:cNvSpPr>
            <p:nvPr/>
          </p:nvSpPr>
          <p:spPr bwMode="auto">
            <a:xfrm>
              <a:off x="4335" y="1927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1" name="Line 56"/>
            <p:cNvSpPr>
              <a:spLocks noChangeShapeType="1"/>
            </p:cNvSpPr>
            <p:nvPr/>
          </p:nvSpPr>
          <p:spPr bwMode="auto">
            <a:xfrm>
              <a:off x="4595" y="1931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2" name="Line 57"/>
            <p:cNvSpPr>
              <a:spLocks noChangeShapeType="1"/>
            </p:cNvSpPr>
            <p:nvPr/>
          </p:nvSpPr>
          <p:spPr bwMode="auto">
            <a:xfrm>
              <a:off x="4828" y="1927"/>
              <a:ext cx="265" cy="47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5403" name="Line 59"/>
            <p:cNvSpPr>
              <a:spLocks noChangeShapeType="1"/>
            </p:cNvSpPr>
            <p:nvPr/>
          </p:nvSpPr>
          <p:spPr bwMode="auto">
            <a:xfrm>
              <a:off x="979" y="1924"/>
              <a:ext cx="4105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5382" name="Text Box 60"/>
          <p:cNvSpPr txBox="1">
            <a:spLocks noChangeArrowheads="1"/>
          </p:cNvSpPr>
          <p:nvPr/>
        </p:nvSpPr>
        <p:spPr bwMode="auto">
          <a:xfrm>
            <a:off x="4552950" y="794147"/>
            <a:ext cx="35137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</a:p>
        </p:txBody>
      </p:sp>
      <p:sp>
        <p:nvSpPr>
          <p:cNvPr id="15383" name="Text Box 61"/>
          <p:cNvSpPr txBox="1">
            <a:spLocks noChangeArrowheads="1"/>
          </p:cNvSpPr>
          <p:nvPr/>
        </p:nvSpPr>
        <p:spPr bwMode="auto">
          <a:xfrm>
            <a:off x="1832373" y="1306116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1</a:t>
            </a:r>
          </a:p>
        </p:txBody>
      </p:sp>
      <p:sp>
        <p:nvSpPr>
          <p:cNvPr id="15384" name="Text Box 62"/>
          <p:cNvSpPr txBox="1">
            <a:spLocks noChangeArrowheads="1"/>
          </p:cNvSpPr>
          <p:nvPr/>
        </p:nvSpPr>
        <p:spPr bwMode="auto">
          <a:xfrm>
            <a:off x="1837135" y="1854994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2</a:t>
            </a:r>
          </a:p>
        </p:txBody>
      </p:sp>
      <p:sp>
        <p:nvSpPr>
          <p:cNvPr id="15385" name="Text Box 63"/>
          <p:cNvSpPr txBox="1">
            <a:spLocks noChangeArrowheads="1"/>
          </p:cNvSpPr>
          <p:nvPr/>
        </p:nvSpPr>
        <p:spPr bwMode="auto">
          <a:xfrm>
            <a:off x="1832373" y="2340769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3</a:t>
            </a:r>
          </a:p>
        </p:txBody>
      </p:sp>
      <p:sp>
        <p:nvSpPr>
          <p:cNvPr id="15386" name="Text Box 64"/>
          <p:cNvSpPr txBox="1">
            <a:spLocks noChangeArrowheads="1"/>
          </p:cNvSpPr>
          <p:nvPr/>
        </p:nvSpPr>
        <p:spPr bwMode="auto">
          <a:xfrm>
            <a:off x="3223023" y="3151585"/>
            <a:ext cx="2883694" cy="14773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</a:pPr>
            <a:r>
              <a:rPr lang="de-DE" i="1" dirty="0"/>
              <a:t>R1   :=   </a:t>
            </a:r>
            <a:r>
              <a:rPr lang="de-DE" i="1" dirty="0">
                <a:sym typeface="Symbol" pitchFamily="18" charset="2"/>
              </a:rPr>
              <a:t></a:t>
            </a:r>
            <a:r>
              <a:rPr lang="de-DE" b="1" i="1" baseline="-25000" dirty="0">
                <a:sym typeface="Symbol" pitchFamily="18" charset="2"/>
              </a:rPr>
              <a:t>p</a:t>
            </a:r>
            <a:r>
              <a:rPr lang="de-DE" b="1" i="1" baseline="-50000" dirty="0">
                <a:sym typeface="Symbol" pitchFamily="18" charset="2"/>
              </a:rPr>
              <a:t>1</a:t>
            </a:r>
            <a:r>
              <a:rPr lang="de-DE" b="1" i="1" baseline="-25000" dirty="0">
                <a:latin typeface="ＭＳ ゴシック"/>
                <a:ea typeface="ＭＳ ゴシック"/>
                <a:cs typeface="ＭＳ ゴシック"/>
                <a:sym typeface="StarMath"/>
              </a:rPr>
              <a:t>∧</a:t>
            </a:r>
            <a:r>
              <a:rPr lang="de-DE" b="1" i="1" baseline="-25000" dirty="0">
                <a:sym typeface="StarMath"/>
              </a:rPr>
              <a:t>p</a:t>
            </a:r>
            <a:r>
              <a:rPr lang="de-DE" b="1" i="1" baseline="-50000" dirty="0">
                <a:sym typeface="StarMath"/>
              </a:rPr>
              <a:t>2</a:t>
            </a:r>
            <a:r>
              <a:rPr lang="de-DE" i="1" dirty="0">
                <a:sym typeface="StarMath"/>
              </a:rPr>
              <a:t>(R)</a:t>
            </a:r>
          </a:p>
          <a:p>
            <a:pPr algn="l">
              <a:lnSpc>
                <a:spcPct val="125000"/>
              </a:lnSpc>
            </a:pPr>
            <a:r>
              <a:rPr lang="de-DE" i="1" dirty="0">
                <a:sym typeface="Symbol" pitchFamily="18" charset="2"/>
              </a:rPr>
              <a:t>R2   :=   </a:t>
            </a:r>
            <a:r>
              <a:rPr lang="de-DE" b="1" i="1" baseline="-25000" dirty="0">
                <a:sym typeface="Symbol" pitchFamily="18" charset="2"/>
              </a:rPr>
              <a:t>p</a:t>
            </a:r>
            <a:r>
              <a:rPr lang="de-DE" b="1" i="1" baseline="-50000" dirty="0">
                <a:sym typeface="Symbol" pitchFamily="18" charset="2"/>
              </a:rPr>
              <a:t>1</a:t>
            </a:r>
            <a:r>
              <a:rPr lang="de-DE" b="1" i="1" baseline="-25000" dirty="0">
                <a:latin typeface="ＭＳ ゴシック"/>
                <a:ea typeface="ＭＳ ゴシック"/>
                <a:cs typeface="ＭＳ ゴシック"/>
                <a:sym typeface="StarMath"/>
              </a:rPr>
              <a:t>∧</a:t>
            </a:r>
            <a:r>
              <a:rPr lang="de-DE" b="1" i="1" baseline="-25000" dirty="0">
                <a:sym typeface="StarMath"/>
              </a:rPr>
              <a:t> </a:t>
            </a:r>
            <a:r>
              <a:rPr lang="de-DE" b="1" i="1" baseline="-25000" dirty="0">
                <a:sym typeface="Symbol" pitchFamily="18" charset="2"/>
              </a:rPr>
              <a:t></a:t>
            </a:r>
            <a:r>
              <a:rPr lang="de-DE" b="1" i="1" baseline="-25000" dirty="0">
                <a:sym typeface="StarMath"/>
              </a:rPr>
              <a:t>p</a:t>
            </a:r>
            <a:r>
              <a:rPr lang="de-DE" b="1" i="1" baseline="-50000" dirty="0">
                <a:sym typeface="StarMath"/>
              </a:rPr>
              <a:t>2</a:t>
            </a:r>
            <a:r>
              <a:rPr lang="de-DE" i="1" dirty="0">
                <a:sym typeface="StarMath"/>
              </a:rPr>
              <a:t>(R)</a:t>
            </a:r>
          </a:p>
          <a:p>
            <a:pPr algn="l">
              <a:lnSpc>
                <a:spcPct val="125000"/>
              </a:lnSpc>
            </a:pPr>
            <a:r>
              <a:rPr lang="de-DE" i="1" dirty="0">
                <a:sym typeface="Symbol" pitchFamily="18" charset="2"/>
              </a:rPr>
              <a:t>R3   :=   </a:t>
            </a:r>
            <a:r>
              <a:rPr lang="de-DE" b="1" i="1" baseline="-25000" dirty="0">
                <a:sym typeface="Symbol" pitchFamily="18" charset="2"/>
              </a:rPr>
              <a:t></a:t>
            </a:r>
            <a:r>
              <a:rPr lang="de-DE" b="1" i="1" baseline="-25000" dirty="0">
                <a:sym typeface="StarMath"/>
              </a:rPr>
              <a:t>p</a:t>
            </a:r>
            <a:r>
              <a:rPr lang="de-DE" b="1" i="1" baseline="-50000" dirty="0">
                <a:sym typeface="StarMath"/>
              </a:rPr>
              <a:t>1 </a:t>
            </a:r>
            <a:r>
              <a:rPr lang="de-DE" b="1" i="1" baseline="-25000" dirty="0">
                <a:latin typeface="ＭＳ ゴシック"/>
                <a:ea typeface="ＭＳ ゴシック"/>
                <a:cs typeface="ＭＳ ゴシック"/>
                <a:sym typeface="StarMath"/>
              </a:rPr>
              <a:t>∧</a:t>
            </a:r>
            <a:r>
              <a:rPr lang="de-DE" b="1" i="1" baseline="-50000" dirty="0">
                <a:sym typeface="StarMath"/>
              </a:rPr>
              <a:t> </a:t>
            </a:r>
            <a:r>
              <a:rPr lang="de-DE" b="1" i="1" baseline="-25000" dirty="0">
                <a:sym typeface="Symbol" pitchFamily="18" charset="2"/>
              </a:rPr>
              <a:t>p</a:t>
            </a:r>
            <a:r>
              <a:rPr lang="de-DE" b="1" i="1" baseline="-50000" dirty="0">
                <a:sym typeface="Symbol" pitchFamily="18" charset="2"/>
              </a:rPr>
              <a:t>2</a:t>
            </a:r>
            <a:r>
              <a:rPr lang="de-DE" b="1" i="1" baseline="-25000" dirty="0">
                <a:sym typeface="StarMath"/>
              </a:rPr>
              <a:t> </a:t>
            </a:r>
            <a:r>
              <a:rPr lang="de-DE" i="1" dirty="0">
                <a:sym typeface="StarMath"/>
              </a:rPr>
              <a:t>(R)</a:t>
            </a:r>
          </a:p>
          <a:p>
            <a:pPr algn="l">
              <a:lnSpc>
                <a:spcPct val="125000"/>
              </a:lnSpc>
            </a:pPr>
            <a:r>
              <a:rPr lang="de-DE" i="1" dirty="0">
                <a:sym typeface="Symbol" pitchFamily="18" charset="2"/>
              </a:rPr>
              <a:t>R4   :=   </a:t>
            </a:r>
            <a:r>
              <a:rPr lang="de-DE" b="1" i="1" baseline="-25000" dirty="0">
                <a:sym typeface="Symbol" pitchFamily="18" charset="2"/>
              </a:rPr>
              <a:t></a:t>
            </a:r>
            <a:r>
              <a:rPr lang="de-DE" b="1" i="1" baseline="-25000" dirty="0">
                <a:sym typeface="StarMath"/>
              </a:rPr>
              <a:t>p</a:t>
            </a:r>
            <a:r>
              <a:rPr lang="de-DE" b="1" i="1" baseline="-50000" dirty="0">
                <a:sym typeface="StarMath"/>
              </a:rPr>
              <a:t>1 </a:t>
            </a:r>
            <a:r>
              <a:rPr lang="de-DE" b="1" i="1" baseline="-25000" dirty="0">
                <a:latin typeface="ＭＳ ゴシック"/>
                <a:ea typeface="ＭＳ ゴシック"/>
                <a:cs typeface="ＭＳ ゴシック"/>
                <a:sym typeface="StarMath"/>
              </a:rPr>
              <a:t>∧</a:t>
            </a:r>
            <a:r>
              <a:rPr lang="de-DE" b="1" i="1" baseline="-50000" dirty="0">
                <a:sym typeface="StarMath"/>
              </a:rPr>
              <a:t> </a:t>
            </a:r>
            <a:r>
              <a:rPr lang="de-DE" b="1" i="1" baseline="-25000" dirty="0">
                <a:sym typeface="Symbol" pitchFamily="18" charset="2"/>
              </a:rPr>
              <a:t>p</a:t>
            </a:r>
            <a:r>
              <a:rPr lang="de-DE" b="1" i="1" baseline="-50000" dirty="0">
                <a:sym typeface="Symbol" pitchFamily="18" charset="2"/>
              </a:rPr>
              <a:t>2</a:t>
            </a:r>
            <a:r>
              <a:rPr lang="de-DE" b="1" i="1" baseline="-25000" dirty="0">
                <a:sym typeface="StarMath"/>
              </a:rPr>
              <a:t> </a:t>
            </a:r>
            <a:r>
              <a:rPr lang="de-DE" i="1" dirty="0">
                <a:sym typeface="StarMath"/>
              </a:rPr>
              <a:t>(R)</a:t>
            </a:r>
          </a:p>
        </p:txBody>
      </p:sp>
    </p:spTree>
    <p:extLst>
      <p:ext uri="{BB962C8B-B14F-4D97-AF65-F5344CB8AC3E}">
        <p14:creationId xmlns:p14="http://schemas.microsoft.com/office/powerpoint/2010/main" val="2036280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49A88C-4080-4263-B059-14FD40D1BBEE}" type="slidenum">
              <a:rPr lang="en-US">
                <a:latin typeface="Arial" pitchFamily="34" charset="0"/>
              </a:rPr>
              <a:pPr/>
              <a:t>13</a:t>
            </a:fld>
            <a:endParaRPr lang="en-US">
              <a:latin typeface="Arial" pitchFamily="34" charset="0"/>
            </a:endParaRP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1085850" y="171450"/>
            <a:ext cx="70477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sinnvolle Gruppierung der Professoren nach Fakultätszugehörigkeit: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3588544" y="800100"/>
            <a:ext cx="25350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3 Zerlegungsprädikate:</a:t>
            </a:r>
          </a:p>
        </p:txBody>
      </p:sp>
      <p:sp>
        <p:nvSpPr>
          <p:cNvPr id="16389" name="AutoShape 4"/>
          <p:cNvSpPr>
            <a:spLocks noChangeArrowheads="1"/>
          </p:cNvSpPr>
          <p:nvPr/>
        </p:nvSpPr>
        <p:spPr bwMode="auto">
          <a:xfrm>
            <a:off x="2914650" y="857250"/>
            <a:ext cx="514350" cy="2286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2914650" y="1428750"/>
            <a:ext cx="30807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i="1">
                <a:latin typeface="Tahoma" pitchFamily="34" charset="0"/>
              </a:rPr>
              <a:t>p</a:t>
            </a:r>
            <a:r>
              <a:rPr lang="de-DE" b="1" i="1" baseline="-25000">
                <a:latin typeface="Tahoma" pitchFamily="34" charset="0"/>
              </a:rPr>
              <a:t>1</a:t>
            </a:r>
            <a:r>
              <a:rPr lang="de-DE">
                <a:latin typeface="Tahoma" pitchFamily="34" charset="0"/>
              </a:rPr>
              <a:t> </a:t>
            </a:r>
            <a:r>
              <a:rPr lang="de-DE" sz="2400" b="1">
                <a:latin typeface="Tahoma" pitchFamily="34" charset="0"/>
                <a:sym typeface="Symbol" pitchFamily="18" charset="2"/>
              </a:rPr>
              <a:t></a:t>
            </a:r>
            <a:r>
              <a:rPr lang="de-DE">
                <a:latin typeface="Tahoma" pitchFamily="34" charset="0"/>
              </a:rPr>
              <a:t> Fakultät = ‚Theologie‘</a:t>
            </a:r>
          </a:p>
          <a:p>
            <a:pPr algn="l"/>
            <a:r>
              <a:rPr lang="de-DE" i="1">
                <a:latin typeface="Tahoma" pitchFamily="34" charset="0"/>
              </a:rPr>
              <a:t>p</a:t>
            </a:r>
            <a:r>
              <a:rPr lang="de-DE" b="1" i="1" baseline="-25000">
                <a:latin typeface="Tahoma" pitchFamily="34" charset="0"/>
              </a:rPr>
              <a:t>2</a:t>
            </a:r>
            <a:r>
              <a:rPr lang="de-DE">
                <a:latin typeface="Tahoma" pitchFamily="34" charset="0"/>
              </a:rPr>
              <a:t> </a:t>
            </a:r>
            <a:r>
              <a:rPr lang="de-DE" sz="2400" b="1">
                <a:latin typeface="Tahoma" pitchFamily="34" charset="0"/>
                <a:sym typeface="Symbol" pitchFamily="18" charset="2"/>
              </a:rPr>
              <a:t></a:t>
            </a:r>
            <a:r>
              <a:rPr lang="de-DE">
                <a:latin typeface="Tahoma" pitchFamily="34" charset="0"/>
              </a:rPr>
              <a:t> Fakultät = ‚Physik‘</a:t>
            </a:r>
          </a:p>
          <a:p>
            <a:pPr algn="l"/>
            <a:r>
              <a:rPr lang="de-DE" i="1">
                <a:latin typeface="Tahoma" pitchFamily="34" charset="0"/>
              </a:rPr>
              <a:t>p</a:t>
            </a:r>
            <a:r>
              <a:rPr lang="de-DE" b="1" i="1" baseline="-25000">
                <a:latin typeface="Tahoma" pitchFamily="34" charset="0"/>
              </a:rPr>
              <a:t>3</a:t>
            </a:r>
            <a:r>
              <a:rPr lang="de-DE">
                <a:latin typeface="Tahoma" pitchFamily="34" charset="0"/>
              </a:rPr>
              <a:t> </a:t>
            </a:r>
            <a:r>
              <a:rPr lang="de-DE" sz="2400" b="1">
                <a:latin typeface="Tahoma" pitchFamily="34" charset="0"/>
                <a:sym typeface="Symbol" pitchFamily="18" charset="2"/>
              </a:rPr>
              <a:t></a:t>
            </a:r>
            <a:r>
              <a:rPr lang="de-DE">
                <a:latin typeface="Tahoma" pitchFamily="34" charset="0"/>
              </a:rPr>
              <a:t> Fakultät = ‚Philosophie‘</a:t>
            </a:r>
          </a:p>
        </p:txBody>
      </p:sp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1371599" y="3257550"/>
            <a:ext cx="7400741" cy="1532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</a:pPr>
            <a:r>
              <a:rPr lang="de-DE" dirty="0" err="1">
                <a:latin typeface="Tahoma" pitchFamily="34" charset="0"/>
              </a:rPr>
              <a:t>TheolProfs</a:t>
            </a:r>
            <a:r>
              <a:rPr lang="de-DE" dirty="0">
                <a:latin typeface="Tahoma" pitchFamily="34" charset="0"/>
              </a:rPr>
              <a:t>´ 	:= σ</a:t>
            </a:r>
            <a:r>
              <a:rPr lang="de-DE" b="1" baseline="-25000" dirty="0">
                <a:latin typeface="Tahoma" pitchFamily="34" charset="0"/>
              </a:rPr>
              <a:t>p1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 dirty="0">
                <a:latin typeface="Tahoma" pitchFamily="34" charset="0"/>
              </a:rPr>
              <a:t>p2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 dirty="0">
                <a:latin typeface="Tahoma" pitchFamily="34" charset="0"/>
              </a:rPr>
              <a:t> p3</a:t>
            </a:r>
            <a:r>
              <a:rPr lang="de-DE" dirty="0">
                <a:latin typeface="Tahoma" pitchFamily="34" charset="0"/>
              </a:rPr>
              <a:t>(Professoren) = σ</a:t>
            </a:r>
            <a:r>
              <a:rPr lang="de-DE" b="1" baseline="-25000" dirty="0">
                <a:latin typeface="Tahoma" pitchFamily="34" charset="0"/>
              </a:rPr>
              <a:t>p1</a:t>
            </a:r>
            <a:r>
              <a:rPr lang="de-DE" dirty="0">
                <a:latin typeface="Tahoma" pitchFamily="34" charset="0"/>
              </a:rPr>
              <a:t>(Professoren)</a:t>
            </a:r>
          </a:p>
          <a:p>
            <a:pPr algn="l">
              <a:lnSpc>
                <a:spcPct val="130000"/>
              </a:lnSpc>
            </a:pPr>
            <a:r>
              <a:rPr lang="de-DE" dirty="0" err="1">
                <a:latin typeface="Tahoma" pitchFamily="34" charset="0"/>
              </a:rPr>
              <a:t>PhysikProfs</a:t>
            </a:r>
            <a:r>
              <a:rPr lang="de-DE" dirty="0">
                <a:latin typeface="Tahoma" pitchFamily="34" charset="0"/>
              </a:rPr>
              <a:t>´ 	:= σ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</a:t>
            </a:r>
            <a:r>
              <a:rPr lang="de-DE" b="1" baseline="-25000" dirty="0">
                <a:latin typeface="Tahoma" pitchFamily="34" charset="0"/>
              </a:rPr>
              <a:t>p1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</a:t>
            </a:r>
            <a:r>
              <a:rPr lang="de-DE" b="1" baseline="-25000" dirty="0">
                <a:latin typeface="Tahoma" pitchFamily="34" charset="0"/>
              </a:rPr>
              <a:t>p2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 dirty="0">
                <a:latin typeface="Tahoma" pitchFamily="34" charset="0"/>
              </a:rPr>
              <a:t> p3</a:t>
            </a:r>
            <a:r>
              <a:rPr lang="de-DE" dirty="0">
                <a:latin typeface="Tahoma" pitchFamily="34" charset="0"/>
              </a:rPr>
              <a:t>(Professoren) = σ</a:t>
            </a:r>
            <a:r>
              <a:rPr lang="de-DE" b="1" baseline="-25000" dirty="0">
                <a:latin typeface="Tahoma" pitchFamily="34" charset="0"/>
              </a:rPr>
              <a:t>p2</a:t>
            </a:r>
            <a:r>
              <a:rPr lang="de-DE" dirty="0">
                <a:latin typeface="Tahoma" pitchFamily="34" charset="0"/>
              </a:rPr>
              <a:t>(Professoren)</a:t>
            </a:r>
          </a:p>
          <a:p>
            <a:pPr algn="l">
              <a:lnSpc>
                <a:spcPct val="130000"/>
              </a:lnSpc>
            </a:pPr>
            <a:r>
              <a:rPr lang="de-DE" dirty="0" err="1">
                <a:latin typeface="Tahoma" pitchFamily="34" charset="0"/>
              </a:rPr>
              <a:t>PhiloProfs</a:t>
            </a:r>
            <a:r>
              <a:rPr lang="de-DE" dirty="0">
                <a:latin typeface="Tahoma" pitchFamily="34" charset="0"/>
              </a:rPr>
              <a:t>´ 	:= σ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</a:t>
            </a:r>
            <a:r>
              <a:rPr lang="de-DE" b="1" baseline="-25000" dirty="0">
                <a:latin typeface="Tahoma" pitchFamily="34" charset="0"/>
              </a:rPr>
              <a:t>p1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 dirty="0">
                <a:latin typeface="Tahoma" pitchFamily="34" charset="0"/>
              </a:rPr>
              <a:t>p2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</a:t>
            </a:r>
            <a:r>
              <a:rPr lang="de-DE" b="1" baseline="-25000" dirty="0">
                <a:latin typeface="Tahoma" pitchFamily="34" charset="0"/>
              </a:rPr>
              <a:t>p3</a:t>
            </a:r>
            <a:r>
              <a:rPr lang="de-DE" dirty="0">
                <a:latin typeface="Tahoma" pitchFamily="34" charset="0"/>
              </a:rPr>
              <a:t>(Professoren) = σ</a:t>
            </a:r>
            <a:r>
              <a:rPr lang="de-DE" b="1" baseline="-25000" dirty="0">
                <a:latin typeface="Tahoma" pitchFamily="34" charset="0"/>
              </a:rPr>
              <a:t>p3</a:t>
            </a:r>
            <a:r>
              <a:rPr lang="de-DE" dirty="0">
                <a:latin typeface="Tahoma" pitchFamily="34" charset="0"/>
              </a:rPr>
              <a:t>(Professoren)</a:t>
            </a:r>
          </a:p>
          <a:p>
            <a:pPr algn="l">
              <a:lnSpc>
                <a:spcPct val="130000"/>
              </a:lnSpc>
            </a:pPr>
            <a:r>
              <a:rPr lang="de-DE" dirty="0" err="1">
                <a:latin typeface="Tahoma" pitchFamily="34" charset="0"/>
              </a:rPr>
              <a:t>AndereProfs</a:t>
            </a:r>
            <a:r>
              <a:rPr lang="de-DE" dirty="0">
                <a:latin typeface="Tahoma" pitchFamily="34" charset="0"/>
              </a:rPr>
              <a:t>´	:= σ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</a:t>
            </a:r>
            <a:r>
              <a:rPr lang="de-DE" b="1" baseline="-25000" dirty="0">
                <a:latin typeface="Tahoma" pitchFamily="34" charset="0"/>
              </a:rPr>
              <a:t>p1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 dirty="0">
                <a:latin typeface="Tahoma" pitchFamily="34" charset="0"/>
              </a:rPr>
              <a:t>p2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</a:t>
            </a:r>
            <a:r>
              <a:rPr lang="de-DE" b="1" baseline="-25000" dirty="0">
                <a:latin typeface="Tahoma" pitchFamily="34" charset="0"/>
              </a:rPr>
              <a:t> p3</a:t>
            </a:r>
            <a:r>
              <a:rPr lang="de-DE" dirty="0">
                <a:latin typeface="Tahoma" pitchFamily="34" charset="0"/>
              </a:rPr>
              <a:t>(Professoren)</a:t>
            </a:r>
          </a:p>
        </p:txBody>
      </p:sp>
    </p:spTree>
    <p:extLst>
      <p:ext uri="{BB962C8B-B14F-4D97-AF65-F5344CB8AC3E}">
        <p14:creationId xmlns:p14="http://schemas.microsoft.com/office/powerpoint/2010/main" val="944874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47F675-2F5F-458F-BD33-339FD756442B}" type="slidenum">
              <a:rPr lang="en-US">
                <a:latin typeface="Arial" pitchFamily="34" charset="0"/>
              </a:rPr>
              <a:pPr/>
              <a:t>14</a:t>
            </a:fld>
            <a:endParaRPr lang="en-US">
              <a:latin typeface="Arial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57150"/>
            <a:ext cx="5829300" cy="857250"/>
          </a:xfrm>
        </p:spPr>
        <p:txBody>
          <a:bodyPr/>
          <a:lstStyle/>
          <a:p>
            <a:pPr algn="ctr"/>
            <a:r>
              <a:rPr lang="de-DE"/>
              <a:t>Abgeleitete horizontale Fragmentierung</a:t>
            </a:r>
            <a:endParaRPr lang="de-DE" sz="3300"/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1943100" y="1200150"/>
            <a:ext cx="53290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Beispiel </a:t>
            </a:r>
            <a:r>
              <a:rPr lang="de-DE" i="1">
                <a:latin typeface="Tahoma" pitchFamily="34" charset="0"/>
              </a:rPr>
              <a:t>Vorlesungen</a:t>
            </a:r>
            <a:r>
              <a:rPr lang="de-DE">
                <a:latin typeface="Tahoma" pitchFamily="34" charset="0"/>
              </a:rPr>
              <a:t> aus dem Universitätsschema:</a:t>
            </a:r>
          </a:p>
          <a:p>
            <a:pPr algn="l"/>
            <a:r>
              <a:rPr lang="de-DE">
                <a:latin typeface="Tahoma" pitchFamily="34" charset="0"/>
              </a:rPr>
              <a:t>Zerlegung in Gruppen mit gleicher SWS-Zahl</a:t>
            </a: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2571750" y="2114551"/>
            <a:ext cx="4800725" cy="1131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</a:rPr>
              <a:t>2SWSVorls := </a:t>
            </a:r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</a:rPr>
              <a:t>SWS</a:t>
            </a:r>
            <a:r>
              <a:rPr lang="de-DE" b="1" baseline="-25000" dirty="0">
                <a:latin typeface="Tahoma" pitchFamily="34" charset="0"/>
              </a:rPr>
              <a:t>=2 </a:t>
            </a:r>
            <a:r>
              <a:rPr lang="de-DE" dirty="0">
                <a:latin typeface="Tahoma" pitchFamily="34" charset="0"/>
              </a:rPr>
              <a:t>(Vorlesungen)</a:t>
            </a:r>
          </a:p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</a:rPr>
              <a:t>3SWSVorls := </a:t>
            </a:r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</a:rPr>
              <a:t>SWS</a:t>
            </a:r>
            <a:r>
              <a:rPr lang="de-DE" b="1" baseline="-25000" dirty="0">
                <a:latin typeface="Tahoma" pitchFamily="34" charset="0"/>
              </a:rPr>
              <a:t>=3 </a:t>
            </a:r>
            <a:r>
              <a:rPr lang="de-DE" dirty="0">
                <a:latin typeface="Tahoma" pitchFamily="34" charset="0"/>
              </a:rPr>
              <a:t>(Vorlesungen)</a:t>
            </a:r>
          </a:p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</a:rPr>
              <a:t>4SWSVorls := </a:t>
            </a:r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</a:rPr>
              <a:t>SWS</a:t>
            </a:r>
            <a:r>
              <a:rPr lang="de-DE" b="1" baseline="-25000" dirty="0">
                <a:latin typeface="Tahoma" pitchFamily="34" charset="0"/>
              </a:rPr>
              <a:t>=4 </a:t>
            </a:r>
            <a:r>
              <a:rPr lang="de-DE" dirty="0">
                <a:latin typeface="Tahoma" pitchFamily="34" charset="0"/>
              </a:rPr>
              <a:t>(Vorlesungen)</a:t>
            </a: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2684860" y="3714750"/>
            <a:ext cx="485894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</a:pPr>
            <a:r>
              <a:rPr lang="de-DE">
                <a:latin typeface="Tahoma" pitchFamily="34" charset="0"/>
              </a:rPr>
              <a:t>für Anfragebearbeitung schlechte Zerlegung</a:t>
            </a:r>
          </a:p>
        </p:txBody>
      </p:sp>
      <p:sp>
        <p:nvSpPr>
          <p:cNvPr id="17415" name="AutoShape 6"/>
          <p:cNvSpPr>
            <a:spLocks noChangeArrowheads="1"/>
          </p:cNvSpPr>
          <p:nvPr/>
        </p:nvSpPr>
        <p:spPr bwMode="auto">
          <a:xfrm>
            <a:off x="2057400" y="3714750"/>
            <a:ext cx="514350" cy="2286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328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70CB56-EAF5-489D-866C-5AD447677C4B}" type="slidenum">
              <a:rPr lang="en-US">
                <a:latin typeface="Arial" pitchFamily="34" charset="0"/>
              </a:rPr>
              <a:pPr/>
              <a:t>15</a:t>
            </a:fld>
            <a:endParaRPr lang="en-US">
              <a:latin typeface="Arial" pitchFamily="34" charset="0"/>
            </a:endParaRP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143000" y="1"/>
            <a:ext cx="7764066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b="1" dirty="0" err="1">
                <a:latin typeface="Tahoma" pitchFamily="34" charset="0"/>
              </a:rPr>
              <a:t>select</a:t>
            </a:r>
            <a:r>
              <a:rPr lang="de-DE" dirty="0">
                <a:latin typeface="Tahoma" pitchFamily="34" charset="0"/>
              </a:rPr>
              <a:t> Titel, Name</a:t>
            </a:r>
          </a:p>
          <a:p>
            <a:pPr algn="l"/>
            <a:r>
              <a:rPr lang="de-DE" b="1" dirty="0" err="1">
                <a:latin typeface="Tahoma" pitchFamily="34" charset="0"/>
              </a:rPr>
              <a:t>from</a:t>
            </a:r>
            <a:r>
              <a:rPr lang="de-DE" dirty="0">
                <a:latin typeface="Tahoma" pitchFamily="34" charset="0"/>
              </a:rPr>
              <a:t> Vorlesungen, Professoren</a:t>
            </a:r>
          </a:p>
          <a:p>
            <a:pPr algn="l"/>
            <a:r>
              <a:rPr lang="de-DE" b="1" dirty="0" err="1">
                <a:latin typeface="Tahoma" pitchFamily="34" charset="0"/>
              </a:rPr>
              <a:t>where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 err="1">
                <a:latin typeface="Tahoma" pitchFamily="34" charset="0"/>
              </a:rPr>
              <a:t>gelesenVon</a:t>
            </a:r>
            <a:r>
              <a:rPr lang="de-DE" dirty="0">
                <a:latin typeface="Tahoma" pitchFamily="34" charset="0"/>
              </a:rPr>
              <a:t> = </a:t>
            </a:r>
            <a:r>
              <a:rPr lang="de-DE" dirty="0" err="1">
                <a:latin typeface="Tahoma" pitchFamily="34" charset="0"/>
              </a:rPr>
              <a:t>PersNr</a:t>
            </a:r>
            <a:r>
              <a:rPr lang="de-DE" dirty="0">
                <a:latin typeface="Tahoma" pitchFamily="34" charset="0"/>
              </a:rPr>
              <a:t>;</a:t>
            </a:r>
          </a:p>
          <a:p>
            <a:pPr algn="l">
              <a:lnSpc>
                <a:spcPct val="75000"/>
              </a:lnSpc>
            </a:pPr>
            <a:endParaRPr lang="de-DE" dirty="0">
              <a:latin typeface="Tahoma" pitchFamily="34" charset="0"/>
            </a:endParaRPr>
          </a:p>
          <a:p>
            <a:pPr algn="l"/>
            <a:r>
              <a:rPr lang="de-DE" dirty="0">
                <a:latin typeface="Tahoma" pitchFamily="34" charset="0"/>
              </a:rPr>
              <a:t>resultiert in:</a:t>
            </a:r>
          </a:p>
          <a:p>
            <a:pPr algn="l">
              <a:lnSpc>
                <a:spcPct val="75000"/>
              </a:lnSpc>
            </a:pPr>
            <a:endParaRPr lang="de-DE" dirty="0">
              <a:latin typeface="Tahoma" pitchFamily="34" charset="0"/>
            </a:endParaRPr>
          </a:p>
          <a:p>
            <a:pPr algn="l">
              <a:lnSpc>
                <a:spcPct val="125000"/>
              </a:lnSpc>
            </a:pPr>
            <a:r>
              <a:rPr lang="de-DE" b="1" dirty="0">
                <a:latin typeface="Tahoma" pitchFamily="34" charset="0"/>
                <a:sym typeface="Symbol" pitchFamily="18" charset="2"/>
              </a:rPr>
              <a:t>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Titel, Name</a:t>
            </a:r>
            <a:r>
              <a:rPr lang="de-DE" dirty="0">
                <a:latin typeface="Tahoma" pitchFamily="34" charset="0"/>
                <a:sym typeface="Symbol" pitchFamily="18" charset="2"/>
              </a:rPr>
              <a:t>((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dirty="0">
                <a:latin typeface="Tahoma" pitchFamily="34" charset="0"/>
                <a:sym typeface="Symbol" pitchFamily="18" charset="2"/>
              </a:rPr>
              <a:t>2SWSVorls)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 </a:t>
            </a: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  <a:sym typeface="Symbol" pitchFamily="18" charset="2"/>
              </a:rPr>
              <a:t>               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>
                <a:latin typeface="Tahoma" pitchFamily="34" charset="0"/>
                <a:sym typeface="Symbol" pitchFamily="18" charset="2"/>
              </a:rPr>
              <a:t> 3SWSVorls)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</a:t>
            </a: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  <a:sym typeface="Symbol" pitchFamily="18" charset="2"/>
              </a:rPr>
              <a:t>                       ...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</a:t>
            </a:r>
            <a:r>
              <a:rPr lang="de-DE" dirty="0">
                <a:latin typeface="Tahoma" pitchFamily="34" charset="0"/>
                <a:sym typeface="Symbol" pitchFamily="18" charset="2"/>
              </a:rPr>
              <a:t>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PhiloProfs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>
                <a:latin typeface="Tahoma" pitchFamily="34" charset="0"/>
                <a:sym typeface="Symbol" pitchFamily="18" charset="2"/>
              </a:rPr>
              <a:t> 4SWSVorls) )</a:t>
            </a:r>
          </a:p>
          <a:p>
            <a:pPr algn="l">
              <a:lnSpc>
                <a:spcPct val="125000"/>
              </a:lnSpc>
            </a:pP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lnSpc>
                <a:spcPct val="125000"/>
              </a:lnSpc>
            </a:pPr>
            <a:r>
              <a:rPr lang="de-DE" dirty="0" err="1">
                <a:latin typeface="Tahoma" pitchFamily="34" charset="0"/>
                <a:sym typeface="Symbol" pitchFamily="18" charset="2"/>
              </a:rPr>
              <a:t>Join</a:t>
            </a:r>
            <a:r>
              <a:rPr lang="de-DE" dirty="0">
                <a:latin typeface="Tahoma" pitchFamily="34" charset="0"/>
                <a:sym typeface="Symbol" pitchFamily="18" charset="2"/>
              </a:rPr>
              <a:t>-Graph zu diesem Problem:</a:t>
            </a:r>
          </a:p>
        </p:txBody>
      </p:sp>
      <p:sp>
        <p:nvSpPr>
          <p:cNvPr id="18436" name="Oval 3"/>
          <p:cNvSpPr>
            <a:spLocks noChangeArrowheads="1"/>
          </p:cNvSpPr>
          <p:nvPr/>
        </p:nvSpPr>
        <p:spPr bwMode="auto">
          <a:xfrm>
            <a:off x="5372100" y="4686300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37" name="Oval 4"/>
          <p:cNvSpPr>
            <a:spLocks noChangeArrowheads="1"/>
          </p:cNvSpPr>
          <p:nvPr/>
        </p:nvSpPr>
        <p:spPr bwMode="auto">
          <a:xfrm>
            <a:off x="5372100" y="4171950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5372100" y="3657600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39" name="Oval 6"/>
          <p:cNvSpPr>
            <a:spLocks noChangeArrowheads="1"/>
          </p:cNvSpPr>
          <p:nvPr/>
        </p:nvSpPr>
        <p:spPr bwMode="auto">
          <a:xfrm>
            <a:off x="2914650" y="4686300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0" name="Oval 7"/>
          <p:cNvSpPr>
            <a:spLocks noChangeArrowheads="1"/>
          </p:cNvSpPr>
          <p:nvPr/>
        </p:nvSpPr>
        <p:spPr bwMode="auto">
          <a:xfrm>
            <a:off x="2914650" y="4171950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1" name="Oval 8"/>
          <p:cNvSpPr>
            <a:spLocks noChangeArrowheads="1"/>
          </p:cNvSpPr>
          <p:nvPr/>
        </p:nvSpPr>
        <p:spPr bwMode="auto">
          <a:xfrm>
            <a:off x="2914650" y="3657600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2" name="Line 9"/>
          <p:cNvSpPr>
            <a:spLocks noChangeShapeType="1"/>
          </p:cNvSpPr>
          <p:nvPr/>
        </p:nvSpPr>
        <p:spPr bwMode="auto">
          <a:xfrm>
            <a:off x="3086100" y="3771900"/>
            <a:ext cx="2343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3" name="Line 10"/>
          <p:cNvSpPr>
            <a:spLocks noChangeShapeType="1"/>
          </p:cNvSpPr>
          <p:nvPr/>
        </p:nvSpPr>
        <p:spPr bwMode="auto">
          <a:xfrm>
            <a:off x="3086100" y="4286250"/>
            <a:ext cx="2343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4" name="Line 11"/>
          <p:cNvSpPr>
            <a:spLocks noChangeShapeType="1"/>
          </p:cNvSpPr>
          <p:nvPr/>
        </p:nvSpPr>
        <p:spPr bwMode="auto">
          <a:xfrm>
            <a:off x="3086100" y="4800600"/>
            <a:ext cx="2343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5" name="Line 12"/>
          <p:cNvSpPr>
            <a:spLocks noChangeShapeType="1"/>
          </p:cNvSpPr>
          <p:nvPr/>
        </p:nvSpPr>
        <p:spPr bwMode="auto">
          <a:xfrm>
            <a:off x="3086100" y="3771900"/>
            <a:ext cx="2286000" cy="1028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6" name="Line 13"/>
          <p:cNvSpPr>
            <a:spLocks noChangeShapeType="1"/>
          </p:cNvSpPr>
          <p:nvPr/>
        </p:nvSpPr>
        <p:spPr bwMode="auto">
          <a:xfrm flipV="1">
            <a:off x="3086100" y="3771900"/>
            <a:ext cx="2343150" cy="1028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7" name="Line 14"/>
          <p:cNvSpPr>
            <a:spLocks noChangeShapeType="1"/>
          </p:cNvSpPr>
          <p:nvPr/>
        </p:nvSpPr>
        <p:spPr bwMode="auto">
          <a:xfrm flipV="1">
            <a:off x="3086100" y="4286250"/>
            <a:ext cx="2343150" cy="514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8" name="Line 15"/>
          <p:cNvSpPr>
            <a:spLocks noChangeShapeType="1"/>
          </p:cNvSpPr>
          <p:nvPr/>
        </p:nvSpPr>
        <p:spPr bwMode="auto">
          <a:xfrm flipV="1">
            <a:off x="3086100" y="3771900"/>
            <a:ext cx="2343150" cy="514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49" name="Line 16"/>
          <p:cNvSpPr>
            <a:spLocks noChangeShapeType="1"/>
          </p:cNvSpPr>
          <p:nvPr/>
        </p:nvSpPr>
        <p:spPr bwMode="auto">
          <a:xfrm>
            <a:off x="3086100" y="4286250"/>
            <a:ext cx="2343150" cy="514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50" name="Line 17"/>
          <p:cNvSpPr>
            <a:spLocks noChangeShapeType="1"/>
          </p:cNvSpPr>
          <p:nvPr/>
        </p:nvSpPr>
        <p:spPr bwMode="auto">
          <a:xfrm>
            <a:off x="3086100" y="3771900"/>
            <a:ext cx="2343150" cy="514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51" name="Text Box 18"/>
          <p:cNvSpPr txBox="1">
            <a:spLocks noChangeArrowheads="1"/>
          </p:cNvSpPr>
          <p:nvPr/>
        </p:nvSpPr>
        <p:spPr bwMode="auto">
          <a:xfrm>
            <a:off x="1515666" y="3568304"/>
            <a:ext cx="14042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TheolProfs´ </a:t>
            </a:r>
          </a:p>
        </p:txBody>
      </p:sp>
      <p:sp>
        <p:nvSpPr>
          <p:cNvPr id="18452" name="Text Box 19"/>
          <p:cNvSpPr txBox="1">
            <a:spLocks noChangeArrowheads="1"/>
          </p:cNvSpPr>
          <p:nvPr/>
        </p:nvSpPr>
        <p:spPr bwMode="auto">
          <a:xfrm>
            <a:off x="1515667" y="4025504"/>
            <a:ext cx="14809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PhysikProfs´ </a:t>
            </a:r>
          </a:p>
        </p:txBody>
      </p:sp>
      <p:sp>
        <p:nvSpPr>
          <p:cNvPr id="18453" name="Text Box 20"/>
          <p:cNvSpPr txBox="1">
            <a:spLocks noChangeArrowheads="1"/>
          </p:cNvSpPr>
          <p:nvPr/>
        </p:nvSpPr>
        <p:spPr bwMode="auto">
          <a:xfrm>
            <a:off x="1515666" y="4514850"/>
            <a:ext cx="13273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PhiloProfs´ </a:t>
            </a:r>
          </a:p>
        </p:txBody>
      </p:sp>
      <p:sp>
        <p:nvSpPr>
          <p:cNvPr id="18454" name="Text Box 21"/>
          <p:cNvSpPr txBox="1">
            <a:spLocks noChangeArrowheads="1"/>
          </p:cNvSpPr>
          <p:nvPr/>
        </p:nvSpPr>
        <p:spPr bwMode="auto">
          <a:xfrm>
            <a:off x="5886451" y="3568304"/>
            <a:ext cx="12675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2SWSVorls</a:t>
            </a:r>
          </a:p>
        </p:txBody>
      </p:sp>
      <p:sp>
        <p:nvSpPr>
          <p:cNvPr id="18455" name="Text Box 22"/>
          <p:cNvSpPr txBox="1">
            <a:spLocks noChangeArrowheads="1"/>
          </p:cNvSpPr>
          <p:nvPr/>
        </p:nvSpPr>
        <p:spPr bwMode="auto">
          <a:xfrm>
            <a:off x="5886451" y="4057650"/>
            <a:ext cx="12675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3SWSVorls</a:t>
            </a:r>
          </a:p>
        </p:txBody>
      </p:sp>
      <p:sp>
        <p:nvSpPr>
          <p:cNvPr id="18456" name="Text Box 23"/>
          <p:cNvSpPr txBox="1">
            <a:spLocks noChangeArrowheads="1"/>
          </p:cNvSpPr>
          <p:nvPr/>
        </p:nvSpPr>
        <p:spPr bwMode="auto">
          <a:xfrm>
            <a:off x="5886451" y="4572000"/>
            <a:ext cx="12675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4SWSVorls</a:t>
            </a:r>
          </a:p>
        </p:txBody>
      </p:sp>
    </p:spTree>
    <p:extLst>
      <p:ext uri="{BB962C8B-B14F-4D97-AF65-F5344CB8AC3E}">
        <p14:creationId xmlns:p14="http://schemas.microsoft.com/office/powerpoint/2010/main" val="1858759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5642D2-7BA3-4527-A46A-891B534EF19B}" type="slidenum">
              <a:rPr lang="en-US">
                <a:latin typeface="Arial" pitchFamily="34" charset="0"/>
              </a:rPr>
              <a:pPr/>
              <a:t>16</a:t>
            </a:fld>
            <a:endParaRPr lang="en-US">
              <a:latin typeface="Arial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-171450"/>
            <a:ext cx="6858000" cy="857250"/>
          </a:xfrm>
        </p:spPr>
        <p:txBody>
          <a:bodyPr/>
          <a:lstStyle/>
          <a:p>
            <a:pPr algn="ctr"/>
            <a:r>
              <a:rPr lang="de-DE"/>
              <a:t>Andere Join-Arten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914400" y="742950"/>
            <a:ext cx="2914650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natürlicher Join</a:t>
            </a:r>
          </a:p>
        </p:txBody>
      </p:sp>
      <p:graphicFrame>
        <p:nvGraphicFramePr>
          <p:cNvPr id="425988" name="Group 4"/>
          <p:cNvGraphicFramePr>
            <a:graphicFrameLocks noGrp="1"/>
          </p:cNvGraphicFramePr>
          <p:nvPr/>
        </p:nvGraphicFramePr>
        <p:xfrm>
          <a:off x="1371600" y="1314450"/>
          <a:ext cx="1428750" cy="1261872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5468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426008" name="Group 24"/>
          <p:cNvGraphicFramePr>
            <a:graphicFrameLocks noGrp="1"/>
          </p:cNvGraphicFramePr>
          <p:nvPr/>
        </p:nvGraphicFramePr>
        <p:xfrm>
          <a:off x="3371850" y="1314450"/>
          <a:ext cx="1428750" cy="1261872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5468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9501" name="Text Box 44"/>
          <p:cNvSpPr txBox="1">
            <a:spLocks noChangeArrowheads="1"/>
          </p:cNvSpPr>
          <p:nvPr/>
        </p:nvSpPr>
        <p:spPr bwMode="auto">
          <a:xfrm>
            <a:off x="2914650" y="1828800"/>
            <a:ext cx="400050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JoinFont" pitchFamily="2" charset="0"/>
              </a:rPr>
              <a:t>⋈</a:t>
            </a:r>
          </a:p>
        </p:txBody>
      </p:sp>
      <p:sp>
        <p:nvSpPr>
          <p:cNvPr id="19502" name="Text Box 45"/>
          <p:cNvSpPr txBox="1">
            <a:spLocks noChangeArrowheads="1"/>
          </p:cNvSpPr>
          <p:nvPr/>
        </p:nvSpPr>
        <p:spPr bwMode="auto">
          <a:xfrm>
            <a:off x="4800600" y="1885950"/>
            <a:ext cx="514350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graphicFrame>
        <p:nvGraphicFramePr>
          <p:cNvPr id="426030" name="Group 46"/>
          <p:cNvGraphicFramePr>
            <a:graphicFrameLocks noGrp="1"/>
          </p:cNvGraphicFramePr>
          <p:nvPr/>
        </p:nvGraphicFramePr>
        <p:xfrm>
          <a:off x="5314950" y="1514475"/>
          <a:ext cx="2514600" cy="946404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5468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84446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F94C99-8C83-45D1-B09F-5AD9F9D7833A}" type="slidenum">
              <a:rPr lang="en-US">
                <a:latin typeface="Arial" pitchFamily="34" charset="0"/>
              </a:rPr>
              <a:pPr/>
              <a:t>17</a:t>
            </a:fld>
            <a:endParaRPr lang="en-US">
              <a:latin typeface="Arial" pitchFamily="34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Semi-</a:t>
            </a:r>
            <a:r>
              <a:rPr lang="de-DE" dirty="0" err="1"/>
              <a:t>Joins</a:t>
            </a:r>
            <a:endParaRPr lang="de-DE" dirty="0"/>
          </a:p>
        </p:txBody>
      </p:sp>
      <p:graphicFrame>
        <p:nvGraphicFramePr>
          <p:cNvPr id="430083" name="Group 3"/>
          <p:cNvGraphicFramePr>
            <a:graphicFrameLocks noGrp="1"/>
          </p:cNvGraphicFramePr>
          <p:nvPr/>
        </p:nvGraphicFramePr>
        <p:xfrm>
          <a:off x="1600200" y="1600200"/>
          <a:ext cx="1428750" cy="1261872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5468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430103" name="Group 23"/>
          <p:cNvGraphicFramePr>
            <a:graphicFrameLocks noGrp="1"/>
          </p:cNvGraphicFramePr>
          <p:nvPr/>
        </p:nvGraphicFramePr>
        <p:xfrm>
          <a:off x="3600450" y="1600200"/>
          <a:ext cx="1428750" cy="1261872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5468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430123" name="Group 43"/>
          <p:cNvGraphicFramePr>
            <a:graphicFrameLocks noGrp="1"/>
          </p:cNvGraphicFramePr>
          <p:nvPr/>
        </p:nvGraphicFramePr>
        <p:xfrm>
          <a:off x="5543550" y="1800225"/>
          <a:ext cx="1485900" cy="946404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5468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 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0540" name="Text Box 59"/>
          <p:cNvSpPr txBox="1">
            <a:spLocks noChangeArrowheads="1"/>
          </p:cNvSpPr>
          <p:nvPr/>
        </p:nvSpPr>
        <p:spPr bwMode="auto">
          <a:xfrm>
            <a:off x="3117509" y="2114550"/>
            <a:ext cx="400050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OperatorSymbols"/>
                <a:cs typeface="OperatorSymbols"/>
              </a:rPr>
              <a:t>⋊</a:t>
            </a:r>
          </a:p>
        </p:txBody>
      </p:sp>
      <p:sp>
        <p:nvSpPr>
          <p:cNvPr id="20541" name="Text Box 60"/>
          <p:cNvSpPr txBox="1">
            <a:spLocks noChangeArrowheads="1"/>
          </p:cNvSpPr>
          <p:nvPr/>
        </p:nvSpPr>
        <p:spPr bwMode="auto">
          <a:xfrm>
            <a:off x="5029200" y="2171700"/>
            <a:ext cx="514350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sp>
        <p:nvSpPr>
          <p:cNvPr id="20542" name="Text Box 61"/>
          <p:cNvSpPr txBox="1">
            <a:spLocks noChangeArrowheads="1"/>
          </p:cNvSpPr>
          <p:nvPr/>
        </p:nvSpPr>
        <p:spPr bwMode="auto">
          <a:xfrm>
            <a:off x="1314450" y="1085850"/>
            <a:ext cx="2914650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Semi-Join von R mit L</a:t>
            </a:r>
          </a:p>
        </p:txBody>
      </p:sp>
      <p:graphicFrame>
        <p:nvGraphicFramePr>
          <p:cNvPr id="430142" name="Group 62"/>
          <p:cNvGraphicFramePr>
            <a:graphicFrameLocks noGrp="1"/>
          </p:cNvGraphicFramePr>
          <p:nvPr/>
        </p:nvGraphicFramePr>
        <p:xfrm>
          <a:off x="1659731" y="3655219"/>
          <a:ext cx="1428750" cy="1261872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5468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L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430164" name="Group 84"/>
          <p:cNvGraphicFramePr>
            <a:graphicFrameLocks noGrp="1"/>
          </p:cNvGraphicFramePr>
          <p:nvPr/>
        </p:nvGraphicFramePr>
        <p:xfrm>
          <a:off x="3659981" y="3655219"/>
          <a:ext cx="1428750" cy="1261872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5468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e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583" name="Text Box 104"/>
          <p:cNvSpPr txBox="1">
            <a:spLocks noChangeArrowheads="1"/>
          </p:cNvSpPr>
          <p:nvPr/>
        </p:nvSpPr>
        <p:spPr bwMode="auto">
          <a:xfrm>
            <a:off x="3202781" y="4169569"/>
            <a:ext cx="400050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OperatorSymbols"/>
                <a:cs typeface="OperatorSymbols"/>
              </a:rPr>
              <a:t>⋉</a:t>
            </a:r>
          </a:p>
        </p:txBody>
      </p:sp>
      <p:sp>
        <p:nvSpPr>
          <p:cNvPr id="20584" name="Text Box 105"/>
          <p:cNvSpPr txBox="1">
            <a:spLocks noChangeArrowheads="1"/>
          </p:cNvSpPr>
          <p:nvPr/>
        </p:nvSpPr>
        <p:spPr bwMode="auto">
          <a:xfrm>
            <a:off x="5088731" y="4226719"/>
            <a:ext cx="514350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sp>
        <p:nvSpPr>
          <p:cNvPr id="20585" name="Text Box 106"/>
          <p:cNvSpPr txBox="1">
            <a:spLocks noChangeArrowheads="1"/>
          </p:cNvSpPr>
          <p:nvPr/>
        </p:nvSpPr>
        <p:spPr bwMode="auto">
          <a:xfrm>
            <a:off x="1602581" y="3026569"/>
            <a:ext cx="2914650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e-DE"/>
              <a:t> Semi-Join von L mit R</a:t>
            </a:r>
          </a:p>
        </p:txBody>
      </p:sp>
      <p:graphicFrame>
        <p:nvGraphicFramePr>
          <p:cNvPr id="430187" name="Group 107"/>
          <p:cNvGraphicFramePr>
            <a:graphicFrameLocks noGrp="1"/>
          </p:cNvGraphicFramePr>
          <p:nvPr/>
        </p:nvGraphicFramePr>
        <p:xfrm>
          <a:off x="5603081" y="3855244"/>
          <a:ext cx="1485900" cy="946404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5468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Resultat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4496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D3FF99-562B-4E77-9E04-22489E0AB224}" type="slidenum">
              <a:rPr lang="en-US">
                <a:latin typeface="Arial" pitchFamily="34" charset="0"/>
              </a:rPr>
              <a:pPr/>
              <a:t>18</a:t>
            </a:fld>
            <a:endParaRPr lang="en-US">
              <a:latin typeface="Arial" pitchFamily="34" charset="0"/>
            </a:endParaRP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2343150" y="0"/>
            <a:ext cx="51009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400">
                <a:latin typeface="Tahoma" pitchFamily="34" charset="0"/>
              </a:rPr>
              <a:t>Lösung: abgeleitete Fragmentierung</a:t>
            </a:r>
            <a:endParaRPr lang="de-DE">
              <a:latin typeface="Tahoma" pitchFamily="34" charset="0"/>
            </a:endParaRPr>
          </a:p>
        </p:txBody>
      </p:sp>
      <p:sp>
        <p:nvSpPr>
          <p:cNvPr id="21508" name="AutoShape 3"/>
          <p:cNvSpPr>
            <a:spLocks noChangeArrowheads="1"/>
          </p:cNvSpPr>
          <p:nvPr/>
        </p:nvSpPr>
        <p:spPr bwMode="auto">
          <a:xfrm>
            <a:off x="1543050" y="114300"/>
            <a:ext cx="514350" cy="2286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09" name="Oval 4"/>
          <p:cNvSpPr>
            <a:spLocks noChangeArrowheads="1"/>
          </p:cNvSpPr>
          <p:nvPr/>
        </p:nvSpPr>
        <p:spPr bwMode="auto">
          <a:xfrm>
            <a:off x="5543550" y="1689497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0" name="Oval 5"/>
          <p:cNvSpPr>
            <a:spLocks noChangeArrowheads="1"/>
          </p:cNvSpPr>
          <p:nvPr/>
        </p:nvSpPr>
        <p:spPr bwMode="auto">
          <a:xfrm>
            <a:off x="5543550" y="1175147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1" name="Oval 6"/>
          <p:cNvSpPr>
            <a:spLocks noChangeArrowheads="1"/>
          </p:cNvSpPr>
          <p:nvPr/>
        </p:nvSpPr>
        <p:spPr bwMode="auto">
          <a:xfrm>
            <a:off x="5543550" y="660797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2" name="Oval 7"/>
          <p:cNvSpPr>
            <a:spLocks noChangeArrowheads="1"/>
          </p:cNvSpPr>
          <p:nvPr/>
        </p:nvSpPr>
        <p:spPr bwMode="auto">
          <a:xfrm>
            <a:off x="3086100" y="1689497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3" name="Oval 8"/>
          <p:cNvSpPr>
            <a:spLocks noChangeArrowheads="1"/>
          </p:cNvSpPr>
          <p:nvPr/>
        </p:nvSpPr>
        <p:spPr bwMode="auto">
          <a:xfrm>
            <a:off x="3086100" y="1175147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4" name="Oval 9"/>
          <p:cNvSpPr>
            <a:spLocks noChangeArrowheads="1"/>
          </p:cNvSpPr>
          <p:nvPr/>
        </p:nvSpPr>
        <p:spPr bwMode="auto">
          <a:xfrm>
            <a:off x="3086100" y="660797"/>
            <a:ext cx="171450" cy="171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5" name="Line 10"/>
          <p:cNvSpPr>
            <a:spLocks noChangeShapeType="1"/>
          </p:cNvSpPr>
          <p:nvPr/>
        </p:nvSpPr>
        <p:spPr bwMode="auto">
          <a:xfrm>
            <a:off x="3257550" y="775097"/>
            <a:ext cx="2343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6" name="Line 11"/>
          <p:cNvSpPr>
            <a:spLocks noChangeShapeType="1"/>
          </p:cNvSpPr>
          <p:nvPr/>
        </p:nvSpPr>
        <p:spPr bwMode="auto">
          <a:xfrm>
            <a:off x="3257550" y="1289447"/>
            <a:ext cx="2343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7" name="Line 12"/>
          <p:cNvSpPr>
            <a:spLocks noChangeShapeType="1"/>
          </p:cNvSpPr>
          <p:nvPr/>
        </p:nvSpPr>
        <p:spPr bwMode="auto">
          <a:xfrm>
            <a:off x="3257550" y="1803797"/>
            <a:ext cx="2343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18" name="Text Box 13"/>
          <p:cNvSpPr txBox="1">
            <a:spLocks noChangeArrowheads="1"/>
          </p:cNvSpPr>
          <p:nvPr/>
        </p:nvSpPr>
        <p:spPr bwMode="auto">
          <a:xfrm>
            <a:off x="1687116" y="571500"/>
            <a:ext cx="14042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TheolProfs´ </a:t>
            </a:r>
          </a:p>
        </p:txBody>
      </p:sp>
      <p:sp>
        <p:nvSpPr>
          <p:cNvPr id="21519" name="Text Box 14"/>
          <p:cNvSpPr txBox="1">
            <a:spLocks noChangeArrowheads="1"/>
          </p:cNvSpPr>
          <p:nvPr/>
        </p:nvSpPr>
        <p:spPr bwMode="auto">
          <a:xfrm>
            <a:off x="1687117" y="1028700"/>
            <a:ext cx="14809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PhysikProfs´ </a:t>
            </a:r>
          </a:p>
        </p:txBody>
      </p:sp>
      <p:sp>
        <p:nvSpPr>
          <p:cNvPr id="21520" name="Text Box 15"/>
          <p:cNvSpPr txBox="1">
            <a:spLocks noChangeArrowheads="1"/>
          </p:cNvSpPr>
          <p:nvPr/>
        </p:nvSpPr>
        <p:spPr bwMode="auto">
          <a:xfrm>
            <a:off x="1687116" y="1518047"/>
            <a:ext cx="13273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  <a:sym typeface="Symbol" pitchFamily="18" charset="2"/>
              </a:rPr>
              <a:t>PhiloProfs´ </a:t>
            </a:r>
          </a:p>
        </p:txBody>
      </p:sp>
      <p:sp>
        <p:nvSpPr>
          <p:cNvPr id="21521" name="Text Box 16"/>
          <p:cNvSpPr txBox="1">
            <a:spLocks noChangeArrowheads="1"/>
          </p:cNvSpPr>
          <p:nvPr/>
        </p:nvSpPr>
        <p:spPr bwMode="auto">
          <a:xfrm>
            <a:off x="6057901" y="571500"/>
            <a:ext cx="12386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TheolVorls</a:t>
            </a:r>
          </a:p>
        </p:txBody>
      </p:sp>
      <p:sp>
        <p:nvSpPr>
          <p:cNvPr id="21522" name="Text Box 17"/>
          <p:cNvSpPr txBox="1">
            <a:spLocks noChangeArrowheads="1"/>
          </p:cNvSpPr>
          <p:nvPr/>
        </p:nvSpPr>
        <p:spPr bwMode="auto">
          <a:xfrm>
            <a:off x="6057900" y="1060847"/>
            <a:ext cx="13153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PhysikVorls</a:t>
            </a:r>
          </a:p>
        </p:txBody>
      </p:sp>
      <p:sp>
        <p:nvSpPr>
          <p:cNvPr id="21523" name="Text Box 18"/>
          <p:cNvSpPr txBox="1">
            <a:spLocks noChangeArrowheads="1"/>
          </p:cNvSpPr>
          <p:nvPr/>
        </p:nvSpPr>
        <p:spPr bwMode="auto">
          <a:xfrm>
            <a:off x="6057901" y="1575197"/>
            <a:ext cx="11617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PhiloVorls</a:t>
            </a:r>
          </a:p>
        </p:txBody>
      </p:sp>
      <p:sp>
        <p:nvSpPr>
          <p:cNvPr id="21524" name="Text Box 19"/>
          <p:cNvSpPr txBox="1">
            <a:spLocks noChangeArrowheads="1"/>
          </p:cNvSpPr>
          <p:nvPr/>
        </p:nvSpPr>
        <p:spPr bwMode="auto">
          <a:xfrm>
            <a:off x="1371600" y="2082404"/>
            <a:ext cx="58767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dirty="0" err="1">
                <a:latin typeface="Tahoma" pitchFamily="34" charset="0"/>
              </a:rPr>
              <a:t>TheolVorls</a:t>
            </a:r>
            <a:r>
              <a:rPr lang="de-DE" dirty="0">
                <a:latin typeface="Tahoma" pitchFamily="34" charset="0"/>
              </a:rPr>
              <a:t> := Vorlesungen </a:t>
            </a:r>
            <a:r>
              <a:rPr lang="de-DE" b="1" dirty="0">
                <a:latin typeface="OperatorSymbols"/>
                <a:cs typeface="OperatorSymbols"/>
              </a:rPr>
              <a:t>⋉</a:t>
            </a:r>
            <a:r>
              <a:rPr lang="de-DE" b="1" baseline="-25000" dirty="0" err="1">
                <a:latin typeface="Tahoma" pitchFamily="34" charset="0"/>
              </a:rPr>
              <a:t>gelesenVon</a:t>
            </a:r>
            <a:r>
              <a:rPr lang="de-DE" b="1" baseline="-25000" dirty="0">
                <a:latin typeface="Tahoma" pitchFamily="34" charset="0"/>
              </a:rPr>
              <a:t>=</a:t>
            </a:r>
            <a:r>
              <a:rPr lang="de-DE" b="1" baseline="-25000" dirty="0" err="1">
                <a:latin typeface="Tahoma" pitchFamily="34" charset="0"/>
              </a:rPr>
              <a:t>PersNr</a:t>
            </a:r>
            <a:r>
              <a:rPr lang="de-DE" baseline="-25000" dirty="0">
                <a:latin typeface="Tahoma" pitchFamily="34" charset="0"/>
              </a:rPr>
              <a:t> </a:t>
            </a:r>
            <a:r>
              <a:rPr lang="de-DE" dirty="0" err="1">
                <a:latin typeface="Tahoma" pitchFamily="34" charset="0"/>
              </a:rPr>
              <a:t>TheolProfs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</a:t>
            </a:r>
          </a:p>
        </p:txBody>
      </p:sp>
      <p:sp>
        <p:nvSpPr>
          <p:cNvPr id="21525" name="Text Box 20"/>
          <p:cNvSpPr txBox="1">
            <a:spLocks noChangeArrowheads="1"/>
          </p:cNvSpPr>
          <p:nvPr/>
        </p:nvSpPr>
        <p:spPr bwMode="auto">
          <a:xfrm>
            <a:off x="1314450" y="2425304"/>
            <a:ext cx="60301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dirty="0" err="1">
                <a:latin typeface="Tahoma" pitchFamily="34" charset="0"/>
              </a:rPr>
              <a:t>PhysikVorls</a:t>
            </a:r>
            <a:r>
              <a:rPr lang="de-DE" dirty="0">
                <a:latin typeface="Tahoma" pitchFamily="34" charset="0"/>
              </a:rPr>
              <a:t> := Vorlesungen </a:t>
            </a:r>
            <a:r>
              <a:rPr lang="de-DE" b="1" dirty="0">
                <a:latin typeface="OperatorSymbols"/>
                <a:cs typeface="OperatorSymbols"/>
              </a:rPr>
              <a:t>⋉</a:t>
            </a:r>
            <a:r>
              <a:rPr lang="de-DE" b="1" baseline="-25000" dirty="0" err="1">
                <a:latin typeface="Tahoma" pitchFamily="34" charset="0"/>
              </a:rPr>
              <a:t>gelesenVon</a:t>
            </a:r>
            <a:r>
              <a:rPr lang="de-DE" b="1" baseline="-25000" dirty="0">
                <a:latin typeface="Tahoma" pitchFamily="34" charset="0"/>
              </a:rPr>
              <a:t>=</a:t>
            </a:r>
            <a:r>
              <a:rPr lang="de-DE" b="1" baseline="-25000" dirty="0" err="1">
                <a:latin typeface="Tahoma" pitchFamily="34" charset="0"/>
              </a:rPr>
              <a:t>PersNr</a:t>
            </a:r>
            <a:r>
              <a:rPr lang="de-DE" baseline="-25000" dirty="0">
                <a:latin typeface="Tahoma" pitchFamily="34" charset="0"/>
              </a:rPr>
              <a:t> </a:t>
            </a:r>
            <a:r>
              <a:rPr lang="de-DE" dirty="0" err="1">
                <a:latin typeface="Tahoma" pitchFamily="34" charset="0"/>
              </a:rPr>
              <a:t>PhysikProfs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</a:t>
            </a:r>
          </a:p>
        </p:txBody>
      </p:sp>
      <p:sp>
        <p:nvSpPr>
          <p:cNvPr id="21526" name="Text Box 21"/>
          <p:cNvSpPr txBox="1">
            <a:spLocks noChangeArrowheads="1"/>
          </p:cNvSpPr>
          <p:nvPr/>
        </p:nvSpPr>
        <p:spPr bwMode="auto">
          <a:xfrm>
            <a:off x="1462087" y="2800350"/>
            <a:ext cx="57228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dirty="0" err="1">
                <a:latin typeface="Tahoma" pitchFamily="34" charset="0"/>
              </a:rPr>
              <a:t>PhiloVorls</a:t>
            </a:r>
            <a:r>
              <a:rPr lang="de-DE" dirty="0">
                <a:latin typeface="Tahoma" pitchFamily="34" charset="0"/>
              </a:rPr>
              <a:t> := Vorlesungen </a:t>
            </a:r>
            <a:r>
              <a:rPr lang="de-DE" b="1" dirty="0">
                <a:latin typeface="OperatorSymbols"/>
                <a:cs typeface="OperatorSymbols"/>
              </a:rPr>
              <a:t>⋉</a:t>
            </a:r>
            <a:r>
              <a:rPr lang="de-DE" b="1" baseline="-25000" dirty="0" err="1">
                <a:latin typeface="Tahoma" pitchFamily="34" charset="0"/>
              </a:rPr>
              <a:t>gelesenVon</a:t>
            </a:r>
            <a:r>
              <a:rPr lang="de-DE" b="1" baseline="-25000" dirty="0">
                <a:latin typeface="Tahoma" pitchFamily="34" charset="0"/>
              </a:rPr>
              <a:t>=</a:t>
            </a:r>
            <a:r>
              <a:rPr lang="de-DE" b="1" baseline="-25000" dirty="0" err="1">
                <a:latin typeface="Tahoma" pitchFamily="34" charset="0"/>
              </a:rPr>
              <a:t>PersNr</a:t>
            </a:r>
            <a:r>
              <a:rPr lang="de-DE" baseline="-25000" dirty="0">
                <a:latin typeface="Tahoma" pitchFamily="34" charset="0"/>
              </a:rPr>
              <a:t> </a:t>
            </a:r>
            <a:r>
              <a:rPr lang="de-DE" dirty="0" err="1">
                <a:latin typeface="Tahoma" pitchFamily="34" charset="0"/>
              </a:rPr>
              <a:t>PhiloProfs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</a:t>
            </a:r>
          </a:p>
        </p:txBody>
      </p:sp>
      <p:sp>
        <p:nvSpPr>
          <p:cNvPr id="21527" name="Rectangle 22"/>
          <p:cNvSpPr>
            <a:spLocks noChangeArrowheads="1"/>
          </p:cNvSpPr>
          <p:nvPr/>
        </p:nvSpPr>
        <p:spPr bwMode="auto">
          <a:xfrm>
            <a:off x="1314450" y="3429000"/>
            <a:ext cx="4857750" cy="1592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5000"/>
              </a:lnSpc>
            </a:pPr>
            <a:r>
              <a:rPr lang="de-DE" b="1" dirty="0">
                <a:latin typeface="Tahoma" pitchFamily="34" charset="0"/>
                <a:sym typeface="Symbol" pitchFamily="18" charset="2"/>
              </a:rPr>
              <a:t>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Titel, Name</a:t>
            </a:r>
            <a:r>
              <a:rPr lang="de-DE" dirty="0">
                <a:latin typeface="Tahoma" pitchFamily="34" charset="0"/>
                <a:sym typeface="Symbol" pitchFamily="18" charset="2"/>
              </a:rPr>
              <a:t>((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sz="2100" b="1" i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 </a:t>
            </a: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  <a:sym typeface="Symbol" pitchFamily="18" charset="2"/>
              </a:rPr>
              <a:t>	     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PhysikProfs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sz="2100" b="1" i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PhysikVorls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</a:t>
            </a:r>
            <a:r>
              <a:rPr lang="de-DE" dirty="0">
                <a:latin typeface="Tahoma" pitchFamily="34" charset="0"/>
                <a:sym typeface="Symbol" pitchFamily="18" charset="2"/>
              </a:rPr>
              <a:t> 	     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PhiloProfs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´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sz="2100" b="1" i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PhiloVorls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) )</a:t>
            </a:r>
          </a:p>
          <a:p>
            <a:pPr algn="l">
              <a:lnSpc>
                <a:spcPct val="125000"/>
              </a:lnSpc>
            </a:pPr>
            <a:r>
              <a:rPr lang="de-DE" dirty="0">
                <a:latin typeface="Tahoma" pitchFamily="34" charset="0"/>
                <a:sym typeface="Symbol" pitchFamily="18" charset="2"/>
              </a:rPr>
              <a:t>mit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 </a:t>
            </a:r>
            <a:r>
              <a:rPr lang="de-DE" sz="2400" dirty="0">
                <a:latin typeface="Tahoma" pitchFamily="34" charset="0"/>
                <a:sym typeface="Symbol" pitchFamily="18" charset="2"/>
              </a:rPr>
              <a:t></a:t>
            </a:r>
            <a:r>
              <a:rPr lang="de-DE" dirty="0">
                <a:latin typeface="Tahoma" pitchFamily="34" charset="0"/>
              </a:rPr>
              <a:t> (</a:t>
            </a:r>
            <a:r>
              <a:rPr lang="de-DE" dirty="0" err="1">
                <a:latin typeface="Tahoma" pitchFamily="34" charset="0"/>
              </a:rPr>
              <a:t>PersNr</a:t>
            </a:r>
            <a:r>
              <a:rPr lang="de-DE" dirty="0">
                <a:latin typeface="Tahoma" pitchFamily="34" charset="0"/>
              </a:rPr>
              <a:t> = </a:t>
            </a:r>
            <a:r>
              <a:rPr lang="de-DE" dirty="0" err="1">
                <a:latin typeface="Tahoma" pitchFamily="34" charset="0"/>
              </a:rPr>
              <a:t>gelesenVon</a:t>
            </a:r>
            <a:r>
              <a:rPr lang="de-DE" dirty="0">
                <a:latin typeface="Tahoma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591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56F52F-6FFA-4762-A08C-7C8035D79EE4}" type="slidenum">
              <a:rPr lang="en-US">
                <a:latin typeface="Arial" pitchFamily="34" charset="0"/>
              </a:rPr>
              <a:pPr/>
              <a:t>19</a:t>
            </a:fld>
            <a:endParaRPr lang="en-US">
              <a:latin typeface="Arial" pitchFamily="34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285750"/>
            <a:ext cx="5829300" cy="520304"/>
          </a:xfrm>
        </p:spPr>
        <p:txBody>
          <a:bodyPr/>
          <a:lstStyle/>
          <a:p>
            <a:pPr algn="ctr"/>
            <a:r>
              <a:rPr lang="de-DE"/>
              <a:t>Vertikale Fragmentierung</a:t>
            </a: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2114550" y="1257300"/>
            <a:ext cx="24382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abstrakte Darstellung:</a:t>
            </a: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2114550" y="2228850"/>
            <a:ext cx="2686050" cy="22288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4" name="Line 5"/>
          <p:cNvSpPr>
            <a:spLocks noChangeShapeType="1"/>
          </p:cNvSpPr>
          <p:nvPr/>
        </p:nvSpPr>
        <p:spPr bwMode="auto">
          <a:xfrm flipV="1">
            <a:off x="2114550" y="2228850"/>
            <a:ext cx="3429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5" name="Line 6"/>
          <p:cNvSpPr>
            <a:spLocks noChangeShapeType="1"/>
          </p:cNvSpPr>
          <p:nvPr/>
        </p:nvSpPr>
        <p:spPr bwMode="auto">
          <a:xfrm flipV="1">
            <a:off x="2114550" y="2228850"/>
            <a:ext cx="571500" cy="800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6" name="Line 7"/>
          <p:cNvSpPr>
            <a:spLocks noChangeShapeType="1"/>
          </p:cNvSpPr>
          <p:nvPr/>
        </p:nvSpPr>
        <p:spPr bwMode="auto">
          <a:xfrm flipV="1">
            <a:off x="2114550" y="2228850"/>
            <a:ext cx="85725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 flipV="1">
            <a:off x="2114550" y="2228850"/>
            <a:ext cx="1085850" cy="1428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8" name="Line 9"/>
          <p:cNvSpPr>
            <a:spLocks noChangeShapeType="1"/>
          </p:cNvSpPr>
          <p:nvPr/>
        </p:nvSpPr>
        <p:spPr bwMode="auto">
          <a:xfrm flipV="1">
            <a:off x="2114550" y="2228850"/>
            <a:ext cx="1314450" cy="1771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9" name="Line 10"/>
          <p:cNvSpPr>
            <a:spLocks noChangeShapeType="1"/>
          </p:cNvSpPr>
          <p:nvPr/>
        </p:nvSpPr>
        <p:spPr bwMode="auto">
          <a:xfrm flipV="1">
            <a:off x="2114550" y="2228850"/>
            <a:ext cx="1543050" cy="2057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0" name="Line 11"/>
          <p:cNvSpPr>
            <a:spLocks noChangeShapeType="1"/>
          </p:cNvSpPr>
          <p:nvPr/>
        </p:nvSpPr>
        <p:spPr bwMode="auto">
          <a:xfrm flipV="1">
            <a:off x="2286000" y="2228850"/>
            <a:ext cx="1657350" cy="2228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1" name="Line 12"/>
          <p:cNvSpPr>
            <a:spLocks noChangeShapeType="1"/>
          </p:cNvSpPr>
          <p:nvPr/>
        </p:nvSpPr>
        <p:spPr bwMode="auto">
          <a:xfrm flipV="1">
            <a:off x="2514600" y="2228850"/>
            <a:ext cx="1714500" cy="2228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2" name="Line 13"/>
          <p:cNvSpPr>
            <a:spLocks noChangeShapeType="1"/>
          </p:cNvSpPr>
          <p:nvPr/>
        </p:nvSpPr>
        <p:spPr bwMode="auto">
          <a:xfrm flipV="1">
            <a:off x="2800350" y="2228850"/>
            <a:ext cx="1714500" cy="2228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3" name="Line 14"/>
          <p:cNvSpPr>
            <a:spLocks noChangeShapeType="1"/>
          </p:cNvSpPr>
          <p:nvPr/>
        </p:nvSpPr>
        <p:spPr bwMode="auto">
          <a:xfrm flipV="1">
            <a:off x="3086100" y="2228850"/>
            <a:ext cx="1714500" cy="2228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4" name="Line 15"/>
          <p:cNvSpPr>
            <a:spLocks noChangeShapeType="1"/>
          </p:cNvSpPr>
          <p:nvPr/>
        </p:nvSpPr>
        <p:spPr bwMode="auto">
          <a:xfrm flipV="1">
            <a:off x="3429000" y="2686050"/>
            <a:ext cx="1371600" cy="1771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5" name="Line 16"/>
          <p:cNvSpPr>
            <a:spLocks noChangeShapeType="1"/>
          </p:cNvSpPr>
          <p:nvPr/>
        </p:nvSpPr>
        <p:spPr bwMode="auto">
          <a:xfrm flipV="1">
            <a:off x="3657600" y="3028950"/>
            <a:ext cx="1143000" cy="1428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6" name="Line 17"/>
          <p:cNvSpPr>
            <a:spLocks noChangeShapeType="1"/>
          </p:cNvSpPr>
          <p:nvPr/>
        </p:nvSpPr>
        <p:spPr bwMode="auto">
          <a:xfrm flipV="1">
            <a:off x="3943350" y="3371850"/>
            <a:ext cx="857250" cy="1085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7" name="Line 18"/>
          <p:cNvSpPr>
            <a:spLocks noChangeShapeType="1"/>
          </p:cNvSpPr>
          <p:nvPr/>
        </p:nvSpPr>
        <p:spPr bwMode="auto">
          <a:xfrm flipV="1">
            <a:off x="4229100" y="3771900"/>
            <a:ext cx="5715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48" name="Line 19"/>
          <p:cNvSpPr>
            <a:spLocks noChangeShapeType="1"/>
          </p:cNvSpPr>
          <p:nvPr/>
        </p:nvSpPr>
        <p:spPr bwMode="auto">
          <a:xfrm flipV="1">
            <a:off x="4514850" y="4171950"/>
            <a:ext cx="285750" cy="285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22549" name="Group 20"/>
          <p:cNvGrpSpPr>
            <a:grpSpLocks/>
          </p:cNvGrpSpPr>
          <p:nvPr/>
        </p:nvGrpSpPr>
        <p:grpSpPr bwMode="auto">
          <a:xfrm flipV="1">
            <a:off x="4229100" y="2228850"/>
            <a:ext cx="2686050" cy="2228850"/>
            <a:chOff x="2807" y="1632"/>
            <a:chExt cx="2256" cy="1872"/>
          </a:xfrm>
        </p:grpSpPr>
        <p:sp>
          <p:nvSpPr>
            <p:cNvPr id="22554" name="Rectangle 21"/>
            <p:cNvSpPr>
              <a:spLocks noChangeArrowheads="1"/>
            </p:cNvSpPr>
            <p:nvPr/>
          </p:nvSpPr>
          <p:spPr bwMode="auto">
            <a:xfrm rot="10800000">
              <a:off x="2807" y="1632"/>
              <a:ext cx="2256" cy="187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55" name="Line 22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288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56" name="Line 23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480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57" name="Line 24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72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58" name="Line 25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912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59" name="Line 26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1104" cy="14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0" name="Line 27"/>
            <p:cNvSpPr>
              <a:spLocks noChangeShapeType="1"/>
            </p:cNvSpPr>
            <p:nvPr/>
          </p:nvSpPr>
          <p:spPr bwMode="auto">
            <a:xfrm rot="10800000" flipV="1">
              <a:off x="2807" y="1632"/>
              <a:ext cx="1296" cy="17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1" name="Line 28"/>
            <p:cNvSpPr>
              <a:spLocks noChangeShapeType="1"/>
            </p:cNvSpPr>
            <p:nvPr/>
          </p:nvSpPr>
          <p:spPr bwMode="auto">
            <a:xfrm rot="10800000" flipV="1">
              <a:off x="2951" y="1632"/>
              <a:ext cx="1392" cy="18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2" name="Line 29"/>
            <p:cNvSpPr>
              <a:spLocks noChangeShapeType="1"/>
            </p:cNvSpPr>
            <p:nvPr/>
          </p:nvSpPr>
          <p:spPr bwMode="auto">
            <a:xfrm rot="10800000" flipV="1">
              <a:off x="3143" y="1632"/>
              <a:ext cx="1440" cy="18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3" name="Line 30"/>
            <p:cNvSpPr>
              <a:spLocks noChangeShapeType="1"/>
            </p:cNvSpPr>
            <p:nvPr/>
          </p:nvSpPr>
          <p:spPr bwMode="auto">
            <a:xfrm rot="10800000" flipV="1">
              <a:off x="3383" y="1632"/>
              <a:ext cx="1440" cy="18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4" name="Line 31"/>
            <p:cNvSpPr>
              <a:spLocks noChangeShapeType="1"/>
            </p:cNvSpPr>
            <p:nvPr/>
          </p:nvSpPr>
          <p:spPr bwMode="auto">
            <a:xfrm rot="10800000" flipV="1">
              <a:off x="3623" y="1632"/>
              <a:ext cx="1440" cy="18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5" name="Line 32"/>
            <p:cNvSpPr>
              <a:spLocks noChangeShapeType="1"/>
            </p:cNvSpPr>
            <p:nvPr/>
          </p:nvSpPr>
          <p:spPr bwMode="auto">
            <a:xfrm rot="10800000" flipV="1">
              <a:off x="3911" y="2016"/>
              <a:ext cx="1152" cy="14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6" name="Line 33"/>
            <p:cNvSpPr>
              <a:spLocks noChangeShapeType="1"/>
            </p:cNvSpPr>
            <p:nvPr/>
          </p:nvSpPr>
          <p:spPr bwMode="auto">
            <a:xfrm rot="10800000" flipV="1">
              <a:off x="4103" y="2304"/>
              <a:ext cx="96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7" name="Line 34"/>
            <p:cNvSpPr>
              <a:spLocks noChangeShapeType="1"/>
            </p:cNvSpPr>
            <p:nvPr/>
          </p:nvSpPr>
          <p:spPr bwMode="auto">
            <a:xfrm rot="10800000" flipV="1">
              <a:off x="4343" y="2592"/>
              <a:ext cx="720" cy="9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8" name="Line 35"/>
            <p:cNvSpPr>
              <a:spLocks noChangeShapeType="1"/>
            </p:cNvSpPr>
            <p:nvPr/>
          </p:nvSpPr>
          <p:spPr bwMode="auto">
            <a:xfrm rot="10800000" flipV="1">
              <a:off x="4583" y="2928"/>
              <a:ext cx="48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2569" name="Line 36"/>
            <p:cNvSpPr>
              <a:spLocks noChangeShapeType="1"/>
            </p:cNvSpPr>
            <p:nvPr/>
          </p:nvSpPr>
          <p:spPr bwMode="auto">
            <a:xfrm rot="10800000" flipV="1">
              <a:off x="4823" y="3264"/>
              <a:ext cx="24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2550" name="Text Box 37"/>
          <p:cNvSpPr txBox="1">
            <a:spLocks noChangeArrowheads="1"/>
          </p:cNvSpPr>
          <p:nvPr/>
        </p:nvSpPr>
        <p:spPr bwMode="auto">
          <a:xfrm>
            <a:off x="3017044" y="4411266"/>
            <a:ext cx="45397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100" b="1" i="1">
                <a:latin typeface="Times New Roman" pitchFamily="18" charset="0"/>
              </a:rPr>
              <a:t>R</a:t>
            </a:r>
            <a:r>
              <a:rPr lang="de-DE" sz="2100" b="1" i="1" baseline="-25000">
                <a:latin typeface="Times New Roman" pitchFamily="18" charset="0"/>
              </a:rPr>
              <a:t>1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2551" name="Text Box 38"/>
          <p:cNvSpPr txBox="1">
            <a:spLocks noChangeArrowheads="1"/>
          </p:cNvSpPr>
          <p:nvPr/>
        </p:nvSpPr>
        <p:spPr bwMode="auto">
          <a:xfrm>
            <a:off x="5651897" y="4400550"/>
            <a:ext cx="45397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100" b="1" i="1">
                <a:latin typeface="Times New Roman" pitchFamily="18" charset="0"/>
              </a:rPr>
              <a:t>R</a:t>
            </a:r>
            <a:r>
              <a:rPr lang="de-DE" sz="2100" b="1" i="1" baseline="-25000">
                <a:latin typeface="Times New Roman" pitchFamily="18" charset="0"/>
              </a:rPr>
              <a:t>2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2552" name="Text Box 39"/>
          <p:cNvSpPr txBox="1">
            <a:spLocks noChangeArrowheads="1"/>
          </p:cNvSpPr>
          <p:nvPr/>
        </p:nvSpPr>
        <p:spPr bwMode="auto">
          <a:xfrm>
            <a:off x="4400550" y="1885950"/>
            <a:ext cx="36420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100" b="1" i="1">
                <a:latin typeface="Times New Roman" pitchFamily="18" charset="0"/>
              </a:rPr>
              <a:t>R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2553" name="Text Box 40"/>
          <p:cNvSpPr txBox="1">
            <a:spLocks noChangeArrowheads="1"/>
          </p:cNvSpPr>
          <p:nvPr/>
        </p:nvSpPr>
        <p:spPr bwMode="auto">
          <a:xfrm>
            <a:off x="4379119" y="4446985"/>
            <a:ext cx="327334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100" b="1" i="1">
                <a:latin typeface="Times New Roman" pitchFamily="18" charset="0"/>
              </a:rPr>
              <a:t>κ</a:t>
            </a:r>
            <a:endParaRPr lang="de-DE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19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FA8FDF-640F-4AC5-BE58-27BD56443B72}" type="slidenum">
              <a:rPr lang="en-US">
                <a:latin typeface="Arial" pitchFamily="34" charset="0"/>
              </a:rPr>
              <a:pPr/>
              <a:t>2</a:t>
            </a:fld>
            <a:endParaRPr lang="en-US">
              <a:latin typeface="Arial" pitchFamily="34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Terminologie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3779" y="1775223"/>
            <a:ext cx="6172200" cy="2428478"/>
          </a:xfrm>
        </p:spPr>
        <p:txBody>
          <a:bodyPr/>
          <a:lstStyle/>
          <a:p>
            <a:r>
              <a:rPr lang="de-DE" dirty="0"/>
              <a:t>Sammlung von Informationseinheiten, verteilt auf mehreren Rechnern, verbunden mittels Kommunikationsnetz </a:t>
            </a:r>
            <a:r>
              <a:rPr lang="de-DE" dirty="0">
                <a:sym typeface="Symbol" pitchFamily="18" charset="2"/>
              </a:rPr>
              <a:t></a:t>
            </a:r>
            <a:r>
              <a:rPr lang="de-DE" dirty="0"/>
              <a:t> nach </a:t>
            </a:r>
            <a:r>
              <a:rPr lang="de-DE" i="1" dirty="0" err="1"/>
              <a:t>Ceri</a:t>
            </a:r>
            <a:r>
              <a:rPr lang="de-DE" i="1" dirty="0"/>
              <a:t> &amp; </a:t>
            </a:r>
            <a:r>
              <a:rPr lang="de-DE" i="1" dirty="0" err="1"/>
              <a:t>Pelagatti</a:t>
            </a:r>
            <a:r>
              <a:rPr lang="de-DE" dirty="0"/>
              <a:t> (1984)</a:t>
            </a:r>
          </a:p>
          <a:p>
            <a:endParaRPr lang="de-DE" dirty="0"/>
          </a:p>
          <a:p>
            <a:r>
              <a:rPr lang="de-DE" dirty="0"/>
              <a:t>Kooperation zwischen autonom arbeitenden Stationen, zur Durchführung einer globalen Aufgabe</a:t>
            </a:r>
          </a:p>
        </p:txBody>
      </p:sp>
    </p:spTree>
    <p:extLst>
      <p:ext uri="{BB962C8B-B14F-4D97-AF65-F5344CB8AC3E}">
        <p14:creationId xmlns:p14="http://schemas.microsoft.com/office/powerpoint/2010/main" val="110495380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5647DD-4E4E-4551-B472-B065A8414D4E}" type="slidenum">
              <a:rPr lang="en-US">
                <a:latin typeface="Arial" pitchFamily="34" charset="0"/>
              </a:rPr>
              <a:pPr/>
              <a:t>20</a:t>
            </a:fld>
            <a:endParaRPr lang="en-US">
              <a:latin typeface="Arial" pitchFamily="34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171450"/>
            <a:ext cx="5829300" cy="857250"/>
          </a:xfrm>
        </p:spPr>
        <p:txBody>
          <a:bodyPr/>
          <a:lstStyle/>
          <a:p>
            <a:pPr algn="ctr"/>
            <a:r>
              <a:rPr lang="de-DE"/>
              <a:t>Vertikale Fragmentierung</a:t>
            </a:r>
            <a:endParaRPr lang="de-DE" sz="3300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5900" y="2507456"/>
            <a:ext cx="5829300" cy="1852947"/>
          </a:xfrm>
        </p:spPr>
        <p:txBody>
          <a:bodyPr/>
          <a:lstStyle/>
          <a:p>
            <a:pPr marL="285750" indent="-285750">
              <a:buClr>
                <a:srgbClr val="FFCC00"/>
              </a:buClr>
              <a:buFont typeface="Arial" panose="020B0604020202020204" pitchFamily="34" charset="0"/>
              <a:buChar char="•"/>
              <a:defRPr/>
            </a:pPr>
            <a:r>
              <a:rPr lang="de-DE" dirty="0"/>
              <a:t>jedes Fragment enthält den Primärschlüssel der Originalrelation. Aber: Verletzung der </a:t>
            </a:r>
            <a:r>
              <a:rPr lang="de-DE" i="1" dirty="0" err="1"/>
              <a:t>Disjunktheit</a:t>
            </a:r>
            <a:endParaRPr lang="de-DE" i="1" dirty="0"/>
          </a:p>
          <a:p>
            <a:pPr>
              <a:buClr>
                <a:srgbClr val="FFCC00"/>
              </a:buClr>
              <a:defRPr/>
            </a:pPr>
            <a:endParaRPr lang="de-DE" i="1" dirty="0"/>
          </a:p>
          <a:p>
            <a:pPr marL="285750" indent="-285750">
              <a:buClr>
                <a:srgbClr val="FFCC00"/>
              </a:buClr>
              <a:buFont typeface="Arial" panose="020B0604020202020204" pitchFamily="34" charset="0"/>
              <a:buChar char="•"/>
              <a:defRPr/>
            </a:pPr>
            <a:r>
              <a:rPr lang="de-DE" dirty="0"/>
              <a:t>jedem Tupel der Originalrelation wird ein eindeutiges </a:t>
            </a:r>
            <a:r>
              <a:rPr lang="de-DE" b="1" i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Surrogat</a:t>
            </a:r>
            <a:r>
              <a:rPr lang="de-DE" dirty="0"/>
              <a:t>  (= künstlich erzeugter Objektindikator) zugeordnet, welches in jedes vertikale Fragment des Tupels mit aufgenommen wird</a:t>
            </a:r>
            <a:endParaRPr lang="de-DE" i="1" dirty="0"/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1489473" y="1364456"/>
            <a:ext cx="634007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dirty="0">
                <a:latin typeface="Tahoma" pitchFamily="34" charset="0"/>
              </a:rPr>
              <a:t>Beliebige vertikale Fragmentierung gewährleistet </a:t>
            </a:r>
            <a:r>
              <a:rPr lang="de-DE" b="1" i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keine Rekonstruierbarkeit</a:t>
            </a:r>
          </a:p>
          <a:p>
            <a:pPr algn="l">
              <a:defRPr/>
            </a:pPr>
            <a:endParaRPr lang="de-DE" dirty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2 mögliche Ansätze, um Rekonstruierbarkeit zu garantieren:</a:t>
            </a:r>
          </a:p>
        </p:txBody>
      </p:sp>
    </p:spTree>
    <p:extLst>
      <p:ext uri="{BB962C8B-B14F-4D97-AF65-F5344CB8AC3E}">
        <p14:creationId xmlns:p14="http://schemas.microsoft.com/office/powerpoint/2010/main" val="8731133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CF96D0-0B89-403E-8A7E-310F49BB620E}" type="slidenum">
              <a:rPr lang="en-US">
                <a:latin typeface="Arial" pitchFamily="34" charset="0"/>
              </a:rPr>
              <a:pPr/>
              <a:t>21</a:t>
            </a:fld>
            <a:endParaRPr lang="en-US">
              <a:latin typeface="Arial" pitchFamily="34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171450"/>
            <a:ext cx="5829300" cy="857250"/>
          </a:xfrm>
        </p:spPr>
        <p:txBody>
          <a:bodyPr/>
          <a:lstStyle/>
          <a:p>
            <a:pPr algn="ctr"/>
            <a:r>
              <a:rPr lang="de-DE"/>
              <a:t>Vertikale Fragmentierung (Beispiel)</a:t>
            </a:r>
            <a:endParaRPr lang="de-DE" sz="3300"/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1371600" y="1371600"/>
            <a:ext cx="6400800" cy="377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dirty="0">
                <a:latin typeface="Tahoma" pitchFamily="34" charset="0"/>
              </a:rPr>
              <a:t>für die Universitätsverwaltung sind </a:t>
            </a:r>
            <a:r>
              <a:rPr lang="de-DE" dirty="0" err="1">
                <a:latin typeface="Tahoma" pitchFamily="34" charset="0"/>
              </a:rPr>
              <a:t>PersNr</a:t>
            </a:r>
            <a:r>
              <a:rPr lang="de-DE" dirty="0">
                <a:latin typeface="Tahoma" pitchFamily="34" charset="0"/>
              </a:rPr>
              <a:t>, Name, Gehalt und Steuerklasse interessant:</a:t>
            </a:r>
          </a:p>
          <a:p>
            <a:pPr algn="l">
              <a:lnSpc>
                <a:spcPct val="50000"/>
              </a:lnSpc>
            </a:pPr>
            <a:endParaRPr lang="de-DE" dirty="0">
              <a:latin typeface="Tahoma" pitchFamily="34" charset="0"/>
            </a:endParaRPr>
          </a:p>
          <a:p>
            <a:pPr algn="l"/>
            <a:r>
              <a:rPr lang="de-DE" dirty="0" err="1">
                <a:latin typeface="Tahoma" pitchFamily="34" charset="0"/>
              </a:rPr>
              <a:t>ProfVerw</a:t>
            </a:r>
            <a:r>
              <a:rPr lang="de-DE" dirty="0">
                <a:latin typeface="Tahoma" pitchFamily="34" charset="0"/>
              </a:rPr>
              <a:t> :=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 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PersNr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, Name, Gehalt, Steuerklasse</a:t>
            </a:r>
            <a:r>
              <a:rPr lang="de-DE" dirty="0">
                <a:latin typeface="Tahoma" pitchFamily="34" charset="0"/>
                <a:sym typeface="Symbol" pitchFamily="18" charset="2"/>
              </a:rPr>
              <a:t> (Professoren)</a:t>
            </a:r>
          </a:p>
          <a:p>
            <a:pPr algn="l">
              <a:lnSpc>
                <a:spcPct val="125000"/>
              </a:lnSpc>
            </a:pP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 dirty="0">
                <a:latin typeface="Tahoma" pitchFamily="34" charset="0"/>
                <a:sym typeface="Symbol" pitchFamily="18" charset="2"/>
              </a:rPr>
              <a:t>für Lehre und Forschung sind dagegen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PersNr</a:t>
            </a:r>
            <a:r>
              <a:rPr lang="de-DE" dirty="0">
                <a:latin typeface="Tahoma" pitchFamily="34" charset="0"/>
                <a:sym typeface="Symbol" pitchFamily="18" charset="2"/>
              </a:rPr>
              <a:t>, Name, Rang, Raum und Fakultät von Bedeutung:</a:t>
            </a:r>
          </a:p>
          <a:p>
            <a:pPr algn="l">
              <a:lnSpc>
                <a:spcPct val="50000"/>
              </a:lnSpc>
            </a:pP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 dirty="0">
                <a:latin typeface="Tahoma" pitchFamily="34" charset="0"/>
                <a:sym typeface="Symbol" pitchFamily="18" charset="2"/>
              </a:rPr>
              <a:t>Profs :=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 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PersNr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, Name, Rang, Raum, Fakultät</a:t>
            </a:r>
            <a:r>
              <a:rPr lang="de-DE" dirty="0">
                <a:latin typeface="Tahoma" pitchFamily="34" charset="0"/>
                <a:sym typeface="Symbol" pitchFamily="18" charset="2"/>
              </a:rPr>
              <a:t> (Professoren)</a:t>
            </a:r>
          </a:p>
          <a:p>
            <a:pPr algn="l"/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/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 dirty="0">
                <a:latin typeface="Tahoma" pitchFamily="34" charset="0"/>
                <a:sym typeface="Symbol" pitchFamily="18" charset="2"/>
              </a:rPr>
              <a:t>Rekonstruktion der Originalrelation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Professoren</a:t>
            </a:r>
            <a:r>
              <a:rPr lang="de-DE" dirty="0">
                <a:latin typeface="Tahoma" pitchFamily="34" charset="0"/>
                <a:sym typeface="Symbol" pitchFamily="18" charset="2"/>
              </a:rPr>
              <a:t>:</a:t>
            </a:r>
          </a:p>
          <a:p>
            <a:pPr algn="l">
              <a:lnSpc>
                <a:spcPct val="50000"/>
              </a:lnSpc>
            </a:pP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lnSpc>
                <a:spcPct val="50000"/>
              </a:lnSpc>
            </a:pPr>
            <a:endParaRPr lang="de-DE" dirty="0">
              <a:latin typeface="Tahoma" pitchFamily="34" charset="0"/>
              <a:sym typeface="Symbol" pitchFamily="18" charset="2"/>
            </a:endParaRPr>
          </a:p>
          <a:p>
            <a:pPr>
              <a:lnSpc>
                <a:spcPct val="50000"/>
              </a:lnSpc>
            </a:pPr>
            <a:r>
              <a:rPr lang="de-DE" dirty="0">
                <a:latin typeface="Tahoma" pitchFamily="34" charset="0"/>
                <a:sym typeface="Symbol" pitchFamily="18" charset="2"/>
              </a:rPr>
              <a:t>Professoren =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ProfVerw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JoinFont" pitchFamily="2" charset="0"/>
              </a:rPr>
              <a:t>⋈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ProfVerw.PersNr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 = 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Profs.PersNr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  </a:t>
            </a:r>
            <a:r>
              <a:rPr lang="de-DE" dirty="0">
                <a:latin typeface="Tahoma" pitchFamily="34" charset="0"/>
                <a:sym typeface="Symbol" pitchFamily="18" charset="2"/>
              </a:rPr>
              <a:t>Profs</a:t>
            </a:r>
          </a:p>
        </p:txBody>
      </p:sp>
    </p:spTree>
    <p:extLst>
      <p:ext uri="{BB962C8B-B14F-4D97-AF65-F5344CB8AC3E}">
        <p14:creationId xmlns:p14="http://schemas.microsoft.com/office/powerpoint/2010/main" val="13305029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896B7A-5D3E-4758-A034-C2490D9026C6}" type="slidenum">
              <a:rPr lang="en-US">
                <a:latin typeface="Arial" pitchFamily="34" charset="0"/>
              </a:rPr>
              <a:pPr/>
              <a:t>22</a:t>
            </a:fld>
            <a:endParaRPr lang="en-US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-57150"/>
            <a:ext cx="5829300" cy="628650"/>
          </a:xfrm>
        </p:spPr>
        <p:txBody>
          <a:bodyPr/>
          <a:lstStyle/>
          <a:p>
            <a:pPr algn="ctr"/>
            <a:r>
              <a:rPr lang="de-DE"/>
              <a:t>Kombinierte Fragmentierung</a:t>
            </a:r>
          </a:p>
        </p:txBody>
      </p:sp>
      <p:sp>
        <p:nvSpPr>
          <p:cNvPr id="280579" name="Text Box 3"/>
          <p:cNvSpPr txBox="1">
            <a:spLocks noChangeArrowheads="1"/>
          </p:cNvSpPr>
          <p:nvPr/>
        </p:nvSpPr>
        <p:spPr bwMode="auto">
          <a:xfrm>
            <a:off x="1428750" y="571500"/>
            <a:ext cx="64837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FFCC00"/>
              </a:buClr>
              <a:buFontTx/>
              <a:buChar char="a"/>
              <a:defRPr/>
            </a:pPr>
            <a:r>
              <a:rPr lang="de-DE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  <a:r>
              <a:rPr lang="de-D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de-DE">
                <a:latin typeface="Tahoma" pitchFamily="34" charset="0"/>
              </a:rPr>
              <a:t>horizontale Fragmentierung nach vertikaler Fragmentierung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1428750" y="2857500"/>
            <a:ext cx="64965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FFCC00"/>
              </a:buClr>
              <a:buFontTx/>
              <a:buChar char="b"/>
              <a:defRPr/>
            </a:pPr>
            <a:r>
              <a:rPr lang="de-DE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  <a:r>
              <a:rPr lang="de-DE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de-DE">
                <a:latin typeface="Tahoma" pitchFamily="34" charset="0"/>
              </a:rPr>
              <a:t>vertikale Fragmentierung nach horizontaler Fragmentierung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2457450" y="1143000"/>
            <a:ext cx="3714750" cy="1371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07" name="Line 6"/>
          <p:cNvSpPr>
            <a:spLocks noChangeShapeType="1"/>
          </p:cNvSpPr>
          <p:nvPr/>
        </p:nvSpPr>
        <p:spPr bwMode="auto">
          <a:xfrm>
            <a:off x="3943350" y="1143000"/>
            <a:ext cx="1191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3943350" y="1600200"/>
            <a:ext cx="2228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09" name="Line 8"/>
          <p:cNvSpPr>
            <a:spLocks noChangeShapeType="1"/>
          </p:cNvSpPr>
          <p:nvPr/>
        </p:nvSpPr>
        <p:spPr bwMode="auto">
          <a:xfrm>
            <a:off x="3943350" y="2057400"/>
            <a:ext cx="2228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10" name="Text Box 9"/>
          <p:cNvSpPr txBox="1">
            <a:spLocks noChangeArrowheads="1"/>
          </p:cNvSpPr>
          <p:nvPr/>
        </p:nvSpPr>
        <p:spPr bwMode="auto">
          <a:xfrm>
            <a:off x="3143250" y="2457450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1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11" name="Text Box 10"/>
          <p:cNvSpPr txBox="1">
            <a:spLocks noChangeArrowheads="1"/>
          </p:cNvSpPr>
          <p:nvPr/>
        </p:nvSpPr>
        <p:spPr bwMode="auto">
          <a:xfrm>
            <a:off x="4800600" y="2457450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2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12" name="Text Box 11"/>
          <p:cNvSpPr txBox="1">
            <a:spLocks noChangeArrowheads="1"/>
          </p:cNvSpPr>
          <p:nvPr/>
        </p:nvSpPr>
        <p:spPr bwMode="auto">
          <a:xfrm>
            <a:off x="6172200" y="120015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21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13" name="Text Box 12"/>
          <p:cNvSpPr txBox="1">
            <a:spLocks noChangeArrowheads="1"/>
          </p:cNvSpPr>
          <p:nvPr/>
        </p:nvSpPr>
        <p:spPr bwMode="auto">
          <a:xfrm>
            <a:off x="4171950" y="85725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</a:p>
        </p:txBody>
      </p:sp>
      <p:sp>
        <p:nvSpPr>
          <p:cNvPr id="25614" name="Text Box 13"/>
          <p:cNvSpPr txBox="1">
            <a:spLocks noChangeArrowheads="1"/>
          </p:cNvSpPr>
          <p:nvPr/>
        </p:nvSpPr>
        <p:spPr bwMode="auto">
          <a:xfrm>
            <a:off x="6172200" y="165735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22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15" name="Text Box 14"/>
          <p:cNvSpPr txBox="1">
            <a:spLocks noChangeArrowheads="1"/>
          </p:cNvSpPr>
          <p:nvPr/>
        </p:nvSpPr>
        <p:spPr bwMode="auto">
          <a:xfrm>
            <a:off x="6172200" y="211455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23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16" name="Rectangle 15"/>
          <p:cNvSpPr>
            <a:spLocks noChangeArrowheads="1"/>
          </p:cNvSpPr>
          <p:nvPr/>
        </p:nvSpPr>
        <p:spPr bwMode="auto">
          <a:xfrm>
            <a:off x="3143250" y="3429000"/>
            <a:ext cx="2686050" cy="14287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17" name="Line 16"/>
          <p:cNvSpPr>
            <a:spLocks noChangeShapeType="1"/>
          </p:cNvSpPr>
          <p:nvPr/>
        </p:nvSpPr>
        <p:spPr bwMode="auto">
          <a:xfrm>
            <a:off x="3143250" y="3829050"/>
            <a:ext cx="2686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18" name="Line 17"/>
          <p:cNvSpPr>
            <a:spLocks noChangeShapeType="1"/>
          </p:cNvSpPr>
          <p:nvPr/>
        </p:nvSpPr>
        <p:spPr bwMode="auto">
          <a:xfrm>
            <a:off x="3143250" y="4229100"/>
            <a:ext cx="2686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19" name="Line 18"/>
          <p:cNvSpPr>
            <a:spLocks noChangeShapeType="1"/>
          </p:cNvSpPr>
          <p:nvPr/>
        </p:nvSpPr>
        <p:spPr bwMode="auto">
          <a:xfrm>
            <a:off x="4800600" y="4229100"/>
            <a:ext cx="0" cy="628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20" name="Text Box 19"/>
          <p:cNvSpPr txBox="1">
            <a:spLocks noChangeArrowheads="1"/>
          </p:cNvSpPr>
          <p:nvPr/>
        </p:nvSpPr>
        <p:spPr bwMode="auto">
          <a:xfrm>
            <a:off x="4286250" y="314325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</a:p>
        </p:txBody>
      </p:sp>
      <p:sp>
        <p:nvSpPr>
          <p:cNvPr id="25621" name="Text Box 20"/>
          <p:cNvSpPr txBox="1">
            <a:spLocks noChangeArrowheads="1"/>
          </p:cNvSpPr>
          <p:nvPr/>
        </p:nvSpPr>
        <p:spPr bwMode="auto">
          <a:xfrm>
            <a:off x="5829300" y="3429000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1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22" name="Text Box 21"/>
          <p:cNvSpPr txBox="1">
            <a:spLocks noChangeArrowheads="1"/>
          </p:cNvSpPr>
          <p:nvPr/>
        </p:nvSpPr>
        <p:spPr bwMode="auto">
          <a:xfrm>
            <a:off x="5829300" y="3829050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2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23" name="Text Box 22"/>
          <p:cNvSpPr txBox="1">
            <a:spLocks noChangeArrowheads="1"/>
          </p:cNvSpPr>
          <p:nvPr/>
        </p:nvSpPr>
        <p:spPr bwMode="auto">
          <a:xfrm>
            <a:off x="5829300" y="4343400"/>
            <a:ext cx="4154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3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24" name="Text Box 23"/>
          <p:cNvSpPr txBox="1">
            <a:spLocks noChangeArrowheads="1"/>
          </p:cNvSpPr>
          <p:nvPr/>
        </p:nvSpPr>
        <p:spPr bwMode="auto">
          <a:xfrm>
            <a:off x="5143500" y="48006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32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5625" name="Text Box 24"/>
          <p:cNvSpPr txBox="1">
            <a:spLocks noChangeArrowheads="1"/>
          </p:cNvSpPr>
          <p:nvPr/>
        </p:nvSpPr>
        <p:spPr bwMode="auto">
          <a:xfrm>
            <a:off x="3919537" y="48006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R</a:t>
            </a:r>
            <a:r>
              <a:rPr lang="de-DE" b="1" baseline="-25000">
                <a:latin typeface="Times New Roman" pitchFamily="18" charset="0"/>
              </a:rPr>
              <a:t>31</a:t>
            </a:r>
            <a:endParaRPr lang="de-DE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5505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C4ADC7-5E70-4EF5-843B-FD5F22B59384}" type="slidenum">
              <a:rPr lang="en-US">
                <a:latin typeface="Arial" pitchFamily="34" charset="0"/>
              </a:rPr>
              <a:pPr/>
              <a:t>23</a:t>
            </a:fld>
            <a:endParaRPr lang="en-US">
              <a:latin typeface="Arial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Rekonstruktion nach kombinierter Fragmentierung</a:t>
            </a:r>
          </a:p>
        </p:txBody>
      </p:sp>
      <p:sp>
        <p:nvSpPr>
          <p:cNvPr id="281603" name="Text Box 3"/>
          <p:cNvSpPr txBox="1">
            <a:spLocks noChangeArrowheads="1"/>
          </p:cNvSpPr>
          <p:nvPr/>
        </p:nvSpPr>
        <p:spPr bwMode="auto">
          <a:xfrm>
            <a:off x="2216944" y="1910954"/>
            <a:ext cx="4926806" cy="256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dirty="0">
                <a:latin typeface="Tahoma" pitchFamily="34" charset="0"/>
              </a:rPr>
              <a:t>Fall </a:t>
            </a:r>
            <a:r>
              <a:rPr lang="de-DE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a)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sz="2100" b="1" i="1" dirty="0">
                <a:latin typeface="Times New Roman" pitchFamily="18" charset="0"/>
              </a:rPr>
              <a:t>R = R</a:t>
            </a:r>
            <a:r>
              <a:rPr lang="de-DE" sz="2100" b="1" i="1" baseline="-25000" dirty="0">
                <a:latin typeface="Times New Roman" pitchFamily="18" charset="0"/>
              </a:rPr>
              <a:t>1</a:t>
            </a:r>
            <a:r>
              <a:rPr lang="de-DE" sz="2100" b="1" i="1" dirty="0">
                <a:latin typeface="Times New Roman" pitchFamily="18" charset="0"/>
              </a:rPr>
              <a:t> ⋈ </a:t>
            </a:r>
            <a:r>
              <a:rPr lang="de-DE" sz="2100" b="1" i="1" baseline="-25000" dirty="0">
                <a:latin typeface="Times New Roman" pitchFamily="18" charset="0"/>
              </a:rPr>
              <a:t>p</a:t>
            </a:r>
            <a:r>
              <a:rPr lang="de-DE" sz="2100" b="1" i="1" dirty="0">
                <a:latin typeface="Times New Roman" pitchFamily="18" charset="0"/>
              </a:rPr>
              <a:t> (R</a:t>
            </a:r>
            <a:r>
              <a:rPr lang="de-DE" sz="2100" b="1" i="1" baseline="-25000" dirty="0">
                <a:latin typeface="Times New Roman" pitchFamily="18" charset="0"/>
              </a:rPr>
              <a:t>21</a:t>
            </a:r>
            <a:r>
              <a:rPr lang="de-DE" sz="2100" b="1" i="1" dirty="0">
                <a:latin typeface="Times New Roman" pitchFamily="18" charset="0"/>
              </a:rPr>
              <a:t> </a:t>
            </a:r>
            <a:r>
              <a:rPr lang="de-DE" sz="2100" b="1" i="1" dirty="0">
                <a:latin typeface="Times New Roman" pitchFamily="18" charset="0"/>
                <a:sym typeface="Symbol" pitchFamily="18" charset="2"/>
              </a:rPr>
              <a:t></a:t>
            </a:r>
            <a:r>
              <a:rPr lang="de-DE" sz="2100" b="1" i="1" dirty="0">
                <a:latin typeface="Times New Roman" pitchFamily="18" charset="0"/>
              </a:rPr>
              <a:t> R</a:t>
            </a:r>
            <a:r>
              <a:rPr lang="de-DE" sz="2100" b="1" i="1" baseline="-25000" dirty="0">
                <a:latin typeface="Times New Roman" pitchFamily="18" charset="0"/>
              </a:rPr>
              <a:t>22</a:t>
            </a:r>
            <a:r>
              <a:rPr lang="de-DE" sz="2100" b="1" i="1" dirty="0">
                <a:latin typeface="Times New Roman" pitchFamily="18" charset="0"/>
              </a:rPr>
              <a:t> </a:t>
            </a:r>
            <a:r>
              <a:rPr lang="de-DE" sz="2100" b="1" i="1" dirty="0">
                <a:latin typeface="Times New Roman" pitchFamily="18" charset="0"/>
                <a:sym typeface="Symbol" pitchFamily="18" charset="2"/>
              </a:rPr>
              <a:t></a:t>
            </a:r>
            <a:r>
              <a:rPr lang="de-DE" sz="2100" b="1" i="1" dirty="0">
                <a:latin typeface="Times New Roman" pitchFamily="18" charset="0"/>
              </a:rPr>
              <a:t> R</a:t>
            </a:r>
            <a:r>
              <a:rPr lang="de-DE" sz="2100" b="1" i="1" baseline="-25000" dirty="0">
                <a:latin typeface="Times New Roman" pitchFamily="18" charset="0"/>
              </a:rPr>
              <a:t>23</a:t>
            </a:r>
            <a:r>
              <a:rPr lang="de-DE" sz="2100" b="1" i="1" dirty="0">
                <a:latin typeface="Times New Roman" pitchFamily="18" charset="0"/>
              </a:rPr>
              <a:t>)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Fall </a:t>
            </a:r>
            <a:r>
              <a:rPr lang="de-DE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b)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sz="2100" b="1" i="1" dirty="0">
                <a:latin typeface="Times New Roman" pitchFamily="18" charset="0"/>
              </a:rPr>
              <a:t>R = R</a:t>
            </a:r>
            <a:r>
              <a:rPr lang="de-DE" sz="2100" b="1" i="1" baseline="-25000" dirty="0">
                <a:latin typeface="Times New Roman" pitchFamily="18" charset="0"/>
              </a:rPr>
              <a:t>1</a:t>
            </a:r>
            <a:r>
              <a:rPr lang="de-DE" sz="2100" b="1" i="1" dirty="0">
                <a:latin typeface="Times New Roman" pitchFamily="18" charset="0"/>
              </a:rPr>
              <a:t> </a:t>
            </a:r>
            <a:r>
              <a:rPr lang="de-DE" sz="2100" b="1" i="1" dirty="0">
                <a:latin typeface="Times New Roman" pitchFamily="18" charset="0"/>
                <a:sym typeface="Symbol" pitchFamily="18" charset="2"/>
              </a:rPr>
              <a:t></a:t>
            </a:r>
            <a:r>
              <a:rPr lang="de-DE" sz="2100" b="1" i="1" dirty="0">
                <a:latin typeface="Times New Roman" pitchFamily="18" charset="0"/>
              </a:rPr>
              <a:t> R</a:t>
            </a:r>
            <a:r>
              <a:rPr lang="de-DE" sz="2100" b="1" i="1" baseline="-25000" dirty="0">
                <a:latin typeface="Times New Roman" pitchFamily="18" charset="0"/>
              </a:rPr>
              <a:t>2</a:t>
            </a:r>
            <a:r>
              <a:rPr lang="de-DE" sz="2100" b="1" i="1" dirty="0">
                <a:latin typeface="Times New Roman" pitchFamily="18" charset="0"/>
              </a:rPr>
              <a:t> </a:t>
            </a:r>
            <a:r>
              <a:rPr lang="de-DE" sz="2100" b="1" i="1" dirty="0">
                <a:latin typeface="Times New Roman" pitchFamily="18" charset="0"/>
                <a:sym typeface="Symbol" pitchFamily="18" charset="2"/>
              </a:rPr>
              <a:t></a:t>
            </a:r>
            <a:r>
              <a:rPr lang="de-DE" sz="2100" b="1" i="1" dirty="0">
                <a:latin typeface="Times New Roman" pitchFamily="18" charset="0"/>
              </a:rPr>
              <a:t> (R</a:t>
            </a:r>
            <a:r>
              <a:rPr lang="de-DE" sz="2100" b="1" i="1" baseline="-25000" dirty="0">
                <a:latin typeface="Times New Roman" pitchFamily="18" charset="0"/>
              </a:rPr>
              <a:t>31 </a:t>
            </a:r>
            <a:r>
              <a:rPr lang="de-DE" sz="2800" dirty="0">
                <a:latin typeface="Times New Roman" pitchFamily="18" charset="0"/>
              </a:rPr>
              <a:t>⋈</a:t>
            </a:r>
            <a:r>
              <a:rPr lang="de-DE" sz="1500" b="1" i="1" baseline="-25000" dirty="0">
                <a:latin typeface="Times New Roman" pitchFamily="18" charset="0"/>
              </a:rPr>
              <a:t>R</a:t>
            </a:r>
            <a:r>
              <a:rPr lang="de-DE" sz="1500" b="1" i="1" baseline="-50000" dirty="0">
                <a:latin typeface="Times New Roman" pitchFamily="18" charset="0"/>
              </a:rPr>
              <a:t>31</a:t>
            </a:r>
            <a:r>
              <a:rPr lang="de-DE" sz="1500" b="1" i="1" baseline="-25000" dirty="0">
                <a:latin typeface="Times New Roman" pitchFamily="18" charset="0"/>
              </a:rPr>
              <a:t>.κ =</a:t>
            </a:r>
            <a:r>
              <a:rPr lang="de-DE" sz="1500" b="1" i="1" dirty="0">
                <a:latin typeface="Times New Roman" pitchFamily="18" charset="0"/>
              </a:rPr>
              <a:t> </a:t>
            </a:r>
            <a:r>
              <a:rPr lang="de-DE" sz="1500" b="1" i="1" baseline="-25000" dirty="0">
                <a:latin typeface="Times New Roman" pitchFamily="18" charset="0"/>
              </a:rPr>
              <a:t>R</a:t>
            </a:r>
            <a:r>
              <a:rPr lang="de-DE" sz="1500" b="1" i="1" baseline="-50000" dirty="0">
                <a:latin typeface="Times New Roman" pitchFamily="18" charset="0"/>
              </a:rPr>
              <a:t>32</a:t>
            </a:r>
            <a:r>
              <a:rPr lang="de-DE" sz="1500" b="1" i="1" baseline="-25000" dirty="0">
                <a:latin typeface="Times New Roman" pitchFamily="18" charset="0"/>
              </a:rPr>
              <a:t>.κ</a:t>
            </a:r>
            <a:r>
              <a:rPr lang="de-DE" sz="1500" b="1" i="1" dirty="0">
                <a:latin typeface="Times New Roman" pitchFamily="18" charset="0"/>
              </a:rPr>
              <a:t> </a:t>
            </a:r>
            <a:r>
              <a:rPr lang="de-DE" sz="2100" b="1" i="1" dirty="0">
                <a:latin typeface="Times New Roman" pitchFamily="18" charset="0"/>
              </a:rPr>
              <a:t>R</a:t>
            </a:r>
            <a:r>
              <a:rPr lang="de-DE" sz="2100" b="1" i="1" baseline="-25000" dirty="0">
                <a:latin typeface="Times New Roman" pitchFamily="18" charset="0"/>
              </a:rPr>
              <a:t>32</a:t>
            </a:r>
            <a:r>
              <a:rPr lang="de-DE" sz="2100" b="1" i="1" dirty="0"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149020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103C21-1DE4-4A55-98AD-0A2CD8563F4B}" type="slidenum">
              <a:rPr lang="en-US">
                <a:latin typeface="Arial" pitchFamily="34" charset="0"/>
              </a:rPr>
              <a:pPr/>
              <a:t>24</a:t>
            </a:fld>
            <a:endParaRPr lang="en-US">
              <a:latin typeface="Arial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914400"/>
          </a:xfrm>
        </p:spPr>
        <p:txBody>
          <a:bodyPr/>
          <a:lstStyle/>
          <a:p>
            <a:pPr algn="ctr"/>
            <a:r>
              <a:rPr lang="de-DE"/>
              <a:t>Baumdarstellung der Fragmentierungen (Beispiel)</a:t>
            </a:r>
          </a:p>
        </p:txBody>
      </p:sp>
      <p:sp>
        <p:nvSpPr>
          <p:cNvPr id="27652" name="Oval 3"/>
          <p:cNvSpPr>
            <a:spLocks noChangeArrowheads="1"/>
          </p:cNvSpPr>
          <p:nvPr/>
        </p:nvSpPr>
        <p:spPr bwMode="auto">
          <a:xfrm>
            <a:off x="3257550" y="2057400"/>
            <a:ext cx="342900" cy="3429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Book Antiqua" pitchFamily="18" charset="0"/>
              </a:rPr>
              <a:t>v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7653" name="Oval 4"/>
          <p:cNvSpPr>
            <a:spLocks noChangeArrowheads="1"/>
          </p:cNvSpPr>
          <p:nvPr/>
        </p:nvSpPr>
        <p:spPr bwMode="auto">
          <a:xfrm>
            <a:off x="6057900" y="3486150"/>
            <a:ext cx="342900" cy="3429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h</a:t>
            </a:r>
          </a:p>
        </p:txBody>
      </p:sp>
      <p:sp>
        <p:nvSpPr>
          <p:cNvPr id="27654" name="Oval 5"/>
          <p:cNvSpPr>
            <a:spLocks noChangeArrowheads="1"/>
          </p:cNvSpPr>
          <p:nvPr/>
        </p:nvSpPr>
        <p:spPr bwMode="auto">
          <a:xfrm>
            <a:off x="2628900" y="3486150"/>
            <a:ext cx="342900" cy="3429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h</a:t>
            </a:r>
          </a:p>
        </p:txBody>
      </p:sp>
      <p:sp>
        <p:nvSpPr>
          <p:cNvPr id="27655" name="Line 6"/>
          <p:cNvSpPr>
            <a:spLocks noChangeShapeType="1"/>
          </p:cNvSpPr>
          <p:nvPr/>
        </p:nvSpPr>
        <p:spPr bwMode="auto">
          <a:xfrm flipV="1">
            <a:off x="3429000" y="1485900"/>
            <a:ext cx="0" cy="571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56" name="Line 7"/>
          <p:cNvSpPr>
            <a:spLocks noChangeShapeType="1"/>
          </p:cNvSpPr>
          <p:nvPr/>
        </p:nvSpPr>
        <p:spPr bwMode="auto">
          <a:xfrm>
            <a:off x="3543300" y="2343150"/>
            <a:ext cx="514350" cy="400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57" name="Line 8"/>
          <p:cNvSpPr>
            <a:spLocks noChangeShapeType="1"/>
          </p:cNvSpPr>
          <p:nvPr/>
        </p:nvSpPr>
        <p:spPr bwMode="auto">
          <a:xfrm flipH="1">
            <a:off x="2800350" y="2343150"/>
            <a:ext cx="514350" cy="400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58" name="Text Box 9"/>
          <p:cNvSpPr txBox="1">
            <a:spLocks noChangeArrowheads="1"/>
          </p:cNvSpPr>
          <p:nvPr/>
        </p:nvSpPr>
        <p:spPr bwMode="auto">
          <a:xfrm>
            <a:off x="2514600" y="2780110"/>
            <a:ext cx="60818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Profs</a:t>
            </a:r>
            <a:endParaRPr lang="de-DE">
              <a:latin typeface="Tahoma" pitchFamily="34" charset="0"/>
            </a:endParaRPr>
          </a:p>
        </p:txBody>
      </p:sp>
      <p:sp>
        <p:nvSpPr>
          <p:cNvPr id="27659" name="Line 10"/>
          <p:cNvSpPr>
            <a:spLocks noChangeShapeType="1"/>
          </p:cNvSpPr>
          <p:nvPr/>
        </p:nvSpPr>
        <p:spPr bwMode="auto">
          <a:xfrm flipV="1">
            <a:off x="2800350" y="3143250"/>
            <a:ext cx="0" cy="342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60" name="Text Box 11"/>
          <p:cNvSpPr txBox="1">
            <a:spLocks noChangeArrowheads="1"/>
          </p:cNvSpPr>
          <p:nvPr/>
        </p:nvSpPr>
        <p:spPr bwMode="auto">
          <a:xfrm>
            <a:off x="3633788" y="2780110"/>
            <a:ext cx="94307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ProfVerw</a:t>
            </a:r>
            <a:endParaRPr lang="de-DE">
              <a:latin typeface="Tahoma" pitchFamily="34" charset="0"/>
            </a:endParaRPr>
          </a:p>
        </p:txBody>
      </p:sp>
      <p:sp>
        <p:nvSpPr>
          <p:cNvPr id="27661" name="Line 12"/>
          <p:cNvSpPr>
            <a:spLocks noChangeShapeType="1"/>
          </p:cNvSpPr>
          <p:nvPr/>
        </p:nvSpPr>
        <p:spPr bwMode="auto">
          <a:xfrm flipH="1">
            <a:off x="1943100" y="3771900"/>
            <a:ext cx="742950" cy="628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62" name="Line 13"/>
          <p:cNvSpPr>
            <a:spLocks noChangeShapeType="1"/>
          </p:cNvSpPr>
          <p:nvPr/>
        </p:nvSpPr>
        <p:spPr bwMode="auto">
          <a:xfrm>
            <a:off x="2914650" y="3771900"/>
            <a:ext cx="857250" cy="628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63" name="Line 14"/>
          <p:cNvSpPr>
            <a:spLocks noChangeShapeType="1"/>
          </p:cNvSpPr>
          <p:nvPr/>
        </p:nvSpPr>
        <p:spPr bwMode="auto">
          <a:xfrm flipV="1">
            <a:off x="2809875" y="3829050"/>
            <a:ext cx="0" cy="571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64" name="Text Box 15"/>
          <p:cNvSpPr txBox="1">
            <a:spLocks noChangeArrowheads="1"/>
          </p:cNvSpPr>
          <p:nvPr/>
        </p:nvSpPr>
        <p:spPr bwMode="auto">
          <a:xfrm>
            <a:off x="1200150" y="4437460"/>
            <a:ext cx="114204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PhysikProfs</a:t>
            </a:r>
            <a:endParaRPr lang="de-DE">
              <a:latin typeface="Tahoma" pitchFamily="34" charset="0"/>
            </a:endParaRPr>
          </a:p>
        </p:txBody>
      </p:sp>
      <p:sp>
        <p:nvSpPr>
          <p:cNvPr id="27665" name="Text Box 16"/>
          <p:cNvSpPr txBox="1">
            <a:spLocks noChangeArrowheads="1"/>
          </p:cNvSpPr>
          <p:nvPr/>
        </p:nvSpPr>
        <p:spPr bwMode="auto">
          <a:xfrm>
            <a:off x="2289573" y="4437460"/>
            <a:ext cx="107625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TheolProfs</a:t>
            </a:r>
            <a:endParaRPr lang="de-DE">
              <a:latin typeface="Tahoma" pitchFamily="34" charset="0"/>
            </a:endParaRPr>
          </a:p>
        </p:txBody>
      </p:sp>
      <p:sp>
        <p:nvSpPr>
          <p:cNvPr id="27666" name="Text Box 17"/>
          <p:cNvSpPr txBox="1">
            <a:spLocks noChangeArrowheads="1"/>
          </p:cNvSpPr>
          <p:nvPr/>
        </p:nvSpPr>
        <p:spPr bwMode="auto">
          <a:xfrm>
            <a:off x="3437335" y="4437460"/>
            <a:ext cx="101213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PhiloProfs</a:t>
            </a:r>
            <a:endParaRPr lang="de-DE">
              <a:latin typeface="Tahoma" pitchFamily="34" charset="0"/>
            </a:endParaRPr>
          </a:p>
        </p:txBody>
      </p:sp>
      <p:sp>
        <p:nvSpPr>
          <p:cNvPr id="27667" name="Text Box 18"/>
          <p:cNvSpPr txBox="1">
            <a:spLocks noChangeArrowheads="1"/>
          </p:cNvSpPr>
          <p:nvPr/>
        </p:nvSpPr>
        <p:spPr bwMode="auto">
          <a:xfrm>
            <a:off x="5625703" y="2780110"/>
            <a:ext cx="122437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Vorlesungen</a:t>
            </a:r>
            <a:endParaRPr lang="de-DE">
              <a:latin typeface="Tahoma" pitchFamily="34" charset="0"/>
            </a:endParaRPr>
          </a:p>
        </p:txBody>
      </p:sp>
      <p:sp>
        <p:nvSpPr>
          <p:cNvPr id="27668" name="Line 19"/>
          <p:cNvSpPr>
            <a:spLocks noChangeShapeType="1"/>
          </p:cNvSpPr>
          <p:nvPr/>
        </p:nvSpPr>
        <p:spPr bwMode="auto">
          <a:xfrm flipV="1">
            <a:off x="6229350" y="3143250"/>
            <a:ext cx="0" cy="342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69" name="Line 20"/>
          <p:cNvSpPr>
            <a:spLocks noChangeShapeType="1"/>
          </p:cNvSpPr>
          <p:nvPr/>
        </p:nvSpPr>
        <p:spPr bwMode="auto">
          <a:xfrm flipH="1">
            <a:off x="5372100" y="3771900"/>
            <a:ext cx="742950" cy="628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70" name="Line 21"/>
          <p:cNvSpPr>
            <a:spLocks noChangeShapeType="1"/>
          </p:cNvSpPr>
          <p:nvPr/>
        </p:nvSpPr>
        <p:spPr bwMode="auto">
          <a:xfrm>
            <a:off x="6343650" y="3771900"/>
            <a:ext cx="857250" cy="628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71" name="Line 22"/>
          <p:cNvSpPr>
            <a:spLocks noChangeShapeType="1"/>
          </p:cNvSpPr>
          <p:nvPr/>
        </p:nvSpPr>
        <p:spPr bwMode="auto">
          <a:xfrm flipV="1">
            <a:off x="6238875" y="3829050"/>
            <a:ext cx="0" cy="571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72" name="Text Box 23"/>
          <p:cNvSpPr txBox="1">
            <a:spLocks noChangeArrowheads="1"/>
          </p:cNvSpPr>
          <p:nvPr/>
        </p:nvSpPr>
        <p:spPr bwMode="auto">
          <a:xfrm>
            <a:off x="4686300" y="4437460"/>
            <a:ext cx="1128258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PhysikVorls</a:t>
            </a:r>
            <a:endParaRPr lang="de-DE">
              <a:latin typeface="Tahoma" pitchFamily="34" charset="0"/>
            </a:endParaRPr>
          </a:p>
        </p:txBody>
      </p:sp>
      <p:sp>
        <p:nvSpPr>
          <p:cNvPr id="27673" name="Text Box 24"/>
          <p:cNvSpPr txBox="1">
            <a:spLocks noChangeArrowheads="1"/>
          </p:cNvSpPr>
          <p:nvPr/>
        </p:nvSpPr>
        <p:spPr bwMode="auto">
          <a:xfrm>
            <a:off x="5775722" y="4437460"/>
            <a:ext cx="106247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TheolVorls</a:t>
            </a:r>
            <a:endParaRPr lang="de-DE">
              <a:latin typeface="Tahoma" pitchFamily="34" charset="0"/>
            </a:endParaRPr>
          </a:p>
        </p:txBody>
      </p:sp>
      <p:sp>
        <p:nvSpPr>
          <p:cNvPr id="27674" name="Text Box 25"/>
          <p:cNvSpPr txBox="1">
            <a:spLocks noChangeArrowheads="1"/>
          </p:cNvSpPr>
          <p:nvPr/>
        </p:nvSpPr>
        <p:spPr bwMode="auto">
          <a:xfrm>
            <a:off x="6874669" y="4437460"/>
            <a:ext cx="99835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PhiloVorls</a:t>
            </a:r>
            <a:endParaRPr lang="de-DE">
              <a:latin typeface="Tahoma" pitchFamily="34" charset="0"/>
            </a:endParaRPr>
          </a:p>
        </p:txBody>
      </p:sp>
      <p:sp>
        <p:nvSpPr>
          <p:cNvPr id="27675" name="Text Box 26"/>
          <p:cNvSpPr txBox="1">
            <a:spLocks noChangeArrowheads="1"/>
          </p:cNvSpPr>
          <p:nvPr/>
        </p:nvSpPr>
        <p:spPr bwMode="auto">
          <a:xfrm>
            <a:off x="2882504" y="1131094"/>
            <a:ext cx="1176861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Professoren</a:t>
            </a:r>
            <a:endParaRPr lang="de-DE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3946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575E52-C7A7-4291-B25C-30C0EEB9352B}" type="slidenum">
              <a:rPr lang="en-US">
                <a:latin typeface="Arial" pitchFamily="34" charset="0"/>
              </a:rPr>
              <a:pPr/>
              <a:t>25</a:t>
            </a:fld>
            <a:endParaRPr lang="en-US">
              <a:latin typeface="Arial" pitchFamily="34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285750"/>
            <a:ext cx="5829300" cy="519113"/>
          </a:xfrm>
        </p:spPr>
        <p:txBody>
          <a:bodyPr/>
          <a:lstStyle/>
          <a:p>
            <a:pPr algn="ctr"/>
            <a:r>
              <a:rPr lang="de-DE"/>
              <a:t>Allokation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314450"/>
            <a:ext cx="5829300" cy="1428750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dirty="0"/>
              <a:t>Dasselbe Fragment kann mehreren Stationen zugeordnet werden</a:t>
            </a:r>
          </a:p>
          <a:p>
            <a:pPr>
              <a:buClr>
                <a:srgbClr val="FFCC00"/>
              </a:buClr>
              <a:defRPr/>
            </a:pPr>
            <a:endParaRPr lang="de-DE" dirty="0"/>
          </a:p>
          <a:p>
            <a:pPr>
              <a:buClr>
                <a:srgbClr val="FFCC00"/>
              </a:buClr>
              <a:defRPr/>
            </a:pPr>
            <a:r>
              <a:rPr lang="de-DE" dirty="0"/>
              <a:t>Allokation für unser Beispiel ohne Replikationen </a:t>
            </a:r>
            <a:r>
              <a:rPr lang="de-DE" b="1" dirty="0">
                <a:sym typeface="Symbol" pitchFamily="18" charset="2"/>
              </a:rPr>
              <a:t> 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redundanzfreie</a:t>
            </a:r>
            <a:r>
              <a:rPr lang="de-DE" dirty="0">
                <a:sym typeface="Symbol" pitchFamily="18" charset="2"/>
              </a:rPr>
              <a:t> Zuordnung</a:t>
            </a:r>
            <a:endParaRPr lang="de-DE" sz="2400" dirty="0"/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1657350" y="2909887"/>
            <a:ext cx="971550" cy="342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Station</a:t>
            </a:r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1657350" y="3252787"/>
            <a:ext cx="971550" cy="12001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S</a:t>
            </a:r>
            <a:r>
              <a:rPr lang="de-DE" b="1" baseline="-25000">
                <a:latin typeface="Times New Roman" pitchFamily="18" charset="0"/>
              </a:rPr>
              <a:t>Verw</a:t>
            </a:r>
            <a:endParaRPr lang="de-DE">
              <a:latin typeface="Times New Roman" pitchFamily="18" charset="0"/>
            </a:endParaRPr>
          </a:p>
          <a:p>
            <a:r>
              <a:rPr lang="de-DE">
                <a:latin typeface="Times New Roman" pitchFamily="18" charset="0"/>
              </a:rPr>
              <a:t>S</a:t>
            </a:r>
            <a:r>
              <a:rPr lang="de-DE" b="1" baseline="-25000">
                <a:latin typeface="Times New Roman" pitchFamily="18" charset="0"/>
              </a:rPr>
              <a:t>Physik</a:t>
            </a:r>
            <a:endParaRPr lang="de-DE">
              <a:latin typeface="Times New Roman" pitchFamily="18" charset="0"/>
            </a:endParaRPr>
          </a:p>
          <a:p>
            <a:r>
              <a:rPr lang="de-DE">
                <a:latin typeface="Times New Roman" pitchFamily="18" charset="0"/>
              </a:rPr>
              <a:t>S</a:t>
            </a:r>
            <a:r>
              <a:rPr lang="de-DE" b="1" baseline="-25000">
                <a:latin typeface="Times New Roman" pitchFamily="18" charset="0"/>
              </a:rPr>
              <a:t>Philo</a:t>
            </a:r>
            <a:endParaRPr lang="de-DE">
              <a:latin typeface="Times New Roman" pitchFamily="18" charset="0"/>
            </a:endParaRPr>
          </a:p>
          <a:p>
            <a:r>
              <a:rPr lang="de-DE">
                <a:latin typeface="Times New Roman" pitchFamily="18" charset="0"/>
              </a:rPr>
              <a:t>S</a:t>
            </a:r>
            <a:r>
              <a:rPr lang="de-DE" b="1" baseline="-25000">
                <a:latin typeface="Times New Roman" pitchFamily="18" charset="0"/>
              </a:rPr>
              <a:t>Theol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28679" name="Rectangle 6"/>
          <p:cNvSpPr>
            <a:spLocks noChangeArrowheads="1"/>
          </p:cNvSpPr>
          <p:nvPr/>
        </p:nvSpPr>
        <p:spPr bwMode="auto">
          <a:xfrm>
            <a:off x="2628900" y="2909887"/>
            <a:ext cx="2057400" cy="342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Bemerkung</a:t>
            </a:r>
          </a:p>
        </p:txBody>
      </p:sp>
      <p:sp>
        <p:nvSpPr>
          <p:cNvPr id="28680" name="Rectangle 7"/>
          <p:cNvSpPr>
            <a:spLocks noChangeArrowheads="1"/>
          </p:cNvSpPr>
          <p:nvPr/>
        </p:nvSpPr>
        <p:spPr bwMode="auto">
          <a:xfrm>
            <a:off x="2628900" y="3252787"/>
            <a:ext cx="2057400" cy="12001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Verwaltungsrechner</a:t>
            </a:r>
          </a:p>
          <a:p>
            <a:r>
              <a:rPr lang="de-DE">
                <a:latin typeface="Times New Roman" pitchFamily="18" charset="0"/>
              </a:rPr>
              <a:t>Dekanat Physik</a:t>
            </a:r>
          </a:p>
          <a:p>
            <a:r>
              <a:rPr lang="de-DE">
                <a:latin typeface="Times New Roman" pitchFamily="18" charset="0"/>
              </a:rPr>
              <a:t>Dekanat Philosophie</a:t>
            </a:r>
          </a:p>
          <a:p>
            <a:r>
              <a:rPr lang="de-DE">
                <a:latin typeface="Times New Roman" pitchFamily="18" charset="0"/>
              </a:rPr>
              <a:t>Dekanat Theologie</a:t>
            </a:r>
          </a:p>
        </p:txBody>
      </p:sp>
      <p:sp>
        <p:nvSpPr>
          <p:cNvPr id="28681" name="Rectangle 8"/>
          <p:cNvSpPr>
            <a:spLocks noChangeArrowheads="1"/>
          </p:cNvSpPr>
          <p:nvPr/>
        </p:nvSpPr>
        <p:spPr bwMode="auto">
          <a:xfrm>
            <a:off x="4686300" y="2909887"/>
            <a:ext cx="2686050" cy="3429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imes New Roman" pitchFamily="18" charset="0"/>
              </a:rPr>
              <a:t>zugeordnete Fragemente</a:t>
            </a:r>
          </a:p>
        </p:txBody>
      </p:sp>
      <p:sp>
        <p:nvSpPr>
          <p:cNvPr id="28682" name="Rectangle 9"/>
          <p:cNvSpPr>
            <a:spLocks noChangeArrowheads="1"/>
          </p:cNvSpPr>
          <p:nvPr/>
        </p:nvSpPr>
        <p:spPr bwMode="auto">
          <a:xfrm>
            <a:off x="4686300" y="3252787"/>
            <a:ext cx="2686050" cy="12001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i="1">
                <a:latin typeface="Times New Roman" pitchFamily="18" charset="0"/>
              </a:rPr>
              <a:t>{ProfVerw}</a:t>
            </a:r>
          </a:p>
          <a:p>
            <a:r>
              <a:rPr lang="de-DE" i="1">
                <a:latin typeface="Times New Roman" pitchFamily="18" charset="0"/>
              </a:rPr>
              <a:t>{PhysikVorls, PhysikProfs}</a:t>
            </a:r>
          </a:p>
          <a:p>
            <a:r>
              <a:rPr lang="de-DE" i="1">
                <a:latin typeface="Times New Roman" pitchFamily="18" charset="0"/>
              </a:rPr>
              <a:t>{PhiloVorls, PhiloProfs}</a:t>
            </a:r>
          </a:p>
          <a:p>
            <a:r>
              <a:rPr lang="de-DE" i="1">
                <a:latin typeface="Times New Roman" pitchFamily="18" charset="0"/>
              </a:rPr>
              <a:t>{TheolVorls, TheolProfs}</a:t>
            </a:r>
            <a:endParaRPr lang="de-DE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4283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198F4D-D7F3-412D-A05D-606E648767FF}" type="slidenum">
              <a:rPr lang="en-US">
                <a:latin typeface="Arial" pitchFamily="34" charset="0"/>
              </a:rPr>
              <a:pPr/>
              <a:t>26</a:t>
            </a:fld>
            <a:endParaRPr lang="en-US">
              <a:latin typeface="Arial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Transparenz in verteilten Datenbanken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5950" y="1828800"/>
            <a:ext cx="5829300" cy="308610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dirty="0"/>
              <a:t>Grad der Unabhängigkeit den ein VDBMS dem Benutzer beim Zugriff auf verteilte Daten vermittelt</a:t>
            </a:r>
          </a:p>
          <a:p>
            <a:pPr>
              <a:buClr>
                <a:srgbClr val="FFCC00"/>
              </a:buClr>
            </a:pPr>
            <a:endParaRPr lang="de-DE" dirty="0"/>
          </a:p>
          <a:p>
            <a:pPr>
              <a:buClr>
                <a:srgbClr val="FFCC00"/>
              </a:buClr>
            </a:pPr>
            <a:r>
              <a:rPr lang="de-DE" dirty="0"/>
              <a:t>verschiedene Stufen der Transparenz: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2157412" y="2824162"/>
            <a:ext cx="322806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Clr>
                <a:srgbClr val="FFCC00"/>
              </a:buClr>
              <a:buFont typeface="Wingdings" pitchFamily="2" charset="2"/>
              <a:buChar char="w"/>
            </a:pPr>
            <a:r>
              <a:rPr lang="de-DE">
                <a:latin typeface="Tahoma" pitchFamily="34" charset="0"/>
              </a:rPr>
              <a:t>Fragmentierungstransparenz</a:t>
            </a:r>
          </a:p>
          <a:p>
            <a:pPr algn="l">
              <a:buClr>
                <a:srgbClr val="FFCC00"/>
              </a:buClr>
              <a:buFont typeface="Wingdings" pitchFamily="2" charset="2"/>
              <a:buChar char="w"/>
            </a:pPr>
            <a:r>
              <a:rPr lang="de-DE">
                <a:latin typeface="Tahoma" pitchFamily="34" charset="0"/>
              </a:rPr>
              <a:t>Allokationstransparenz</a:t>
            </a:r>
          </a:p>
          <a:p>
            <a:pPr algn="l">
              <a:buClr>
                <a:srgbClr val="FFCC00"/>
              </a:buClr>
              <a:buFont typeface="Wingdings" pitchFamily="2" charset="2"/>
              <a:buChar char="w"/>
            </a:pPr>
            <a:r>
              <a:rPr lang="de-DE">
                <a:latin typeface="Tahoma" pitchFamily="34" charset="0"/>
              </a:rPr>
              <a:t>Lokale Schema-Transparenz</a:t>
            </a:r>
          </a:p>
        </p:txBody>
      </p:sp>
    </p:spTree>
    <p:extLst>
      <p:ext uri="{BB962C8B-B14F-4D97-AF65-F5344CB8AC3E}">
        <p14:creationId xmlns:p14="http://schemas.microsoft.com/office/powerpoint/2010/main" val="12215790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67D7AB-A079-428A-9AAF-67A3A8D529C5}" type="slidenum">
              <a:rPr lang="en-US">
                <a:latin typeface="Arial" pitchFamily="34" charset="0"/>
              </a:rPr>
              <a:pPr/>
              <a:t>27</a:t>
            </a:fld>
            <a:endParaRPr lang="en-US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171451"/>
            <a:ext cx="5829300" cy="651272"/>
          </a:xfrm>
        </p:spPr>
        <p:txBody>
          <a:bodyPr/>
          <a:lstStyle/>
          <a:p>
            <a:pPr algn="ctr"/>
            <a:r>
              <a:rPr lang="de-DE"/>
              <a:t>Fragmentierungstranparenz</a:t>
            </a: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1371600" y="1200151"/>
            <a:ext cx="657225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Beispielanfrage, die Fragmentierungstransparenz voraussetzt: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Titel, Name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Vorlesungen, Professoren</a:t>
            </a: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gelesenVon = PersNr;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Beispiel für eine Änderungsoperation, die Fragmentierungs-transparenz voraussetzt: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update</a:t>
            </a:r>
            <a:r>
              <a:rPr lang="de-DE">
                <a:latin typeface="Tahoma" pitchFamily="34" charset="0"/>
              </a:rPr>
              <a:t> Professoren</a:t>
            </a:r>
          </a:p>
          <a:p>
            <a:pPr algn="l"/>
            <a:r>
              <a:rPr lang="de-DE">
                <a:latin typeface="Tahoma" pitchFamily="34" charset="0"/>
              </a:rPr>
              <a:t>	</a:t>
            </a:r>
            <a:r>
              <a:rPr lang="de-DE" b="1">
                <a:latin typeface="Tahoma" pitchFamily="34" charset="0"/>
              </a:rPr>
              <a:t>set</a:t>
            </a:r>
            <a:r>
              <a:rPr lang="de-DE">
                <a:latin typeface="Tahoma" pitchFamily="34" charset="0"/>
              </a:rPr>
              <a:t> Fakultät = ‚Theologie‘</a:t>
            </a:r>
          </a:p>
          <a:p>
            <a:pPr algn="l"/>
            <a:r>
              <a:rPr lang="de-DE">
                <a:latin typeface="Tahoma" pitchFamily="34" charset="0"/>
              </a:rPr>
              <a:t>	</a:t>
            </a:r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Name = ‚Sokrates‘;</a:t>
            </a:r>
          </a:p>
        </p:txBody>
      </p:sp>
    </p:spTree>
    <p:extLst>
      <p:ext uri="{BB962C8B-B14F-4D97-AF65-F5344CB8AC3E}">
        <p14:creationId xmlns:p14="http://schemas.microsoft.com/office/powerpoint/2010/main" val="20727865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5FE1FD-C162-4087-9E6C-38A884E9B794}" type="slidenum">
              <a:rPr lang="en-US">
                <a:latin typeface="Arial" pitchFamily="34" charset="0"/>
              </a:rPr>
              <a:pPr/>
              <a:t>28</a:t>
            </a:fld>
            <a:endParaRPr lang="en-US">
              <a:latin typeface="Arial" pitchFamily="34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Fortsetzung Beispiel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1" y="1470422"/>
            <a:ext cx="6574631" cy="3032522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dirty="0"/>
              <a:t>Ändern des Attributwertes von </a:t>
            </a:r>
            <a:r>
              <a:rPr lang="de-DE" i="1" dirty="0"/>
              <a:t>Fakultät</a:t>
            </a:r>
            <a:endParaRPr lang="de-DE" dirty="0"/>
          </a:p>
          <a:p>
            <a:pPr marL="285750" indent="-285750"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de-DE" dirty="0"/>
              <a:t>Transferieren des Sokrates-Tupels aus Fragment </a:t>
            </a:r>
            <a:r>
              <a:rPr lang="de-DE" i="1" dirty="0" err="1"/>
              <a:t>PhiloProfs</a:t>
            </a:r>
            <a:r>
              <a:rPr lang="de-DE" dirty="0"/>
              <a:t> in das Fragment </a:t>
            </a:r>
            <a:r>
              <a:rPr lang="de-DE" i="1" dirty="0" err="1"/>
              <a:t>TheolProfs</a:t>
            </a:r>
            <a:r>
              <a:rPr lang="de-DE" dirty="0"/>
              <a:t> (= Löschen aus </a:t>
            </a:r>
            <a:r>
              <a:rPr lang="de-DE" i="1" dirty="0" err="1"/>
              <a:t>PhiloProfs</a:t>
            </a:r>
            <a:r>
              <a:rPr lang="de-DE" dirty="0"/>
              <a:t>, Einfügen in </a:t>
            </a:r>
            <a:r>
              <a:rPr lang="de-DE" i="1" dirty="0" err="1"/>
              <a:t>TheolProfs</a:t>
            </a:r>
            <a:r>
              <a:rPr lang="de-DE" dirty="0"/>
              <a:t>)</a:t>
            </a:r>
          </a:p>
          <a:p>
            <a:pPr marL="285750" indent="-285750">
              <a:buClr>
                <a:srgbClr val="FFCC00"/>
              </a:buClr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de-DE" dirty="0"/>
              <a:t>Ändern der abgeleiteten Fragmentierung von </a:t>
            </a:r>
            <a:r>
              <a:rPr lang="de-DE" i="1" dirty="0"/>
              <a:t>Vorlesungen</a:t>
            </a:r>
            <a:r>
              <a:rPr lang="de-DE" dirty="0"/>
              <a:t> (= Einfügen der von Sokrates gehaltenen Vorlesungen in </a:t>
            </a:r>
            <a:r>
              <a:rPr lang="de-DE" i="1" dirty="0" err="1"/>
              <a:t>TheolVorls</a:t>
            </a:r>
            <a:r>
              <a:rPr lang="de-DE" dirty="0"/>
              <a:t>, Löschen der von ihm gehaltenen Vorlesungen aus </a:t>
            </a:r>
            <a:r>
              <a:rPr lang="de-DE" i="1" dirty="0" err="1"/>
              <a:t>PhiloVorls</a:t>
            </a:r>
            <a:r>
              <a:rPr lang="de-DE" dirty="0"/>
              <a:t>)</a:t>
            </a:r>
          </a:p>
          <a:p>
            <a:pPr>
              <a:buClr>
                <a:srgbClr val="FFCC00"/>
              </a:buClr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67009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6B69C4-99E7-4EDD-9560-B125B637BBE5}" type="slidenum">
              <a:rPr lang="en-US">
                <a:latin typeface="Arial" pitchFamily="34" charset="0"/>
              </a:rPr>
              <a:pPr/>
              <a:t>29</a:t>
            </a:fld>
            <a:endParaRPr lang="en-US">
              <a:latin typeface="Arial" pitchFamily="34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Allokationstransparenz</a:t>
            </a:r>
          </a:p>
        </p:txBody>
      </p:sp>
      <p:sp>
        <p:nvSpPr>
          <p:cNvPr id="32772" name="Text Box 3"/>
          <p:cNvSpPr txBox="1">
            <a:spLocks noChangeArrowheads="1"/>
          </p:cNvSpPr>
          <p:nvPr/>
        </p:nvSpPr>
        <p:spPr bwMode="auto">
          <a:xfrm>
            <a:off x="1600200" y="1740694"/>
            <a:ext cx="6629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Benutzer müssen Fragmentierung kennen, aber nicht den „Aufenthaltsort“ eines Fragments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Beispielanfrage: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Gehalt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ProfVerw</a:t>
            </a: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Name = ‚Sokrates‘;</a:t>
            </a:r>
          </a:p>
        </p:txBody>
      </p:sp>
    </p:spTree>
    <p:extLst>
      <p:ext uri="{BB962C8B-B14F-4D97-AF65-F5344CB8AC3E}">
        <p14:creationId xmlns:p14="http://schemas.microsoft.com/office/powerpoint/2010/main" val="673022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D66837-05AC-415F-B964-9D67D549400D}" type="slidenum">
              <a:rPr lang="en-US">
                <a:latin typeface="Arial" pitchFamily="34" charset="0"/>
              </a:rPr>
              <a:pPr/>
              <a:t>3</a:t>
            </a:fld>
            <a:endParaRPr lang="en-US">
              <a:latin typeface="Arial" pitchFamily="34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Kommunikationsmedien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5716" y="1828800"/>
            <a:ext cx="6085284" cy="3314700"/>
          </a:xfrm>
        </p:spPr>
        <p:txBody>
          <a:bodyPr/>
          <a:lstStyle/>
          <a:p>
            <a:r>
              <a:rPr lang="de-DE"/>
              <a:t>LAN: local area network, z.B. Ethernet, Token-Ring oder FDDI-Netz</a:t>
            </a:r>
          </a:p>
          <a:p>
            <a:endParaRPr lang="de-DE"/>
          </a:p>
          <a:p>
            <a:r>
              <a:rPr lang="de-DE"/>
              <a:t>WAN: wide area network, z.B. das Internet</a:t>
            </a:r>
          </a:p>
          <a:p>
            <a:endParaRPr lang="de-DE"/>
          </a:p>
          <a:p>
            <a:r>
              <a:rPr lang="de-DE"/>
              <a:t>Telefonverbindungen, z.B. ISDN oder einfache Modem-Verbindungen</a:t>
            </a:r>
          </a:p>
        </p:txBody>
      </p:sp>
    </p:spTree>
    <p:extLst>
      <p:ext uri="{BB962C8B-B14F-4D97-AF65-F5344CB8AC3E}">
        <p14:creationId xmlns:p14="http://schemas.microsoft.com/office/powerpoint/2010/main" val="77795981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53AF3D-1928-41E4-A657-CA34ADD7E05E}" type="slidenum">
              <a:rPr lang="en-US">
                <a:latin typeface="Arial" pitchFamily="34" charset="0"/>
              </a:rPr>
              <a:pPr/>
              <a:t>30</a:t>
            </a:fld>
            <a:endParaRPr lang="en-US">
              <a:latin typeface="Arial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43050" y="171450"/>
            <a:ext cx="6115050" cy="857250"/>
          </a:xfrm>
        </p:spPr>
        <p:txBody>
          <a:bodyPr/>
          <a:lstStyle/>
          <a:p>
            <a:pPr algn="ctr"/>
            <a:r>
              <a:rPr lang="de-DE"/>
              <a:t>Allokationstransparenz (Forts.)</a:t>
            </a:r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1257300" y="1314450"/>
            <a:ext cx="66294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unter Umständen muss Originalrelation rekonstruiert werden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Beispiel:</a:t>
            </a:r>
          </a:p>
          <a:p>
            <a:pPr algn="l"/>
            <a:r>
              <a:rPr lang="de-DE">
                <a:latin typeface="Tahoma" pitchFamily="34" charset="0"/>
              </a:rPr>
              <a:t>Verwaltung möchte wissen, wieviel die C4-Professoren der Theologie insgesamt verdienen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da Fragmentierungstransparenz fehlt muss die Anfrage folgendermaßen formuliert werden: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</a:t>
            </a:r>
            <a:r>
              <a:rPr lang="de-DE" b="1">
                <a:latin typeface="Tahoma" pitchFamily="34" charset="0"/>
              </a:rPr>
              <a:t>sum</a:t>
            </a:r>
            <a:r>
              <a:rPr lang="de-DE">
                <a:latin typeface="Tahoma" pitchFamily="34" charset="0"/>
              </a:rPr>
              <a:t> (Gehalt)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ProfVerw, TheolProfs</a:t>
            </a: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ProfVerw.PersNr = TheolProfs.PersNr </a:t>
            </a:r>
            <a:r>
              <a:rPr lang="de-DE" b="1">
                <a:latin typeface="Tahoma" pitchFamily="34" charset="0"/>
              </a:rPr>
              <a:t>and</a:t>
            </a:r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           Rang = ‚C4‘;</a:t>
            </a:r>
          </a:p>
        </p:txBody>
      </p:sp>
    </p:spTree>
    <p:extLst>
      <p:ext uri="{BB962C8B-B14F-4D97-AF65-F5344CB8AC3E}">
        <p14:creationId xmlns:p14="http://schemas.microsoft.com/office/powerpoint/2010/main" val="6979614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811299-BCF8-4887-BAFC-B2DB9DF6EE3E}" type="slidenum">
              <a:rPr lang="en-US">
                <a:latin typeface="Arial" pitchFamily="34" charset="0"/>
              </a:rPr>
              <a:pPr/>
              <a:t>31</a:t>
            </a:fld>
            <a:endParaRPr lang="en-US">
              <a:latin typeface="Arial" pitchFamily="34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1314450" y="400050"/>
            <a:ext cx="6515100" cy="857250"/>
          </a:xfrm>
        </p:spPr>
        <p:txBody>
          <a:bodyPr/>
          <a:lstStyle/>
          <a:p>
            <a:pPr algn="ctr"/>
            <a:r>
              <a:rPr lang="de-DE"/>
              <a:t>Lokale Schema-Transparenz</a:t>
            </a: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1485900" y="1828801"/>
            <a:ext cx="6172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Der Benutzer muss auch noch den Rechner kennen, auf dem ein Fragment liegt.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Beispielanfrage: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Name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TheolProfs </a:t>
            </a:r>
            <a:r>
              <a:rPr lang="de-DE" b="1">
                <a:latin typeface="Tahoma" pitchFamily="34" charset="0"/>
              </a:rPr>
              <a:t>at</a:t>
            </a:r>
            <a:r>
              <a:rPr lang="de-DE">
                <a:latin typeface="Tahoma" pitchFamily="34" charset="0"/>
              </a:rPr>
              <a:t> </a:t>
            </a:r>
            <a:r>
              <a:rPr lang="de-DE" i="1">
                <a:latin typeface="Tahoma" pitchFamily="34" charset="0"/>
              </a:rPr>
              <a:t>S</a:t>
            </a:r>
            <a:r>
              <a:rPr lang="de-DE" b="1" i="1" baseline="-25000">
                <a:latin typeface="Tahoma" pitchFamily="34" charset="0"/>
              </a:rPr>
              <a:t>Theol</a:t>
            </a:r>
            <a:endParaRPr lang="de-DE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Rang = ‚C3‘;</a:t>
            </a:r>
          </a:p>
        </p:txBody>
      </p:sp>
    </p:spTree>
    <p:extLst>
      <p:ext uri="{BB962C8B-B14F-4D97-AF65-F5344CB8AC3E}">
        <p14:creationId xmlns:p14="http://schemas.microsoft.com/office/powerpoint/2010/main" val="21472389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4EB2C4-6405-4249-81D6-A688EE499801}" type="slidenum">
              <a:rPr lang="en-US">
                <a:latin typeface="Arial" pitchFamily="34" charset="0"/>
              </a:rPr>
              <a:pPr/>
              <a:t>32</a:t>
            </a:fld>
            <a:endParaRPr lang="en-US">
              <a:latin typeface="Arial" pitchFamily="34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228600"/>
            <a:ext cx="5829300" cy="857250"/>
          </a:xfrm>
        </p:spPr>
        <p:txBody>
          <a:bodyPr/>
          <a:lstStyle/>
          <a:p>
            <a:pPr algn="ctr"/>
            <a:r>
              <a:rPr lang="de-DE"/>
              <a:t>Lokale Schema-Transparenz (Forts.)</a:t>
            </a:r>
          </a:p>
        </p:txBody>
      </p:sp>
      <p:sp>
        <p:nvSpPr>
          <p:cNvPr id="290819" name="Text Box 3"/>
          <p:cNvSpPr txBox="1">
            <a:spLocks noChangeArrowheads="1"/>
          </p:cNvSpPr>
          <p:nvPr/>
        </p:nvSpPr>
        <p:spPr bwMode="auto">
          <a:xfrm>
            <a:off x="1428750" y="1428751"/>
            <a:ext cx="62865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dirty="0">
                <a:latin typeface="Tahoma" pitchFamily="34" charset="0"/>
              </a:rPr>
              <a:t>Ist überhaupt Transparenz gegeben?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Lokale Schema-Transparenz setzt voraus, dass alle Rechner dasselbe Datenmodell und dieselbe Anfragesprache verwenden.</a:t>
            </a:r>
          </a:p>
          <a:p>
            <a:pPr algn="l">
              <a:defRPr/>
            </a:pP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>
                <a:latin typeface="Tahoma" pitchFamily="34" charset="0"/>
              </a:rPr>
              <a:t>vorherige Anfrage kann somit analog auch an Station </a:t>
            </a:r>
            <a:r>
              <a:rPr lang="de-DE" i="1" dirty="0" err="1">
                <a:latin typeface="Tahoma" pitchFamily="34" charset="0"/>
              </a:rPr>
              <a:t>S</a:t>
            </a:r>
            <a:r>
              <a:rPr lang="de-DE" b="1" i="1" baseline="-25000" dirty="0" err="1">
                <a:latin typeface="Tahoma" pitchFamily="34" charset="0"/>
              </a:rPr>
              <a:t>Philo</a:t>
            </a:r>
            <a:r>
              <a:rPr lang="de-DE" dirty="0">
                <a:latin typeface="Tahoma" pitchFamily="34" charset="0"/>
              </a:rPr>
              <a:t> ausgeführt werden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Dies ist nicht möglich bei Kopplung unterschiedlicher DBMS.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Verwendung grundsätzlich verschiedener Datenmodelle auf lokalen DBMS nennt man </a:t>
            </a:r>
            <a:r>
              <a:rPr lang="de-DE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„Multi-Database-Systems“</a:t>
            </a:r>
            <a:r>
              <a:rPr lang="de-DE" dirty="0">
                <a:latin typeface="Tahoma" pitchFamily="34" charset="0"/>
              </a:rPr>
              <a:t> (oft unumgänglich in „realer“ Welt).</a:t>
            </a:r>
          </a:p>
        </p:txBody>
      </p:sp>
    </p:spTree>
    <p:extLst>
      <p:ext uri="{BB962C8B-B14F-4D97-AF65-F5344CB8AC3E}">
        <p14:creationId xmlns:p14="http://schemas.microsoft.com/office/powerpoint/2010/main" val="8874102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EEBA49-F69E-4A27-8976-7DD47A0486A5}" type="slidenum">
              <a:rPr lang="en-US">
                <a:latin typeface="Arial" pitchFamily="34" charset="0"/>
              </a:rPr>
              <a:pPr/>
              <a:t>33</a:t>
            </a:fld>
            <a:endParaRPr lang="en-US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285750"/>
            <a:ext cx="5829300" cy="857250"/>
          </a:xfrm>
        </p:spPr>
        <p:txBody>
          <a:bodyPr/>
          <a:lstStyle/>
          <a:p>
            <a:pPr algn="ctr"/>
            <a:r>
              <a:rPr lang="de-DE"/>
              <a:t>Anfrageübersetzung und Anfrageoptimierung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7349" y="1088212"/>
            <a:ext cx="6239741" cy="3712388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dirty="0"/>
              <a:t>Voraussetzung: Fragmentierungstransparenz</a:t>
            </a:r>
          </a:p>
          <a:p>
            <a:pPr>
              <a:buClr>
                <a:srgbClr val="FFCC00"/>
              </a:buClr>
              <a:defRPr/>
            </a:pPr>
            <a:endParaRPr lang="de-DE" dirty="0"/>
          </a:p>
          <a:p>
            <a:pPr>
              <a:buClr>
                <a:srgbClr val="FFCC00"/>
              </a:buClr>
              <a:defRPr/>
            </a:pPr>
            <a:r>
              <a:rPr lang="de-DE" dirty="0"/>
              <a:t>Aufgabe des Anfrageübersetzers: Generierung eines Anfrageauswertungsplans auf den Fragmenten</a:t>
            </a:r>
          </a:p>
          <a:p>
            <a:pPr>
              <a:buClr>
                <a:srgbClr val="FFCC00"/>
              </a:buClr>
              <a:defRPr/>
            </a:pPr>
            <a:endParaRPr lang="de-DE" dirty="0"/>
          </a:p>
          <a:p>
            <a:pPr>
              <a:buClr>
                <a:srgbClr val="FFCC00"/>
              </a:buClr>
              <a:defRPr/>
            </a:pPr>
            <a:r>
              <a:rPr lang="de-DE" dirty="0"/>
              <a:t>Aufgabe des Anfrageoptimierers: Generierung eines möglichst effizienten Auswertungsplanes </a:t>
            </a:r>
          </a:p>
          <a:p>
            <a:pPr>
              <a:buClr>
                <a:srgbClr val="FFCC00"/>
              </a:buClr>
              <a:defRPr/>
            </a:pPr>
            <a:r>
              <a:rPr lang="de-DE" sz="2100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	</a:t>
            </a:r>
            <a:r>
              <a:rPr lang="de-DE" dirty="0"/>
              <a:t> abhängig von der Allokation der Fragmente auf </a:t>
            </a:r>
          </a:p>
          <a:p>
            <a:pPr>
              <a:buClr>
                <a:srgbClr val="FFCC00"/>
              </a:buClr>
              <a:defRPr/>
            </a:pPr>
            <a:r>
              <a:rPr lang="de-DE" dirty="0"/>
              <a:t>	      den verschiedenen Stationen des Rechnernetzes</a:t>
            </a:r>
          </a:p>
        </p:txBody>
      </p:sp>
    </p:spTree>
    <p:extLst>
      <p:ext uri="{BB962C8B-B14F-4D97-AF65-F5344CB8AC3E}">
        <p14:creationId xmlns:p14="http://schemas.microsoft.com/office/powerpoint/2010/main" val="5909231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02CA25-F1DD-4EE7-AD35-DAD56D1D5DD1}" type="slidenum">
              <a:rPr lang="en-US">
                <a:latin typeface="Arial" pitchFamily="34" charset="0"/>
              </a:rPr>
              <a:pPr/>
              <a:t>34</a:t>
            </a:fld>
            <a:endParaRPr lang="en-US">
              <a:latin typeface="Arial" pitchFamily="34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Anfragebearbeitung bei horizontaler Fragmentierung</a:t>
            </a:r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1485900" y="1714500"/>
            <a:ext cx="58864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Übersetzung einer SQL-Anfrage auf dem globalen Schema in eine äquivalente Anfrage auf den Fragmenten benötigt 2 Schritte:</a:t>
            </a:r>
          </a:p>
        </p:txBody>
      </p:sp>
      <p:sp>
        <p:nvSpPr>
          <p:cNvPr id="3789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485900" y="2743201"/>
            <a:ext cx="5829300" cy="2116931"/>
          </a:xfrm>
        </p:spPr>
        <p:txBody>
          <a:bodyPr/>
          <a:lstStyle/>
          <a:p>
            <a:pPr marL="342900" indent="-342900">
              <a:buClr>
                <a:srgbClr val="FFCC00"/>
              </a:buClr>
              <a:buFont typeface="+mj-lt"/>
              <a:buAutoNum type="arabicPeriod"/>
            </a:pPr>
            <a:r>
              <a:rPr lang="de-DE" dirty="0"/>
              <a:t>Rekonstruktion aller in der Anfrage vorkommenden globalen Relationen aus den Fragmenten, in die sie während der Fragmentierungsphase zerlegt wurden. Hierfür erhält man einen algebraischen Ausdruck.</a:t>
            </a:r>
          </a:p>
          <a:p>
            <a:pPr marL="342900" indent="-342900">
              <a:buClr>
                <a:srgbClr val="FFCC00"/>
              </a:buClr>
              <a:buFont typeface="+mj-lt"/>
              <a:buAutoNum type="arabicPeriod"/>
            </a:pPr>
            <a:endParaRPr lang="de-DE" dirty="0"/>
          </a:p>
          <a:p>
            <a:pPr marL="342900" indent="-342900">
              <a:buClr>
                <a:srgbClr val="FFCC00"/>
              </a:buClr>
              <a:buFont typeface="+mj-lt"/>
              <a:buAutoNum type="arabicPeriod"/>
            </a:pPr>
            <a:r>
              <a:rPr lang="de-DE" dirty="0"/>
              <a:t>Kombination des Rekonstruktionsausdrucks mit dem algebraischen Anfrageausdruck, der sich aus der Übersetzung der SQL-Anfrage ergibt.</a:t>
            </a:r>
          </a:p>
        </p:txBody>
      </p:sp>
    </p:spTree>
    <p:extLst>
      <p:ext uri="{BB962C8B-B14F-4D97-AF65-F5344CB8AC3E}">
        <p14:creationId xmlns:p14="http://schemas.microsoft.com/office/powerpoint/2010/main" val="11458434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EEBC98-BDBB-4A87-A46C-EE6BDFB90587}" type="slidenum">
              <a:rPr lang="en-US">
                <a:latin typeface="Arial" pitchFamily="34" charset="0"/>
              </a:rPr>
              <a:pPr/>
              <a:t>35</a:t>
            </a:fld>
            <a:endParaRPr lang="en-US">
              <a:latin typeface="Arial" pitchFamily="34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0"/>
            <a:ext cx="5829300" cy="514350"/>
          </a:xfrm>
        </p:spPr>
        <p:txBody>
          <a:bodyPr/>
          <a:lstStyle/>
          <a:p>
            <a:pPr algn="ctr"/>
            <a:r>
              <a:rPr lang="de-DE"/>
              <a:t>Beispiel</a:t>
            </a:r>
            <a:r>
              <a:rPr lang="de-DE" sz="2100"/>
              <a:t> </a:t>
            </a:r>
          </a:p>
        </p:txBody>
      </p:sp>
      <p:sp>
        <p:nvSpPr>
          <p:cNvPr id="293891" name="Text Box 3"/>
          <p:cNvSpPr txBox="1">
            <a:spLocks noChangeArrowheads="1"/>
          </p:cNvSpPr>
          <p:nvPr/>
        </p:nvSpPr>
        <p:spPr bwMode="auto">
          <a:xfrm>
            <a:off x="1143000" y="514350"/>
            <a:ext cx="6858000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Titel</a:t>
            </a:r>
          </a:p>
          <a:p>
            <a:pPr algn="l">
              <a:defRPr/>
            </a:pPr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Vorlesungen, Profs</a:t>
            </a:r>
          </a:p>
          <a:p>
            <a:pPr algn="l">
              <a:defRPr/>
            </a:pPr>
            <a:r>
              <a:rPr lang="de-DE" b="1">
                <a:latin typeface="Tahoma" pitchFamily="34" charset="0"/>
              </a:rPr>
              <a:t>where </a:t>
            </a:r>
            <a:r>
              <a:rPr lang="de-DE">
                <a:latin typeface="Tahoma" pitchFamily="34" charset="0"/>
              </a:rPr>
              <a:t>gelesenVon = PersNr </a:t>
            </a:r>
            <a:r>
              <a:rPr lang="de-DE" b="1">
                <a:latin typeface="Tahoma" pitchFamily="34" charset="0"/>
              </a:rPr>
              <a:t>and</a:t>
            </a:r>
          </a:p>
          <a:p>
            <a:pPr algn="l">
              <a:defRPr/>
            </a:pPr>
            <a:r>
              <a:rPr lang="de-DE" b="1">
                <a:latin typeface="Tahoma" pitchFamily="34" charset="0"/>
              </a:rPr>
              <a:t>            </a:t>
            </a:r>
            <a:r>
              <a:rPr lang="de-DE">
                <a:latin typeface="Tahoma" pitchFamily="34" charset="0"/>
              </a:rPr>
              <a:t>Rang = ‚C4‘;</a:t>
            </a:r>
          </a:p>
          <a:p>
            <a:pPr algn="l">
              <a:lnSpc>
                <a:spcPct val="50000"/>
              </a:lnSpc>
              <a:defRPr/>
            </a:pPr>
            <a:endParaRPr lang="de-DE">
              <a:latin typeface="Tahoma" pitchFamily="34" charset="0"/>
            </a:endParaRPr>
          </a:p>
          <a:p>
            <a:pPr algn="l">
              <a:defRPr/>
            </a:pPr>
            <a:r>
              <a:rPr lang="de-DE">
                <a:latin typeface="Tahoma" pitchFamily="34" charset="0"/>
              </a:rPr>
              <a:t>Der entstandene algebraische Ausdruck heißt </a:t>
            </a:r>
            <a:r>
              <a:rPr lang="de-DE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kanonische Form</a:t>
            </a:r>
            <a:r>
              <a:rPr lang="de-DE">
                <a:latin typeface="Tahoma" pitchFamily="34" charset="0"/>
              </a:rPr>
              <a:t> der Anfrage:</a:t>
            </a: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4436269" y="2286000"/>
            <a:ext cx="6393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Titel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38918" name="Text Box 5"/>
          <p:cNvSpPr txBox="1">
            <a:spLocks noChangeArrowheads="1"/>
          </p:cNvSpPr>
          <p:nvPr/>
        </p:nvSpPr>
        <p:spPr bwMode="auto">
          <a:xfrm>
            <a:off x="4461273" y="2743200"/>
            <a:ext cx="10038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Rang=‚C4‘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38919" name="Text Box 6"/>
          <p:cNvSpPr txBox="1">
            <a:spLocks noChangeArrowheads="1"/>
          </p:cNvSpPr>
          <p:nvPr/>
        </p:nvSpPr>
        <p:spPr bwMode="auto">
          <a:xfrm>
            <a:off x="4427935" y="3211116"/>
            <a:ext cx="15211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baseline="-25000" dirty="0" err="1">
                <a:latin typeface="Times New Roman" pitchFamily="18" charset="0"/>
              </a:rPr>
              <a:t>gelesenVon</a:t>
            </a:r>
            <a:r>
              <a:rPr lang="de-DE" baseline="-25000" dirty="0">
                <a:latin typeface="Times New Roman" pitchFamily="18" charset="0"/>
              </a:rPr>
              <a:t>=</a:t>
            </a:r>
            <a:r>
              <a:rPr lang="de-DE" baseline="-25000" dirty="0" err="1">
                <a:latin typeface="Times New Roman" pitchFamily="18" charset="0"/>
              </a:rPr>
              <a:t>PersNr</a:t>
            </a:r>
            <a:endParaRPr lang="de-DE" baseline="-25000" dirty="0">
              <a:latin typeface="Times New Roman" pitchFamily="18" charset="0"/>
            </a:endParaRPr>
          </a:p>
        </p:txBody>
      </p:sp>
      <p:sp>
        <p:nvSpPr>
          <p:cNvPr id="38920" name="Text Box 7"/>
          <p:cNvSpPr txBox="1">
            <a:spLocks noChangeArrowheads="1"/>
          </p:cNvSpPr>
          <p:nvPr/>
        </p:nvSpPr>
        <p:spPr bwMode="auto">
          <a:xfrm>
            <a:off x="2686050" y="3771900"/>
            <a:ext cx="362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  <a:sym typeface="Symbol" pitchFamily="18" charset="2"/>
              </a:rPr>
              <a:t>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38921" name="Text Box 8"/>
          <p:cNvSpPr txBox="1">
            <a:spLocks noChangeArrowheads="1"/>
          </p:cNvSpPr>
          <p:nvPr/>
        </p:nvSpPr>
        <p:spPr bwMode="auto">
          <a:xfrm>
            <a:off x="6144816" y="3771900"/>
            <a:ext cx="362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  <a:sym typeface="Symbol" pitchFamily="18" charset="2"/>
              </a:rPr>
              <a:t>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38922" name="Text Box 9"/>
          <p:cNvSpPr txBox="1">
            <a:spLocks noChangeArrowheads="1"/>
          </p:cNvSpPr>
          <p:nvPr/>
        </p:nvSpPr>
        <p:spPr bwMode="auto">
          <a:xfrm>
            <a:off x="1085850" y="4800600"/>
            <a:ext cx="120667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TheolVorls</a:t>
            </a:r>
          </a:p>
        </p:txBody>
      </p:sp>
      <p:sp>
        <p:nvSpPr>
          <p:cNvPr id="38923" name="Text Box 10"/>
          <p:cNvSpPr txBox="1">
            <a:spLocks noChangeArrowheads="1"/>
          </p:cNvSpPr>
          <p:nvPr/>
        </p:nvSpPr>
        <p:spPr bwMode="auto">
          <a:xfrm>
            <a:off x="2243137" y="4800600"/>
            <a:ext cx="11553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PhiloVorls</a:t>
            </a:r>
          </a:p>
        </p:txBody>
      </p:sp>
      <p:sp>
        <p:nvSpPr>
          <p:cNvPr id="38924" name="Text Box 11"/>
          <p:cNvSpPr txBox="1">
            <a:spLocks noChangeArrowheads="1"/>
          </p:cNvSpPr>
          <p:nvPr/>
        </p:nvSpPr>
        <p:spPr bwMode="auto">
          <a:xfrm>
            <a:off x="3314701" y="4800600"/>
            <a:ext cx="12964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PhysikVorls</a:t>
            </a:r>
          </a:p>
        </p:txBody>
      </p:sp>
      <p:sp>
        <p:nvSpPr>
          <p:cNvPr id="38925" name="Text Box 12"/>
          <p:cNvSpPr txBox="1">
            <a:spLocks noChangeArrowheads="1"/>
          </p:cNvSpPr>
          <p:nvPr/>
        </p:nvSpPr>
        <p:spPr bwMode="auto">
          <a:xfrm>
            <a:off x="4560094" y="4800600"/>
            <a:ext cx="12105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TheolProfs</a:t>
            </a:r>
          </a:p>
        </p:txBody>
      </p:sp>
      <p:sp>
        <p:nvSpPr>
          <p:cNvPr id="38926" name="Text Box 13"/>
          <p:cNvSpPr txBox="1">
            <a:spLocks noChangeArrowheads="1"/>
          </p:cNvSpPr>
          <p:nvPr/>
        </p:nvSpPr>
        <p:spPr bwMode="auto">
          <a:xfrm>
            <a:off x="5717382" y="4800600"/>
            <a:ext cx="11592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PhiloProfs</a:t>
            </a:r>
          </a:p>
        </p:txBody>
      </p:sp>
      <p:sp>
        <p:nvSpPr>
          <p:cNvPr id="38927" name="Text Box 14"/>
          <p:cNvSpPr txBox="1">
            <a:spLocks noChangeArrowheads="1"/>
          </p:cNvSpPr>
          <p:nvPr/>
        </p:nvSpPr>
        <p:spPr bwMode="auto">
          <a:xfrm>
            <a:off x="6788944" y="4800600"/>
            <a:ext cx="1300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PhysikProfs</a:t>
            </a:r>
          </a:p>
        </p:txBody>
      </p:sp>
      <p:sp>
        <p:nvSpPr>
          <p:cNvPr id="38928" name="Line 15"/>
          <p:cNvSpPr>
            <a:spLocks noChangeShapeType="1"/>
          </p:cNvSpPr>
          <p:nvPr/>
        </p:nvSpPr>
        <p:spPr bwMode="auto">
          <a:xfrm>
            <a:off x="4575572" y="2571750"/>
            <a:ext cx="0" cy="285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29" name="Line 16"/>
          <p:cNvSpPr>
            <a:spLocks noChangeShapeType="1"/>
          </p:cNvSpPr>
          <p:nvPr/>
        </p:nvSpPr>
        <p:spPr bwMode="auto">
          <a:xfrm>
            <a:off x="4575572" y="3028950"/>
            <a:ext cx="0" cy="285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0" name="Line 17"/>
          <p:cNvSpPr>
            <a:spLocks noChangeShapeType="1"/>
          </p:cNvSpPr>
          <p:nvPr/>
        </p:nvSpPr>
        <p:spPr bwMode="auto">
          <a:xfrm flipH="1">
            <a:off x="2857500" y="3543300"/>
            <a:ext cx="1600200" cy="285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1" name="Line 18"/>
          <p:cNvSpPr>
            <a:spLocks noChangeShapeType="1"/>
          </p:cNvSpPr>
          <p:nvPr/>
        </p:nvSpPr>
        <p:spPr bwMode="auto">
          <a:xfrm>
            <a:off x="4686300" y="3543300"/>
            <a:ext cx="1600200" cy="285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2" name="Line 19"/>
          <p:cNvSpPr>
            <a:spLocks noChangeShapeType="1"/>
          </p:cNvSpPr>
          <p:nvPr/>
        </p:nvSpPr>
        <p:spPr bwMode="auto">
          <a:xfrm>
            <a:off x="2825354" y="4088606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3" name="Line 20"/>
          <p:cNvSpPr>
            <a:spLocks noChangeShapeType="1"/>
          </p:cNvSpPr>
          <p:nvPr/>
        </p:nvSpPr>
        <p:spPr bwMode="auto">
          <a:xfrm>
            <a:off x="6282929" y="4088606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4" name="Line 21"/>
          <p:cNvSpPr>
            <a:spLocks noChangeShapeType="1"/>
          </p:cNvSpPr>
          <p:nvPr/>
        </p:nvSpPr>
        <p:spPr bwMode="auto">
          <a:xfrm flipH="1">
            <a:off x="1688306" y="4080272"/>
            <a:ext cx="1052513" cy="76080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5" name="Line 22"/>
          <p:cNvSpPr>
            <a:spLocks noChangeShapeType="1"/>
          </p:cNvSpPr>
          <p:nvPr/>
        </p:nvSpPr>
        <p:spPr bwMode="auto">
          <a:xfrm>
            <a:off x="2897981" y="4080272"/>
            <a:ext cx="1052513" cy="76080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6" name="Line 23"/>
          <p:cNvSpPr>
            <a:spLocks noChangeShapeType="1"/>
          </p:cNvSpPr>
          <p:nvPr/>
        </p:nvSpPr>
        <p:spPr bwMode="auto">
          <a:xfrm flipH="1">
            <a:off x="5142310" y="4080272"/>
            <a:ext cx="1052513" cy="76080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37" name="Line 24"/>
          <p:cNvSpPr>
            <a:spLocks noChangeShapeType="1"/>
          </p:cNvSpPr>
          <p:nvPr/>
        </p:nvSpPr>
        <p:spPr bwMode="auto">
          <a:xfrm>
            <a:off x="6361510" y="4080272"/>
            <a:ext cx="1052513" cy="76080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08179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1EC956-2D95-4F90-B6ED-43773DF4BA26}" type="slidenum">
              <a:rPr lang="en-US">
                <a:latin typeface="Arial" pitchFamily="34" charset="0"/>
              </a:rPr>
              <a:pPr/>
              <a:t>36</a:t>
            </a:fld>
            <a:endParaRPr lang="en-US">
              <a:latin typeface="Arial" pitchFamily="34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0"/>
            <a:ext cx="5829300" cy="617935"/>
          </a:xfrm>
        </p:spPr>
        <p:txBody>
          <a:bodyPr/>
          <a:lstStyle/>
          <a:p>
            <a:pPr algn="ctr"/>
            <a:r>
              <a:rPr lang="de-DE"/>
              <a:t>Algebraische Äquivalenzen</a:t>
            </a:r>
          </a:p>
        </p:txBody>
      </p:sp>
      <p:sp>
        <p:nvSpPr>
          <p:cNvPr id="294915" name="Text Box 3"/>
          <p:cNvSpPr txBox="1">
            <a:spLocks noChangeArrowheads="1"/>
          </p:cNvSpPr>
          <p:nvPr/>
        </p:nvSpPr>
        <p:spPr bwMode="auto">
          <a:xfrm>
            <a:off x="1553766" y="866775"/>
            <a:ext cx="6254353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dirty="0">
                <a:latin typeface="Tahoma" pitchFamily="34" charset="0"/>
              </a:rPr>
              <a:t>Für eine effizientere Abarbeitung der Anfrage benutzt der Anfrageoptimierer die folgende Eigenschaft: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(R</a:t>
            </a:r>
            <a:r>
              <a:rPr lang="de-DE" b="1" baseline="-25000" dirty="0">
                <a:latin typeface="Tahoma" pitchFamily="34" charset="0"/>
              </a:rPr>
              <a:t>1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 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(S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  <a:sym typeface="Symbol" pitchFamily="18" charset="2"/>
              </a:rPr>
              <a:t>       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</a:t>
            </a:r>
          </a:p>
          <a:p>
            <a:pPr algn="l">
              <a:defRPr/>
            </a:pP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  <a:sym typeface="Symbol" pitchFamily="18" charset="2"/>
              </a:rPr>
              <a:t>Die Verallgemeinerung auf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 horizontale Fragmente </a:t>
            </a:r>
            <a:r>
              <a:rPr lang="de-DE" i="1" dirty="0">
                <a:latin typeface="Tahoma" pitchFamily="34" charset="0"/>
              </a:rPr>
              <a:t>R</a:t>
            </a:r>
            <a:r>
              <a:rPr lang="de-DE" b="1" i="1" baseline="-25000" dirty="0">
                <a:latin typeface="Tahoma" pitchFamily="34" charset="0"/>
              </a:rPr>
              <a:t>1</a:t>
            </a:r>
            <a:r>
              <a:rPr lang="de-DE" i="1" dirty="0">
                <a:latin typeface="Tahoma" pitchFamily="34" charset="0"/>
              </a:rPr>
              <a:t>,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...,</a:t>
            </a:r>
            <a:r>
              <a:rPr lang="de-DE" i="1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i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 von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R</a:t>
            </a:r>
            <a:r>
              <a:rPr lang="de-DE" dirty="0">
                <a:latin typeface="Tahoma" pitchFamily="34" charset="0"/>
                <a:sym typeface="Symbol" pitchFamily="18" charset="2"/>
              </a:rPr>
              <a:t> und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m</a:t>
            </a:r>
            <a:r>
              <a:rPr lang="de-DE" dirty="0">
                <a:latin typeface="Tahoma" pitchFamily="34" charset="0"/>
                <a:sym typeface="Symbol" pitchFamily="18" charset="2"/>
              </a:rPr>
              <a:t> Fragmente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b="1" i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,...,</a:t>
            </a:r>
            <a:r>
              <a:rPr lang="de-DE" i="1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i="1" baseline="-25000" dirty="0" err="1">
                <a:latin typeface="Tahoma" pitchFamily="34" charset="0"/>
                <a:sym typeface="Symbol" pitchFamily="18" charset="2"/>
              </a:rPr>
              <a:t>m</a:t>
            </a:r>
            <a:r>
              <a:rPr lang="de-DE" dirty="0">
                <a:latin typeface="Tahoma" pitchFamily="34" charset="0"/>
                <a:sym typeface="Symbol" pitchFamily="18" charset="2"/>
              </a:rPr>
              <a:t> von </a:t>
            </a:r>
            <a:r>
              <a:rPr lang="de-DE" i="1" dirty="0">
                <a:latin typeface="Tahoma" pitchFamily="34" charset="0"/>
                <a:sym typeface="Symbol" pitchFamily="18" charset="2"/>
              </a:rPr>
              <a:t>S</a:t>
            </a:r>
            <a:r>
              <a:rPr lang="de-DE" dirty="0">
                <a:latin typeface="Tahoma" pitchFamily="34" charset="0"/>
                <a:sym typeface="Symbol" pitchFamily="18" charset="2"/>
              </a:rPr>
              <a:t> ergibt: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(R</a:t>
            </a:r>
            <a:r>
              <a:rPr lang="de-DE" b="1" baseline="-25000" dirty="0">
                <a:latin typeface="Tahoma" pitchFamily="34" charset="0"/>
              </a:rPr>
              <a:t>1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(S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m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 </a:t>
            </a:r>
            <a:r>
              <a:rPr lang="de-DE" sz="3600" dirty="0">
                <a:latin typeface="Tahoma" pitchFamily="34" charset="0"/>
                <a:sym typeface="Symbol" pitchFamily="18" charset="2"/>
              </a:rPr>
              <a:t>  </a:t>
            </a:r>
            <a:r>
              <a:rPr lang="de-DE" dirty="0">
                <a:latin typeface="Tahoma" pitchFamily="34" charset="0"/>
                <a:sym typeface="Symbol" pitchFamily="18" charset="2"/>
              </a:rPr>
              <a:t>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i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j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  <a:sym typeface="Symbol" pitchFamily="18" charset="2"/>
              </a:rPr>
              <a:t>				 </a:t>
            </a:r>
            <a:r>
              <a:rPr lang="de-DE" b="1" baseline="50000" dirty="0">
                <a:latin typeface="Tahoma" pitchFamily="34" charset="0"/>
                <a:sym typeface="Symbol" pitchFamily="18" charset="2"/>
              </a:rPr>
              <a:t>1in   1jm</a:t>
            </a: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>
              <a:defRPr/>
            </a:pPr>
            <a:r>
              <a:rPr lang="de-DE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Falls gilt: 	S</a:t>
            </a:r>
            <a:r>
              <a:rPr lang="de-DE" b="1" baseline="-25000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i</a:t>
            </a:r>
            <a:r>
              <a:rPr lang="de-DE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 = S </a:t>
            </a:r>
            <a:r>
              <a:rPr lang="de-DE" b="1" dirty="0">
                <a:latin typeface="OperatorSymbols"/>
                <a:cs typeface="OperatorSymbols"/>
              </a:rPr>
              <a:t>⋉</a:t>
            </a:r>
            <a:r>
              <a:rPr lang="de-DE" b="1" baseline="-25000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i</a:t>
            </a:r>
            <a:r>
              <a:rPr lang="de-DE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 mit S = S</a:t>
            </a:r>
            <a:r>
              <a:rPr lang="de-DE" b="1" baseline="-25000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  ...  </a:t>
            </a:r>
            <a:r>
              <a:rPr lang="de-DE" dirty="0" err="1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n</a:t>
            </a:r>
            <a:endParaRPr lang="de-DE" b="1" baseline="-25000" dirty="0">
              <a:solidFill>
                <a:srgbClr val="FF6699"/>
              </a:solidFill>
              <a:latin typeface="Tahoma" pitchFamily="34" charset="0"/>
              <a:sym typeface="Symbol" pitchFamily="18" charset="2"/>
            </a:endParaRPr>
          </a:p>
          <a:p>
            <a:pPr algn="l">
              <a:defRPr/>
            </a:pPr>
            <a:r>
              <a:rPr lang="de-DE" dirty="0">
                <a:solidFill>
                  <a:srgbClr val="FF6699"/>
                </a:solidFill>
                <a:latin typeface="Tahoma" pitchFamily="34" charset="0"/>
                <a:sym typeface="Symbol" pitchFamily="18" charset="2"/>
              </a:rPr>
              <a:t>Dann gilt immer: </a:t>
            </a:r>
          </a:p>
          <a:p>
            <a:pPr>
              <a:defRPr/>
            </a:pPr>
            <a:r>
              <a:rPr lang="de-DE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R </a:t>
            </a:r>
            <a:r>
              <a:rPr lang="de-DE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JoinFont" pitchFamily="2" charset="0"/>
                <a:sym typeface="Symbol" pitchFamily="18" charset="2"/>
              </a:rPr>
              <a:t>⋈</a:t>
            </a:r>
            <a:r>
              <a:rPr lang="de-DE" b="1" baseline="-2500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 S = </a:t>
            </a:r>
            <a:r>
              <a:rPr lang="de-DE" sz="3600" dirty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</a:t>
            </a:r>
            <a:r>
              <a:rPr lang="de-DE" sz="1050" dirty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1im </a:t>
            </a:r>
            <a:r>
              <a:rPr lang="de-DE" dirty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(</a:t>
            </a:r>
            <a:r>
              <a:rPr lang="de-DE" dirty="0" err="1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i</a:t>
            </a:r>
            <a:r>
              <a:rPr lang="de-DE" dirty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solidFill>
                  <a:srgbClr val="00B050"/>
                </a:solidFill>
                <a:latin typeface="JoinFont" pitchFamily="2" charset="0"/>
                <a:sym typeface="Symbol" pitchFamily="18" charset="2"/>
              </a:rPr>
              <a:t>⋈</a:t>
            </a:r>
            <a:r>
              <a:rPr lang="de-DE" b="1" baseline="-25000" dirty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 S</a:t>
            </a:r>
            <a:r>
              <a:rPr lang="de-DE" b="1" baseline="-25000" dirty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i</a:t>
            </a:r>
            <a:r>
              <a:rPr lang="de-DE" dirty="0">
                <a:solidFill>
                  <a:srgbClr val="00B050"/>
                </a:solidFill>
                <a:latin typeface="Tahoma" pitchFamily="34" charset="0"/>
                <a:sym typeface="Symbol" pitchFamily="18" charset="2"/>
              </a:rPr>
              <a:t>)</a:t>
            </a:r>
            <a:endParaRPr lang="de-DE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166359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7A629F-B34B-4866-BC2F-AE2F80B102C0}" type="slidenum">
              <a:rPr lang="en-US">
                <a:latin typeface="Arial" pitchFamily="34" charset="0"/>
              </a:rPr>
              <a:pPr/>
              <a:t>37</a:t>
            </a:fld>
            <a:endParaRPr lang="en-US">
              <a:latin typeface="Arial" pitchFamily="34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8101"/>
            <a:ext cx="6700838" cy="631031"/>
          </a:xfrm>
        </p:spPr>
        <p:txBody>
          <a:bodyPr/>
          <a:lstStyle/>
          <a:p>
            <a:pPr algn="ctr"/>
            <a:r>
              <a:rPr lang="de-DE"/>
              <a:t>Algebraische Äquivalenzen (Forts.)</a:t>
            </a:r>
          </a:p>
        </p:txBody>
      </p:sp>
      <p:sp>
        <p:nvSpPr>
          <p:cNvPr id="40964" name="Text Box 3"/>
          <p:cNvSpPr txBox="1">
            <a:spLocks noChangeArrowheads="1"/>
          </p:cNvSpPr>
          <p:nvPr/>
        </p:nvSpPr>
        <p:spPr bwMode="auto">
          <a:xfrm>
            <a:off x="1226344" y="829866"/>
            <a:ext cx="705405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de-DE" dirty="0">
                <a:latin typeface="Tahoma" pitchFamily="34" charset="0"/>
              </a:rPr>
              <a:t>Für eine derartig abgeleitete horizontale Fragmentierung von S gilt somit:</a:t>
            </a:r>
          </a:p>
          <a:p>
            <a:pPr algn="l"/>
            <a:endParaRPr lang="de-DE" dirty="0">
              <a:latin typeface="Tahoma" pitchFamily="34" charset="0"/>
            </a:endParaRPr>
          </a:p>
          <a:p>
            <a:r>
              <a:rPr lang="de-DE" dirty="0">
                <a:latin typeface="Tahoma" pitchFamily="34" charset="0"/>
              </a:rPr>
              <a:t>(R</a:t>
            </a:r>
            <a:r>
              <a:rPr lang="de-DE" b="1" baseline="-25000" dirty="0">
                <a:latin typeface="Tahoma" pitchFamily="34" charset="0"/>
              </a:rPr>
              <a:t>1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(S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m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</a:t>
            </a:r>
          </a:p>
          <a:p>
            <a:endParaRPr lang="de-DE" dirty="0">
              <a:latin typeface="Tahoma" pitchFamily="34" charset="0"/>
            </a:endParaRPr>
          </a:p>
          <a:p>
            <a:r>
              <a:rPr lang="de-DE" dirty="0">
                <a:latin typeface="Tahoma" pitchFamily="34" charset="0"/>
                <a:sym typeface="Symbol" pitchFamily="18" charset="2"/>
              </a:rPr>
              <a:t>                              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... 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</a:p>
          <a:p>
            <a:pPr algn="l"/>
            <a:endParaRPr lang="de-DE" dirty="0">
              <a:latin typeface="Tahoma" pitchFamily="34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158361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88303E-3E9B-4DBF-9F86-B6F79175EC92}" type="slidenum">
              <a:rPr lang="en-US">
                <a:latin typeface="Arial" pitchFamily="34" charset="0"/>
              </a:rPr>
              <a:pPr/>
              <a:t>38</a:t>
            </a:fld>
            <a:endParaRPr lang="en-US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8101"/>
            <a:ext cx="6700838" cy="631031"/>
          </a:xfrm>
        </p:spPr>
        <p:txBody>
          <a:bodyPr/>
          <a:lstStyle/>
          <a:p>
            <a:pPr algn="ctr"/>
            <a:r>
              <a:rPr lang="de-DE"/>
              <a:t>Algebraische Äquivalenzen (Forts.)</a:t>
            </a:r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1226344" y="829867"/>
            <a:ext cx="7817367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de-DE" dirty="0">
                <a:latin typeface="Tahoma" pitchFamily="34" charset="0"/>
              </a:rPr>
              <a:t>Für eine derartig abgeleitete horizontale Fragmentierung von S gilt somit: </a:t>
            </a:r>
          </a:p>
          <a:p>
            <a:pPr algn="l"/>
            <a:endParaRPr lang="de-DE" dirty="0">
              <a:latin typeface="Tahoma" pitchFamily="34" charset="0"/>
            </a:endParaRPr>
          </a:p>
          <a:p>
            <a:r>
              <a:rPr lang="de-DE" dirty="0">
                <a:latin typeface="Tahoma" pitchFamily="34" charset="0"/>
              </a:rPr>
              <a:t>(R</a:t>
            </a:r>
            <a:r>
              <a:rPr lang="de-DE" b="1" baseline="-25000" dirty="0">
                <a:latin typeface="Tahoma" pitchFamily="34" charset="0"/>
              </a:rPr>
              <a:t>1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(S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...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m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</a:t>
            </a:r>
          </a:p>
          <a:p>
            <a:endParaRPr lang="de-DE" dirty="0">
              <a:latin typeface="Tahoma" pitchFamily="34" charset="0"/>
            </a:endParaRPr>
          </a:p>
          <a:p>
            <a:r>
              <a:rPr lang="de-DE" dirty="0">
                <a:latin typeface="Tahoma" pitchFamily="34" charset="0"/>
                <a:sym typeface="Symbol" pitchFamily="18" charset="2"/>
              </a:rPr>
              <a:t>                            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S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...  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R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 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S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n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</a:p>
          <a:p>
            <a:pPr algn="l"/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 dirty="0">
                <a:latin typeface="Tahoma" pitchFamily="34" charset="0"/>
                <a:sym typeface="Symbol" pitchFamily="18" charset="2"/>
              </a:rPr>
              <a:t>Für unser Beispiel gilt nun folgendes:</a:t>
            </a:r>
          </a:p>
          <a:p>
            <a:pPr algn="l">
              <a:lnSpc>
                <a:spcPct val="50000"/>
              </a:lnSpc>
            </a:pPr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 dirty="0">
                <a:latin typeface="Tahoma" pitchFamily="34" charset="0"/>
                <a:sym typeface="Symbol" pitchFamily="18" charset="2"/>
              </a:rPr>
              <a:t>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PhysikVorls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PhiloVorls</a:t>
            </a:r>
            <a:r>
              <a:rPr lang="de-DE" dirty="0">
                <a:latin typeface="Tahoma" pitchFamily="34" charset="0"/>
                <a:sym typeface="Symbol" pitchFamily="18" charset="2"/>
              </a:rPr>
              <a:t>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... </a:t>
            </a:r>
          </a:p>
          <a:p>
            <a:pPr algn="l"/>
            <a:r>
              <a:rPr lang="de-DE" b="1" baseline="-25000" dirty="0">
                <a:latin typeface="Tahoma" pitchFamily="34" charset="0"/>
                <a:sym typeface="Symbol" pitchFamily="18" charset="2"/>
              </a:rPr>
              <a:t>		              </a:t>
            </a:r>
            <a:r>
              <a:rPr lang="de-DE" dirty="0">
                <a:latin typeface="Tahoma" pitchFamily="34" charset="0"/>
                <a:sym typeface="Symbol" pitchFamily="18" charset="2"/>
              </a:rPr>
              <a:t>(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TheolProfs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PhysikProfs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</a:t>
            </a:r>
            <a:r>
              <a:rPr lang="de-DE" dirty="0" err="1">
                <a:latin typeface="Tahoma" pitchFamily="34" charset="0"/>
                <a:sym typeface="Symbol" pitchFamily="18" charset="2"/>
              </a:rPr>
              <a:t>PhiloProfs</a:t>
            </a:r>
            <a:r>
              <a:rPr lang="de-DE" dirty="0">
                <a:latin typeface="Tahoma" pitchFamily="34" charset="0"/>
                <a:sym typeface="Symbol" pitchFamily="18" charset="2"/>
              </a:rPr>
              <a:t>)</a:t>
            </a:r>
          </a:p>
          <a:p>
            <a:pPr algn="l"/>
            <a:endParaRPr lang="de-DE" dirty="0">
              <a:latin typeface="Tahoma" pitchFamily="34" charset="0"/>
              <a:sym typeface="Symbol" pitchFamily="18" charset="2"/>
            </a:endParaRPr>
          </a:p>
          <a:p>
            <a:pPr algn="l"/>
            <a:r>
              <a:rPr lang="de-DE" dirty="0">
                <a:latin typeface="Tahoma" pitchFamily="34" charset="0"/>
              </a:rPr>
              <a:t>Um Selektionen und Projektionen über den Vereinigungs-operator hinweg „nach unten zu drücken“ benötigt man folgende Regeln:</a:t>
            </a:r>
          </a:p>
          <a:p>
            <a:pPr algn="l">
              <a:lnSpc>
                <a:spcPct val="50000"/>
              </a:lnSpc>
            </a:pPr>
            <a:endParaRPr lang="de-DE" dirty="0">
              <a:latin typeface="Tahoma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 </a:t>
            </a:r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</a:t>
            </a:r>
            <a:r>
              <a:rPr lang="de-DE" dirty="0" err="1">
                <a:latin typeface="Tahoma" pitchFamily="34" charset="0"/>
              </a:rPr>
              <a:t>σ</a:t>
            </a:r>
            <a:r>
              <a:rPr lang="de-DE" b="1" baseline="-25000" dirty="0" err="1">
                <a:latin typeface="Tahoma" pitchFamily="34" charset="0"/>
                <a:sym typeface="Symbol" pitchFamily="18" charset="2"/>
              </a:rPr>
              <a:t>p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</a:t>
            </a:r>
          </a:p>
          <a:p>
            <a:pPr marL="285750" indent="-285750">
              <a:buFont typeface="Arial" charset="0"/>
              <a:buChar char="•"/>
            </a:pPr>
            <a:r>
              <a:rPr lang="de-DE" dirty="0">
                <a:latin typeface="Tahoma" pitchFamily="34" charset="0"/>
                <a:sym typeface="Symbol" pitchFamily="18" charset="2"/>
              </a:rPr>
              <a:t>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L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  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 = 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L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1</a:t>
            </a:r>
            <a:r>
              <a:rPr lang="de-DE" dirty="0">
                <a:latin typeface="Tahoma" pitchFamily="34" charset="0"/>
                <a:sym typeface="Symbol" pitchFamily="18" charset="2"/>
              </a:rPr>
              <a:t>)  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L</a:t>
            </a:r>
            <a:r>
              <a:rPr lang="de-DE" dirty="0">
                <a:latin typeface="Tahoma" pitchFamily="34" charset="0"/>
                <a:sym typeface="Symbol" pitchFamily="18" charset="2"/>
              </a:rPr>
              <a:t>(R</a:t>
            </a:r>
            <a:r>
              <a:rPr lang="de-DE" b="1" baseline="-25000" dirty="0">
                <a:latin typeface="Tahoma" pitchFamily="34" charset="0"/>
                <a:sym typeface="Symbol" pitchFamily="18" charset="2"/>
              </a:rPr>
              <a:t>2</a:t>
            </a:r>
            <a:r>
              <a:rPr lang="de-DE" dirty="0">
                <a:latin typeface="Tahoma" pitchFamily="34" charset="0"/>
                <a:sym typeface="Symbol" pitchFamily="18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044357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371212-2168-40A1-B7D8-3CF6B63D7842}" type="slidenum">
              <a:rPr lang="en-US">
                <a:latin typeface="Arial" pitchFamily="34" charset="0"/>
              </a:rPr>
              <a:pPr/>
              <a:t>39</a:t>
            </a:fld>
            <a:endParaRPr lang="en-US">
              <a:latin typeface="Arial" pitchFamily="34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1647825" y="-28575"/>
            <a:ext cx="5829300" cy="536972"/>
          </a:xfrm>
        </p:spPr>
        <p:txBody>
          <a:bodyPr/>
          <a:lstStyle/>
          <a:p>
            <a:pPr algn="ctr"/>
            <a:r>
              <a:rPr lang="de-DE"/>
              <a:t>Optimale Form der Anfrage</a:t>
            </a:r>
          </a:p>
        </p:txBody>
      </p:sp>
      <p:sp>
        <p:nvSpPr>
          <p:cNvPr id="43012" name="Text Box 3"/>
          <p:cNvSpPr txBox="1">
            <a:spLocks noChangeArrowheads="1"/>
          </p:cNvSpPr>
          <p:nvPr/>
        </p:nvSpPr>
        <p:spPr bwMode="auto">
          <a:xfrm>
            <a:off x="1707356" y="552450"/>
            <a:ext cx="56114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>
                <a:latin typeface="Tahoma" pitchFamily="34" charset="0"/>
              </a:rPr>
              <a:t>Die Anwendung dieser algebraischen Regeln generiert den folgenden Auswertungsplan:</a:t>
            </a:r>
            <a:endParaRPr lang="de-DE">
              <a:latin typeface="Tahoma" pitchFamily="34" charset="0"/>
              <a:sym typeface="Symbol" pitchFamily="18" charset="2"/>
            </a:endParaRPr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4195763" y="1200150"/>
            <a:ext cx="362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  <a:sym typeface="Symbol" pitchFamily="18" charset="2"/>
              </a:rPr>
              <a:t>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14" name="Text Box 5"/>
          <p:cNvSpPr txBox="1">
            <a:spLocks noChangeArrowheads="1"/>
          </p:cNvSpPr>
          <p:nvPr/>
        </p:nvSpPr>
        <p:spPr bwMode="auto">
          <a:xfrm>
            <a:off x="4010026" y="1657350"/>
            <a:ext cx="6393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Titel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15" name="Text Box 6"/>
          <p:cNvSpPr txBox="1">
            <a:spLocks noChangeArrowheads="1"/>
          </p:cNvSpPr>
          <p:nvPr/>
        </p:nvSpPr>
        <p:spPr bwMode="auto">
          <a:xfrm>
            <a:off x="6184107" y="1657350"/>
            <a:ext cx="6393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Titel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16" name="Text Box 7"/>
          <p:cNvSpPr txBox="1">
            <a:spLocks noChangeArrowheads="1"/>
          </p:cNvSpPr>
          <p:nvPr/>
        </p:nvSpPr>
        <p:spPr bwMode="auto">
          <a:xfrm>
            <a:off x="1644254" y="1658541"/>
            <a:ext cx="6393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Titel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4192191" y="2185988"/>
            <a:ext cx="15788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>
                <a:latin typeface="Times New Roman" pitchFamily="18" charset="0"/>
              </a:rPr>
              <a:t> </a:t>
            </a:r>
            <a:r>
              <a:rPr lang="de-DE" baseline="-25000" dirty="0" err="1">
                <a:latin typeface="Times New Roman" pitchFamily="18" charset="0"/>
              </a:rPr>
              <a:t>gelesenVon</a:t>
            </a:r>
            <a:r>
              <a:rPr lang="de-DE" baseline="-25000" dirty="0">
                <a:latin typeface="Times New Roman" pitchFamily="18" charset="0"/>
              </a:rPr>
              <a:t>=</a:t>
            </a:r>
            <a:r>
              <a:rPr lang="de-DE" baseline="-25000" dirty="0" err="1">
                <a:latin typeface="Times New Roman" pitchFamily="18" charset="0"/>
              </a:rPr>
              <a:t>PersNr</a:t>
            </a:r>
            <a:endParaRPr lang="de-DE" baseline="-25000" dirty="0">
              <a:latin typeface="Times New Roman" pitchFamily="18" charset="0"/>
            </a:endParaRPr>
          </a:p>
        </p:txBody>
      </p:sp>
      <p:sp>
        <p:nvSpPr>
          <p:cNvPr id="43018" name="Text Box 9"/>
          <p:cNvSpPr txBox="1">
            <a:spLocks noChangeArrowheads="1"/>
          </p:cNvSpPr>
          <p:nvPr/>
        </p:nvSpPr>
        <p:spPr bwMode="auto">
          <a:xfrm>
            <a:off x="6376988" y="2185988"/>
            <a:ext cx="15788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>
                <a:latin typeface="Times New Roman" pitchFamily="18" charset="0"/>
              </a:rPr>
              <a:t> </a:t>
            </a:r>
            <a:r>
              <a:rPr lang="de-DE" baseline="-25000" dirty="0" err="1">
                <a:latin typeface="Times New Roman" pitchFamily="18" charset="0"/>
              </a:rPr>
              <a:t>gelesenVon</a:t>
            </a:r>
            <a:r>
              <a:rPr lang="de-DE" baseline="-25000" dirty="0">
                <a:latin typeface="Times New Roman" pitchFamily="18" charset="0"/>
              </a:rPr>
              <a:t>=</a:t>
            </a:r>
            <a:r>
              <a:rPr lang="de-DE" baseline="-25000" dirty="0" err="1">
                <a:latin typeface="Times New Roman" pitchFamily="18" charset="0"/>
              </a:rPr>
              <a:t>PersNr</a:t>
            </a:r>
            <a:endParaRPr lang="de-DE" baseline="-25000" dirty="0">
              <a:latin typeface="Times New Roman" pitchFamily="18" charset="0"/>
            </a:endParaRPr>
          </a:p>
        </p:txBody>
      </p:sp>
      <p:sp>
        <p:nvSpPr>
          <p:cNvPr id="43019" name="Text Box 10"/>
          <p:cNvSpPr txBox="1">
            <a:spLocks noChangeArrowheads="1"/>
          </p:cNvSpPr>
          <p:nvPr/>
        </p:nvSpPr>
        <p:spPr bwMode="auto">
          <a:xfrm>
            <a:off x="1832372" y="2195513"/>
            <a:ext cx="15788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>
                <a:latin typeface="Times New Roman" pitchFamily="18" charset="0"/>
              </a:rPr>
              <a:t> </a:t>
            </a:r>
            <a:r>
              <a:rPr lang="de-DE" baseline="-25000" dirty="0" err="1">
                <a:latin typeface="Times New Roman" pitchFamily="18" charset="0"/>
              </a:rPr>
              <a:t>gelesenVon</a:t>
            </a:r>
            <a:r>
              <a:rPr lang="de-DE" baseline="-25000" dirty="0">
                <a:latin typeface="Times New Roman" pitchFamily="18" charset="0"/>
              </a:rPr>
              <a:t>=</a:t>
            </a:r>
            <a:r>
              <a:rPr lang="de-DE" baseline="-25000" dirty="0" err="1">
                <a:latin typeface="Times New Roman" pitchFamily="18" charset="0"/>
              </a:rPr>
              <a:t>PersNr</a:t>
            </a:r>
            <a:endParaRPr lang="de-DE" baseline="-25000" dirty="0">
              <a:latin typeface="Times New Roman" pitchFamily="18" charset="0"/>
            </a:endParaRPr>
          </a:p>
        </p:txBody>
      </p:sp>
      <p:sp>
        <p:nvSpPr>
          <p:cNvPr id="43020" name="Text Box 11"/>
          <p:cNvSpPr txBox="1">
            <a:spLocks noChangeArrowheads="1"/>
          </p:cNvSpPr>
          <p:nvPr/>
        </p:nvSpPr>
        <p:spPr bwMode="auto">
          <a:xfrm>
            <a:off x="4913710" y="2846785"/>
            <a:ext cx="10038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Rang=‚C4‘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21" name="Text Box 12"/>
          <p:cNvSpPr txBox="1">
            <a:spLocks noChangeArrowheads="1"/>
          </p:cNvSpPr>
          <p:nvPr/>
        </p:nvSpPr>
        <p:spPr bwMode="auto">
          <a:xfrm>
            <a:off x="7096125" y="2847975"/>
            <a:ext cx="10038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Rang=‚C4‘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22" name="Text Box 13"/>
          <p:cNvSpPr txBox="1">
            <a:spLocks noChangeArrowheads="1"/>
          </p:cNvSpPr>
          <p:nvPr/>
        </p:nvSpPr>
        <p:spPr bwMode="auto">
          <a:xfrm>
            <a:off x="2541985" y="2831306"/>
            <a:ext cx="10038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Rang=‚C4‘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23" name="Text Box 14"/>
          <p:cNvSpPr txBox="1">
            <a:spLocks noChangeArrowheads="1"/>
          </p:cNvSpPr>
          <p:nvPr/>
        </p:nvSpPr>
        <p:spPr bwMode="auto">
          <a:xfrm>
            <a:off x="1133476" y="3436144"/>
            <a:ext cx="1035283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TheolVorls</a:t>
            </a:r>
          </a:p>
        </p:txBody>
      </p:sp>
      <p:sp>
        <p:nvSpPr>
          <p:cNvPr id="43024" name="Text Box 15"/>
          <p:cNvSpPr txBox="1">
            <a:spLocks noChangeArrowheads="1"/>
          </p:cNvSpPr>
          <p:nvPr/>
        </p:nvSpPr>
        <p:spPr bwMode="auto">
          <a:xfrm>
            <a:off x="2176463" y="3436144"/>
            <a:ext cx="103906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TheolProfs</a:t>
            </a:r>
          </a:p>
        </p:txBody>
      </p:sp>
      <p:sp>
        <p:nvSpPr>
          <p:cNvPr id="43025" name="Text Box 16"/>
          <p:cNvSpPr txBox="1">
            <a:spLocks noChangeArrowheads="1"/>
          </p:cNvSpPr>
          <p:nvPr/>
        </p:nvSpPr>
        <p:spPr bwMode="auto">
          <a:xfrm>
            <a:off x="3381375" y="3426619"/>
            <a:ext cx="1112228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PhysikVorls</a:t>
            </a:r>
          </a:p>
        </p:txBody>
      </p:sp>
      <p:sp>
        <p:nvSpPr>
          <p:cNvPr id="43026" name="Text Box 17"/>
          <p:cNvSpPr txBox="1">
            <a:spLocks noChangeArrowheads="1"/>
          </p:cNvSpPr>
          <p:nvPr/>
        </p:nvSpPr>
        <p:spPr bwMode="auto">
          <a:xfrm>
            <a:off x="4521994" y="3426619"/>
            <a:ext cx="1116011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PhysikProfs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27" name="Text Box 18"/>
          <p:cNvSpPr txBox="1">
            <a:spLocks noChangeArrowheads="1"/>
          </p:cNvSpPr>
          <p:nvPr/>
        </p:nvSpPr>
        <p:spPr bwMode="auto">
          <a:xfrm>
            <a:off x="5774532" y="3426619"/>
            <a:ext cx="99360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PhiloVorls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3028" name="Text Box 19"/>
          <p:cNvSpPr txBox="1">
            <a:spLocks noChangeArrowheads="1"/>
          </p:cNvSpPr>
          <p:nvPr/>
        </p:nvSpPr>
        <p:spPr bwMode="auto">
          <a:xfrm>
            <a:off x="6760369" y="3426619"/>
            <a:ext cx="99738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PhiloProfs</a:t>
            </a:r>
          </a:p>
        </p:txBody>
      </p:sp>
      <p:sp>
        <p:nvSpPr>
          <p:cNvPr id="43029" name="Line 20"/>
          <p:cNvSpPr>
            <a:spLocks noChangeShapeType="1"/>
          </p:cNvSpPr>
          <p:nvPr/>
        </p:nvSpPr>
        <p:spPr bwMode="auto">
          <a:xfrm>
            <a:off x="4341019" y="1497806"/>
            <a:ext cx="0" cy="29170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0" name="Line 21"/>
          <p:cNvSpPr>
            <a:spLocks noChangeShapeType="1"/>
          </p:cNvSpPr>
          <p:nvPr/>
        </p:nvSpPr>
        <p:spPr bwMode="auto">
          <a:xfrm>
            <a:off x="4342210" y="2006204"/>
            <a:ext cx="0" cy="29170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1" name="Line 22"/>
          <p:cNvSpPr>
            <a:spLocks noChangeShapeType="1"/>
          </p:cNvSpPr>
          <p:nvPr/>
        </p:nvSpPr>
        <p:spPr bwMode="auto">
          <a:xfrm>
            <a:off x="6515100" y="2015729"/>
            <a:ext cx="0" cy="29170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2" name="Line 23"/>
          <p:cNvSpPr>
            <a:spLocks noChangeShapeType="1"/>
          </p:cNvSpPr>
          <p:nvPr/>
        </p:nvSpPr>
        <p:spPr bwMode="auto">
          <a:xfrm>
            <a:off x="1976438" y="2015729"/>
            <a:ext cx="9525" cy="28217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3" name="Line 24"/>
          <p:cNvSpPr>
            <a:spLocks noChangeShapeType="1"/>
          </p:cNvSpPr>
          <p:nvPr/>
        </p:nvSpPr>
        <p:spPr bwMode="auto">
          <a:xfrm>
            <a:off x="7222331" y="3173016"/>
            <a:ext cx="0" cy="29170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4" name="Line 25"/>
          <p:cNvSpPr>
            <a:spLocks noChangeShapeType="1"/>
          </p:cNvSpPr>
          <p:nvPr/>
        </p:nvSpPr>
        <p:spPr bwMode="auto">
          <a:xfrm>
            <a:off x="5033963" y="3174206"/>
            <a:ext cx="9525" cy="28217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5" name="Line 26"/>
          <p:cNvSpPr>
            <a:spLocks noChangeShapeType="1"/>
          </p:cNvSpPr>
          <p:nvPr/>
        </p:nvSpPr>
        <p:spPr bwMode="auto">
          <a:xfrm>
            <a:off x="2667000" y="3165873"/>
            <a:ext cx="0" cy="29170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6" name="Line 27"/>
          <p:cNvSpPr>
            <a:spLocks noChangeShapeType="1"/>
          </p:cNvSpPr>
          <p:nvPr/>
        </p:nvSpPr>
        <p:spPr bwMode="auto">
          <a:xfrm flipH="1">
            <a:off x="1631156" y="2484835"/>
            <a:ext cx="282179" cy="98702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7" name="Line 28"/>
          <p:cNvSpPr>
            <a:spLocks noChangeShapeType="1"/>
          </p:cNvSpPr>
          <p:nvPr/>
        </p:nvSpPr>
        <p:spPr bwMode="auto">
          <a:xfrm>
            <a:off x="2026444" y="2484835"/>
            <a:ext cx="639366" cy="4226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8" name="Line 29"/>
          <p:cNvSpPr>
            <a:spLocks noChangeShapeType="1"/>
          </p:cNvSpPr>
          <p:nvPr/>
        </p:nvSpPr>
        <p:spPr bwMode="auto">
          <a:xfrm flipH="1">
            <a:off x="3990975" y="2486025"/>
            <a:ext cx="282179" cy="98702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39" name="Line 30"/>
          <p:cNvSpPr>
            <a:spLocks noChangeShapeType="1"/>
          </p:cNvSpPr>
          <p:nvPr/>
        </p:nvSpPr>
        <p:spPr bwMode="auto">
          <a:xfrm>
            <a:off x="4386263" y="2495551"/>
            <a:ext cx="639366" cy="4226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40" name="Line 31"/>
          <p:cNvSpPr>
            <a:spLocks noChangeShapeType="1"/>
          </p:cNvSpPr>
          <p:nvPr/>
        </p:nvSpPr>
        <p:spPr bwMode="auto">
          <a:xfrm flipH="1">
            <a:off x="6181725" y="2486025"/>
            <a:ext cx="282179" cy="98702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41" name="Line 32"/>
          <p:cNvSpPr>
            <a:spLocks noChangeShapeType="1"/>
          </p:cNvSpPr>
          <p:nvPr/>
        </p:nvSpPr>
        <p:spPr bwMode="auto">
          <a:xfrm>
            <a:off x="6577013" y="2486026"/>
            <a:ext cx="639366" cy="4226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42" name="Line 33"/>
          <p:cNvSpPr>
            <a:spLocks noChangeShapeType="1"/>
          </p:cNvSpPr>
          <p:nvPr/>
        </p:nvSpPr>
        <p:spPr bwMode="auto">
          <a:xfrm flipH="1">
            <a:off x="1970485" y="1469231"/>
            <a:ext cx="2264569" cy="27265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43" name="Line 34"/>
          <p:cNvSpPr>
            <a:spLocks noChangeShapeType="1"/>
          </p:cNvSpPr>
          <p:nvPr/>
        </p:nvSpPr>
        <p:spPr bwMode="auto">
          <a:xfrm>
            <a:off x="4450556" y="1481137"/>
            <a:ext cx="2066925" cy="252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96995" name="Text Box 35"/>
          <p:cNvSpPr txBox="1">
            <a:spLocks noChangeArrowheads="1"/>
          </p:cNvSpPr>
          <p:nvPr/>
        </p:nvSpPr>
        <p:spPr bwMode="auto">
          <a:xfrm>
            <a:off x="1485900" y="4045744"/>
            <a:ext cx="6276975" cy="1061829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FFCC00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algn="l">
              <a:defRPr/>
            </a:pPr>
            <a:r>
              <a:rPr lang="de-DE" sz="1500">
                <a:latin typeface="Tahoma" pitchFamily="34" charset="0"/>
              </a:rPr>
              <a:t>Auswertungen können lokal auf den Stationen </a:t>
            </a:r>
            <a:r>
              <a:rPr lang="de-DE" sz="1500" i="1">
                <a:latin typeface="Tahoma" pitchFamily="34" charset="0"/>
              </a:rPr>
              <a:t>S</a:t>
            </a:r>
            <a:r>
              <a:rPr lang="de-DE" sz="1500" b="1" i="1" baseline="-25000">
                <a:latin typeface="Tahoma" pitchFamily="34" charset="0"/>
              </a:rPr>
              <a:t>Theol</a:t>
            </a:r>
            <a:r>
              <a:rPr lang="de-DE" sz="1500">
                <a:latin typeface="Tahoma" pitchFamily="34" charset="0"/>
              </a:rPr>
              <a:t>, </a:t>
            </a:r>
            <a:r>
              <a:rPr lang="de-DE" sz="1500" i="1">
                <a:latin typeface="Tahoma" pitchFamily="34" charset="0"/>
              </a:rPr>
              <a:t>S</a:t>
            </a:r>
            <a:r>
              <a:rPr lang="de-DE" sz="1500" b="1" i="1" baseline="-25000">
                <a:latin typeface="Tahoma" pitchFamily="34" charset="0"/>
              </a:rPr>
              <a:t>Physik </a:t>
            </a:r>
            <a:r>
              <a:rPr lang="de-DE" sz="1500">
                <a:latin typeface="Tahoma" pitchFamily="34" charset="0"/>
              </a:rPr>
              <a:t>und </a:t>
            </a:r>
            <a:r>
              <a:rPr lang="de-DE" sz="1500" i="1">
                <a:latin typeface="Tahoma" pitchFamily="34" charset="0"/>
              </a:rPr>
              <a:t>S</a:t>
            </a:r>
            <a:r>
              <a:rPr lang="de-DE" sz="1500" b="1" i="1" baseline="-25000">
                <a:latin typeface="Tahoma" pitchFamily="34" charset="0"/>
              </a:rPr>
              <a:t>Philo</a:t>
            </a:r>
            <a:r>
              <a:rPr lang="de-DE" sz="1500">
                <a:latin typeface="Tahoma" pitchFamily="34" charset="0"/>
              </a:rPr>
              <a:t> ausgeführt werden 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</a:t>
            </a:r>
            <a:r>
              <a:rPr lang="de-DE" sz="15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 </a:t>
            </a:r>
            <a:r>
              <a:rPr lang="de-DE" sz="1500">
                <a:latin typeface="Tahoma" pitchFamily="34" charset="0"/>
                <a:sym typeface="Symbol" pitchFamily="18" charset="2"/>
              </a:rPr>
              <a:t>Stationen können parallel abarbeiten und lokales Ergebnis voneinander unabhängig an die Station, die die abschliessende Vereinigung durchführt, übermitteln.</a:t>
            </a:r>
            <a:endParaRPr lang="de-DE" sz="1500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34279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3AEE1C-9D0E-42EB-9A4A-F1BF745C6D99}" type="slidenum">
              <a:rPr lang="en-US">
                <a:latin typeface="Arial" pitchFamily="34" charset="0"/>
              </a:rPr>
              <a:pPr/>
              <a:t>4</a:t>
            </a:fld>
            <a:endParaRPr lang="en-US">
              <a:latin typeface="Arial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552450"/>
          </a:xfrm>
        </p:spPr>
        <p:txBody>
          <a:bodyPr/>
          <a:lstStyle/>
          <a:p>
            <a:pPr algn="ctr"/>
            <a:r>
              <a:rPr lang="de-DE"/>
              <a:t>Verteiltes Datenbanksystem</a:t>
            </a:r>
          </a:p>
        </p:txBody>
      </p:sp>
      <p:sp>
        <p:nvSpPr>
          <p:cNvPr id="7172" name="AutoShape 3"/>
          <p:cNvSpPr>
            <a:spLocks noChangeArrowheads="1"/>
          </p:cNvSpPr>
          <p:nvPr/>
        </p:nvSpPr>
        <p:spPr bwMode="auto">
          <a:xfrm>
            <a:off x="4093369" y="806053"/>
            <a:ext cx="1154906" cy="500063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3" name="AutoShape 4"/>
          <p:cNvSpPr>
            <a:spLocks noChangeArrowheads="1"/>
          </p:cNvSpPr>
          <p:nvPr/>
        </p:nvSpPr>
        <p:spPr bwMode="auto">
          <a:xfrm>
            <a:off x="1409701" y="4489847"/>
            <a:ext cx="1154906" cy="500063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4" name="AutoShape 5"/>
          <p:cNvSpPr>
            <a:spLocks noChangeArrowheads="1"/>
          </p:cNvSpPr>
          <p:nvPr/>
        </p:nvSpPr>
        <p:spPr bwMode="auto">
          <a:xfrm>
            <a:off x="6628210" y="4463653"/>
            <a:ext cx="1154906" cy="500063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5" name="Oval 6"/>
          <p:cNvSpPr>
            <a:spLocks noChangeArrowheads="1"/>
          </p:cNvSpPr>
          <p:nvPr/>
        </p:nvSpPr>
        <p:spPr bwMode="auto">
          <a:xfrm>
            <a:off x="3744517" y="2927747"/>
            <a:ext cx="1916906" cy="1828800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400" dirty="0"/>
              <a:t>Kommunikations-</a:t>
            </a:r>
          </a:p>
          <a:p>
            <a:r>
              <a:rPr lang="de-DE" sz="1400" dirty="0"/>
              <a:t>netz</a:t>
            </a:r>
          </a:p>
        </p:txBody>
      </p:sp>
      <p:sp>
        <p:nvSpPr>
          <p:cNvPr id="7176" name="Rectangle 7"/>
          <p:cNvSpPr>
            <a:spLocks noChangeArrowheads="1"/>
          </p:cNvSpPr>
          <p:nvPr/>
        </p:nvSpPr>
        <p:spPr bwMode="auto">
          <a:xfrm>
            <a:off x="4136231" y="1719262"/>
            <a:ext cx="1110854" cy="414338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Station S</a:t>
            </a:r>
            <a:r>
              <a:rPr lang="de-DE" b="1" baseline="-25000"/>
              <a:t>1</a:t>
            </a:r>
          </a:p>
        </p:txBody>
      </p:sp>
      <p:sp>
        <p:nvSpPr>
          <p:cNvPr id="7177" name="Rectangle 8"/>
          <p:cNvSpPr>
            <a:spLocks noChangeArrowheads="1"/>
          </p:cNvSpPr>
          <p:nvPr/>
        </p:nvSpPr>
        <p:spPr bwMode="auto">
          <a:xfrm>
            <a:off x="1425178" y="3646885"/>
            <a:ext cx="1100138" cy="402431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Station S</a:t>
            </a:r>
            <a:r>
              <a:rPr lang="de-DE" b="1" baseline="-25000"/>
              <a:t>2</a:t>
            </a:r>
          </a:p>
        </p:txBody>
      </p:sp>
      <p:sp>
        <p:nvSpPr>
          <p:cNvPr id="7178" name="Rectangle 9"/>
          <p:cNvSpPr>
            <a:spLocks noChangeArrowheads="1"/>
          </p:cNvSpPr>
          <p:nvPr/>
        </p:nvSpPr>
        <p:spPr bwMode="auto">
          <a:xfrm>
            <a:off x="6644878" y="3652838"/>
            <a:ext cx="1100138" cy="402431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Station S</a:t>
            </a:r>
            <a:r>
              <a:rPr lang="de-DE" b="1" baseline="-25000"/>
              <a:t>3</a:t>
            </a:r>
          </a:p>
        </p:txBody>
      </p:sp>
      <p:sp>
        <p:nvSpPr>
          <p:cNvPr id="7179" name="Line 10"/>
          <p:cNvSpPr>
            <a:spLocks noChangeShapeType="1"/>
          </p:cNvSpPr>
          <p:nvPr/>
        </p:nvSpPr>
        <p:spPr bwMode="auto">
          <a:xfrm flipH="1">
            <a:off x="4702969" y="1318023"/>
            <a:ext cx="0" cy="392906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0" name="Line 11"/>
          <p:cNvSpPr>
            <a:spLocks noChangeShapeType="1"/>
          </p:cNvSpPr>
          <p:nvPr/>
        </p:nvSpPr>
        <p:spPr bwMode="auto">
          <a:xfrm>
            <a:off x="1970485" y="4038600"/>
            <a:ext cx="0" cy="501254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1" name="Line 12"/>
          <p:cNvSpPr>
            <a:spLocks noChangeShapeType="1"/>
          </p:cNvSpPr>
          <p:nvPr/>
        </p:nvSpPr>
        <p:spPr bwMode="auto">
          <a:xfrm>
            <a:off x="7190185" y="4055269"/>
            <a:ext cx="0" cy="501254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2" name="Line 13"/>
          <p:cNvSpPr>
            <a:spLocks noChangeShapeType="1"/>
          </p:cNvSpPr>
          <p:nvPr/>
        </p:nvSpPr>
        <p:spPr bwMode="auto">
          <a:xfrm>
            <a:off x="2514600" y="3842147"/>
            <a:ext cx="1219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3" name="Line 14"/>
          <p:cNvSpPr>
            <a:spLocks noChangeShapeType="1"/>
          </p:cNvSpPr>
          <p:nvPr/>
        </p:nvSpPr>
        <p:spPr bwMode="auto">
          <a:xfrm flipH="1">
            <a:off x="5649516" y="3854054"/>
            <a:ext cx="990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4" name="Line 15"/>
          <p:cNvSpPr>
            <a:spLocks noChangeShapeType="1"/>
          </p:cNvSpPr>
          <p:nvPr/>
        </p:nvSpPr>
        <p:spPr bwMode="auto">
          <a:xfrm>
            <a:off x="4701779" y="2133601"/>
            <a:ext cx="1190" cy="783431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5" name="Oval 16"/>
          <p:cNvSpPr>
            <a:spLocks noChangeArrowheads="1"/>
          </p:cNvSpPr>
          <p:nvPr/>
        </p:nvSpPr>
        <p:spPr bwMode="auto">
          <a:xfrm>
            <a:off x="3711179" y="3799285"/>
            <a:ext cx="66675" cy="66675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6" name="Oval 17"/>
          <p:cNvSpPr>
            <a:spLocks noChangeArrowheads="1"/>
          </p:cNvSpPr>
          <p:nvPr/>
        </p:nvSpPr>
        <p:spPr bwMode="auto">
          <a:xfrm>
            <a:off x="5610225" y="3814763"/>
            <a:ext cx="66675" cy="66675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87" name="Oval 18"/>
          <p:cNvSpPr>
            <a:spLocks noChangeArrowheads="1"/>
          </p:cNvSpPr>
          <p:nvPr/>
        </p:nvSpPr>
        <p:spPr bwMode="auto">
          <a:xfrm>
            <a:off x="4652963" y="2889647"/>
            <a:ext cx="66675" cy="66675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3738452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5D9B0E-B4B9-4392-9D7C-0FD15B5D411F}" type="slidenum">
              <a:rPr lang="en-US">
                <a:latin typeface="Arial" pitchFamily="34" charset="0"/>
              </a:rPr>
              <a:pPr/>
              <a:t>40</a:t>
            </a:fld>
            <a:endParaRPr lang="en-US">
              <a:latin typeface="Arial" pitchFamily="34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1666875" y="152400"/>
            <a:ext cx="5829300" cy="857250"/>
          </a:xfrm>
        </p:spPr>
        <p:txBody>
          <a:bodyPr/>
          <a:lstStyle/>
          <a:p>
            <a:pPr algn="ctr"/>
            <a:r>
              <a:rPr lang="de-DE"/>
              <a:t>Anfragebearbeitung bei vertikaler Fragmentierung</a:t>
            </a:r>
          </a:p>
        </p:txBody>
      </p:sp>
      <p:sp>
        <p:nvSpPr>
          <p:cNvPr id="44036" name="Text Box 3"/>
          <p:cNvSpPr txBox="1">
            <a:spLocks noChangeArrowheads="1"/>
          </p:cNvSpPr>
          <p:nvPr/>
        </p:nvSpPr>
        <p:spPr bwMode="auto">
          <a:xfrm>
            <a:off x="1454944" y="1444229"/>
            <a:ext cx="2667974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Beispiel:</a:t>
            </a:r>
          </a:p>
          <a:p>
            <a:pPr algn="l">
              <a:lnSpc>
                <a:spcPct val="50000"/>
              </a:lnSpc>
            </a:pPr>
            <a:endParaRPr lang="de-DE" b="1">
              <a:latin typeface="Tahoma" pitchFamily="34" charset="0"/>
            </a:endParaRPr>
          </a:p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Name, Gehalt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Professoren</a:t>
            </a: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Gehalt &gt; 80000;</a:t>
            </a:r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4588669" y="1444229"/>
            <a:ext cx="32919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kanonischer Auswertungsplan:</a:t>
            </a:r>
          </a:p>
        </p:txBody>
      </p:sp>
      <p:sp>
        <p:nvSpPr>
          <p:cNvPr id="44038" name="Text Box 5"/>
          <p:cNvSpPr txBox="1">
            <a:spLocks noChangeArrowheads="1"/>
          </p:cNvSpPr>
          <p:nvPr/>
        </p:nvSpPr>
        <p:spPr bwMode="auto">
          <a:xfrm>
            <a:off x="5587604" y="2001441"/>
            <a:ext cx="12089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Name, Gehalt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5609035" y="2536031"/>
            <a:ext cx="11929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Gehalt&gt;80000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4040" name="Rectangle 7"/>
          <p:cNvSpPr>
            <a:spLocks noChangeArrowheads="1"/>
          </p:cNvSpPr>
          <p:nvPr/>
        </p:nvSpPr>
        <p:spPr bwMode="auto">
          <a:xfrm>
            <a:off x="5588794" y="3081338"/>
            <a:ext cx="3000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</a:p>
        </p:txBody>
      </p:sp>
      <p:sp>
        <p:nvSpPr>
          <p:cNvPr id="44041" name="Text Box 8"/>
          <p:cNvSpPr txBox="1">
            <a:spLocks noChangeArrowheads="1"/>
          </p:cNvSpPr>
          <p:nvPr/>
        </p:nvSpPr>
        <p:spPr bwMode="auto">
          <a:xfrm>
            <a:off x="4414838" y="3743325"/>
            <a:ext cx="362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  <a:sym typeface="Symbol" pitchFamily="18" charset="2"/>
              </a:rPr>
              <a:t>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4042" name="Text Box 9"/>
          <p:cNvSpPr txBox="1">
            <a:spLocks noChangeArrowheads="1"/>
          </p:cNvSpPr>
          <p:nvPr/>
        </p:nvSpPr>
        <p:spPr bwMode="auto">
          <a:xfrm>
            <a:off x="2981326" y="4845844"/>
            <a:ext cx="103906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TheolProfs</a:t>
            </a:r>
          </a:p>
        </p:txBody>
      </p:sp>
      <p:sp>
        <p:nvSpPr>
          <p:cNvPr id="44043" name="Text Box 10"/>
          <p:cNvSpPr txBox="1">
            <a:spLocks noChangeArrowheads="1"/>
          </p:cNvSpPr>
          <p:nvPr/>
        </p:nvSpPr>
        <p:spPr bwMode="auto">
          <a:xfrm>
            <a:off x="4031457" y="4845844"/>
            <a:ext cx="1116011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PhysikProfs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4044" name="Text Box 11"/>
          <p:cNvSpPr txBox="1">
            <a:spLocks noChangeArrowheads="1"/>
          </p:cNvSpPr>
          <p:nvPr/>
        </p:nvSpPr>
        <p:spPr bwMode="auto">
          <a:xfrm>
            <a:off x="5136357" y="4845844"/>
            <a:ext cx="99738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PhiloProfs</a:t>
            </a:r>
          </a:p>
        </p:txBody>
      </p:sp>
      <p:sp>
        <p:nvSpPr>
          <p:cNvPr id="44045" name="Text Box 12"/>
          <p:cNvSpPr txBox="1">
            <a:spLocks noChangeArrowheads="1"/>
          </p:cNvSpPr>
          <p:nvPr/>
        </p:nvSpPr>
        <p:spPr bwMode="auto">
          <a:xfrm>
            <a:off x="6491287" y="3788569"/>
            <a:ext cx="92333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ProfVerw</a:t>
            </a:r>
            <a:endParaRPr lang="de-DE" sz="1350">
              <a:latin typeface="Times New Roman" pitchFamily="18" charset="0"/>
            </a:endParaRPr>
          </a:p>
        </p:txBody>
      </p:sp>
      <p:sp>
        <p:nvSpPr>
          <p:cNvPr id="44046" name="Line 13"/>
          <p:cNvSpPr>
            <a:spLocks noChangeShapeType="1"/>
          </p:cNvSpPr>
          <p:nvPr/>
        </p:nvSpPr>
        <p:spPr bwMode="auto">
          <a:xfrm>
            <a:off x="5736431" y="2314575"/>
            <a:ext cx="0" cy="29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47" name="Line 14"/>
          <p:cNvSpPr>
            <a:spLocks noChangeShapeType="1"/>
          </p:cNvSpPr>
          <p:nvPr/>
        </p:nvSpPr>
        <p:spPr bwMode="auto">
          <a:xfrm>
            <a:off x="5736431" y="2876550"/>
            <a:ext cx="0" cy="29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48" name="Line 15"/>
          <p:cNvSpPr>
            <a:spLocks noChangeShapeType="1"/>
          </p:cNvSpPr>
          <p:nvPr/>
        </p:nvSpPr>
        <p:spPr bwMode="auto">
          <a:xfrm>
            <a:off x="5800725" y="3362325"/>
            <a:ext cx="112395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49" name="Line 16"/>
          <p:cNvSpPr>
            <a:spLocks noChangeShapeType="1"/>
          </p:cNvSpPr>
          <p:nvPr/>
        </p:nvSpPr>
        <p:spPr bwMode="auto">
          <a:xfrm flipH="1">
            <a:off x="4562475" y="3364706"/>
            <a:ext cx="112395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50" name="Line 17"/>
          <p:cNvSpPr>
            <a:spLocks noChangeShapeType="1"/>
          </p:cNvSpPr>
          <p:nvPr/>
        </p:nvSpPr>
        <p:spPr bwMode="auto">
          <a:xfrm flipH="1">
            <a:off x="3524250" y="4021931"/>
            <a:ext cx="942975" cy="847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51" name="Line 18"/>
          <p:cNvSpPr>
            <a:spLocks noChangeShapeType="1"/>
          </p:cNvSpPr>
          <p:nvPr/>
        </p:nvSpPr>
        <p:spPr bwMode="auto">
          <a:xfrm>
            <a:off x="4657725" y="4012406"/>
            <a:ext cx="942975" cy="847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52" name="Line 19"/>
          <p:cNvSpPr>
            <a:spLocks noChangeShapeType="1"/>
          </p:cNvSpPr>
          <p:nvPr/>
        </p:nvSpPr>
        <p:spPr bwMode="auto">
          <a:xfrm>
            <a:off x="4564856" y="4060031"/>
            <a:ext cx="0" cy="800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0171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1A6ED4-8E65-4CFD-A6DC-B1BE3AA3FD92}" type="slidenum">
              <a:rPr lang="en-US">
                <a:latin typeface="Arial" pitchFamily="34" charset="0"/>
              </a:rPr>
              <a:pPr/>
              <a:t>41</a:t>
            </a:fld>
            <a:endParaRPr lang="en-US">
              <a:latin typeface="Arial" pitchFamily="34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-28575"/>
            <a:ext cx="5829300" cy="857250"/>
          </a:xfrm>
        </p:spPr>
        <p:txBody>
          <a:bodyPr/>
          <a:lstStyle/>
          <a:p>
            <a:pPr algn="ctr"/>
            <a:r>
              <a:rPr lang="de-DE"/>
              <a:t>Optimierung bei vertikaler Fragmentierung</a:t>
            </a:r>
          </a:p>
        </p:txBody>
      </p:sp>
      <p:sp>
        <p:nvSpPr>
          <p:cNvPr id="45060" name="Text Box 3"/>
          <p:cNvSpPr txBox="1">
            <a:spLocks noChangeArrowheads="1"/>
          </p:cNvSpPr>
          <p:nvPr/>
        </p:nvSpPr>
        <p:spPr bwMode="auto">
          <a:xfrm>
            <a:off x="1209676" y="977504"/>
            <a:ext cx="66901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Für unser Beispiel gilt:</a:t>
            </a:r>
          </a:p>
        </p:txBody>
      </p:sp>
      <p:sp>
        <p:nvSpPr>
          <p:cNvPr id="299012" name="Rectangle 4"/>
          <p:cNvSpPr>
            <a:spLocks noChangeArrowheads="1"/>
          </p:cNvSpPr>
          <p:nvPr/>
        </p:nvSpPr>
        <p:spPr bwMode="auto">
          <a:xfrm>
            <a:off x="1206103" y="1381126"/>
            <a:ext cx="6718697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>
                <a:latin typeface="Tahoma" pitchFamily="34" charset="0"/>
              </a:rPr>
              <a:t>Alle notwendigen Informationen sind in </a:t>
            </a:r>
            <a:r>
              <a:rPr lang="de-DE" i="1">
                <a:latin typeface="Tahoma" pitchFamily="34" charset="0"/>
              </a:rPr>
              <a:t>ProfVerw</a:t>
            </a:r>
            <a:r>
              <a:rPr lang="de-DE">
                <a:latin typeface="Tahoma" pitchFamily="34" charset="0"/>
              </a:rPr>
              <a:t> enthalten </a:t>
            </a:r>
            <a:r>
              <a:rPr lang="de-DE" sz="21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 </a:t>
            </a:r>
            <a:r>
              <a:rPr lang="de-DE">
                <a:latin typeface="Tahoma" pitchFamily="34" charset="0"/>
                <a:sym typeface="Symbol" pitchFamily="18" charset="2"/>
              </a:rPr>
              <a:t>der Teil mit Vereinigung und Join kann „abgeschnitten“ werden. </a:t>
            </a:r>
          </a:p>
          <a:p>
            <a:pPr algn="l">
              <a:defRPr/>
            </a:pPr>
            <a:r>
              <a:rPr lang="de-DE">
                <a:latin typeface="Tahoma" pitchFamily="34" charset="0"/>
                <a:sym typeface="Symbol" pitchFamily="18" charset="2"/>
              </a:rPr>
              <a:t>Das ergibt den folgenden </a:t>
            </a:r>
          </a:p>
          <a:p>
            <a:pPr algn="l">
              <a:defRPr/>
            </a:pPr>
            <a:r>
              <a:rPr lang="de-DE">
                <a:latin typeface="Tahoma" pitchFamily="34" charset="0"/>
                <a:sym typeface="Symbol" pitchFamily="18" charset="2"/>
              </a:rPr>
              <a:t>optimierten Auswertungsplan:</a:t>
            </a:r>
          </a:p>
        </p:txBody>
      </p:sp>
      <p:sp>
        <p:nvSpPr>
          <p:cNvPr id="45062" name="Text Box 5"/>
          <p:cNvSpPr txBox="1">
            <a:spLocks noChangeArrowheads="1"/>
          </p:cNvSpPr>
          <p:nvPr/>
        </p:nvSpPr>
        <p:spPr bwMode="auto">
          <a:xfrm>
            <a:off x="5387579" y="2096691"/>
            <a:ext cx="12089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Π</a:t>
            </a:r>
            <a:r>
              <a:rPr lang="de-DE" baseline="-25000">
                <a:latin typeface="Times New Roman" pitchFamily="18" charset="0"/>
              </a:rPr>
              <a:t>Name, Gehalt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5063" name="Text Box 6"/>
          <p:cNvSpPr txBox="1">
            <a:spLocks noChangeArrowheads="1"/>
          </p:cNvSpPr>
          <p:nvPr/>
        </p:nvSpPr>
        <p:spPr bwMode="auto">
          <a:xfrm>
            <a:off x="5409010" y="2631281"/>
            <a:ext cx="11929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σ</a:t>
            </a:r>
            <a:r>
              <a:rPr lang="de-DE" baseline="-25000">
                <a:latin typeface="Times New Roman" pitchFamily="18" charset="0"/>
              </a:rPr>
              <a:t>Gehalt&gt;80000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5064" name="Line 7"/>
          <p:cNvSpPr>
            <a:spLocks noChangeShapeType="1"/>
          </p:cNvSpPr>
          <p:nvPr/>
        </p:nvSpPr>
        <p:spPr bwMode="auto">
          <a:xfrm>
            <a:off x="5536406" y="2409825"/>
            <a:ext cx="0" cy="29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065" name="Line 8"/>
          <p:cNvSpPr>
            <a:spLocks noChangeShapeType="1"/>
          </p:cNvSpPr>
          <p:nvPr/>
        </p:nvSpPr>
        <p:spPr bwMode="auto">
          <a:xfrm>
            <a:off x="5536406" y="2971800"/>
            <a:ext cx="0" cy="295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066" name="Text Box 9"/>
          <p:cNvSpPr txBox="1">
            <a:spLocks noChangeArrowheads="1"/>
          </p:cNvSpPr>
          <p:nvPr/>
        </p:nvSpPr>
        <p:spPr bwMode="auto">
          <a:xfrm>
            <a:off x="5072062" y="3264694"/>
            <a:ext cx="92333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ProfVerw</a:t>
            </a:r>
            <a:endParaRPr lang="de-DE" sz="1350">
              <a:latin typeface="Times New Roman" pitchFamily="18" charset="0"/>
            </a:endParaRPr>
          </a:p>
        </p:txBody>
      </p:sp>
      <p:sp>
        <p:nvSpPr>
          <p:cNvPr id="45067" name="Text Box 10"/>
          <p:cNvSpPr txBox="1">
            <a:spLocks noChangeArrowheads="1"/>
          </p:cNvSpPr>
          <p:nvPr/>
        </p:nvSpPr>
        <p:spPr bwMode="auto">
          <a:xfrm>
            <a:off x="1143000" y="3854053"/>
            <a:ext cx="757130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Beispiel für eine schlecht zu optimierende Anfrage: 	</a:t>
            </a:r>
          </a:p>
          <a:p>
            <a:pPr algn="l"/>
            <a:r>
              <a:rPr lang="de-DE">
                <a:latin typeface="Tahoma" pitchFamily="34" charset="0"/>
              </a:rPr>
              <a:t>(Attribut </a:t>
            </a:r>
            <a:r>
              <a:rPr lang="de-DE" i="1">
                <a:latin typeface="Tahoma" pitchFamily="34" charset="0"/>
              </a:rPr>
              <a:t>Rang</a:t>
            </a:r>
            <a:r>
              <a:rPr lang="de-DE">
                <a:latin typeface="Tahoma" pitchFamily="34" charset="0"/>
              </a:rPr>
              <a:t> fehlt in </a:t>
            </a:r>
            <a:r>
              <a:rPr lang="de-DE" i="1">
                <a:latin typeface="Tahoma" pitchFamily="34" charset="0"/>
              </a:rPr>
              <a:t>ProfVerw</a:t>
            </a:r>
            <a:r>
              <a:rPr lang="de-DE">
                <a:latin typeface="Tahoma" pitchFamily="34" charset="0"/>
              </a:rPr>
              <a:t>)				</a:t>
            </a:r>
          </a:p>
          <a:p>
            <a:pPr algn="l"/>
            <a:r>
              <a:rPr lang="de-DE">
                <a:latin typeface="Tahoma" pitchFamily="34" charset="0"/>
              </a:rPr>
              <a:t>								</a:t>
            </a:r>
          </a:p>
        </p:txBody>
      </p:sp>
      <p:sp>
        <p:nvSpPr>
          <p:cNvPr id="45068" name="Rectangle 11"/>
          <p:cNvSpPr>
            <a:spLocks noChangeArrowheads="1"/>
          </p:cNvSpPr>
          <p:nvPr/>
        </p:nvSpPr>
        <p:spPr bwMode="auto">
          <a:xfrm>
            <a:off x="4954191" y="4224337"/>
            <a:ext cx="298992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>
                <a:latin typeface="Tahoma" pitchFamily="34" charset="0"/>
              </a:rPr>
              <a:t>select</a:t>
            </a:r>
            <a:r>
              <a:rPr lang="de-DE">
                <a:latin typeface="Tahoma" pitchFamily="34" charset="0"/>
              </a:rPr>
              <a:t> Name, Gehalt, Rang</a:t>
            </a:r>
          </a:p>
          <a:p>
            <a:pPr algn="l"/>
            <a:r>
              <a:rPr lang="de-DE" b="1">
                <a:latin typeface="Tahoma" pitchFamily="34" charset="0"/>
              </a:rPr>
              <a:t>from</a:t>
            </a:r>
            <a:r>
              <a:rPr lang="de-DE">
                <a:latin typeface="Tahoma" pitchFamily="34" charset="0"/>
              </a:rPr>
              <a:t> Professoren</a:t>
            </a:r>
          </a:p>
          <a:p>
            <a:pPr algn="l"/>
            <a:r>
              <a:rPr lang="de-DE" b="1">
                <a:latin typeface="Tahoma" pitchFamily="34" charset="0"/>
              </a:rPr>
              <a:t>where</a:t>
            </a:r>
            <a:r>
              <a:rPr lang="de-DE">
                <a:latin typeface="Tahoma" pitchFamily="34" charset="0"/>
              </a:rPr>
              <a:t> Gehalt &gt; 80000;</a:t>
            </a:r>
          </a:p>
        </p:txBody>
      </p:sp>
    </p:spTree>
    <p:extLst>
      <p:ext uri="{BB962C8B-B14F-4D97-AF65-F5344CB8AC3E}">
        <p14:creationId xmlns:p14="http://schemas.microsoft.com/office/powerpoint/2010/main" val="12314278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3AD9CC-7834-4A86-A58C-3849940A7352}" type="slidenum">
              <a:rPr lang="en-US">
                <a:latin typeface="Arial" pitchFamily="34" charset="0"/>
              </a:rPr>
              <a:pPr/>
              <a:t>42</a:t>
            </a:fld>
            <a:endParaRPr lang="en-US">
              <a:latin typeface="Arial" pitchFamily="34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778374" y="123825"/>
            <a:ext cx="7496568" cy="857250"/>
          </a:xfrm>
        </p:spPr>
        <p:txBody>
          <a:bodyPr/>
          <a:lstStyle/>
          <a:p>
            <a:pPr algn="ctr"/>
            <a:r>
              <a:rPr lang="de-DE"/>
              <a:t>Der natürliche Verbund zweier Relationen R und S</a:t>
            </a:r>
          </a:p>
        </p:txBody>
      </p:sp>
      <p:sp>
        <p:nvSpPr>
          <p:cNvPr id="46084" name="Rectangle 3"/>
          <p:cNvSpPr>
            <a:spLocks noChangeArrowheads="1"/>
          </p:cNvSpPr>
          <p:nvPr/>
        </p:nvSpPr>
        <p:spPr bwMode="auto">
          <a:xfrm>
            <a:off x="1495425" y="1428750"/>
            <a:ext cx="142875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R</a:t>
            </a:r>
          </a:p>
        </p:txBody>
      </p:sp>
      <p:sp>
        <p:nvSpPr>
          <p:cNvPr id="46085" name="Rectangle 4"/>
          <p:cNvSpPr>
            <a:spLocks noChangeArrowheads="1"/>
          </p:cNvSpPr>
          <p:nvPr/>
        </p:nvSpPr>
        <p:spPr bwMode="auto">
          <a:xfrm>
            <a:off x="1495425" y="1809750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6086" name="Rectangle 5"/>
          <p:cNvSpPr>
            <a:spLocks noChangeArrowheads="1"/>
          </p:cNvSpPr>
          <p:nvPr/>
        </p:nvSpPr>
        <p:spPr bwMode="auto">
          <a:xfrm>
            <a:off x="1971675" y="1809750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</a:p>
        </p:txBody>
      </p:sp>
      <p:sp>
        <p:nvSpPr>
          <p:cNvPr id="46087" name="Rectangle 6"/>
          <p:cNvSpPr>
            <a:spLocks noChangeArrowheads="1"/>
          </p:cNvSpPr>
          <p:nvPr/>
        </p:nvSpPr>
        <p:spPr bwMode="auto">
          <a:xfrm>
            <a:off x="2447925" y="1809750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</a:p>
        </p:txBody>
      </p:sp>
      <p:sp>
        <p:nvSpPr>
          <p:cNvPr id="46088" name="Rectangle 7"/>
          <p:cNvSpPr>
            <a:spLocks noChangeArrowheads="1"/>
          </p:cNvSpPr>
          <p:nvPr/>
        </p:nvSpPr>
        <p:spPr bwMode="auto">
          <a:xfrm>
            <a:off x="1495425" y="2250281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46089" name="Rectangle 8"/>
          <p:cNvSpPr>
            <a:spLocks noChangeArrowheads="1"/>
          </p:cNvSpPr>
          <p:nvPr/>
        </p:nvSpPr>
        <p:spPr bwMode="auto">
          <a:xfrm>
            <a:off x="1971675" y="2250281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46090" name="Rectangle 9"/>
          <p:cNvSpPr>
            <a:spLocks noChangeArrowheads="1"/>
          </p:cNvSpPr>
          <p:nvPr/>
        </p:nvSpPr>
        <p:spPr bwMode="auto">
          <a:xfrm>
            <a:off x="2447925" y="2250281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</p:txBody>
      </p:sp>
      <p:grpSp>
        <p:nvGrpSpPr>
          <p:cNvPr id="46091" name="Group 10"/>
          <p:cNvGrpSpPr>
            <a:grpSpLocks/>
          </p:cNvGrpSpPr>
          <p:nvPr/>
        </p:nvGrpSpPr>
        <p:grpSpPr bwMode="auto">
          <a:xfrm>
            <a:off x="3409950" y="1431132"/>
            <a:ext cx="1428750" cy="3440906"/>
            <a:chOff x="2024" y="1202"/>
            <a:chExt cx="1200" cy="2890"/>
          </a:xfrm>
        </p:grpSpPr>
        <p:sp>
          <p:nvSpPr>
            <p:cNvPr id="46106" name="Rectangle 11"/>
            <p:cNvSpPr>
              <a:spLocks noChangeArrowheads="1"/>
            </p:cNvSpPr>
            <p:nvPr/>
          </p:nvSpPr>
          <p:spPr bwMode="auto">
            <a:xfrm>
              <a:off x="2024" y="1202"/>
              <a:ext cx="1200" cy="3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S</a:t>
              </a:r>
            </a:p>
          </p:txBody>
        </p:sp>
        <p:sp>
          <p:nvSpPr>
            <p:cNvPr id="46107" name="Rectangle 12"/>
            <p:cNvSpPr>
              <a:spLocks noChangeArrowheads="1"/>
            </p:cNvSpPr>
            <p:nvPr/>
          </p:nvSpPr>
          <p:spPr bwMode="auto">
            <a:xfrm>
              <a:off x="20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46108" name="Rectangle 13"/>
            <p:cNvSpPr>
              <a:spLocks noChangeArrowheads="1"/>
            </p:cNvSpPr>
            <p:nvPr/>
          </p:nvSpPr>
          <p:spPr bwMode="auto">
            <a:xfrm>
              <a:off x="24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</a:p>
          </p:txBody>
        </p:sp>
        <p:sp>
          <p:nvSpPr>
            <p:cNvPr id="46109" name="Rectangle 14"/>
            <p:cNvSpPr>
              <a:spLocks noChangeArrowheads="1"/>
            </p:cNvSpPr>
            <p:nvPr/>
          </p:nvSpPr>
          <p:spPr bwMode="auto">
            <a:xfrm>
              <a:off x="28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E</a:t>
              </a:r>
            </a:p>
          </p:txBody>
        </p:sp>
        <p:sp>
          <p:nvSpPr>
            <p:cNvPr id="46110" name="Rectangle 15"/>
            <p:cNvSpPr>
              <a:spLocks noChangeArrowheads="1"/>
            </p:cNvSpPr>
            <p:nvPr/>
          </p:nvSpPr>
          <p:spPr bwMode="auto">
            <a:xfrm>
              <a:off x="20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8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46111" name="Rectangle 16"/>
            <p:cNvSpPr>
              <a:spLocks noChangeArrowheads="1"/>
            </p:cNvSpPr>
            <p:nvPr/>
          </p:nvSpPr>
          <p:spPr bwMode="auto">
            <a:xfrm>
              <a:off x="24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6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46092" name="Rectangle 17"/>
          <p:cNvSpPr>
            <a:spLocks noChangeArrowheads="1"/>
          </p:cNvSpPr>
          <p:nvPr/>
        </p:nvSpPr>
        <p:spPr bwMode="auto">
          <a:xfrm>
            <a:off x="3006328" y="2967038"/>
            <a:ext cx="3000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</a:p>
        </p:txBody>
      </p:sp>
      <p:sp>
        <p:nvSpPr>
          <p:cNvPr id="46093" name="Rectangle 18"/>
          <p:cNvSpPr>
            <a:spLocks noChangeArrowheads="1"/>
          </p:cNvSpPr>
          <p:nvPr/>
        </p:nvSpPr>
        <p:spPr bwMode="auto">
          <a:xfrm>
            <a:off x="4364831" y="2252663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46094" name="Rectangle 19"/>
          <p:cNvSpPr>
            <a:spLocks noChangeArrowheads="1"/>
          </p:cNvSpPr>
          <p:nvPr/>
        </p:nvSpPr>
        <p:spPr bwMode="auto">
          <a:xfrm>
            <a:off x="5314950" y="2193131"/>
            <a:ext cx="238125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R </a:t>
            </a:r>
            <a:r>
              <a:rPr lang="en-US">
                <a:latin typeface="JoinFont" pitchFamily="2" charset="0"/>
                <a:sym typeface="MT Extra" pitchFamily="18" charset="2"/>
              </a:rPr>
              <a:t>A</a:t>
            </a:r>
            <a:r>
              <a:rPr lang="de-DE">
                <a:latin typeface="Tahoma" pitchFamily="34" charset="0"/>
              </a:rPr>
              <a:t> S</a:t>
            </a:r>
          </a:p>
        </p:txBody>
      </p:sp>
      <p:sp>
        <p:nvSpPr>
          <p:cNvPr id="46095" name="Rectangle 20"/>
          <p:cNvSpPr>
            <a:spLocks noChangeArrowheads="1"/>
          </p:cNvSpPr>
          <p:nvPr/>
        </p:nvSpPr>
        <p:spPr bwMode="auto">
          <a:xfrm>
            <a:off x="6267450" y="2574131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6096" name="Rectangle 21"/>
          <p:cNvSpPr>
            <a:spLocks noChangeArrowheads="1"/>
          </p:cNvSpPr>
          <p:nvPr/>
        </p:nvSpPr>
        <p:spPr bwMode="auto">
          <a:xfrm>
            <a:off x="6743700" y="2574131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D</a:t>
            </a:r>
          </a:p>
        </p:txBody>
      </p:sp>
      <p:sp>
        <p:nvSpPr>
          <p:cNvPr id="46097" name="Rectangle 22"/>
          <p:cNvSpPr>
            <a:spLocks noChangeArrowheads="1"/>
          </p:cNvSpPr>
          <p:nvPr/>
        </p:nvSpPr>
        <p:spPr bwMode="auto">
          <a:xfrm>
            <a:off x="7219950" y="2574131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E</a:t>
            </a:r>
          </a:p>
        </p:txBody>
      </p:sp>
      <p:sp>
        <p:nvSpPr>
          <p:cNvPr id="46098" name="Rectangle 23"/>
          <p:cNvSpPr>
            <a:spLocks noChangeArrowheads="1"/>
          </p:cNvSpPr>
          <p:nvPr/>
        </p:nvSpPr>
        <p:spPr bwMode="auto">
          <a:xfrm>
            <a:off x="5314950" y="2571750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46099" name="Rectangle 24"/>
          <p:cNvSpPr>
            <a:spLocks noChangeArrowheads="1"/>
          </p:cNvSpPr>
          <p:nvPr/>
        </p:nvSpPr>
        <p:spPr bwMode="auto">
          <a:xfrm>
            <a:off x="5791200" y="2571750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</a:p>
        </p:txBody>
      </p:sp>
      <p:sp>
        <p:nvSpPr>
          <p:cNvPr id="46100" name="Rectangle 25"/>
          <p:cNvSpPr>
            <a:spLocks noChangeArrowheads="1"/>
          </p:cNvSpPr>
          <p:nvPr/>
        </p:nvSpPr>
        <p:spPr bwMode="auto">
          <a:xfrm>
            <a:off x="5314950" y="2945606"/>
            <a:ext cx="476250" cy="1076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</p:txBody>
      </p:sp>
      <p:sp>
        <p:nvSpPr>
          <p:cNvPr id="46101" name="Rectangle 26"/>
          <p:cNvSpPr>
            <a:spLocks noChangeArrowheads="1"/>
          </p:cNvSpPr>
          <p:nvPr/>
        </p:nvSpPr>
        <p:spPr bwMode="auto">
          <a:xfrm>
            <a:off x="5791200" y="2945606"/>
            <a:ext cx="476250" cy="1076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</p:txBody>
      </p:sp>
      <p:sp>
        <p:nvSpPr>
          <p:cNvPr id="46102" name="Rectangle 27"/>
          <p:cNvSpPr>
            <a:spLocks noChangeArrowheads="1"/>
          </p:cNvSpPr>
          <p:nvPr/>
        </p:nvSpPr>
        <p:spPr bwMode="auto">
          <a:xfrm>
            <a:off x="6267450" y="2945606"/>
            <a:ext cx="476250" cy="1076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</p:txBody>
      </p:sp>
      <p:sp>
        <p:nvSpPr>
          <p:cNvPr id="46103" name="Rectangle 28"/>
          <p:cNvSpPr>
            <a:spLocks noChangeArrowheads="1"/>
          </p:cNvSpPr>
          <p:nvPr/>
        </p:nvSpPr>
        <p:spPr bwMode="auto">
          <a:xfrm>
            <a:off x="6743700" y="2938463"/>
            <a:ext cx="476250" cy="1076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d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d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d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</p:txBody>
      </p:sp>
      <p:sp>
        <p:nvSpPr>
          <p:cNvPr id="46104" name="Rectangle 29"/>
          <p:cNvSpPr>
            <a:spLocks noChangeArrowheads="1"/>
          </p:cNvSpPr>
          <p:nvPr/>
        </p:nvSpPr>
        <p:spPr bwMode="auto">
          <a:xfrm>
            <a:off x="7222331" y="2938463"/>
            <a:ext cx="476250" cy="1076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</p:txBody>
      </p:sp>
      <p:sp>
        <p:nvSpPr>
          <p:cNvPr id="46105" name="Text Box 30"/>
          <p:cNvSpPr txBox="1">
            <a:spLocks noChangeArrowheads="1"/>
          </p:cNvSpPr>
          <p:nvPr/>
        </p:nvSpPr>
        <p:spPr bwMode="auto">
          <a:xfrm>
            <a:off x="4912519" y="2958704"/>
            <a:ext cx="3529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3858370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29E025-4781-4D5B-851E-39152D6F10CC}" type="slidenum">
              <a:rPr lang="en-US">
                <a:latin typeface="Arial" pitchFamily="34" charset="0"/>
              </a:rPr>
              <a:pPr/>
              <a:t>43</a:t>
            </a:fld>
            <a:endParaRPr lang="en-US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266700"/>
            <a:ext cx="5829300" cy="857250"/>
          </a:xfrm>
        </p:spPr>
        <p:txBody>
          <a:bodyPr/>
          <a:lstStyle/>
          <a:p>
            <a:pPr algn="ctr"/>
            <a:r>
              <a:rPr lang="de-DE"/>
              <a:t>Join-Auswertung in VDBMS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741885"/>
            <a:ext cx="6858000" cy="3020615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/>
              <a:t>spielt kritischere Rolle als in zentralisierten Datenbanken</a:t>
            </a:r>
          </a:p>
          <a:p>
            <a:pPr>
              <a:buClr>
                <a:srgbClr val="FFCC00"/>
              </a:buClr>
            </a:pPr>
            <a:endParaRPr lang="de-DE"/>
          </a:p>
          <a:p>
            <a:pPr>
              <a:buClr>
                <a:srgbClr val="FFCC00"/>
              </a:buClr>
            </a:pPr>
            <a:r>
              <a:rPr lang="de-DE"/>
              <a:t>Problem: Argumente eines Joins zweier Relationen können auf unterschiedlichen Stationen des VDBMS liegen</a:t>
            </a:r>
          </a:p>
          <a:p>
            <a:pPr>
              <a:buClr>
                <a:srgbClr val="FFCC00"/>
              </a:buClr>
            </a:pPr>
            <a:endParaRPr lang="de-DE"/>
          </a:p>
          <a:p>
            <a:pPr>
              <a:buClr>
                <a:srgbClr val="FFCC00"/>
              </a:buClr>
            </a:pPr>
            <a:r>
              <a:rPr lang="de-DE"/>
              <a:t>2 Möglichkeiten: Join-Auswertung mit und ohne Filterung</a:t>
            </a:r>
          </a:p>
        </p:txBody>
      </p:sp>
    </p:spTree>
    <p:extLst>
      <p:ext uri="{BB962C8B-B14F-4D97-AF65-F5344CB8AC3E}">
        <p14:creationId xmlns:p14="http://schemas.microsoft.com/office/powerpoint/2010/main" val="6129230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278A13-E1F0-4F75-B4FB-C52C08B7DEB7}" type="slidenum">
              <a:rPr lang="en-US">
                <a:latin typeface="Arial" pitchFamily="34" charset="0"/>
              </a:rPr>
              <a:pPr/>
              <a:t>44</a:t>
            </a:fld>
            <a:endParaRPr lang="en-US">
              <a:latin typeface="Arial" pitchFamily="34" charset="0"/>
            </a:endParaRP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1445419" y="1558529"/>
            <a:ext cx="403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Betrachtung des allgemeinsten Falles: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>
          <a:xfrm>
            <a:off x="1657350" y="219075"/>
            <a:ext cx="5829300" cy="857250"/>
          </a:xfrm>
        </p:spPr>
        <p:txBody>
          <a:bodyPr/>
          <a:lstStyle/>
          <a:p>
            <a:r>
              <a:rPr lang="de-DE"/>
              <a:t>Join-Auswertung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409700" y="2295525"/>
            <a:ext cx="6286500" cy="297180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/>
              <a:t>äußere Argumentrelation </a:t>
            </a:r>
            <a:r>
              <a:rPr lang="de-DE" i="1"/>
              <a:t>R</a:t>
            </a:r>
            <a:r>
              <a:rPr lang="de-DE"/>
              <a:t> ist auf Station </a:t>
            </a:r>
            <a:r>
              <a:rPr lang="de-DE" i="1"/>
              <a:t>St</a:t>
            </a:r>
            <a:r>
              <a:rPr lang="de-DE" b="1" i="1" baseline="-25000"/>
              <a:t>R</a:t>
            </a:r>
            <a:r>
              <a:rPr lang="de-DE"/>
              <a:t> gespeichert</a:t>
            </a:r>
          </a:p>
          <a:p>
            <a:pPr>
              <a:buClr>
                <a:srgbClr val="FFCC00"/>
              </a:buClr>
            </a:pPr>
            <a:endParaRPr lang="de-DE"/>
          </a:p>
          <a:p>
            <a:pPr>
              <a:buClr>
                <a:srgbClr val="FFCC00"/>
              </a:buClr>
            </a:pPr>
            <a:r>
              <a:rPr lang="de-DE"/>
              <a:t>innere Argumentrelation </a:t>
            </a:r>
            <a:r>
              <a:rPr lang="de-DE" i="1"/>
              <a:t>S</a:t>
            </a:r>
            <a:r>
              <a:rPr lang="de-DE"/>
              <a:t> ist dem Knoten </a:t>
            </a:r>
            <a:r>
              <a:rPr lang="de-DE" i="1"/>
              <a:t>St</a:t>
            </a:r>
            <a:r>
              <a:rPr lang="de-DE" b="1" i="1" baseline="-25000"/>
              <a:t>S </a:t>
            </a:r>
            <a:r>
              <a:rPr lang="de-DE"/>
              <a:t>zugeordnet</a:t>
            </a:r>
          </a:p>
          <a:p>
            <a:pPr>
              <a:buClr>
                <a:srgbClr val="FFCC00"/>
              </a:buClr>
            </a:pPr>
            <a:endParaRPr lang="de-DE"/>
          </a:p>
          <a:p>
            <a:pPr>
              <a:buClr>
                <a:srgbClr val="FFCC00"/>
              </a:buClr>
            </a:pPr>
            <a:r>
              <a:rPr lang="de-DE"/>
              <a:t>Ergebnis der Joinberechnung wird auf einem dritten Knoten </a:t>
            </a:r>
            <a:r>
              <a:rPr lang="de-DE" i="1"/>
              <a:t>St</a:t>
            </a:r>
            <a:r>
              <a:rPr lang="de-DE" b="1" i="1" baseline="-25000"/>
              <a:t>Result </a:t>
            </a:r>
            <a:r>
              <a:rPr lang="de-DE"/>
              <a:t>benötigt</a:t>
            </a:r>
            <a:endParaRPr lang="de-DE" b="1" i="1" baseline="-25000"/>
          </a:p>
        </p:txBody>
      </p:sp>
    </p:spTree>
    <p:extLst>
      <p:ext uri="{BB962C8B-B14F-4D97-AF65-F5344CB8AC3E}">
        <p14:creationId xmlns:p14="http://schemas.microsoft.com/office/powerpoint/2010/main" val="8121756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D042BB-7D39-4E47-B3F7-C78311C99981}" type="slidenum">
              <a:rPr lang="en-US">
                <a:latin typeface="Arial" pitchFamily="34" charset="0"/>
              </a:rPr>
              <a:pPr/>
              <a:t>45</a:t>
            </a:fld>
            <a:endParaRPr lang="en-US">
              <a:latin typeface="Arial" pitchFamily="34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400175" y="209550"/>
            <a:ext cx="6334125" cy="857250"/>
          </a:xfrm>
        </p:spPr>
        <p:txBody>
          <a:bodyPr/>
          <a:lstStyle/>
          <a:p>
            <a:pPr algn="ctr"/>
            <a:r>
              <a:rPr lang="de-DE"/>
              <a:t>Join-Auswertung ohne Filterung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7148" y="1772841"/>
            <a:ext cx="5736431" cy="2640461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dirty="0" err="1"/>
              <a:t>Nested</a:t>
            </a:r>
            <a:r>
              <a:rPr lang="de-DE" dirty="0"/>
              <a:t>-Loops</a:t>
            </a:r>
          </a:p>
          <a:p>
            <a:pPr>
              <a:buClr>
                <a:srgbClr val="FFCC00"/>
              </a:buClr>
            </a:pPr>
            <a:endParaRPr lang="de-DE" dirty="0"/>
          </a:p>
          <a:p>
            <a:pPr>
              <a:buClr>
                <a:srgbClr val="FFCC00"/>
              </a:buClr>
            </a:pPr>
            <a:r>
              <a:rPr lang="de-DE" dirty="0"/>
              <a:t>Transfer einer Argumentrelation</a:t>
            </a:r>
          </a:p>
          <a:p>
            <a:pPr>
              <a:buClr>
                <a:srgbClr val="FFCC00"/>
              </a:buClr>
            </a:pPr>
            <a:endParaRPr lang="de-DE" dirty="0"/>
          </a:p>
          <a:p>
            <a:pPr>
              <a:buClr>
                <a:srgbClr val="FFCC00"/>
              </a:buClr>
            </a:pPr>
            <a:r>
              <a:rPr lang="de-DE" dirty="0"/>
              <a:t>Transfer beider Argumentrelationen</a:t>
            </a:r>
          </a:p>
        </p:txBody>
      </p:sp>
    </p:spTree>
    <p:extLst>
      <p:ext uri="{BB962C8B-B14F-4D97-AF65-F5344CB8AC3E}">
        <p14:creationId xmlns:p14="http://schemas.microsoft.com/office/powerpoint/2010/main" val="11400388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139B36-CB8D-48D2-9360-FDB854AAA54F}" type="slidenum">
              <a:rPr lang="en-US">
                <a:latin typeface="Arial" pitchFamily="34" charset="0"/>
              </a:rPr>
              <a:pPr/>
              <a:t>46</a:t>
            </a:fld>
            <a:endParaRPr lang="en-US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Nested-Loops</a:t>
            </a:r>
          </a:p>
        </p:txBody>
      </p:sp>
      <p:sp>
        <p:nvSpPr>
          <p:cNvPr id="304131" name="Text Box 3"/>
          <p:cNvSpPr txBox="1">
            <a:spLocks noChangeArrowheads="1"/>
          </p:cNvSpPr>
          <p:nvPr/>
        </p:nvSpPr>
        <p:spPr bwMode="auto">
          <a:xfrm>
            <a:off x="1350169" y="1720454"/>
            <a:ext cx="6517481" cy="235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dirty="0">
                <a:latin typeface="Tahoma" pitchFamily="34" charset="0"/>
              </a:rPr>
              <a:t>Iteration durch die äußere Relation </a:t>
            </a:r>
            <a:r>
              <a:rPr lang="de-DE" i="1" dirty="0">
                <a:latin typeface="Tahoma" pitchFamily="34" charset="0"/>
              </a:rPr>
              <a:t>R</a:t>
            </a:r>
            <a:r>
              <a:rPr lang="de-DE" dirty="0">
                <a:latin typeface="Tahoma" pitchFamily="34" charset="0"/>
              </a:rPr>
              <a:t> mittels Laufvariable </a:t>
            </a:r>
            <a:r>
              <a:rPr lang="de-DE" i="1" dirty="0" err="1">
                <a:latin typeface="Tahoma" pitchFamily="34" charset="0"/>
              </a:rPr>
              <a:t>r</a:t>
            </a:r>
            <a:r>
              <a:rPr lang="de-DE" dirty="0">
                <a:latin typeface="Tahoma" pitchFamily="34" charset="0"/>
              </a:rPr>
              <a:t> und Anforderung des/der zu jedem Tupel </a:t>
            </a:r>
            <a:r>
              <a:rPr lang="de-DE" i="1" dirty="0" err="1">
                <a:latin typeface="Tahoma" pitchFamily="34" charset="0"/>
              </a:rPr>
              <a:t>r</a:t>
            </a:r>
            <a:r>
              <a:rPr lang="de-DE" dirty="0">
                <a:latin typeface="Tahoma" pitchFamily="34" charset="0"/>
              </a:rPr>
              <a:t>  passenden Tupel </a:t>
            </a:r>
            <a:r>
              <a:rPr lang="de-DE" i="1" dirty="0">
                <a:latin typeface="Tahoma" pitchFamily="34" charset="0"/>
              </a:rPr>
              <a:t>s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b="1" dirty="0">
                <a:latin typeface="Tahoma" pitchFamily="34" charset="0"/>
                <a:sym typeface="Symbol" pitchFamily="18" charset="2"/>
              </a:rPr>
              <a:t>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i="1" dirty="0">
                <a:latin typeface="Tahoma" pitchFamily="34" charset="0"/>
              </a:rPr>
              <a:t>S</a:t>
            </a:r>
            <a:r>
              <a:rPr lang="de-DE" dirty="0">
                <a:latin typeface="Tahoma" pitchFamily="34" charset="0"/>
              </a:rPr>
              <a:t> mit </a:t>
            </a:r>
            <a:r>
              <a:rPr lang="de-DE" i="1" dirty="0" err="1">
                <a:latin typeface="Tahoma" pitchFamily="34" charset="0"/>
              </a:rPr>
              <a:t>r.C</a:t>
            </a:r>
            <a:r>
              <a:rPr lang="de-DE" dirty="0">
                <a:latin typeface="Tahoma" pitchFamily="34" charset="0"/>
              </a:rPr>
              <a:t> = </a:t>
            </a:r>
            <a:r>
              <a:rPr lang="de-DE" i="1" dirty="0" err="1">
                <a:latin typeface="Tahoma" pitchFamily="34" charset="0"/>
              </a:rPr>
              <a:t>s.C</a:t>
            </a:r>
            <a:r>
              <a:rPr lang="de-DE" dirty="0">
                <a:latin typeface="Tahoma" pitchFamily="34" charset="0"/>
              </a:rPr>
              <a:t> (über Kommunikationsnetz bei </a:t>
            </a:r>
            <a:r>
              <a:rPr lang="de-DE" i="1" dirty="0" err="1">
                <a:latin typeface="Tahoma" pitchFamily="34" charset="0"/>
              </a:rPr>
              <a:t>St</a:t>
            </a:r>
            <a:r>
              <a:rPr lang="de-DE" b="1" i="1" baseline="-25000" dirty="0" err="1">
                <a:latin typeface="Tahoma" pitchFamily="34" charset="0"/>
              </a:rPr>
              <a:t>S</a:t>
            </a:r>
            <a:r>
              <a:rPr lang="de-DE" dirty="0">
                <a:latin typeface="Tahoma" pitchFamily="34" charset="0"/>
              </a:rPr>
              <a:t>)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Diese Vorgehensweise benötigt pro Tupel aus </a:t>
            </a:r>
            <a:r>
              <a:rPr lang="de-DE" i="1" dirty="0">
                <a:latin typeface="Tahoma" pitchFamily="34" charset="0"/>
              </a:rPr>
              <a:t>R</a:t>
            </a:r>
            <a:r>
              <a:rPr lang="de-DE" dirty="0">
                <a:latin typeface="Tahoma" pitchFamily="34" charset="0"/>
              </a:rPr>
              <a:t> eine Anforderung und eine passende </a:t>
            </a:r>
            <a:r>
              <a:rPr lang="de-DE" dirty="0" err="1">
                <a:latin typeface="Tahoma" pitchFamily="34" charset="0"/>
              </a:rPr>
              <a:t>Tupelmenge</a:t>
            </a:r>
            <a:r>
              <a:rPr lang="de-DE" dirty="0">
                <a:latin typeface="Tahoma" pitchFamily="34" charset="0"/>
              </a:rPr>
              <a:t> aus </a:t>
            </a:r>
            <a:r>
              <a:rPr lang="de-DE" i="1" dirty="0">
                <a:latin typeface="Tahoma" pitchFamily="34" charset="0"/>
              </a:rPr>
              <a:t>S</a:t>
            </a:r>
            <a:r>
              <a:rPr lang="de-DE" dirty="0">
                <a:latin typeface="Tahoma" pitchFamily="34" charset="0"/>
              </a:rPr>
              <a:t> (welche bei vielen Anforderungen leer sein könnte)</a:t>
            </a:r>
          </a:p>
          <a:p>
            <a:pPr algn="l">
              <a:defRPr/>
            </a:pPr>
            <a:r>
              <a:rPr lang="de-DE" sz="2100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</a:t>
            </a:r>
            <a:r>
              <a:rPr lang="de-DE" dirty="0">
                <a:latin typeface="Tahoma" pitchFamily="34" charset="0"/>
              </a:rPr>
              <a:t> es werden 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2 </a:t>
            </a:r>
            <a:r>
              <a:rPr kumimoji="1"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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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</a:t>
            </a:r>
            <a:r>
              <a:rPr lang="de-DE" dirty="0">
                <a:latin typeface="Tahoma" pitchFamily="34" charset="0"/>
              </a:rPr>
              <a:t> Nachrichten benötigt</a:t>
            </a:r>
          </a:p>
        </p:txBody>
      </p:sp>
    </p:spTree>
    <p:extLst>
      <p:ext uri="{BB962C8B-B14F-4D97-AF65-F5344CB8AC3E}">
        <p14:creationId xmlns:p14="http://schemas.microsoft.com/office/powerpoint/2010/main" val="16686315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DE0C63-47A4-4A08-8016-5843BA84B3DB}" type="slidenum">
              <a:rPr lang="en-US">
                <a:latin typeface="Arial" pitchFamily="34" charset="0"/>
              </a:rPr>
              <a:pPr/>
              <a:t>47</a:t>
            </a:fld>
            <a:endParaRPr lang="en-US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748145" y="123825"/>
            <a:ext cx="6700405" cy="857250"/>
          </a:xfrm>
        </p:spPr>
        <p:txBody>
          <a:bodyPr/>
          <a:lstStyle/>
          <a:p>
            <a:pPr algn="ctr"/>
            <a:r>
              <a:rPr lang="de-DE"/>
              <a:t>Der natürliche Verbund zweier Relationen R und S</a:t>
            </a:r>
          </a:p>
        </p:txBody>
      </p:sp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1495425" y="1428750"/>
            <a:ext cx="142875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R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1495425" y="1809750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51206" name="Rectangle 5"/>
          <p:cNvSpPr>
            <a:spLocks noChangeArrowheads="1"/>
          </p:cNvSpPr>
          <p:nvPr/>
        </p:nvSpPr>
        <p:spPr bwMode="auto">
          <a:xfrm>
            <a:off x="1971675" y="1809750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</a:p>
        </p:txBody>
      </p:sp>
      <p:sp>
        <p:nvSpPr>
          <p:cNvPr id="51207" name="Rectangle 6"/>
          <p:cNvSpPr>
            <a:spLocks noChangeArrowheads="1"/>
          </p:cNvSpPr>
          <p:nvPr/>
        </p:nvSpPr>
        <p:spPr bwMode="auto">
          <a:xfrm>
            <a:off x="2447925" y="1809750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</a:p>
        </p:txBody>
      </p:sp>
      <p:sp>
        <p:nvSpPr>
          <p:cNvPr id="51208" name="Rectangle 7"/>
          <p:cNvSpPr>
            <a:spLocks noChangeArrowheads="1"/>
          </p:cNvSpPr>
          <p:nvPr/>
        </p:nvSpPr>
        <p:spPr bwMode="auto">
          <a:xfrm>
            <a:off x="1495425" y="2250281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1209" name="Rectangle 8"/>
          <p:cNvSpPr>
            <a:spLocks noChangeArrowheads="1"/>
          </p:cNvSpPr>
          <p:nvPr/>
        </p:nvSpPr>
        <p:spPr bwMode="auto">
          <a:xfrm>
            <a:off x="1971675" y="2250281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1210" name="Rectangle 9"/>
          <p:cNvSpPr>
            <a:spLocks noChangeArrowheads="1"/>
          </p:cNvSpPr>
          <p:nvPr/>
        </p:nvSpPr>
        <p:spPr bwMode="auto">
          <a:xfrm>
            <a:off x="2447925" y="2250281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</p:txBody>
      </p:sp>
      <p:grpSp>
        <p:nvGrpSpPr>
          <p:cNvPr id="51211" name="Group 10"/>
          <p:cNvGrpSpPr>
            <a:grpSpLocks/>
          </p:cNvGrpSpPr>
          <p:nvPr/>
        </p:nvGrpSpPr>
        <p:grpSpPr bwMode="auto">
          <a:xfrm>
            <a:off x="6455569" y="1476376"/>
            <a:ext cx="1428750" cy="3440906"/>
            <a:chOff x="2024" y="1202"/>
            <a:chExt cx="1200" cy="2890"/>
          </a:xfrm>
        </p:grpSpPr>
        <p:sp>
          <p:nvSpPr>
            <p:cNvPr id="51213" name="Rectangle 11"/>
            <p:cNvSpPr>
              <a:spLocks noChangeArrowheads="1"/>
            </p:cNvSpPr>
            <p:nvPr/>
          </p:nvSpPr>
          <p:spPr bwMode="auto">
            <a:xfrm>
              <a:off x="2024" y="1202"/>
              <a:ext cx="1200" cy="3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S</a:t>
              </a:r>
            </a:p>
          </p:txBody>
        </p:sp>
        <p:sp>
          <p:nvSpPr>
            <p:cNvPr id="51214" name="Rectangle 12"/>
            <p:cNvSpPr>
              <a:spLocks noChangeArrowheads="1"/>
            </p:cNvSpPr>
            <p:nvPr/>
          </p:nvSpPr>
          <p:spPr bwMode="auto">
            <a:xfrm>
              <a:off x="20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51215" name="Rectangle 13"/>
            <p:cNvSpPr>
              <a:spLocks noChangeArrowheads="1"/>
            </p:cNvSpPr>
            <p:nvPr/>
          </p:nvSpPr>
          <p:spPr bwMode="auto">
            <a:xfrm>
              <a:off x="24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</a:p>
          </p:txBody>
        </p:sp>
        <p:sp>
          <p:nvSpPr>
            <p:cNvPr id="51216" name="Rectangle 14"/>
            <p:cNvSpPr>
              <a:spLocks noChangeArrowheads="1"/>
            </p:cNvSpPr>
            <p:nvPr/>
          </p:nvSpPr>
          <p:spPr bwMode="auto">
            <a:xfrm>
              <a:off x="28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E</a:t>
              </a:r>
            </a:p>
          </p:txBody>
        </p:sp>
        <p:sp>
          <p:nvSpPr>
            <p:cNvPr id="51217" name="Rectangle 15"/>
            <p:cNvSpPr>
              <a:spLocks noChangeArrowheads="1"/>
            </p:cNvSpPr>
            <p:nvPr/>
          </p:nvSpPr>
          <p:spPr bwMode="auto">
            <a:xfrm>
              <a:off x="20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8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1218" name="Rectangle 16"/>
            <p:cNvSpPr>
              <a:spLocks noChangeArrowheads="1"/>
            </p:cNvSpPr>
            <p:nvPr/>
          </p:nvSpPr>
          <p:spPr bwMode="auto">
            <a:xfrm>
              <a:off x="24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6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51212" name="Rectangle 18"/>
          <p:cNvSpPr>
            <a:spLocks noChangeArrowheads="1"/>
          </p:cNvSpPr>
          <p:nvPr/>
        </p:nvSpPr>
        <p:spPr bwMode="auto">
          <a:xfrm>
            <a:off x="7410450" y="2297906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450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DC5FF1-DB2E-47DA-AFA1-4475B83DCF6E}" type="slidenum">
              <a:rPr lang="en-US">
                <a:latin typeface="Arial" pitchFamily="34" charset="0"/>
              </a:rPr>
              <a:pPr/>
              <a:t>48</a:t>
            </a:fld>
            <a:endParaRPr lang="en-US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1562100" y="419100"/>
            <a:ext cx="6215063" cy="857250"/>
          </a:xfrm>
        </p:spPr>
        <p:txBody>
          <a:bodyPr/>
          <a:lstStyle/>
          <a:p>
            <a:r>
              <a:rPr lang="de-DE"/>
              <a:t>Transfer einer Argumentrelation</a:t>
            </a:r>
          </a:p>
        </p:txBody>
      </p:sp>
      <p:sp>
        <p:nvSpPr>
          <p:cNvPr id="52228" name="Text Box 3"/>
          <p:cNvSpPr txBox="1">
            <a:spLocks noChangeArrowheads="1"/>
          </p:cNvSpPr>
          <p:nvPr/>
        </p:nvSpPr>
        <p:spPr bwMode="auto">
          <a:xfrm>
            <a:off x="2026444" y="1955006"/>
            <a:ext cx="555069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vollständiger Transfer einer Argumentrelation (z.B. R) zum Knoten der anderen Argumentrelation</a:t>
            </a:r>
          </a:p>
          <a:p>
            <a:pPr algn="l"/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Ausnutzung eines möglicherweise auf </a:t>
            </a:r>
            <a:r>
              <a:rPr lang="de-DE" i="1">
                <a:latin typeface="Tahoma" pitchFamily="34" charset="0"/>
              </a:rPr>
              <a:t>S.C</a:t>
            </a:r>
            <a:r>
              <a:rPr lang="de-DE">
                <a:latin typeface="Tahoma" pitchFamily="34" charset="0"/>
              </a:rPr>
              <a:t> existierenden Indexes</a:t>
            </a:r>
          </a:p>
        </p:txBody>
      </p:sp>
      <p:sp>
        <p:nvSpPr>
          <p:cNvPr id="305156" name="Text Box 4"/>
          <p:cNvSpPr txBox="1">
            <a:spLocks noChangeArrowheads="1"/>
          </p:cNvSpPr>
          <p:nvPr/>
        </p:nvSpPr>
        <p:spPr bwMode="auto">
          <a:xfrm>
            <a:off x="1531144" y="1958579"/>
            <a:ext cx="40427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1.</a:t>
            </a:r>
          </a:p>
          <a:p>
            <a:pPr algn="l">
              <a:defRPr/>
            </a:pPr>
            <a:endParaRPr lang="de-DE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l">
              <a:defRPr/>
            </a:pPr>
            <a:endParaRPr lang="de-DE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2.</a:t>
            </a:r>
            <a:endParaRPr lang="de-DE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218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057F51-63D4-4CD9-B992-97E99FE68952}" type="slidenum">
              <a:rPr lang="en-US">
                <a:latin typeface="Arial" pitchFamily="34" charset="0"/>
              </a:rPr>
              <a:pPr/>
              <a:t>49</a:t>
            </a:fld>
            <a:endParaRPr lang="en-US">
              <a:latin typeface="Arial" pitchFamily="34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801045" y="123825"/>
            <a:ext cx="7083274" cy="857250"/>
          </a:xfrm>
        </p:spPr>
        <p:txBody>
          <a:bodyPr/>
          <a:lstStyle/>
          <a:p>
            <a:pPr algn="ctr"/>
            <a:r>
              <a:rPr lang="de-DE"/>
              <a:t>Der natürliche Verbund zweier Relationen R und S</a:t>
            </a:r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1495425" y="1428750"/>
            <a:ext cx="142875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R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1495425" y="1809750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53254" name="Rectangle 5"/>
          <p:cNvSpPr>
            <a:spLocks noChangeArrowheads="1"/>
          </p:cNvSpPr>
          <p:nvPr/>
        </p:nvSpPr>
        <p:spPr bwMode="auto">
          <a:xfrm>
            <a:off x="1971675" y="1809750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</a:p>
        </p:txBody>
      </p:sp>
      <p:sp>
        <p:nvSpPr>
          <p:cNvPr id="53255" name="Rectangle 6"/>
          <p:cNvSpPr>
            <a:spLocks noChangeArrowheads="1"/>
          </p:cNvSpPr>
          <p:nvPr/>
        </p:nvSpPr>
        <p:spPr bwMode="auto">
          <a:xfrm>
            <a:off x="2447925" y="1809750"/>
            <a:ext cx="476250" cy="371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</a:p>
        </p:txBody>
      </p:sp>
      <p:sp>
        <p:nvSpPr>
          <p:cNvPr id="53256" name="Rectangle 7"/>
          <p:cNvSpPr>
            <a:spLocks noChangeArrowheads="1"/>
          </p:cNvSpPr>
          <p:nvPr/>
        </p:nvSpPr>
        <p:spPr bwMode="auto">
          <a:xfrm>
            <a:off x="1495425" y="2250281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a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3257" name="Rectangle 8"/>
          <p:cNvSpPr>
            <a:spLocks noChangeArrowheads="1"/>
          </p:cNvSpPr>
          <p:nvPr/>
        </p:nvSpPr>
        <p:spPr bwMode="auto">
          <a:xfrm>
            <a:off x="1971675" y="2250281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b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3258" name="Rectangle 9"/>
          <p:cNvSpPr>
            <a:spLocks noChangeArrowheads="1"/>
          </p:cNvSpPr>
          <p:nvPr/>
        </p:nvSpPr>
        <p:spPr bwMode="auto">
          <a:xfrm>
            <a:off x="2447925" y="2250281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c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</p:txBody>
      </p:sp>
      <p:grpSp>
        <p:nvGrpSpPr>
          <p:cNvPr id="53259" name="Group 10"/>
          <p:cNvGrpSpPr>
            <a:grpSpLocks/>
          </p:cNvGrpSpPr>
          <p:nvPr/>
        </p:nvGrpSpPr>
        <p:grpSpPr bwMode="auto">
          <a:xfrm>
            <a:off x="6455569" y="1476376"/>
            <a:ext cx="1428750" cy="3440906"/>
            <a:chOff x="2024" y="1202"/>
            <a:chExt cx="1200" cy="2890"/>
          </a:xfrm>
        </p:grpSpPr>
        <p:sp>
          <p:nvSpPr>
            <p:cNvPr id="53261" name="Rectangle 11"/>
            <p:cNvSpPr>
              <a:spLocks noChangeArrowheads="1"/>
            </p:cNvSpPr>
            <p:nvPr/>
          </p:nvSpPr>
          <p:spPr bwMode="auto">
            <a:xfrm>
              <a:off x="2024" y="1202"/>
              <a:ext cx="1200" cy="3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S</a:t>
              </a:r>
            </a:p>
          </p:txBody>
        </p:sp>
        <p:sp>
          <p:nvSpPr>
            <p:cNvPr id="53262" name="Rectangle 12"/>
            <p:cNvSpPr>
              <a:spLocks noChangeArrowheads="1"/>
            </p:cNvSpPr>
            <p:nvPr/>
          </p:nvSpPr>
          <p:spPr bwMode="auto">
            <a:xfrm>
              <a:off x="20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53263" name="Rectangle 13"/>
            <p:cNvSpPr>
              <a:spLocks noChangeArrowheads="1"/>
            </p:cNvSpPr>
            <p:nvPr/>
          </p:nvSpPr>
          <p:spPr bwMode="auto">
            <a:xfrm>
              <a:off x="24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</a:p>
          </p:txBody>
        </p:sp>
        <p:sp>
          <p:nvSpPr>
            <p:cNvPr id="53264" name="Rectangle 14"/>
            <p:cNvSpPr>
              <a:spLocks noChangeArrowheads="1"/>
            </p:cNvSpPr>
            <p:nvPr/>
          </p:nvSpPr>
          <p:spPr bwMode="auto">
            <a:xfrm>
              <a:off x="2824" y="1522"/>
              <a:ext cx="400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E</a:t>
              </a:r>
            </a:p>
          </p:txBody>
        </p:sp>
        <p:sp>
          <p:nvSpPr>
            <p:cNvPr id="53265" name="Rectangle 15"/>
            <p:cNvSpPr>
              <a:spLocks noChangeArrowheads="1"/>
            </p:cNvSpPr>
            <p:nvPr/>
          </p:nvSpPr>
          <p:spPr bwMode="auto">
            <a:xfrm>
              <a:off x="20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8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c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3266" name="Rectangle 16"/>
            <p:cNvSpPr>
              <a:spLocks noChangeArrowheads="1"/>
            </p:cNvSpPr>
            <p:nvPr/>
          </p:nvSpPr>
          <p:spPr bwMode="auto">
            <a:xfrm>
              <a:off x="2424" y="1892"/>
              <a:ext cx="400" cy="2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1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4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6</a:t>
              </a:r>
              <a:endParaRPr lang="de-DE">
                <a:latin typeface="Tahoma" pitchFamily="34" charset="0"/>
              </a:endParaRPr>
            </a:p>
            <a:p>
              <a:pPr>
                <a:lnSpc>
                  <a:spcPct val="140000"/>
                </a:lnSpc>
              </a:pPr>
              <a:r>
                <a:rPr lang="de-DE">
                  <a:latin typeface="Tahoma" pitchFamily="34" charset="0"/>
                </a:rPr>
                <a:t>d</a:t>
              </a:r>
              <a:r>
                <a:rPr lang="de-DE" b="1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53260" name="Rectangle 17"/>
          <p:cNvSpPr>
            <a:spLocks noChangeArrowheads="1"/>
          </p:cNvSpPr>
          <p:nvPr/>
        </p:nvSpPr>
        <p:spPr bwMode="auto">
          <a:xfrm>
            <a:off x="7410450" y="2297906"/>
            <a:ext cx="476250" cy="2619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1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2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3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4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5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  <a:p>
            <a:pPr>
              <a:lnSpc>
                <a:spcPct val="140000"/>
              </a:lnSpc>
            </a:pPr>
            <a:r>
              <a:rPr lang="de-DE">
                <a:latin typeface="Tahoma" pitchFamily="34" charset="0"/>
              </a:rPr>
              <a:t>e</a:t>
            </a:r>
            <a:r>
              <a:rPr lang="de-DE" b="1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722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41E05D-E47F-4002-BA94-C9C0E03BECAD}" type="slidenum">
              <a:rPr lang="en-US">
                <a:latin typeface="Arial" pitchFamily="34" charset="0"/>
              </a:rPr>
              <a:pPr/>
              <a:t>5</a:t>
            </a:fld>
            <a:endParaRPr lang="en-US">
              <a:latin typeface="Arial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"/>
            <a:ext cx="6858000" cy="802481"/>
          </a:xfrm>
        </p:spPr>
        <p:txBody>
          <a:bodyPr/>
          <a:lstStyle/>
          <a:p>
            <a:pPr algn="ctr"/>
            <a:r>
              <a:rPr lang="de-DE" dirty="0"/>
              <a:t>Client-Server-Architektur</a:t>
            </a:r>
          </a:p>
        </p:txBody>
      </p:sp>
      <p:sp>
        <p:nvSpPr>
          <p:cNvPr id="8196" name="AutoShape 5"/>
          <p:cNvSpPr>
            <a:spLocks noChangeArrowheads="1"/>
          </p:cNvSpPr>
          <p:nvPr/>
        </p:nvSpPr>
        <p:spPr bwMode="auto">
          <a:xfrm>
            <a:off x="6628210" y="4071937"/>
            <a:ext cx="1154906" cy="500063"/>
          </a:xfrm>
          <a:prstGeom prst="can">
            <a:avLst>
              <a:gd name="adj" fmla="val 25000"/>
            </a:avLst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197" name="Oval 6"/>
          <p:cNvSpPr>
            <a:spLocks noChangeArrowheads="1"/>
          </p:cNvSpPr>
          <p:nvPr/>
        </p:nvSpPr>
        <p:spPr bwMode="auto">
          <a:xfrm>
            <a:off x="3744517" y="2536031"/>
            <a:ext cx="1916906" cy="1828800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200" dirty="0"/>
              <a:t>Kommunikations-</a:t>
            </a:r>
          </a:p>
          <a:p>
            <a:r>
              <a:rPr lang="de-DE" sz="1200" dirty="0"/>
              <a:t>netz</a:t>
            </a: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4136231" y="1327547"/>
            <a:ext cx="1110854" cy="414338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Client C</a:t>
            </a:r>
            <a:r>
              <a:rPr lang="de-DE" b="1" baseline="-25000"/>
              <a:t>1</a:t>
            </a:r>
          </a:p>
        </p:txBody>
      </p:sp>
      <p:sp>
        <p:nvSpPr>
          <p:cNvPr id="8199" name="Rectangle 8"/>
          <p:cNvSpPr>
            <a:spLocks noChangeArrowheads="1"/>
          </p:cNvSpPr>
          <p:nvPr/>
        </p:nvSpPr>
        <p:spPr bwMode="auto">
          <a:xfrm>
            <a:off x="1425178" y="3255169"/>
            <a:ext cx="1100138" cy="402431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Client C</a:t>
            </a:r>
            <a:r>
              <a:rPr lang="de-DE" b="1" baseline="-25000"/>
              <a:t>2</a:t>
            </a:r>
          </a:p>
        </p:txBody>
      </p:sp>
      <p:sp>
        <p:nvSpPr>
          <p:cNvPr id="8200" name="Rectangle 9"/>
          <p:cNvSpPr>
            <a:spLocks noChangeArrowheads="1"/>
          </p:cNvSpPr>
          <p:nvPr/>
        </p:nvSpPr>
        <p:spPr bwMode="auto">
          <a:xfrm>
            <a:off x="6644878" y="3261123"/>
            <a:ext cx="1100138" cy="402431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Server</a:t>
            </a:r>
            <a:endParaRPr lang="de-DE" b="1" baseline="-25000"/>
          </a:p>
        </p:txBody>
      </p:sp>
      <p:sp>
        <p:nvSpPr>
          <p:cNvPr id="8201" name="Line 12"/>
          <p:cNvSpPr>
            <a:spLocks noChangeShapeType="1"/>
          </p:cNvSpPr>
          <p:nvPr/>
        </p:nvSpPr>
        <p:spPr bwMode="auto">
          <a:xfrm>
            <a:off x="7190185" y="3663554"/>
            <a:ext cx="0" cy="501253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2" name="Line 13"/>
          <p:cNvSpPr>
            <a:spLocks noChangeShapeType="1"/>
          </p:cNvSpPr>
          <p:nvPr/>
        </p:nvSpPr>
        <p:spPr bwMode="auto">
          <a:xfrm>
            <a:off x="2514600" y="3450431"/>
            <a:ext cx="12192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3" name="Line 14"/>
          <p:cNvSpPr>
            <a:spLocks noChangeShapeType="1"/>
          </p:cNvSpPr>
          <p:nvPr/>
        </p:nvSpPr>
        <p:spPr bwMode="auto">
          <a:xfrm flipH="1">
            <a:off x="5649516" y="3462338"/>
            <a:ext cx="990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4" name="Line 15"/>
          <p:cNvSpPr>
            <a:spLocks noChangeShapeType="1"/>
          </p:cNvSpPr>
          <p:nvPr/>
        </p:nvSpPr>
        <p:spPr bwMode="auto">
          <a:xfrm>
            <a:off x="4701779" y="1741885"/>
            <a:ext cx="1190" cy="783431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5" name="Oval 16"/>
          <p:cNvSpPr>
            <a:spLocks noChangeArrowheads="1"/>
          </p:cNvSpPr>
          <p:nvPr/>
        </p:nvSpPr>
        <p:spPr bwMode="auto">
          <a:xfrm>
            <a:off x="3711179" y="3407569"/>
            <a:ext cx="66675" cy="66675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6" name="Oval 17"/>
          <p:cNvSpPr>
            <a:spLocks noChangeArrowheads="1"/>
          </p:cNvSpPr>
          <p:nvPr/>
        </p:nvSpPr>
        <p:spPr bwMode="auto">
          <a:xfrm>
            <a:off x="5610225" y="3423047"/>
            <a:ext cx="66675" cy="66675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207" name="Oval 18"/>
          <p:cNvSpPr>
            <a:spLocks noChangeArrowheads="1"/>
          </p:cNvSpPr>
          <p:nvPr/>
        </p:nvSpPr>
        <p:spPr bwMode="auto">
          <a:xfrm>
            <a:off x="4652963" y="2497931"/>
            <a:ext cx="66675" cy="66675"/>
          </a:xfrm>
          <a:prstGeom prst="ellipse">
            <a:avLst/>
          </a:prstGeom>
          <a:solidFill>
            <a:schemeClr val="tx2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7455506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239614-0F16-4AE0-A7CD-E44597F13AD5}" type="slidenum">
              <a:rPr lang="en-US">
                <a:latin typeface="Arial" pitchFamily="34" charset="0"/>
              </a:rPr>
              <a:pPr/>
              <a:t>50</a:t>
            </a:fld>
            <a:endParaRPr lang="en-US">
              <a:latin typeface="Arial" pitchFamily="34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1568054" y="247650"/>
            <a:ext cx="5920978" cy="857250"/>
          </a:xfrm>
        </p:spPr>
        <p:txBody>
          <a:bodyPr/>
          <a:lstStyle/>
          <a:p>
            <a:pPr algn="ctr"/>
            <a:r>
              <a:rPr lang="de-DE" dirty="0"/>
              <a:t>Transfer beider Argumentrelationen</a:t>
            </a:r>
          </a:p>
        </p:txBody>
      </p:sp>
      <p:sp>
        <p:nvSpPr>
          <p:cNvPr id="306179" name="Text Box 3"/>
          <p:cNvSpPr txBox="1">
            <a:spLocks noChangeArrowheads="1"/>
          </p:cNvSpPr>
          <p:nvPr/>
        </p:nvSpPr>
        <p:spPr bwMode="auto">
          <a:xfrm>
            <a:off x="692150" y="1522810"/>
            <a:ext cx="8134784" cy="2566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l">
              <a:buAutoNum type="arabicPeriod"/>
              <a:defRPr/>
            </a:pPr>
            <a:r>
              <a:rPr lang="de-DE" dirty="0">
                <a:latin typeface="Tahoma" pitchFamily="34" charset="0"/>
              </a:rPr>
              <a:t>Transfer beider Argumentrelationen zum Rechner </a:t>
            </a:r>
            <a:r>
              <a:rPr lang="de-DE" i="1" dirty="0" err="1">
                <a:latin typeface="Tahoma" pitchFamily="34" charset="0"/>
              </a:rPr>
              <a:t>St</a:t>
            </a:r>
            <a:r>
              <a:rPr lang="de-DE" b="1" i="1" baseline="-25000" dirty="0" err="1">
                <a:latin typeface="Tahoma" pitchFamily="34" charset="0"/>
              </a:rPr>
              <a:t>Result</a:t>
            </a:r>
            <a:r>
              <a:rPr lang="de-DE" baseline="-25000" dirty="0">
                <a:latin typeface="Tahoma" pitchFamily="34" charset="0"/>
              </a:rPr>
              <a:t> </a:t>
            </a:r>
          </a:p>
          <a:p>
            <a:pPr marL="342900" indent="-342900" algn="l">
              <a:buAutoNum type="arabicPeriod"/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2.</a:t>
            </a:r>
            <a:r>
              <a:rPr lang="de-DE" dirty="0">
                <a:latin typeface="Tahoma" pitchFamily="34" charset="0"/>
              </a:rPr>
              <a:t> Berechnung des Ergebnisses auf dem Knoten </a:t>
            </a:r>
            <a:r>
              <a:rPr lang="de-DE" i="1" dirty="0" err="1">
                <a:latin typeface="Tahoma" pitchFamily="34" charset="0"/>
              </a:rPr>
              <a:t>St</a:t>
            </a:r>
            <a:r>
              <a:rPr lang="de-DE" b="1" i="1" baseline="-25000" dirty="0" err="1">
                <a:latin typeface="Tahoma" pitchFamily="34" charset="0"/>
              </a:rPr>
              <a:t>Result</a:t>
            </a:r>
            <a:r>
              <a:rPr lang="de-DE" b="1" i="1" baseline="-25000" dirty="0">
                <a:latin typeface="Tahoma" pitchFamily="34" charset="0"/>
              </a:rPr>
              <a:t>   </a:t>
            </a:r>
            <a:r>
              <a:rPr lang="de-DE" dirty="0">
                <a:latin typeface="Tahoma" pitchFamily="34" charset="0"/>
              </a:rPr>
              <a:t>mittels 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	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a)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 err="1">
                <a:latin typeface="Tahoma" pitchFamily="34" charset="0"/>
              </a:rPr>
              <a:t>Merge-Join</a:t>
            </a:r>
            <a:r>
              <a:rPr lang="de-DE" dirty="0">
                <a:latin typeface="Tahoma" pitchFamily="34" charset="0"/>
              </a:rPr>
              <a:t> (bei vorliegender Sortierung) 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	oder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	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b)</a:t>
            </a:r>
            <a:r>
              <a:rPr lang="de-DE" dirty="0">
                <a:latin typeface="Tahoma" pitchFamily="34" charset="0"/>
              </a:rPr>
              <a:t> Hash-</a:t>
            </a:r>
            <a:r>
              <a:rPr lang="de-DE" dirty="0" err="1">
                <a:latin typeface="Tahoma" pitchFamily="34" charset="0"/>
              </a:rPr>
              <a:t>Join</a:t>
            </a:r>
            <a:r>
              <a:rPr lang="de-DE" dirty="0">
                <a:latin typeface="Tahoma" pitchFamily="34" charset="0"/>
              </a:rPr>
              <a:t> (bei fehlender Sortierung)</a:t>
            </a:r>
          </a:p>
          <a:p>
            <a:pPr algn="l">
              <a:lnSpc>
                <a:spcPct val="60000"/>
              </a:lnSpc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	</a:t>
            </a:r>
            <a:r>
              <a:rPr lang="de-DE" sz="2100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</a:t>
            </a:r>
            <a:r>
              <a:rPr lang="de-DE" dirty="0">
                <a:latin typeface="Tahoma" pitchFamily="34" charset="0"/>
              </a:rPr>
              <a:t> evtl. Verlust der vorliegenden Indexe für die </a:t>
            </a:r>
            <a:r>
              <a:rPr lang="de-DE" dirty="0" err="1">
                <a:latin typeface="Tahoma" pitchFamily="34" charset="0"/>
              </a:rPr>
              <a:t>Join</a:t>
            </a:r>
            <a:r>
              <a:rPr lang="de-DE" dirty="0">
                <a:latin typeface="Tahoma" pitchFamily="34" charset="0"/>
              </a:rPr>
              <a:t>-Berechnung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	</a:t>
            </a:r>
            <a:r>
              <a:rPr lang="de-DE" sz="2100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</a:t>
            </a:r>
            <a:r>
              <a:rPr lang="de-DE" dirty="0">
                <a:latin typeface="Tahoma" pitchFamily="34" charset="0"/>
              </a:rPr>
              <a:t> kein Verlust der Sortierung der Argumentrelation(en)</a:t>
            </a:r>
          </a:p>
        </p:txBody>
      </p:sp>
    </p:spTree>
    <p:extLst>
      <p:ext uri="{BB962C8B-B14F-4D97-AF65-F5344CB8AC3E}">
        <p14:creationId xmlns:p14="http://schemas.microsoft.com/office/powerpoint/2010/main" val="40248998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A62082-CDB0-475A-8770-710EA0621B6B}" type="slidenum">
              <a:rPr lang="en-US">
                <a:latin typeface="Arial" pitchFamily="34" charset="0"/>
              </a:rPr>
              <a:pPr/>
              <a:t>51</a:t>
            </a:fld>
            <a:endParaRPr lang="en-US">
              <a:latin typeface="Arial" pitchFamily="34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Join-Auswertung mit Filterung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28825" y="1323975"/>
            <a:ext cx="5133975" cy="335280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dirty="0"/>
              <a:t>Verwendung des Semi-</a:t>
            </a:r>
            <a:r>
              <a:rPr lang="de-DE" dirty="0" err="1"/>
              <a:t>Join</a:t>
            </a:r>
            <a:r>
              <a:rPr lang="de-DE" dirty="0"/>
              <a:t>-Operators zur Filterung</a:t>
            </a:r>
          </a:p>
          <a:p>
            <a:pPr>
              <a:buClr>
                <a:srgbClr val="FFCC00"/>
              </a:buClr>
            </a:pPr>
            <a:endParaRPr lang="de-DE" dirty="0"/>
          </a:p>
          <a:p>
            <a:pPr>
              <a:buClr>
                <a:srgbClr val="FFCC00"/>
              </a:buClr>
            </a:pPr>
            <a:r>
              <a:rPr lang="de-DE" dirty="0"/>
              <a:t>Schlüsselidee: nur Transfer von </a:t>
            </a:r>
            <a:r>
              <a:rPr lang="de-DE" dirty="0" err="1"/>
              <a:t>Tupeln</a:t>
            </a:r>
            <a:r>
              <a:rPr lang="de-DE" dirty="0"/>
              <a:t>, die passenden </a:t>
            </a:r>
            <a:r>
              <a:rPr lang="de-DE" dirty="0" err="1"/>
              <a:t>Join</a:t>
            </a:r>
            <a:r>
              <a:rPr lang="de-DE" dirty="0"/>
              <a:t>-Partner haben</a:t>
            </a:r>
          </a:p>
          <a:p>
            <a:pPr>
              <a:buClr>
                <a:srgbClr val="FFCC00"/>
              </a:buClr>
            </a:pPr>
            <a:endParaRPr lang="de-DE" dirty="0"/>
          </a:p>
          <a:p>
            <a:pPr>
              <a:buClr>
                <a:srgbClr val="FFCC00"/>
              </a:buClr>
            </a:pPr>
            <a:r>
              <a:rPr lang="de-DE" dirty="0"/>
              <a:t>Benutzung der folgenden algebraischen Eigenschaften:</a:t>
            </a:r>
          </a:p>
          <a:p>
            <a:pPr>
              <a:buClr>
                <a:srgbClr val="FFCC00"/>
              </a:buClr>
            </a:pPr>
            <a:r>
              <a:rPr lang="de-DE" dirty="0"/>
              <a:t>	</a:t>
            </a:r>
          </a:p>
          <a:p>
            <a:pPr marL="285750" indent="-285750">
              <a:buClr>
                <a:srgbClr val="FFCC00"/>
              </a:buClr>
              <a:buFont typeface="Arial" charset="0"/>
              <a:buChar char="•"/>
            </a:pPr>
            <a:r>
              <a:rPr lang="de-DE" i="1" dirty="0"/>
              <a:t>R </a:t>
            </a:r>
            <a:r>
              <a:rPr kumimoji="0" lang="de-DE" b="1" i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i="1" dirty="0"/>
              <a:t> S = R </a:t>
            </a:r>
            <a:r>
              <a:rPr kumimoji="0" lang="de-DE" b="1" i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i="1" dirty="0"/>
              <a:t> (R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i="1" dirty="0"/>
              <a:t> S)</a:t>
            </a:r>
          </a:p>
          <a:p>
            <a:pPr marL="285750" indent="-285750">
              <a:buClr>
                <a:srgbClr val="FFCC00"/>
              </a:buClr>
              <a:buFont typeface="Arial" charset="0"/>
              <a:buChar char="•"/>
            </a:pPr>
            <a:endParaRPr lang="de-DE" i="1" dirty="0"/>
          </a:p>
          <a:p>
            <a:pPr marL="285750" indent="-285750">
              <a:buClr>
                <a:srgbClr val="FFCC00"/>
              </a:buClr>
              <a:buFont typeface="Arial" charset="0"/>
              <a:buChar char="•"/>
            </a:pPr>
            <a:r>
              <a:rPr lang="de-DE" i="1" dirty="0"/>
              <a:t>R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i="1" dirty="0"/>
              <a:t> S = </a:t>
            </a:r>
            <a:r>
              <a:rPr lang="de-DE" sz="2100" i="1" dirty="0">
                <a:latin typeface="Times New Roman" pitchFamily="18" charset="0"/>
              </a:rPr>
              <a:t>Π</a:t>
            </a:r>
            <a:r>
              <a:rPr lang="de-DE" b="1" i="1" baseline="-25000" dirty="0"/>
              <a:t>C</a:t>
            </a:r>
            <a:r>
              <a:rPr lang="de-DE" i="1" dirty="0"/>
              <a:t>(R)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i="1" dirty="0"/>
              <a:t> S</a:t>
            </a:r>
            <a:endParaRPr lang="de-DE" dirty="0"/>
          </a:p>
          <a:p>
            <a:pPr>
              <a:buClr>
                <a:srgbClr val="FFCC00"/>
              </a:buClr>
            </a:pPr>
            <a:endParaRPr lang="de-DE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1143000" y="0"/>
          <a:ext cx="619125" cy="142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9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>
                          <a:effectLst/>
                        </a:rPr>
                        <a:t>⋊</a:t>
                      </a:r>
                      <a:endParaRPr lang="de-D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90589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882F83-40E9-4A8F-A550-9E797E3105F7}" type="slidenum">
              <a:rPr lang="en-US">
                <a:latin typeface="Arial" pitchFamily="34" charset="0"/>
              </a:rPr>
              <a:pPr/>
              <a:t>52</a:t>
            </a:fld>
            <a:endParaRPr lang="en-US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1209675" y="161925"/>
            <a:ext cx="6724650" cy="857250"/>
          </a:xfrm>
        </p:spPr>
        <p:txBody>
          <a:bodyPr/>
          <a:lstStyle/>
          <a:p>
            <a:pPr algn="ctr"/>
            <a:r>
              <a:rPr lang="de-DE" dirty="0" err="1"/>
              <a:t>Join</a:t>
            </a:r>
            <a:r>
              <a:rPr lang="de-DE" dirty="0"/>
              <a:t>-Auswertung mit Filterung (Beispiel, Filterung der Relation </a:t>
            </a:r>
            <a:r>
              <a:rPr lang="de-DE" i="1" dirty="0"/>
              <a:t>S</a:t>
            </a:r>
            <a:r>
              <a:rPr lang="de-DE" dirty="0"/>
              <a:t>)</a:t>
            </a:r>
          </a:p>
        </p:txBody>
      </p:sp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1626394" y="1453753"/>
            <a:ext cx="6374606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dirty="0">
                <a:latin typeface="Tahoma" pitchFamily="34" charset="0"/>
              </a:rPr>
              <a:t>Transfer der unterschiedlichen </a:t>
            </a:r>
            <a:r>
              <a:rPr lang="de-DE" i="1" dirty="0">
                <a:latin typeface="Tahoma" pitchFamily="34" charset="0"/>
              </a:rPr>
              <a:t>C</a:t>
            </a:r>
            <a:r>
              <a:rPr lang="de-DE" dirty="0">
                <a:latin typeface="Tahoma" pitchFamily="34" charset="0"/>
              </a:rPr>
              <a:t>-Werte von </a:t>
            </a:r>
            <a:r>
              <a:rPr lang="de-DE" i="1" dirty="0">
                <a:latin typeface="Tahoma" pitchFamily="34" charset="0"/>
              </a:rPr>
              <a:t>R</a:t>
            </a:r>
            <a:r>
              <a:rPr lang="de-DE" dirty="0">
                <a:latin typeface="Tahoma" pitchFamily="34" charset="0"/>
              </a:rPr>
              <a:t> (= </a:t>
            </a:r>
            <a:r>
              <a:rPr lang="de-DE" sz="2100" i="1" dirty="0">
                <a:latin typeface="Times New Roman" pitchFamily="18" charset="0"/>
              </a:rPr>
              <a:t>Π</a:t>
            </a:r>
            <a:r>
              <a:rPr lang="de-DE" b="1" i="1" baseline="-25000" dirty="0">
                <a:latin typeface="Tahoma" pitchFamily="34" charset="0"/>
              </a:rPr>
              <a:t>C</a:t>
            </a:r>
            <a:r>
              <a:rPr lang="de-DE" i="1" dirty="0">
                <a:latin typeface="Tahoma" pitchFamily="34" charset="0"/>
              </a:rPr>
              <a:t>(R)</a:t>
            </a:r>
            <a:r>
              <a:rPr lang="de-DE" sz="1350" i="1" dirty="0">
                <a:latin typeface="Times New Roman" pitchFamily="18" charset="0"/>
              </a:rPr>
              <a:t> </a:t>
            </a:r>
            <a:r>
              <a:rPr lang="de-DE" dirty="0">
                <a:latin typeface="Tahoma" pitchFamily="34" charset="0"/>
              </a:rPr>
              <a:t>) nach </a:t>
            </a:r>
            <a:r>
              <a:rPr lang="de-DE" i="1" dirty="0" err="1">
                <a:latin typeface="Tahoma" pitchFamily="34" charset="0"/>
              </a:rPr>
              <a:t>St</a:t>
            </a:r>
            <a:r>
              <a:rPr lang="de-DE" b="1" i="1" baseline="-25000" dirty="0" err="1">
                <a:latin typeface="Tahoma" pitchFamily="34" charset="0"/>
              </a:rPr>
              <a:t>S</a:t>
            </a:r>
            <a:endParaRPr lang="de-DE" b="1" i="1" baseline="-25000" dirty="0">
              <a:latin typeface="Tahoma" pitchFamily="34" charset="0"/>
            </a:endParaRPr>
          </a:p>
          <a:p>
            <a:pPr algn="l"/>
            <a:r>
              <a:rPr lang="de-DE" dirty="0">
                <a:latin typeface="Tahoma" pitchFamily="34" charset="0"/>
              </a:rPr>
              <a:t>Auswertung des Semi-</a:t>
            </a:r>
            <a:r>
              <a:rPr lang="de-DE" dirty="0" err="1">
                <a:latin typeface="Tahoma" pitchFamily="34" charset="0"/>
              </a:rPr>
              <a:t>Joins</a:t>
            </a:r>
            <a:r>
              <a:rPr lang="de-DE" dirty="0">
                <a:latin typeface="Tahoma" pitchFamily="34" charset="0"/>
              </a:rPr>
              <a:t> R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⋊</a:t>
            </a:r>
            <a:r>
              <a:rPr lang="de-DE" dirty="0">
                <a:latin typeface="Tahoma" pitchFamily="34" charset="0"/>
              </a:rPr>
              <a:t> S =</a:t>
            </a:r>
            <a:r>
              <a:rPr lang="de-DE" dirty="0">
                <a:latin typeface="Times New Roman" pitchFamily="18" charset="0"/>
              </a:rPr>
              <a:t> </a:t>
            </a:r>
            <a:r>
              <a:rPr lang="de-DE" sz="2100" dirty="0">
                <a:latin typeface="Times New Roman" pitchFamily="18" charset="0"/>
              </a:rPr>
              <a:t>Π</a:t>
            </a:r>
            <a:r>
              <a:rPr lang="de-DE" b="1" baseline="-25000" dirty="0">
                <a:latin typeface="Tahoma" pitchFamily="34" charset="0"/>
              </a:rPr>
              <a:t>C</a:t>
            </a:r>
            <a:r>
              <a:rPr lang="de-DE" dirty="0">
                <a:latin typeface="Tahoma" pitchFamily="34" charset="0"/>
              </a:rPr>
              <a:t>(R)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dirty="0">
                <a:latin typeface="Tahoma" pitchFamily="34" charset="0"/>
              </a:rPr>
              <a:t> S auf </a:t>
            </a:r>
            <a:r>
              <a:rPr lang="de-DE" i="1" dirty="0" err="1">
                <a:latin typeface="Tahoma" pitchFamily="34" charset="0"/>
              </a:rPr>
              <a:t>St</a:t>
            </a:r>
            <a:r>
              <a:rPr lang="de-DE" b="1" i="1" baseline="-25000" dirty="0" err="1">
                <a:latin typeface="Tahoma" pitchFamily="34" charset="0"/>
              </a:rPr>
              <a:t>S</a:t>
            </a:r>
            <a:r>
              <a:rPr lang="de-DE" b="1" i="1" baseline="-25000" dirty="0">
                <a:latin typeface="Tahoma" pitchFamily="34" charset="0"/>
              </a:rPr>
              <a:t> </a:t>
            </a:r>
            <a:r>
              <a:rPr lang="de-DE" dirty="0">
                <a:latin typeface="Tahoma" pitchFamily="34" charset="0"/>
              </a:rPr>
              <a:t>und Transfer nach </a:t>
            </a:r>
            <a:r>
              <a:rPr lang="de-DE" i="1" dirty="0" err="1">
                <a:latin typeface="Tahoma" pitchFamily="34" charset="0"/>
              </a:rPr>
              <a:t>St</a:t>
            </a:r>
            <a:r>
              <a:rPr lang="de-DE" b="1" i="1" baseline="-25000" dirty="0" err="1">
                <a:latin typeface="Tahoma" pitchFamily="34" charset="0"/>
              </a:rPr>
              <a:t>R</a:t>
            </a:r>
            <a:endParaRPr lang="de-DE" b="1" i="1" baseline="-25000" dirty="0">
              <a:latin typeface="Tahoma" pitchFamily="34" charset="0"/>
            </a:endParaRPr>
          </a:p>
          <a:p>
            <a:pPr algn="l"/>
            <a:r>
              <a:rPr lang="de-DE" dirty="0">
                <a:latin typeface="Tahoma" pitchFamily="34" charset="0"/>
              </a:rPr>
              <a:t>Auswertung des </a:t>
            </a:r>
            <a:r>
              <a:rPr lang="de-DE" dirty="0" err="1">
                <a:latin typeface="Tahoma" pitchFamily="34" charset="0"/>
              </a:rPr>
              <a:t>Joins</a:t>
            </a:r>
            <a:r>
              <a:rPr lang="de-DE" dirty="0">
                <a:latin typeface="Tahoma" pitchFamily="34" charset="0"/>
              </a:rPr>
              <a:t> auf </a:t>
            </a:r>
            <a:r>
              <a:rPr lang="de-DE" i="1" dirty="0" err="1">
                <a:latin typeface="Tahoma" pitchFamily="34" charset="0"/>
              </a:rPr>
              <a:t>St</a:t>
            </a:r>
            <a:r>
              <a:rPr lang="de-DE" b="1" i="1" baseline="-25000" dirty="0" err="1">
                <a:latin typeface="Tahoma" pitchFamily="34" charset="0"/>
              </a:rPr>
              <a:t>R</a:t>
            </a:r>
            <a:r>
              <a:rPr lang="de-DE" dirty="0">
                <a:latin typeface="Tahoma" pitchFamily="34" charset="0"/>
              </a:rPr>
              <a:t>, der nur diese transferierten </a:t>
            </a:r>
            <a:r>
              <a:rPr lang="de-DE" dirty="0" err="1">
                <a:latin typeface="Tahoma" pitchFamily="34" charset="0"/>
              </a:rPr>
              <a:t>Ergebnistupel</a:t>
            </a:r>
            <a:r>
              <a:rPr lang="de-DE" dirty="0">
                <a:latin typeface="Tahoma" pitchFamily="34" charset="0"/>
              </a:rPr>
              <a:t> des Semi-</a:t>
            </a:r>
            <a:r>
              <a:rPr lang="de-DE" dirty="0" err="1">
                <a:latin typeface="Tahoma" pitchFamily="34" charset="0"/>
              </a:rPr>
              <a:t>Joins</a:t>
            </a:r>
            <a:r>
              <a:rPr lang="de-DE" dirty="0">
                <a:latin typeface="Tahoma" pitchFamily="34" charset="0"/>
              </a:rPr>
              <a:t> braucht</a:t>
            </a:r>
          </a:p>
        </p:txBody>
      </p:sp>
      <p:sp>
        <p:nvSpPr>
          <p:cNvPr id="308228" name="Text Box 4"/>
          <p:cNvSpPr txBox="1">
            <a:spLocks noChangeArrowheads="1"/>
          </p:cNvSpPr>
          <p:nvPr/>
        </p:nvSpPr>
        <p:spPr bwMode="auto">
          <a:xfrm>
            <a:off x="1283494" y="1472804"/>
            <a:ext cx="404278" cy="1532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1.</a:t>
            </a:r>
          </a:p>
          <a:p>
            <a:pPr algn="l">
              <a:lnSpc>
                <a:spcPct val="120000"/>
              </a:lnSpc>
              <a:defRPr/>
            </a:pPr>
            <a:endParaRPr lang="de-DE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2.</a:t>
            </a:r>
          </a:p>
          <a:p>
            <a:pPr algn="l">
              <a:defRPr/>
            </a:pPr>
            <a:endParaRPr lang="de-DE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algn="l">
              <a:defRPr/>
            </a:pP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3.</a:t>
            </a:r>
            <a:endParaRPr lang="de-DE">
              <a:latin typeface="Tahoma" pitchFamily="34" charset="0"/>
            </a:endParaRPr>
          </a:p>
        </p:txBody>
      </p:sp>
      <p:sp>
        <p:nvSpPr>
          <p:cNvPr id="56326" name="Text Box 5"/>
          <p:cNvSpPr txBox="1">
            <a:spLocks noChangeArrowheads="1"/>
          </p:cNvSpPr>
          <p:nvPr/>
        </p:nvSpPr>
        <p:spPr bwMode="auto">
          <a:xfrm>
            <a:off x="2115741" y="3654028"/>
            <a:ext cx="5041637" cy="1066446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997A00"/>
            </a:prstShdw>
          </a:effectLst>
        </p:spPr>
        <p:txBody>
          <a:bodyPr wrap="none">
            <a:spAutoFit/>
          </a:bodyPr>
          <a:lstStyle/>
          <a:p>
            <a:r>
              <a:rPr lang="de-DE" dirty="0">
                <a:latin typeface="Tahoma" pitchFamily="34" charset="0"/>
              </a:rPr>
              <a:t>Transferkosten werden nur reduziert, wenn gilt:</a:t>
            </a:r>
          </a:p>
          <a:p>
            <a:pPr>
              <a:lnSpc>
                <a:spcPct val="130000"/>
              </a:lnSpc>
            </a:pP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dirty="0">
                <a:latin typeface="Times New Roman" pitchFamily="18" charset="0"/>
              </a:rPr>
              <a:t>Π</a:t>
            </a:r>
            <a:r>
              <a:rPr lang="de-DE" b="1" baseline="-25000" dirty="0">
                <a:latin typeface="Tahoma" pitchFamily="34" charset="0"/>
              </a:rPr>
              <a:t>C</a:t>
            </a:r>
            <a:r>
              <a:rPr lang="de-DE" dirty="0">
                <a:latin typeface="Tahoma" pitchFamily="34" charset="0"/>
              </a:rPr>
              <a:t>(R)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dirty="0">
                <a:latin typeface="Tahoma" pitchFamily="34" charset="0"/>
              </a:rPr>
              <a:t> +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dirty="0">
                <a:latin typeface="Tahoma" pitchFamily="34" charset="0"/>
              </a:rPr>
              <a:t>R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dirty="0">
                <a:latin typeface="Tahoma" pitchFamily="34" charset="0"/>
              </a:rPr>
              <a:t> S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dirty="0">
                <a:latin typeface="Tahoma" pitchFamily="34" charset="0"/>
              </a:rPr>
              <a:t> &lt;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dirty="0">
                <a:latin typeface="Tahoma" pitchFamily="34" charset="0"/>
              </a:rPr>
              <a:t> S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</a:t>
            </a:r>
            <a:r>
              <a:rPr lang="de-DE" sz="2100" b="1" dirty="0">
                <a:latin typeface="Times New Roman" pitchFamily="18" charset="0"/>
                <a:sym typeface="Symbol" pitchFamily="18" charset="2"/>
              </a:rPr>
              <a:t> </a:t>
            </a:r>
          </a:p>
          <a:p>
            <a:r>
              <a:rPr lang="de-DE" dirty="0">
                <a:latin typeface="Tahoma" pitchFamily="34" charset="0"/>
                <a:sym typeface="Symbol" pitchFamily="18" charset="2"/>
              </a:rPr>
              <a:t>mit </a:t>
            </a:r>
            <a:r>
              <a:rPr lang="de-DE" dirty="0">
                <a:latin typeface="Tahoma" pitchFamily="34" charset="0"/>
              </a:rPr>
              <a:t> R </a:t>
            </a:r>
            <a:r>
              <a:rPr lang="de-DE" dirty="0">
                <a:latin typeface="Tahoma" pitchFamily="34" charset="0"/>
                <a:sym typeface="Symbol" pitchFamily="18" charset="2"/>
              </a:rPr>
              <a:t> = Größe (in Byte) einer Relation</a:t>
            </a:r>
          </a:p>
        </p:txBody>
      </p:sp>
    </p:spTree>
    <p:extLst>
      <p:ext uri="{BB962C8B-B14F-4D97-AF65-F5344CB8AC3E}">
        <p14:creationId xmlns:p14="http://schemas.microsoft.com/office/powerpoint/2010/main" val="154214478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F1155A-3208-456A-A9B4-1E754CD15CB3}" type="slidenum">
              <a:rPr lang="en-US">
                <a:latin typeface="Arial" pitchFamily="34" charset="0"/>
              </a:rPr>
              <a:pPr/>
              <a:t>53</a:t>
            </a:fld>
            <a:endParaRPr lang="en-US">
              <a:latin typeface="Arial" pitchFamily="34" charset="0"/>
            </a:endParaRPr>
          </a:p>
        </p:txBody>
      </p:sp>
      <p:grpSp>
        <p:nvGrpSpPr>
          <p:cNvPr id="57347" name="Group 2"/>
          <p:cNvGrpSpPr>
            <a:grpSpLocks/>
          </p:cNvGrpSpPr>
          <p:nvPr/>
        </p:nvGrpSpPr>
        <p:grpSpPr bwMode="auto">
          <a:xfrm>
            <a:off x="1581151" y="516731"/>
            <a:ext cx="2383631" cy="1123950"/>
            <a:chOff x="320" y="1058"/>
            <a:chExt cx="2002" cy="944"/>
          </a:xfrm>
        </p:grpSpPr>
        <p:sp>
          <p:nvSpPr>
            <p:cNvPr id="57397" name="Rectangle 3"/>
            <p:cNvSpPr>
              <a:spLocks noChangeArrowheads="1"/>
            </p:cNvSpPr>
            <p:nvPr/>
          </p:nvSpPr>
          <p:spPr bwMode="auto">
            <a:xfrm>
              <a:off x="320" y="1058"/>
              <a:ext cx="2000" cy="20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 dirty="0">
                  <a:latin typeface="Tahoma" pitchFamily="34" charset="0"/>
                </a:rPr>
                <a:t>R </a:t>
              </a:r>
              <a:r>
                <a:rPr lang="de-DE" b="1" dirty="0">
                  <a:latin typeface="JoinFont" pitchFamily="2" charset="0"/>
                  <a:sym typeface="Symbol" pitchFamily="18" charset="2"/>
                </a:rPr>
                <a:t>⋈</a:t>
              </a:r>
              <a:r>
                <a:rPr lang="de-DE" sz="1350" dirty="0">
                  <a:latin typeface="Tahoma" pitchFamily="34" charset="0"/>
                  <a:sym typeface="MT Extra" pitchFamily="18" charset="2"/>
                </a:rPr>
                <a:t> (</a:t>
              </a:r>
              <a:r>
                <a:rPr lang="de-DE" sz="1500" dirty="0">
                  <a:latin typeface="Times New Roman" pitchFamily="18" charset="0"/>
                </a:rPr>
                <a:t>Π</a:t>
              </a:r>
              <a:r>
                <a:rPr lang="de-DE" sz="1350" b="1" baseline="-25000" dirty="0">
                  <a:latin typeface="Tahoma" pitchFamily="34" charset="0"/>
                </a:rPr>
                <a:t>C</a:t>
              </a:r>
              <a:r>
                <a:rPr lang="de-DE" sz="1350" dirty="0">
                  <a:latin typeface="Tahoma" pitchFamily="34" charset="0"/>
                </a:rPr>
                <a:t>(R) </a:t>
              </a:r>
              <a:r>
                <a:rPr lang="de-DE" b="1" dirty="0">
                  <a:latin typeface="OperatorSymbols"/>
                  <a:cs typeface="OperatorSymbols"/>
                </a:rPr>
                <a:t>⋊</a:t>
              </a:r>
              <a:r>
                <a:rPr lang="de-DE" sz="1350" dirty="0">
                  <a:latin typeface="Tahoma" pitchFamily="34" charset="0"/>
                </a:rPr>
                <a:t> S)</a:t>
              </a:r>
            </a:p>
          </p:txBody>
        </p:sp>
        <p:sp>
          <p:nvSpPr>
            <p:cNvPr id="57398" name="Rectangle 4"/>
            <p:cNvSpPr>
              <a:spLocks noChangeArrowheads="1"/>
            </p:cNvSpPr>
            <p:nvPr/>
          </p:nvSpPr>
          <p:spPr bwMode="auto">
            <a:xfrm>
              <a:off x="1120" y="1266"/>
              <a:ext cx="400" cy="1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C</a:t>
              </a:r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57399" name="Rectangle 5"/>
            <p:cNvSpPr>
              <a:spLocks noChangeArrowheads="1"/>
            </p:cNvSpPr>
            <p:nvPr/>
          </p:nvSpPr>
          <p:spPr bwMode="auto">
            <a:xfrm>
              <a:off x="1520" y="1266"/>
              <a:ext cx="400" cy="1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D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0" name="Rectangle 6"/>
            <p:cNvSpPr>
              <a:spLocks noChangeArrowheads="1"/>
            </p:cNvSpPr>
            <p:nvPr/>
          </p:nvSpPr>
          <p:spPr bwMode="auto">
            <a:xfrm>
              <a:off x="1920" y="1266"/>
              <a:ext cx="400" cy="1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E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1" name="Rectangle 7"/>
            <p:cNvSpPr>
              <a:spLocks noChangeArrowheads="1"/>
            </p:cNvSpPr>
            <p:nvPr/>
          </p:nvSpPr>
          <p:spPr bwMode="auto">
            <a:xfrm>
              <a:off x="320" y="1264"/>
              <a:ext cx="400" cy="1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A</a:t>
              </a:r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57402" name="Rectangle 8"/>
            <p:cNvSpPr>
              <a:spLocks noChangeArrowheads="1"/>
            </p:cNvSpPr>
            <p:nvPr/>
          </p:nvSpPr>
          <p:spPr bwMode="auto">
            <a:xfrm>
              <a:off x="720" y="1264"/>
              <a:ext cx="400" cy="1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B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3" name="Rectangle 9"/>
            <p:cNvSpPr>
              <a:spLocks noChangeArrowheads="1"/>
            </p:cNvSpPr>
            <p:nvPr/>
          </p:nvSpPr>
          <p:spPr bwMode="auto">
            <a:xfrm>
              <a:off x="320" y="1474"/>
              <a:ext cx="400" cy="52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a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a</a:t>
              </a:r>
              <a:r>
                <a:rPr lang="de-DE" sz="1350" baseline="-25000">
                  <a:latin typeface="Tahoma" pitchFamily="34" charset="0"/>
                </a:rPr>
                <a:t>3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a</a:t>
              </a:r>
              <a:r>
                <a:rPr lang="de-DE" sz="1350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4" name="Rectangle 10"/>
            <p:cNvSpPr>
              <a:spLocks noChangeArrowheads="1"/>
            </p:cNvSpPr>
            <p:nvPr/>
          </p:nvSpPr>
          <p:spPr bwMode="auto">
            <a:xfrm>
              <a:off x="720" y="1474"/>
              <a:ext cx="400" cy="52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b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b</a:t>
              </a:r>
              <a:r>
                <a:rPr lang="de-DE" sz="1350" baseline="-25000">
                  <a:latin typeface="Tahoma" pitchFamily="34" charset="0"/>
                </a:rPr>
                <a:t>3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b</a:t>
              </a:r>
              <a:r>
                <a:rPr lang="de-DE" sz="1350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5" name="Rectangle 11"/>
            <p:cNvSpPr>
              <a:spLocks noChangeArrowheads="1"/>
            </p:cNvSpPr>
            <p:nvPr/>
          </p:nvSpPr>
          <p:spPr bwMode="auto">
            <a:xfrm>
              <a:off x="1120" y="1474"/>
              <a:ext cx="400" cy="52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6" name="Rectangle 12"/>
            <p:cNvSpPr>
              <a:spLocks noChangeArrowheads="1"/>
            </p:cNvSpPr>
            <p:nvPr/>
          </p:nvSpPr>
          <p:spPr bwMode="auto">
            <a:xfrm>
              <a:off x="1520" y="1468"/>
              <a:ext cx="400" cy="53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407" name="Rectangle 13"/>
            <p:cNvSpPr>
              <a:spLocks noChangeArrowheads="1"/>
            </p:cNvSpPr>
            <p:nvPr/>
          </p:nvSpPr>
          <p:spPr bwMode="auto">
            <a:xfrm>
              <a:off x="1922" y="1468"/>
              <a:ext cx="400" cy="53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57348" name="Rectangle 15"/>
          <p:cNvSpPr>
            <a:spLocks noChangeArrowheads="1"/>
          </p:cNvSpPr>
          <p:nvPr/>
        </p:nvSpPr>
        <p:spPr bwMode="auto">
          <a:xfrm>
            <a:off x="1600200" y="3202781"/>
            <a:ext cx="1428750" cy="2381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350">
                <a:latin typeface="Tahoma" pitchFamily="34" charset="0"/>
              </a:rPr>
              <a:t>R</a:t>
            </a:r>
            <a:endParaRPr lang="de-DE">
              <a:latin typeface="Tahoma" pitchFamily="34" charset="0"/>
            </a:endParaRPr>
          </a:p>
        </p:txBody>
      </p:sp>
      <p:sp>
        <p:nvSpPr>
          <p:cNvPr id="57349" name="Rectangle 16"/>
          <p:cNvSpPr>
            <a:spLocks noChangeArrowheads="1"/>
          </p:cNvSpPr>
          <p:nvPr/>
        </p:nvSpPr>
        <p:spPr bwMode="auto">
          <a:xfrm>
            <a:off x="1600200" y="3440906"/>
            <a:ext cx="476250" cy="209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350">
                <a:latin typeface="Tahoma" pitchFamily="34" charset="0"/>
              </a:rPr>
              <a:t>A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57350" name="Rectangle 17"/>
          <p:cNvSpPr>
            <a:spLocks noChangeArrowheads="1"/>
          </p:cNvSpPr>
          <p:nvPr/>
        </p:nvSpPr>
        <p:spPr bwMode="auto">
          <a:xfrm>
            <a:off x="2076450" y="3440906"/>
            <a:ext cx="476250" cy="209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350">
                <a:latin typeface="Tahoma" pitchFamily="34" charset="0"/>
              </a:rPr>
              <a:t>B</a:t>
            </a:r>
            <a:endParaRPr lang="de-DE">
              <a:latin typeface="Tahoma" pitchFamily="34" charset="0"/>
            </a:endParaRPr>
          </a:p>
        </p:txBody>
      </p:sp>
      <p:sp>
        <p:nvSpPr>
          <p:cNvPr id="57351" name="Rectangle 18"/>
          <p:cNvSpPr>
            <a:spLocks noChangeArrowheads="1"/>
          </p:cNvSpPr>
          <p:nvPr/>
        </p:nvSpPr>
        <p:spPr bwMode="auto">
          <a:xfrm>
            <a:off x="2552700" y="3440906"/>
            <a:ext cx="476250" cy="209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350">
                <a:latin typeface="Tahoma" pitchFamily="34" charset="0"/>
              </a:rPr>
              <a:t>C</a:t>
            </a:r>
            <a:endParaRPr lang="de-DE">
              <a:latin typeface="Tahoma" pitchFamily="34" charset="0"/>
            </a:endParaRPr>
          </a:p>
        </p:txBody>
      </p:sp>
      <p:sp>
        <p:nvSpPr>
          <p:cNvPr id="57352" name="Rectangle 19"/>
          <p:cNvSpPr>
            <a:spLocks noChangeArrowheads="1"/>
          </p:cNvSpPr>
          <p:nvPr/>
        </p:nvSpPr>
        <p:spPr bwMode="auto">
          <a:xfrm>
            <a:off x="1600200" y="3700463"/>
            <a:ext cx="476250" cy="14192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350">
                <a:latin typeface="Tahoma" pitchFamily="34" charset="0"/>
              </a:rPr>
              <a:t>a</a:t>
            </a:r>
            <a:r>
              <a:rPr lang="de-DE" sz="1350" baseline="-25000">
                <a:latin typeface="Tahoma" pitchFamily="34" charset="0"/>
              </a:rPr>
              <a:t>1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a</a:t>
            </a:r>
            <a:r>
              <a:rPr lang="de-DE" sz="1350" baseline="-25000">
                <a:latin typeface="Tahoma" pitchFamily="34" charset="0"/>
              </a:rPr>
              <a:t>2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a</a:t>
            </a:r>
            <a:r>
              <a:rPr lang="de-DE" sz="1350" baseline="-25000">
                <a:latin typeface="Tahoma" pitchFamily="34" charset="0"/>
              </a:rPr>
              <a:t>3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a</a:t>
            </a:r>
            <a:r>
              <a:rPr lang="de-DE" sz="1350" baseline="-25000">
                <a:latin typeface="Tahoma" pitchFamily="34" charset="0"/>
              </a:rPr>
              <a:t>4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a</a:t>
            </a:r>
            <a:r>
              <a:rPr lang="de-DE" sz="1350" baseline="-25000">
                <a:latin typeface="Tahoma" pitchFamily="34" charset="0"/>
              </a:rPr>
              <a:t>5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a</a:t>
            </a:r>
            <a:r>
              <a:rPr lang="de-DE" sz="1350" baseline="-25000">
                <a:latin typeface="Tahoma" pitchFamily="34" charset="0"/>
              </a:rPr>
              <a:t>6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a</a:t>
            </a:r>
            <a:r>
              <a:rPr lang="de-DE" sz="1350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7353" name="Rectangle 20"/>
          <p:cNvSpPr>
            <a:spLocks noChangeArrowheads="1"/>
          </p:cNvSpPr>
          <p:nvPr/>
        </p:nvSpPr>
        <p:spPr bwMode="auto">
          <a:xfrm>
            <a:off x="2076450" y="3700463"/>
            <a:ext cx="476250" cy="14192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350">
                <a:latin typeface="Tahoma" pitchFamily="34" charset="0"/>
              </a:rPr>
              <a:t>b</a:t>
            </a:r>
            <a:r>
              <a:rPr lang="de-DE" sz="1350" baseline="-25000">
                <a:latin typeface="Tahoma" pitchFamily="34" charset="0"/>
              </a:rPr>
              <a:t>1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b</a:t>
            </a:r>
            <a:r>
              <a:rPr lang="de-DE" sz="1350" baseline="-25000">
                <a:latin typeface="Tahoma" pitchFamily="34" charset="0"/>
              </a:rPr>
              <a:t>2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b</a:t>
            </a:r>
            <a:r>
              <a:rPr lang="de-DE" sz="1350" baseline="-25000">
                <a:latin typeface="Tahoma" pitchFamily="34" charset="0"/>
              </a:rPr>
              <a:t>3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b</a:t>
            </a:r>
            <a:r>
              <a:rPr lang="de-DE" sz="1350" baseline="-25000">
                <a:latin typeface="Tahoma" pitchFamily="34" charset="0"/>
              </a:rPr>
              <a:t>4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b</a:t>
            </a:r>
            <a:r>
              <a:rPr lang="de-DE" sz="1350" baseline="-25000">
                <a:latin typeface="Tahoma" pitchFamily="34" charset="0"/>
              </a:rPr>
              <a:t>5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b</a:t>
            </a:r>
            <a:r>
              <a:rPr lang="de-DE" sz="1350" baseline="-25000">
                <a:latin typeface="Tahoma" pitchFamily="34" charset="0"/>
              </a:rPr>
              <a:t>6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b</a:t>
            </a:r>
            <a:r>
              <a:rPr lang="de-DE" sz="1350" baseline="-25000">
                <a:latin typeface="Tahoma" pitchFamily="34" charset="0"/>
              </a:rPr>
              <a:t>7</a:t>
            </a:r>
            <a:endParaRPr lang="de-DE">
              <a:latin typeface="Tahoma" pitchFamily="34" charset="0"/>
            </a:endParaRPr>
          </a:p>
        </p:txBody>
      </p:sp>
      <p:sp>
        <p:nvSpPr>
          <p:cNvPr id="57354" name="Rectangle 21"/>
          <p:cNvSpPr>
            <a:spLocks noChangeArrowheads="1"/>
          </p:cNvSpPr>
          <p:nvPr/>
        </p:nvSpPr>
        <p:spPr bwMode="auto">
          <a:xfrm>
            <a:off x="2552700" y="3700463"/>
            <a:ext cx="476250" cy="14192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350">
                <a:latin typeface="Tahoma" pitchFamily="34" charset="0"/>
              </a:rPr>
              <a:t>c</a:t>
            </a:r>
            <a:r>
              <a:rPr lang="de-DE" sz="1350" baseline="-25000">
                <a:latin typeface="Tahoma" pitchFamily="34" charset="0"/>
              </a:rPr>
              <a:t>1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c</a:t>
            </a:r>
            <a:r>
              <a:rPr lang="de-DE" sz="1350" baseline="-25000">
                <a:latin typeface="Tahoma" pitchFamily="34" charset="0"/>
              </a:rPr>
              <a:t>2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c</a:t>
            </a:r>
            <a:r>
              <a:rPr lang="de-DE" sz="1350" baseline="-25000">
                <a:latin typeface="Tahoma" pitchFamily="34" charset="0"/>
              </a:rPr>
              <a:t>1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c</a:t>
            </a:r>
            <a:r>
              <a:rPr lang="de-DE" sz="1350" baseline="-25000">
                <a:latin typeface="Tahoma" pitchFamily="34" charset="0"/>
              </a:rPr>
              <a:t>2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c</a:t>
            </a:r>
            <a:r>
              <a:rPr lang="de-DE" sz="1350" baseline="-25000">
                <a:latin typeface="Tahoma" pitchFamily="34" charset="0"/>
              </a:rPr>
              <a:t>3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c</a:t>
            </a:r>
            <a:r>
              <a:rPr lang="de-DE" sz="1350" baseline="-25000">
                <a:latin typeface="Tahoma" pitchFamily="34" charset="0"/>
              </a:rPr>
              <a:t>2</a:t>
            </a:r>
            <a:endParaRPr lang="de-DE" sz="1350">
              <a:latin typeface="Tahoma" pitchFamily="34" charset="0"/>
            </a:endParaRPr>
          </a:p>
          <a:p>
            <a:r>
              <a:rPr lang="de-DE" sz="1350">
                <a:latin typeface="Tahoma" pitchFamily="34" charset="0"/>
              </a:rPr>
              <a:t>c</a:t>
            </a:r>
            <a:r>
              <a:rPr lang="de-DE" sz="1350" baseline="-25000">
                <a:latin typeface="Tahoma" pitchFamily="34" charset="0"/>
              </a:rPr>
              <a:t>6</a:t>
            </a:r>
            <a:endParaRPr lang="de-DE">
              <a:latin typeface="Tahoma" pitchFamily="34" charset="0"/>
            </a:endParaRPr>
          </a:p>
        </p:txBody>
      </p:sp>
      <p:grpSp>
        <p:nvGrpSpPr>
          <p:cNvPr id="57355" name="Group 22"/>
          <p:cNvGrpSpPr>
            <a:grpSpLocks/>
          </p:cNvGrpSpPr>
          <p:nvPr/>
        </p:nvGrpSpPr>
        <p:grpSpPr bwMode="auto">
          <a:xfrm>
            <a:off x="2552700" y="1959769"/>
            <a:ext cx="476250" cy="1069181"/>
            <a:chOff x="3224" y="878"/>
            <a:chExt cx="400" cy="898"/>
          </a:xfrm>
        </p:grpSpPr>
        <p:sp>
          <p:nvSpPr>
            <p:cNvPr id="57395" name="Rectangle 23"/>
            <p:cNvSpPr>
              <a:spLocks noChangeArrowheads="1"/>
            </p:cNvSpPr>
            <p:nvPr/>
          </p:nvSpPr>
          <p:spPr bwMode="auto">
            <a:xfrm>
              <a:off x="3224" y="878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C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96" name="Rectangle 24"/>
            <p:cNvSpPr>
              <a:spLocks noChangeArrowheads="1"/>
            </p:cNvSpPr>
            <p:nvPr/>
          </p:nvSpPr>
          <p:spPr bwMode="auto">
            <a:xfrm>
              <a:off x="3224" y="1096"/>
              <a:ext cx="400" cy="68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2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3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6</a:t>
              </a:r>
              <a:endParaRPr lang="de-DE">
                <a:latin typeface="Tahoma" pitchFamily="34" charset="0"/>
              </a:endParaRPr>
            </a:p>
          </p:txBody>
        </p:sp>
      </p:grpSp>
      <p:grpSp>
        <p:nvGrpSpPr>
          <p:cNvPr id="57356" name="Group 25"/>
          <p:cNvGrpSpPr>
            <a:grpSpLocks/>
          </p:cNvGrpSpPr>
          <p:nvPr/>
        </p:nvGrpSpPr>
        <p:grpSpPr bwMode="auto">
          <a:xfrm>
            <a:off x="5019675" y="3198019"/>
            <a:ext cx="1428750" cy="1916906"/>
            <a:chOff x="3472" y="1422"/>
            <a:chExt cx="1200" cy="1610"/>
          </a:xfrm>
        </p:grpSpPr>
        <p:sp>
          <p:nvSpPr>
            <p:cNvPr id="57388" name="Rectangle 26"/>
            <p:cNvSpPr>
              <a:spLocks noChangeArrowheads="1"/>
            </p:cNvSpPr>
            <p:nvPr/>
          </p:nvSpPr>
          <p:spPr bwMode="auto">
            <a:xfrm>
              <a:off x="3472" y="1422"/>
              <a:ext cx="1200" cy="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S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89" name="Rectangle 27"/>
            <p:cNvSpPr>
              <a:spLocks noChangeArrowheads="1"/>
            </p:cNvSpPr>
            <p:nvPr/>
          </p:nvSpPr>
          <p:spPr bwMode="auto">
            <a:xfrm>
              <a:off x="3472" y="1622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C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57390" name="Rectangle 28"/>
            <p:cNvSpPr>
              <a:spLocks noChangeArrowheads="1"/>
            </p:cNvSpPr>
            <p:nvPr/>
          </p:nvSpPr>
          <p:spPr bwMode="auto">
            <a:xfrm>
              <a:off x="3872" y="1622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D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91" name="Rectangle 29"/>
            <p:cNvSpPr>
              <a:spLocks noChangeArrowheads="1"/>
            </p:cNvSpPr>
            <p:nvPr/>
          </p:nvSpPr>
          <p:spPr bwMode="auto">
            <a:xfrm>
              <a:off x="4272" y="1622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E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92" name="Rectangle 30"/>
            <p:cNvSpPr>
              <a:spLocks noChangeArrowheads="1"/>
            </p:cNvSpPr>
            <p:nvPr/>
          </p:nvSpPr>
          <p:spPr bwMode="auto">
            <a:xfrm>
              <a:off x="3472" y="1840"/>
              <a:ext cx="400" cy="1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3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4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5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7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8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5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93" name="Rectangle 31"/>
            <p:cNvSpPr>
              <a:spLocks noChangeArrowheads="1"/>
            </p:cNvSpPr>
            <p:nvPr/>
          </p:nvSpPr>
          <p:spPr bwMode="auto">
            <a:xfrm>
              <a:off x="3872" y="1840"/>
              <a:ext cx="400" cy="1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2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3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4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5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6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7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94" name="Rectangle 32"/>
            <p:cNvSpPr>
              <a:spLocks noChangeArrowheads="1"/>
            </p:cNvSpPr>
            <p:nvPr/>
          </p:nvSpPr>
          <p:spPr bwMode="auto">
            <a:xfrm>
              <a:off x="4272" y="1840"/>
              <a:ext cx="400" cy="1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2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2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3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2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6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57357" name="Text Box 33"/>
          <p:cNvSpPr txBox="1">
            <a:spLocks noChangeArrowheads="1"/>
          </p:cNvSpPr>
          <p:nvPr/>
        </p:nvSpPr>
        <p:spPr bwMode="auto">
          <a:xfrm>
            <a:off x="1807369" y="80962"/>
            <a:ext cx="1429559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15 Attributwerte</a:t>
            </a:r>
          </a:p>
        </p:txBody>
      </p:sp>
      <p:sp>
        <p:nvSpPr>
          <p:cNvPr id="57358" name="Text Box 34"/>
          <p:cNvSpPr txBox="1">
            <a:spLocks noChangeArrowheads="1"/>
          </p:cNvSpPr>
          <p:nvPr/>
        </p:nvSpPr>
        <p:spPr bwMode="auto">
          <a:xfrm>
            <a:off x="3264694" y="-52388"/>
            <a:ext cx="343364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...</a:t>
            </a:r>
          </a:p>
        </p:txBody>
      </p:sp>
      <p:sp>
        <p:nvSpPr>
          <p:cNvPr id="57359" name="Rectangle 35"/>
          <p:cNvSpPr>
            <a:spLocks noChangeArrowheads="1"/>
          </p:cNvSpPr>
          <p:nvPr/>
        </p:nvSpPr>
        <p:spPr bwMode="auto">
          <a:xfrm>
            <a:off x="1757297" y="1762125"/>
            <a:ext cx="3000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b="1" i="1" dirty="0">
                <a:latin typeface="JoinFont" pitchFamily="2" charset="0"/>
                <a:sym typeface="Symbol" pitchFamily="18" charset="2"/>
              </a:rPr>
              <a:t>⋈</a:t>
            </a:r>
            <a:endParaRPr lang="de-DE" b="1" dirty="0">
              <a:latin typeface="JoinFont" pitchFamily="2" charset="0"/>
              <a:sym typeface="Symbol" pitchFamily="18" charset="2"/>
            </a:endParaRPr>
          </a:p>
        </p:txBody>
      </p:sp>
      <p:grpSp>
        <p:nvGrpSpPr>
          <p:cNvPr id="57360" name="Group 36"/>
          <p:cNvGrpSpPr>
            <a:grpSpLocks/>
          </p:cNvGrpSpPr>
          <p:nvPr/>
        </p:nvGrpSpPr>
        <p:grpSpPr bwMode="auto">
          <a:xfrm>
            <a:off x="5019675" y="1559719"/>
            <a:ext cx="1428750" cy="888206"/>
            <a:chOff x="2104" y="2438"/>
            <a:chExt cx="1200" cy="746"/>
          </a:xfrm>
        </p:grpSpPr>
        <p:sp>
          <p:nvSpPr>
            <p:cNvPr id="57381" name="Rectangle 37"/>
            <p:cNvSpPr>
              <a:spLocks noChangeArrowheads="1"/>
            </p:cNvSpPr>
            <p:nvPr/>
          </p:nvSpPr>
          <p:spPr bwMode="auto">
            <a:xfrm>
              <a:off x="2104" y="2438"/>
              <a:ext cx="1200" cy="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500" dirty="0">
                  <a:latin typeface="Times New Roman" pitchFamily="18" charset="0"/>
                </a:rPr>
                <a:t>Π</a:t>
              </a:r>
              <a:r>
                <a:rPr lang="de-DE" sz="1350" b="1" baseline="-25000" dirty="0">
                  <a:latin typeface="Tahoma" pitchFamily="34" charset="0"/>
                </a:rPr>
                <a:t>C</a:t>
              </a:r>
              <a:r>
                <a:rPr lang="de-DE" sz="1350" dirty="0">
                  <a:latin typeface="Tahoma" pitchFamily="34" charset="0"/>
                </a:rPr>
                <a:t>(R) </a:t>
              </a:r>
              <a:r>
                <a:rPr lang="de-DE" b="1" dirty="0">
                  <a:latin typeface="OperatorSymbols"/>
                  <a:cs typeface="OperatorSymbols"/>
                </a:rPr>
                <a:t>⋊</a:t>
              </a:r>
              <a:r>
                <a:rPr lang="de-DE" sz="1350" dirty="0">
                  <a:latin typeface="Tahoma" pitchFamily="34" charset="0"/>
                </a:rPr>
                <a:t> S</a:t>
              </a:r>
            </a:p>
          </p:txBody>
        </p:sp>
        <p:sp>
          <p:nvSpPr>
            <p:cNvPr id="57382" name="Rectangle 38"/>
            <p:cNvSpPr>
              <a:spLocks noChangeArrowheads="1"/>
            </p:cNvSpPr>
            <p:nvPr/>
          </p:nvSpPr>
          <p:spPr bwMode="auto">
            <a:xfrm>
              <a:off x="2104" y="2638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C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57383" name="Rectangle 39"/>
            <p:cNvSpPr>
              <a:spLocks noChangeArrowheads="1"/>
            </p:cNvSpPr>
            <p:nvPr/>
          </p:nvSpPr>
          <p:spPr bwMode="auto">
            <a:xfrm>
              <a:off x="2504" y="2638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D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84" name="Rectangle 40"/>
            <p:cNvSpPr>
              <a:spLocks noChangeArrowheads="1"/>
            </p:cNvSpPr>
            <p:nvPr/>
          </p:nvSpPr>
          <p:spPr bwMode="auto">
            <a:xfrm>
              <a:off x="2904" y="2638"/>
              <a:ext cx="400" cy="17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E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85" name="Rectangle 41"/>
            <p:cNvSpPr>
              <a:spLocks noChangeArrowheads="1"/>
            </p:cNvSpPr>
            <p:nvPr/>
          </p:nvSpPr>
          <p:spPr bwMode="auto">
            <a:xfrm>
              <a:off x="2104" y="2856"/>
              <a:ext cx="400" cy="3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c</a:t>
              </a:r>
              <a:r>
                <a:rPr lang="de-DE" sz="1350" baseline="-25000">
                  <a:latin typeface="Tahoma" pitchFamily="34" charset="0"/>
                </a:rPr>
                <a:t>3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86" name="Rectangle 42"/>
            <p:cNvSpPr>
              <a:spLocks noChangeArrowheads="1"/>
            </p:cNvSpPr>
            <p:nvPr/>
          </p:nvSpPr>
          <p:spPr bwMode="auto">
            <a:xfrm>
              <a:off x="2504" y="2856"/>
              <a:ext cx="400" cy="3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d</a:t>
              </a:r>
              <a:r>
                <a:rPr lang="de-DE" sz="1350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</p:txBody>
        </p:sp>
        <p:sp>
          <p:nvSpPr>
            <p:cNvPr id="57387" name="Rectangle 43"/>
            <p:cNvSpPr>
              <a:spLocks noChangeArrowheads="1"/>
            </p:cNvSpPr>
            <p:nvPr/>
          </p:nvSpPr>
          <p:spPr bwMode="auto">
            <a:xfrm>
              <a:off x="2904" y="2856"/>
              <a:ext cx="400" cy="32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1</a:t>
              </a:r>
              <a:endParaRPr lang="de-DE" sz="1350">
                <a:latin typeface="Tahoma" pitchFamily="34" charset="0"/>
              </a:endParaRPr>
            </a:p>
            <a:p>
              <a:r>
                <a:rPr lang="de-DE" sz="1350">
                  <a:latin typeface="Tahoma" pitchFamily="34" charset="0"/>
                </a:rPr>
                <a:t>e</a:t>
              </a:r>
              <a:r>
                <a:rPr lang="de-DE" sz="1350" baseline="-25000">
                  <a:latin typeface="Tahoma" pitchFamily="34" charset="0"/>
                </a:rPr>
                <a:t>2</a:t>
              </a:r>
              <a:endParaRPr lang="de-DE">
                <a:latin typeface="Tahoma" pitchFamily="34" charset="0"/>
              </a:endParaRPr>
            </a:p>
          </p:txBody>
        </p:sp>
      </p:grpSp>
      <p:sp>
        <p:nvSpPr>
          <p:cNvPr id="57361" name="Line 44"/>
          <p:cNvSpPr>
            <a:spLocks noChangeShapeType="1"/>
          </p:cNvSpPr>
          <p:nvPr/>
        </p:nvSpPr>
        <p:spPr bwMode="auto">
          <a:xfrm flipH="1">
            <a:off x="2152650" y="1914525"/>
            <a:ext cx="2771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2" name="Line 45"/>
          <p:cNvSpPr>
            <a:spLocks noChangeShapeType="1"/>
          </p:cNvSpPr>
          <p:nvPr/>
        </p:nvSpPr>
        <p:spPr bwMode="auto">
          <a:xfrm flipV="1">
            <a:off x="1952625" y="1647825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3" name="Line 46"/>
          <p:cNvSpPr>
            <a:spLocks noChangeShapeType="1"/>
          </p:cNvSpPr>
          <p:nvPr/>
        </p:nvSpPr>
        <p:spPr bwMode="auto">
          <a:xfrm flipV="1">
            <a:off x="1952625" y="2057399"/>
            <a:ext cx="0" cy="113585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4" name="Line 47"/>
          <p:cNvSpPr>
            <a:spLocks noChangeShapeType="1"/>
          </p:cNvSpPr>
          <p:nvPr/>
        </p:nvSpPr>
        <p:spPr bwMode="auto">
          <a:xfrm flipV="1">
            <a:off x="2762250" y="3012281"/>
            <a:ext cx="9525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5" name="Rectangle 48"/>
          <p:cNvSpPr>
            <a:spLocks noChangeArrowheads="1"/>
          </p:cNvSpPr>
          <p:nvPr/>
        </p:nvSpPr>
        <p:spPr bwMode="auto">
          <a:xfrm>
            <a:off x="3028950" y="2952750"/>
            <a:ext cx="40107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Π</a:t>
            </a:r>
            <a:r>
              <a:rPr lang="de-DE" sz="1350" b="1" baseline="-25000">
                <a:latin typeface="Tahoma" pitchFamily="34" charset="0"/>
              </a:rPr>
              <a:t>C</a:t>
            </a:r>
            <a:endParaRPr lang="de-DE" b="1" baseline="-25000">
              <a:latin typeface="Tahoma" pitchFamily="34" charset="0"/>
            </a:endParaRPr>
          </a:p>
        </p:txBody>
      </p:sp>
      <p:sp>
        <p:nvSpPr>
          <p:cNvPr id="57366" name="Line 49"/>
          <p:cNvSpPr>
            <a:spLocks noChangeShapeType="1"/>
          </p:cNvSpPr>
          <p:nvPr/>
        </p:nvSpPr>
        <p:spPr bwMode="auto">
          <a:xfrm>
            <a:off x="1419225" y="409575"/>
            <a:ext cx="5191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7" name="Line 50"/>
          <p:cNvSpPr>
            <a:spLocks noChangeShapeType="1"/>
          </p:cNvSpPr>
          <p:nvPr/>
        </p:nvSpPr>
        <p:spPr bwMode="auto">
          <a:xfrm>
            <a:off x="1419225" y="371475"/>
            <a:ext cx="5191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8" name="Line 51"/>
          <p:cNvSpPr>
            <a:spLocks noChangeShapeType="1"/>
          </p:cNvSpPr>
          <p:nvPr/>
        </p:nvSpPr>
        <p:spPr bwMode="auto">
          <a:xfrm flipH="1">
            <a:off x="3124200" y="2705100"/>
            <a:ext cx="1847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69" name="Rectangle 52"/>
          <p:cNvSpPr>
            <a:spLocks noChangeArrowheads="1"/>
          </p:cNvSpPr>
          <p:nvPr/>
        </p:nvSpPr>
        <p:spPr bwMode="auto">
          <a:xfrm>
            <a:off x="4947158" y="2520434"/>
            <a:ext cx="354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sz="1350" dirty="0">
                <a:latin typeface="Tahoma" pitchFamily="34" charset="0"/>
              </a:rPr>
              <a:t> </a:t>
            </a:r>
            <a:endParaRPr lang="de-DE" b="1" dirty="0">
              <a:latin typeface="JoinFont" pitchFamily="2" charset="0"/>
              <a:sym typeface="Symbol" pitchFamily="18" charset="2"/>
            </a:endParaRPr>
          </a:p>
        </p:txBody>
      </p:sp>
      <p:sp>
        <p:nvSpPr>
          <p:cNvPr id="57370" name="Line 53"/>
          <p:cNvSpPr>
            <a:spLocks noChangeShapeType="1"/>
          </p:cNvSpPr>
          <p:nvPr/>
        </p:nvSpPr>
        <p:spPr bwMode="auto">
          <a:xfrm flipV="1">
            <a:off x="5153025" y="2476500"/>
            <a:ext cx="561975" cy="161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71" name="Line 54"/>
          <p:cNvSpPr>
            <a:spLocks noChangeShapeType="1"/>
          </p:cNvSpPr>
          <p:nvPr/>
        </p:nvSpPr>
        <p:spPr bwMode="auto">
          <a:xfrm flipH="1" flipV="1">
            <a:off x="5124450" y="2800351"/>
            <a:ext cx="476250" cy="3929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72" name="Line 55"/>
          <p:cNvSpPr>
            <a:spLocks noChangeShapeType="1"/>
          </p:cNvSpPr>
          <p:nvPr/>
        </p:nvSpPr>
        <p:spPr bwMode="auto">
          <a:xfrm>
            <a:off x="4562475" y="409575"/>
            <a:ext cx="0" cy="4733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73" name="Line 56"/>
          <p:cNvSpPr>
            <a:spLocks noChangeShapeType="1"/>
          </p:cNvSpPr>
          <p:nvPr/>
        </p:nvSpPr>
        <p:spPr bwMode="auto">
          <a:xfrm>
            <a:off x="4514850" y="409575"/>
            <a:ext cx="0" cy="4733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74" name="Text Box 57"/>
          <p:cNvSpPr txBox="1">
            <a:spLocks noChangeArrowheads="1"/>
          </p:cNvSpPr>
          <p:nvPr/>
        </p:nvSpPr>
        <p:spPr bwMode="auto">
          <a:xfrm>
            <a:off x="4093369" y="4868466"/>
            <a:ext cx="41069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St</a:t>
            </a:r>
            <a:r>
              <a:rPr lang="de-DE" sz="1350" baseline="-25000">
                <a:latin typeface="Tahoma" pitchFamily="34" charset="0"/>
              </a:rPr>
              <a:t>R</a:t>
            </a:r>
            <a:endParaRPr lang="de-DE" sz="1350">
              <a:latin typeface="Tahoma" pitchFamily="34" charset="0"/>
            </a:endParaRPr>
          </a:p>
        </p:txBody>
      </p:sp>
      <p:sp>
        <p:nvSpPr>
          <p:cNvPr id="57375" name="Text Box 58"/>
          <p:cNvSpPr txBox="1">
            <a:spLocks noChangeArrowheads="1"/>
          </p:cNvSpPr>
          <p:nvPr/>
        </p:nvSpPr>
        <p:spPr bwMode="auto">
          <a:xfrm>
            <a:off x="4226719" y="66675"/>
            <a:ext cx="649217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St</a:t>
            </a:r>
            <a:r>
              <a:rPr lang="de-DE" sz="1350" baseline="-25000">
                <a:latin typeface="Tahoma" pitchFamily="34" charset="0"/>
              </a:rPr>
              <a:t>Result</a:t>
            </a:r>
            <a:endParaRPr lang="de-DE" sz="1350">
              <a:latin typeface="Tahoma" pitchFamily="34" charset="0"/>
            </a:endParaRPr>
          </a:p>
        </p:txBody>
      </p:sp>
      <p:sp>
        <p:nvSpPr>
          <p:cNvPr id="57376" name="Text Box 59"/>
          <p:cNvSpPr txBox="1">
            <a:spLocks noChangeArrowheads="1"/>
          </p:cNvSpPr>
          <p:nvPr/>
        </p:nvSpPr>
        <p:spPr bwMode="auto">
          <a:xfrm>
            <a:off x="4598194" y="4868466"/>
            <a:ext cx="402674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St</a:t>
            </a:r>
            <a:r>
              <a:rPr lang="de-DE" sz="1350" baseline="-25000">
                <a:latin typeface="Tahoma" pitchFamily="34" charset="0"/>
              </a:rPr>
              <a:t>S</a:t>
            </a:r>
            <a:endParaRPr lang="de-DE" sz="1350">
              <a:latin typeface="Tahoma" pitchFamily="34" charset="0"/>
            </a:endParaRPr>
          </a:p>
        </p:txBody>
      </p:sp>
      <p:sp>
        <p:nvSpPr>
          <p:cNvPr id="57377" name="Text Box 60"/>
          <p:cNvSpPr txBox="1">
            <a:spLocks noChangeArrowheads="1"/>
          </p:cNvSpPr>
          <p:nvPr/>
        </p:nvSpPr>
        <p:spPr bwMode="auto">
          <a:xfrm>
            <a:off x="3198019" y="2462212"/>
            <a:ext cx="133498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4 Attributwerte</a:t>
            </a:r>
          </a:p>
        </p:txBody>
      </p:sp>
      <p:sp>
        <p:nvSpPr>
          <p:cNvPr id="57378" name="Text Box 61"/>
          <p:cNvSpPr txBox="1">
            <a:spLocks noChangeArrowheads="1"/>
          </p:cNvSpPr>
          <p:nvPr/>
        </p:nvSpPr>
        <p:spPr bwMode="auto">
          <a:xfrm>
            <a:off x="3198019" y="1671637"/>
            <a:ext cx="1334981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6 Attributwerte</a:t>
            </a:r>
          </a:p>
        </p:txBody>
      </p:sp>
      <p:sp>
        <p:nvSpPr>
          <p:cNvPr id="57379" name="Line 62"/>
          <p:cNvSpPr>
            <a:spLocks noChangeShapeType="1"/>
          </p:cNvSpPr>
          <p:nvPr/>
        </p:nvSpPr>
        <p:spPr bwMode="auto">
          <a:xfrm flipV="1">
            <a:off x="2647950" y="209550"/>
            <a:ext cx="74295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7380" name="Rectangle 63"/>
          <p:cNvSpPr>
            <a:spLocks noChangeArrowheads="1"/>
          </p:cNvSpPr>
          <p:nvPr/>
        </p:nvSpPr>
        <p:spPr bwMode="auto">
          <a:xfrm rot="-5400000">
            <a:off x="5119688" y="2176463"/>
            <a:ext cx="45148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kumimoji="1" lang="de-DE" sz="2100" dirty="0">
                <a:solidFill>
                  <a:schemeClr val="tx2"/>
                </a:solidFill>
                <a:latin typeface="Arial Black" pitchFamily="34" charset="0"/>
              </a:rPr>
              <a:t>Auswertung des </a:t>
            </a:r>
            <a:r>
              <a:rPr kumimoji="1" lang="de-DE" sz="2100" dirty="0" err="1">
                <a:solidFill>
                  <a:schemeClr val="tx2"/>
                </a:solidFill>
                <a:latin typeface="Arial Black" pitchFamily="34" charset="0"/>
              </a:rPr>
              <a:t>Joins</a:t>
            </a:r>
            <a:r>
              <a:rPr kumimoji="1" lang="de-DE" sz="2100" dirty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kumimoji="1" lang="de-DE" sz="2100" i="1" dirty="0">
                <a:solidFill>
                  <a:schemeClr val="tx2"/>
                </a:solidFill>
                <a:latin typeface="Arial Black" pitchFamily="34" charset="0"/>
              </a:rPr>
              <a:t>R </a:t>
            </a:r>
            <a:r>
              <a:rPr lang="de-DE" sz="2800" b="1" dirty="0">
                <a:latin typeface="JoinFont" pitchFamily="2" charset="0"/>
                <a:sym typeface="Symbol" pitchFamily="18" charset="2"/>
              </a:rPr>
              <a:t>⋈</a:t>
            </a:r>
            <a:r>
              <a:rPr kumimoji="1" lang="de-DE" sz="2100" i="1" dirty="0">
                <a:solidFill>
                  <a:schemeClr val="tx2"/>
                </a:solidFill>
                <a:latin typeface="Arial Black" pitchFamily="34" charset="0"/>
              </a:rPr>
              <a:t> S</a:t>
            </a:r>
            <a:r>
              <a:rPr kumimoji="1" lang="de-DE" sz="2100" dirty="0">
                <a:solidFill>
                  <a:schemeClr val="tx2"/>
                </a:solidFill>
                <a:latin typeface="Arial Black" pitchFamily="34" charset="0"/>
              </a:rPr>
              <a:t> mit Semi-</a:t>
            </a:r>
            <a:r>
              <a:rPr kumimoji="1" lang="de-DE" sz="2100" dirty="0" err="1">
                <a:solidFill>
                  <a:schemeClr val="tx2"/>
                </a:solidFill>
                <a:latin typeface="Arial Black" pitchFamily="34" charset="0"/>
              </a:rPr>
              <a:t>Join</a:t>
            </a:r>
            <a:r>
              <a:rPr kumimoji="1" lang="de-DE" sz="2100" dirty="0">
                <a:solidFill>
                  <a:schemeClr val="tx2"/>
                </a:solidFill>
                <a:latin typeface="Arial Black" pitchFamily="34" charset="0"/>
              </a:rPr>
              <a:t>-Filterung von </a:t>
            </a:r>
            <a:r>
              <a:rPr kumimoji="1" lang="de-DE" sz="2100" i="1" dirty="0">
                <a:solidFill>
                  <a:schemeClr val="tx2"/>
                </a:solidFill>
                <a:latin typeface="Arial Black" pitchFamily="34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33316920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D91C47-8D09-4A2E-AE05-35CF35635528}" type="slidenum">
              <a:rPr lang="en-US">
                <a:latin typeface="Arial" pitchFamily="34" charset="0"/>
              </a:rPr>
              <a:pPr/>
              <a:t>54</a:t>
            </a:fld>
            <a:endParaRPr lang="en-US">
              <a:latin typeface="Arial" pitchFamily="34" charset="0"/>
            </a:endParaRPr>
          </a:p>
        </p:txBody>
      </p:sp>
      <p:sp>
        <p:nvSpPr>
          <p:cNvPr id="58371" name="Rectangle 2"/>
          <p:cNvSpPr>
            <a:spLocks noChangeArrowheads="1"/>
          </p:cNvSpPr>
          <p:nvPr/>
        </p:nvSpPr>
        <p:spPr bwMode="auto">
          <a:xfrm rot="10800000" flipV="1">
            <a:off x="1666875" y="28575"/>
            <a:ext cx="58293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kumimoji="1" lang="de-DE" sz="2700">
                <a:solidFill>
                  <a:schemeClr val="tx2"/>
                </a:solidFill>
                <a:latin typeface="Arial Black" pitchFamily="34" charset="0"/>
              </a:rPr>
              <a:t>Alternative Auswertungungspläne</a:t>
            </a:r>
            <a:endParaRPr kumimoji="1" lang="de-DE" sz="2700" i="1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58372" name="Text Box 3"/>
          <p:cNvSpPr txBox="1">
            <a:spLocks noChangeArrowheads="1"/>
          </p:cNvSpPr>
          <p:nvPr/>
        </p:nvSpPr>
        <p:spPr bwMode="auto">
          <a:xfrm>
            <a:off x="1683544" y="1310879"/>
            <a:ext cx="16244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1. Alternative:</a:t>
            </a:r>
          </a:p>
        </p:txBody>
      </p:sp>
      <p:sp>
        <p:nvSpPr>
          <p:cNvPr id="58373" name="Line 4"/>
          <p:cNvSpPr>
            <a:spLocks noChangeShapeType="1"/>
          </p:cNvSpPr>
          <p:nvPr/>
        </p:nvSpPr>
        <p:spPr bwMode="auto">
          <a:xfrm>
            <a:off x="2066925" y="1762125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74" name="Line 5"/>
          <p:cNvSpPr>
            <a:spLocks noChangeShapeType="1"/>
          </p:cNvSpPr>
          <p:nvPr/>
        </p:nvSpPr>
        <p:spPr bwMode="auto">
          <a:xfrm>
            <a:off x="2066925" y="17907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3943350" y="1790700"/>
            <a:ext cx="0" cy="173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76" name="Line 7"/>
          <p:cNvSpPr>
            <a:spLocks noChangeShapeType="1"/>
          </p:cNvSpPr>
          <p:nvPr/>
        </p:nvSpPr>
        <p:spPr bwMode="auto">
          <a:xfrm>
            <a:off x="3971925" y="1790700"/>
            <a:ext cx="0" cy="173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77" name="Text Box 8"/>
          <p:cNvSpPr txBox="1">
            <a:spLocks noChangeArrowheads="1"/>
          </p:cNvSpPr>
          <p:nvPr/>
        </p:nvSpPr>
        <p:spPr bwMode="auto">
          <a:xfrm>
            <a:off x="4788694" y="1419225"/>
            <a:ext cx="343364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...</a:t>
            </a:r>
          </a:p>
        </p:txBody>
      </p:sp>
      <p:sp>
        <p:nvSpPr>
          <p:cNvPr id="58378" name="Rectangle 9"/>
          <p:cNvSpPr>
            <a:spLocks noChangeArrowheads="1"/>
          </p:cNvSpPr>
          <p:nvPr/>
        </p:nvSpPr>
        <p:spPr bwMode="auto">
          <a:xfrm>
            <a:off x="4795837" y="1902619"/>
            <a:ext cx="3000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</a:p>
        </p:txBody>
      </p:sp>
      <p:sp>
        <p:nvSpPr>
          <p:cNvPr id="58379" name="Rectangle 10"/>
          <p:cNvSpPr>
            <a:spLocks noChangeArrowheads="1"/>
          </p:cNvSpPr>
          <p:nvPr/>
        </p:nvSpPr>
        <p:spPr bwMode="auto">
          <a:xfrm>
            <a:off x="4324350" y="2809875"/>
            <a:ext cx="40107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Π</a:t>
            </a:r>
            <a:r>
              <a:rPr lang="de-DE" sz="1350" b="1" baseline="-25000">
                <a:latin typeface="Tahoma" pitchFamily="34" charset="0"/>
              </a:rPr>
              <a:t>C</a:t>
            </a:r>
            <a:endParaRPr lang="de-DE" b="1" baseline="-25000">
              <a:latin typeface="Tahoma" pitchFamily="34" charset="0"/>
            </a:endParaRPr>
          </a:p>
        </p:txBody>
      </p:sp>
      <p:sp>
        <p:nvSpPr>
          <p:cNvPr id="58380" name="Rectangle 11"/>
          <p:cNvSpPr>
            <a:spLocks noChangeArrowheads="1"/>
          </p:cNvSpPr>
          <p:nvPr/>
        </p:nvSpPr>
        <p:spPr bwMode="auto">
          <a:xfrm>
            <a:off x="3201591" y="2381250"/>
            <a:ext cx="3000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b="1" dirty="0">
                <a:latin typeface="OperatorSymbols"/>
                <a:cs typeface="OperatorSymbols"/>
              </a:rPr>
              <a:t>⋉</a:t>
            </a:r>
            <a:endParaRPr lang="de-DE" b="1" dirty="0">
              <a:latin typeface="JoinFont" pitchFamily="2" charset="0"/>
              <a:sym typeface="Symbol" pitchFamily="18" charset="2"/>
            </a:endParaRPr>
          </a:p>
        </p:txBody>
      </p:sp>
      <p:sp>
        <p:nvSpPr>
          <p:cNvPr id="58381" name="Text Box 12"/>
          <p:cNvSpPr txBox="1">
            <a:spLocks noChangeArrowheads="1"/>
          </p:cNvSpPr>
          <p:nvPr/>
        </p:nvSpPr>
        <p:spPr bwMode="auto">
          <a:xfrm>
            <a:off x="3559969" y="3244453"/>
            <a:ext cx="41069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St</a:t>
            </a:r>
            <a:r>
              <a:rPr lang="de-DE" sz="1350" baseline="-25000">
                <a:latin typeface="Tahoma" pitchFamily="34" charset="0"/>
              </a:rPr>
              <a:t>R</a:t>
            </a:r>
            <a:endParaRPr lang="de-DE" sz="1350">
              <a:latin typeface="Tahoma" pitchFamily="34" charset="0"/>
            </a:endParaRPr>
          </a:p>
        </p:txBody>
      </p:sp>
      <p:sp>
        <p:nvSpPr>
          <p:cNvPr id="58382" name="Text Box 13"/>
          <p:cNvSpPr txBox="1">
            <a:spLocks noChangeArrowheads="1"/>
          </p:cNvSpPr>
          <p:nvPr/>
        </p:nvSpPr>
        <p:spPr bwMode="auto">
          <a:xfrm>
            <a:off x="5453063" y="1481137"/>
            <a:ext cx="649217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St</a:t>
            </a:r>
            <a:r>
              <a:rPr lang="de-DE" sz="1350" baseline="-25000">
                <a:latin typeface="Tahoma" pitchFamily="34" charset="0"/>
              </a:rPr>
              <a:t>Result</a:t>
            </a:r>
            <a:endParaRPr lang="de-DE" sz="1350">
              <a:latin typeface="Tahoma" pitchFamily="34" charset="0"/>
            </a:endParaRPr>
          </a:p>
        </p:txBody>
      </p:sp>
      <p:sp>
        <p:nvSpPr>
          <p:cNvPr id="58383" name="Text Box 14"/>
          <p:cNvSpPr txBox="1">
            <a:spLocks noChangeArrowheads="1"/>
          </p:cNvSpPr>
          <p:nvPr/>
        </p:nvSpPr>
        <p:spPr bwMode="auto">
          <a:xfrm>
            <a:off x="3969544" y="3244453"/>
            <a:ext cx="402674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St</a:t>
            </a:r>
            <a:r>
              <a:rPr lang="de-DE" sz="1350" baseline="-25000">
                <a:latin typeface="Tahoma" pitchFamily="34" charset="0"/>
              </a:rPr>
              <a:t>S</a:t>
            </a:r>
            <a:endParaRPr lang="de-DE" sz="1350">
              <a:latin typeface="Tahoma" pitchFamily="34" charset="0"/>
            </a:endParaRPr>
          </a:p>
        </p:txBody>
      </p:sp>
      <p:sp>
        <p:nvSpPr>
          <p:cNvPr id="58384" name="Text Box 15"/>
          <p:cNvSpPr txBox="1">
            <a:spLocks noChangeArrowheads="1"/>
          </p:cNvSpPr>
          <p:nvPr/>
        </p:nvSpPr>
        <p:spPr bwMode="auto">
          <a:xfrm>
            <a:off x="2521744" y="3069431"/>
            <a:ext cx="292068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R</a:t>
            </a:r>
          </a:p>
        </p:txBody>
      </p:sp>
      <p:sp>
        <p:nvSpPr>
          <p:cNvPr id="58385" name="Text Box 16"/>
          <p:cNvSpPr txBox="1">
            <a:spLocks noChangeArrowheads="1"/>
          </p:cNvSpPr>
          <p:nvPr/>
        </p:nvSpPr>
        <p:spPr bwMode="auto">
          <a:xfrm>
            <a:off x="5264944" y="3069431"/>
            <a:ext cx="280846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</a:rPr>
              <a:t>S</a:t>
            </a:r>
          </a:p>
        </p:txBody>
      </p:sp>
      <p:sp>
        <p:nvSpPr>
          <p:cNvPr id="58386" name="Line 17"/>
          <p:cNvSpPr>
            <a:spLocks noChangeShapeType="1"/>
          </p:cNvSpPr>
          <p:nvPr/>
        </p:nvSpPr>
        <p:spPr bwMode="auto">
          <a:xfrm flipV="1">
            <a:off x="4943475" y="1676400"/>
            <a:ext cx="0" cy="352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87" name="Line 18"/>
          <p:cNvSpPr>
            <a:spLocks noChangeShapeType="1"/>
          </p:cNvSpPr>
          <p:nvPr/>
        </p:nvSpPr>
        <p:spPr bwMode="auto">
          <a:xfrm flipV="1">
            <a:off x="3390900" y="2095500"/>
            <a:ext cx="137160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88" name="Line 19"/>
          <p:cNvSpPr>
            <a:spLocks noChangeShapeType="1"/>
          </p:cNvSpPr>
          <p:nvPr/>
        </p:nvSpPr>
        <p:spPr bwMode="auto">
          <a:xfrm>
            <a:off x="3429000" y="2667000"/>
            <a:ext cx="933450" cy="276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89" name="Line 20"/>
          <p:cNvSpPr>
            <a:spLocks noChangeShapeType="1"/>
          </p:cNvSpPr>
          <p:nvPr/>
        </p:nvSpPr>
        <p:spPr bwMode="auto">
          <a:xfrm>
            <a:off x="4629150" y="3000375"/>
            <a:ext cx="666750" cy="209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90" name="Line 21"/>
          <p:cNvSpPr>
            <a:spLocks noChangeShapeType="1"/>
          </p:cNvSpPr>
          <p:nvPr/>
        </p:nvSpPr>
        <p:spPr bwMode="auto">
          <a:xfrm flipH="1">
            <a:off x="2743200" y="2669382"/>
            <a:ext cx="561975" cy="52149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8391" name="Text Box 22"/>
          <p:cNvSpPr txBox="1">
            <a:spLocks noChangeArrowheads="1"/>
          </p:cNvSpPr>
          <p:nvPr/>
        </p:nvSpPr>
        <p:spPr bwMode="auto">
          <a:xfrm>
            <a:off x="1683544" y="3892154"/>
            <a:ext cx="28039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dirty="0">
                <a:latin typeface="Tahoma" pitchFamily="34" charset="0"/>
              </a:rPr>
              <a:t>2. Alternative:</a:t>
            </a:r>
          </a:p>
          <a:p>
            <a:pPr algn="l">
              <a:lnSpc>
                <a:spcPct val="50000"/>
              </a:lnSpc>
            </a:pPr>
            <a:endParaRPr lang="de-DE" dirty="0">
              <a:latin typeface="Tahoma" pitchFamily="34" charset="0"/>
            </a:endParaRPr>
          </a:p>
          <a:p>
            <a:pPr algn="l"/>
            <a:r>
              <a:rPr lang="de-DE" dirty="0">
                <a:latin typeface="Tahoma" pitchFamily="34" charset="0"/>
              </a:rPr>
              <a:t>(R </a:t>
            </a:r>
            <a:r>
              <a:rPr lang="de-DE" b="1" dirty="0">
                <a:latin typeface="OperatorSymbols"/>
                <a:cs typeface="OperatorSymbols"/>
              </a:rPr>
              <a:t>⋉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sz="2100" dirty="0">
                <a:latin typeface="Times New Roman" pitchFamily="18" charset="0"/>
              </a:rPr>
              <a:t>Π</a:t>
            </a:r>
            <a:r>
              <a:rPr lang="de-DE" b="1" baseline="-25000" dirty="0">
                <a:latin typeface="Tahoma" pitchFamily="34" charset="0"/>
              </a:rPr>
              <a:t>C</a:t>
            </a:r>
            <a:r>
              <a:rPr lang="de-DE" dirty="0">
                <a:latin typeface="Tahoma" pitchFamily="34" charset="0"/>
              </a:rPr>
              <a:t>(S)) </a:t>
            </a:r>
            <a:r>
              <a:rPr lang="de-DE" b="1" dirty="0">
                <a:latin typeface="JoinFont" pitchFamily="2" charset="0"/>
                <a:sym typeface="Symbol" pitchFamily="18" charset="2"/>
              </a:rPr>
              <a:t>⋈</a:t>
            </a:r>
            <a:r>
              <a:rPr lang="de-DE" dirty="0">
                <a:latin typeface="Tahoma" pitchFamily="34" charset="0"/>
              </a:rPr>
              <a:t> (</a:t>
            </a:r>
            <a:r>
              <a:rPr lang="de-DE" sz="2100" dirty="0">
                <a:latin typeface="Times New Roman" pitchFamily="18" charset="0"/>
              </a:rPr>
              <a:t>Π</a:t>
            </a:r>
            <a:r>
              <a:rPr lang="de-DE" b="1" baseline="-25000" dirty="0">
                <a:latin typeface="Tahoma" pitchFamily="34" charset="0"/>
              </a:rPr>
              <a:t>C</a:t>
            </a:r>
            <a:r>
              <a:rPr lang="de-DE" dirty="0">
                <a:latin typeface="Tahoma" pitchFamily="34" charset="0"/>
              </a:rPr>
              <a:t>(R) </a:t>
            </a:r>
            <a:r>
              <a:rPr lang="de-DE" b="1" dirty="0">
                <a:latin typeface="OperatorSymbols"/>
                <a:cs typeface="OperatorSymbols"/>
              </a:rPr>
              <a:t>⋊</a:t>
            </a:r>
            <a:r>
              <a:rPr lang="de-DE" dirty="0">
                <a:latin typeface="Tahoma" pitchFamily="34" charset="0"/>
              </a:rPr>
              <a:t> S)</a:t>
            </a:r>
          </a:p>
        </p:txBody>
      </p:sp>
      <p:sp>
        <p:nvSpPr>
          <p:cNvPr id="24" name="Line 17">
            <a:extLst>
              <a:ext uri="{FF2B5EF4-FFF2-40B4-BE49-F238E27FC236}">
                <a16:creationId xmlns:a16="http://schemas.microsoft.com/office/drawing/2014/main" xmlns="" id="{9FC48295-873B-9C46-A120-3192F6D56B1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989909" y="2164555"/>
            <a:ext cx="391716" cy="93845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33367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EA0134-CC92-4466-B6B7-26DB7A145391}" type="slidenum">
              <a:rPr lang="en-US">
                <a:latin typeface="Arial" pitchFamily="34" charset="0"/>
              </a:rPr>
              <a:pPr/>
              <a:t>55</a:t>
            </a:fld>
            <a:endParaRPr lang="en-US">
              <a:latin typeface="Arial" pitchFamily="34" charset="0"/>
            </a:endParaRPr>
          </a:p>
        </p:txBody>
      </p:sp>
      <p:pic>
        <p:nvPicPr>
          <p:cNvPr id="59395" name="Picture 2"/>
          <p:cNvPicPr>
            <a:picLocks noChangeAspect="1" noChangeArrowheads="1"/>
          </p:cNvPicPr>
          <p:nvPr/>
        </p:nvPicPr>
        <p:blipFill>
          <a:blip r:embed="rId3" cstate="print"/>
          <a:srcRect l="11719" t="39583" r="67969" b="8333"/>
          <a:stretch>
            <a:fillRect/>
          </a:stretch>
        </p:blipFill>
        <p:spPr bwMode="auto">
          <a:xfrm>
            <a:off x="1371601" y="2628900"/>
            <a:ext cx="1307306" cy="2514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pic>
        <p:nvPicPr>
          <p:cNvPr id="59396" name="Picture 3"/>
          <p:cNvPicPr>
            <a:picLocks noChangeAspect="1" noChangeArrowheads="1"/>
          </p:cNvPicPr>
          <p:nvPr/>
        </p:nvPicPr>
        <p:blipFill>
          <a:blip r:embed="rId3" cstate="print"/>
          <a:srcRect l="34375" t="39583" r="46875" b="8333"/>
          <a:stretch>
            <a:fillRect/>
          </a:stretch>
        </p:blipFill>
        <p:spPr bwMode="auto">
          <a:xfrm>
            <a:off x="5906691" y="2571750"/>
            <a:ext cx="1351359" cy="25717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grpSp>
        <p:nvGrpSpPr>
          <p:cNvPr id="59397" name="Group 4"/>
          <p:cNvGrpSpPr>
            <a:grpSpLocks/>
          </p:cNvGrpSpPr>
          <p:nvPr/>
        </p:nvGrpSpPr>
        <p:grpSpPr bwMode="auto">
          <a:xfrm>
            <a:off x="3200399" y="3086100"/>
            <a:ext cx="221457" cy="1371600"/>
            <a:chOff x="1728" y="2592"/>
            <a:chExt cx="144" cy="1152"/>
          </a:xfrm>
        </p:grpSpPr>
        <p:sp>
          <p:nvSpPr>
            <p:cNvPr id="59436" name="Rectangle 5"/>
            <p:cNvSpPr>
              <a:spLocks noChangeArrowheads="1"/>
            </p:cNvSpPr>
            <p:nvPr/>
          </p:nvSpPr>
          <p:spPr bwMode="auto">
            <a:xfrm>
              <a:off x="1728" y="259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7" name="Rectangle 6"/>
            <p:cNvSpPr>
              <a:spLocks noChangeArrowheads="1"/>
            </p:cNvSpPr>
            <p:nvPr/>
          </p:nvSpPr>
          <p:spPr bwMode="auto">
            <a:xfrm>
              <a:off x="1728" y="2784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8" name="Rectangle 7"/>
            <p:cNvSpPr>
              <a:spLocks noChangeArrowheads="1"/>
            </p:cNvSpPr>
            <p:nvPr/>
          </p:nvSpPr>
          <p:spPr bwMode="auto">
            <a:xfrm>
              <a:off x="1728" y="2976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9" name="Rectangle 8"/>
            <p:cNvSpPr>
              <a:spLocks noChangeArrowheads="1"/>
            </p:cNvSpPr>
            <p:nvPr/>
          </p:nvSpPr>
          <p:spPr bwMode="auto">
            <a:xfrm>
              <a:off x="1728" y="3168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40" name="Rectangle 9"/>
            <p:cNvSpPr>
              <a:spLocks noChangeArrowheads="1"/>
            </p:cNvSpPr>
            <p:nvPr/>
          </p:nvSpPr>
          <p:spPr bwMode="auto">
            <a:xfrm>
              <a:off x="1728" y="3360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59441" name="Rectangle 10"/>
            <p:cNvSpPr>
              <a:spLocks noChangeArrowheads="1"/>
            </p:cNvSpPr>
            <p:nvPr/>
          </p:nvSpPr>
          <p:spPr bwMode="auto">
            <a:xfrm>
              <a:off x="1728" y="355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447499" name="Line 11"/>
          <p:cNvSpPr>
            <a:spLocks noChangeShapeType="1"/>
          </p:cNvSpPr>
          <p:nvPr/>
        </p:nvSpPr>
        <p:spPr bwMode="auto">
          <a:xfrm>
            <a:off x="2514600" y="3429000"/>
            <a:ext cx="685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0" name="Line 12"/>
          <p:cNvSpPr>
            <a:spLocks noChangeShapeType="1"/>
          </p:cNvSpPr>
          <p:nvPr/>
        </p:nvSpPr>
        <p:spPr bwMode="auto">
          <a:xfrm>
            <a:off x="2514600" y="3657600"/>
            <a:ext cx="685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1" name="Line 13"/>
          <p:cNvSpPr>
            <a:spLocks noChangeShapeType="1"/>
          </p:cNvSpPr>
          <p:nvPr/>
        </p:nvSpPr>
        <p:spPr bwMode="auto">
          <a:xfrm flipV="1">
            <a:off x="2514600" y="3486150"/>
            <a:ext cx="628650" cy="4572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2" name="Line 14"/>
          <p:cNvSpPr>
            <a:spLocks noChangeShapeType="1"/>
          </p:cNvSpPr>
          <p:nvPr/>
        </p:nvSpPr>
        <p:spPr bwMode="auto">
          <a:xfrm flipV="1">
            <a:off x="2514600" y="3714750"/>
            <a:ext cx="628650" cy="4572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3" name="Line 15"/>
          <p:cNvSpPr>
            <a:spLocks noChangeShapeType="1"/>
          </p:cNvSpPr>
          <p:nvPr/>
        </p:nvSpPr>
        <p:spPr bwMode="auto">
          <a:xfrm flipV="1">
            <a:off x="2514600" y="3886200"/>
            <a:ext cx="685800" cy="51435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4" name="Line 16"/>
          <p:cNvSpPr>
            <a:spLocks noChangeShapeType="1"/>
          </p:cNvSpPr>
          <p:nvPr/>
        </p:nvSpPr>
        <p:spPr bwMode="auto">
          <a:xfrm flipV="1">
            <a:off x="2514600" y="3714750"/>
            <a:ext cx="685800" cy="97155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5" name="Line 17"/>
          <p:cNvSpPr>
            <a:spLocks noChangeShapeType="1"/>
          </p:cNvSpPr>
          <p:nvPr/>
        </p:nvSpPr>
        <p:spPr bwMode="auto">
          <a:xfrm flipV="1">
            <a:off x="2514600" y="3200400"/>
            <a:ext cx="685800" cy="17145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06" name="Line 18"/>
          <p:cNvSpPr>
            <a:spLocks noChangeShapeType="1"/>
          </p:cNvSpPr>
          <p:nvPr/>
        </p:nvSpPr>
        <p:spPr bwMode="auto">
          <a:xfrm>
            <a:off x="3429000" y="3771900"/>
            <a:ext cx="1657350" cy="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029199" y="3086100"/>
            <a:ext cx="285751" cy="1371600"/>
            <a:chOff x="1728" y="2592"/>
            <a:chExt cx="144" cy="1152"/>
          </a:xfrm>
        </p:grpSpPr>
        <p:sp>
          <p:nvSpPr>
            <p:cNvPr id="59430" name="Rectangle 20"/>
            <p:cNvSpPr>
              <a:spLocks noChangeArrowheads="1"/>
            </p:cNvSpPr>
            <p:nvPr/>
          </p:nvSpPr>
          <p:spPr bwMode="auto">
            <a:xfrm>
              <a:off x="1728" y="259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1" name="Rectangle 21"/>
            <p:cNvSpPr>
              <a:spLocks noChangeArrowheads="1"/>
            </p:cNvSpPr>
            <p:nvPr/>
          </p:nvSpPr>
          <p:spPr bwMode="auto">
            <a:xfrm>
              <a:off x="1728" y="2784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2" name="Rectangle 22"/>
            <p:cNvSpPr>
              <a:spLocks noChangeArrowheads="1"/>
            </p:cNvSpPr>
            <p:nvPr/>
          </p:nvSpPr>
          <p:spPr bwMode="auto">
            <a:xfrm>
              <a:off x="1728" y="2976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3" name="Rectangle 23"/>
            <p:cNvSpPr>
              <a:spLocks noChangeArrowheads="1"/>
            </p:cNvSpPr>
            <p:nvPr/>
          </p:nvSpPr>
          <p:spPr bwMode="auto">
            <a:xfrm>
              <a:off x="1728" y="3168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9434" name="Rectangle 24"/>
            <p:cNvSpPr>
              <a:spLocks noChangeArrowheads="1"/>
            </p:cNvSpPr>
            <p:nvPr/>
          </p:nvSpPr>
          <p:spPr bwMode="auto">
            <a:xfrm>
              <a:off x="1728" y="3360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59435" name="Rectangle 25"/>
            <p:cNvSpPr>
              <a:spLocks noChangeArrowheads="1"/>
            </p:cNvSpPr>
            <p:nvPr/>
          </p:nvSpPr>
          <p:spPr bwMode="auto">
            <a:xfrm>
              <a:off x="1728" y="355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0</a:t>
              </a:r>
            </a:p>
          </p:txBody>
        </p:sp>
      </p:grpSp>
      <p:sp>
        <p:nvSpPr>
          <p:cNvPr id="447514" name="Line 26"/>
          <p:cNvSpPr>
            <a:spLocks noChangeShapeType="1"/>
          </p:cNvSpPr>
          <p:nvPr/>
        </p:nvSpPr>
        <p:spPr bwMode="auto">
          <a:xfrm flipH="1">
            <a:off x="5314950" y="3429000"/>
            <a:ext cx="685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15" name="Line 27"/>
          <p:cNvSpPr>
            <a:spLocks noChangeShapeType="1"/>
          </p:cNvSpPr>
          <p:nvPr/>
        </p:nvSpPr>
        <p:spPr bwMode="auto">
          <a:xfrm flipH="1">
            <a:off x="5314950" y="3600450"/>
            <a:ext cx="68580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16" name="Line 28"/>
          <p:cNvSpPr>
            <a:spLocks noChangeShapeType="1"/>
          </p:cNvSpPr>
          <p:nvPr/>
        </p:nvSpPr>
        <p:spPr bwMode="auto">
          <a:xfrm flipH="1">
            <a:off x="5314950" y="3886200"/>
            <a:ext cx="62865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17" name="Line 29"/>
          <p:cNvSpPr>
            <a:spLocks noChangeShapeType="1"/>
          </p:cNvSpPr>
          <p:nvPr/>
        </p:nvSpPr>
        <p:spPr bwMode="auto">
          <a:xfrm>
            <a:off x="6057900" y="3886200"/>
            <a:ext cx="10287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18" name="Line 30"/>
          <p:cNvSpPr>
            <a:spLocks noChangeShapeType="1"/>
          </p:cNvSpPr>
          <p:nvPr/>
        </p:nvSpPr>
        <p:spPr bwMode="auto">
          <a:xfrm flipH="1">
            <a:off x="5314950" y="4114800"/>
            <a:ext cx="68580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19" name="Line 31"/>
          <p:cNvSpPr>
            <a:spLocks noChangeShapeType="1"/>
          </p:cNvSpPr>
          <p:nvPr/>
        </p:nvSpPr>
        <p:spPr bwMode="auto">
          <a:xfrm flipH="1" flipV="1">
            <a:off x="5314950" y="3429000"/>
            <a:ext cx="685800" cy="97155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0" name="Line 32"/>
          <p:cNvSpPr>
            <a:spLocks noChangeShapeType="1"/>
          </p:cNvSpPr>
          <p:nvPr/>
        </p:nvSpPr>
        <p:spPr bwMode="auto">
          <a:xfrm flipH="1" flipV="1">
            <a:off x="5314950" y="3657600"/>
            <a:ext cx="685800" cy="10287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1" name="Line 33"/>
          <p:cNvSpPr>
            <a:spLocks noChangeShapeType="1"/>
          </p:cNvSpPr>
          <p:nvPr/>
        </p:nvSpPr>
        <p:spPr bwMode="auto">
          <a:xfrm flipH="1" flipV="1">
            <a:off x="5314950" y="4343400"/>
            <a:ext cx="685800" cy="5715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2" name="Rectangle 34"/>
          <p:cNvSpPr>
            <a:spLocks noChangeArrowheads="1"/>
          </p:cNvSpPr>
          <p:nvPr/>
        </p:nvSpPr>
        <p:spPr bwMode="auto">
          <a:xfrm>
            <a:off x="6000750" y="4286250"/>
            <a:ext cx="1143000" cy="4572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3" name="AutoShape 35"/>
          <p:cNvSpPr>
            <a:spLocks/>
          </p:cNvSpPr>
          <p:nvPr/>
        </p:nvSpPr>
        <p:spPr bwMode="auto">
          <a:xfrm>
            <a:off x="7333060" y="4110723"/>
            <a:ext cx="697627" cy="646331"/>
          </a:xfrm>
          <a:prstGeom prst="accentCallout1">
            <a:avLst>
              <a:gd name="adj1" fmla="val 13431"/>
              <a:gd name="adj2" fmla="val -8556"/>
              <a:gd name="adj3" fmla="val 68843"/>
              <a:gd name="adj4" fmla="val -50801"/>
            </a:avLst>
          </a:prstGeom>
          <a:solidFill>
            <a:schemeClr val="accent2"/>
          </a:solidFill>
          <a:ln w="38100">
            <a:solidFill>
              <a:srgbClr val="0000FF"/>
            </a:solidFill>
            <a:miter lim="800000"/>
            <a:headEnd type="triangle" w="med" len="med"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de-DE">
                <a:latin typeface="Times New Roman" pitchFamily="18" charset="0"/>
              </a:rPr>
              <a:t>False</a:t>
            </a:r>
          </a:p>
          <a:p>
            <a:pPr algn="l"/>
            <a:r>
              <a:rPr lang="de-DE">
                <a:latin typeface="Times New Roman" pitchFamily="18" charset="0"/>
              </a:rPr>
              <a:t>drops</a:t>
            </a:r>
          </a:p>
        </p:txBody>
      </p:sp>
      <p:sp>
        <p:nvSpPr>
          <p:cNvPr id="447524" name="Line 36"/>
          <p:cNvSpPr>
            <a:spLocks noChangeShapeType="1"/>
          </p:cNvSpPr>
          <p:nvPr/>
        </p:nvSpPr>
        <p:spPr bwMode="auto">
          <a:xfrm>
            <a:off x="6057900" y="4914900"/>
            <a:ext cx="10287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5" name="Line 37"/>
          <p:cNvSpPr>
            <a:spLocks noChangeShapeType="1"/>
          </p:cNvSpPr>
          <p:nvPr/>
        </p:nvSpPr>
        <p:spPr bwMode="auto">
          <a:xfrm flipH="1" flipV="1">
            <a:off x="2400300" y="2000250"/>
            <a:ext cx="4229100" cy="62865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6" name="Line 38"/>
          <p:cNvSpPr>
            <a:spLocks noChangeShapeType="1"/>
          </p:cNvSpPr>
          <p:nvPr/>
        </p:nvSpPr>
        <p:spPr bwMode="auto">
          <a:xfrm flipV="1">
            <a:off x="2000250" y="2000250"/>
            <a:ext cx="171450" cy="685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27" name="Text Box 39"/>
          <p:cNvSpPr txBox="1">
            <a:spLocks noChangeArrowheads="1"/>
          </p:cNvSpPr>
          <p:nvPr/>
        </p:nvSpPr>
        <p:spPr bwMode="auto">
          <a:xfrm>
            <a:off x="2015529" y="1637001"/>
            <a:ext cx="506016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de-DE" sz="2400" dirty="0">
                <a:latin typeface="JoinFont" pitchFamily="2" charset="0"/>
                <a:sym typeface="Symbol" pitchFamily="18" charset="2"/>
              </a:rPr>
              <a:t>⋈</a:t>
            </a:r>
            <a:endParaRPr lang="de-DE" dirty="0">
              <a:latin typeface="Times New Roman" pitchFamily="18" charset="0"/>
            </a:endParaRPr>
          </a:p>
        </p:txBody>
      </p:sp>
      <p:sp>
        <p:nvSpPr>
          <p:cNvPr id="447528" name="Text Box 40"/>
          <p:cNvSpPr txBox="1">
            <a:spLocks noChangeArrowheads="1"/>
          </p:cNvSpPr>
          <p:nvPr/>
        </p:nvSpPr>
        <p:spPr bwMode="auto">
          <a:xfrm>
            <a:off x="3707607" y="3472934"/>
            <a:ext cx="63991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de-DE">
                <a:latin typeface="Times New Roman" pitchFamily="18" charset="0"/>
              </a:rPr>
              <a:t>6 Bit</a:t>
            </a:r>
          </a:p>
        </p:txBody>
      </p:sp>
      <p:sp>
        <p:nvSpPr>
          <p:cNvPr id="447529" name="Text Box 41"/>
          <p:cNvSpPr txBox="1">
            <a:spLocks noChangeArrowheads="1"/>
          </p:cNvSpPr>
          <p:nvPr/>
        </p:nvSpPr>
        <p:spPr bwMode="auto">
          <a:xfrm rot="491135">
            <a:off x="2540413" y="1987034"/>
            <a:ext cx="4077463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de-DE">
                <a:latin typeface="Times New Roman" pitchFamily="18" charset="0"/>
              </a:rPr>
              <a:t>12 Attribute (4 Tupel, inkl. 2 False Drops)</a:t>
            </a:r>
          </a:p>
        </p:txBody>
      </p:sp>
      <p:sp>
        <p:nvSpPr>
          <p:cNvPr id="447530" name="Line 42"/>
          <p:cNvSpPr>
            <a:spLocks noChangeShapeType="1"/>
          </p:cNvSpPr>
          <p:nvPr/>
        </p:nvSpPr>
        <p:spPr bwMode="auto">
          <a:xfrm flipV="1">
            <a:off x="2286000" y="800100"/>
            <a:ext cx="3028950" cy="85725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pic>
        <p:nvPicPr>
          <p:cNvPr id="447531" name="Picture 43"/>
          <p:cNvPicPr>
            <a:picLocks noChangeAspect="1" noChangeArrowheads="1"/>
          </p:cNvPicPr>
          <p:nvPr/>
        </p:nvPicPr>
        <p:blipFill>
          <a:blip r:embed="rId3" cstate="print"/>
          <a:srcRect l="55469" t="50000" r="13281" b="17708"/>
          <a:stretch>
            <a:fillRect/>
          </a:stretch>
        </p:blipFill>
        <p:spPr bwMode="auto">
          <a:xfrm>
            <a:off x="5314950" y="0"/>
            <a:ext cx="2286000" cy="17716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447532" name="Text Box 44"/>
          <p:cNvSpPr txBox="1">
            <a:spLocks noChangeArrowheads="1"/>
          </p:cNvSpPr>
          <p:nvPr/>
        </p:nvSpPr>
        <p:spPr bwMode="auto">
          <a:xfrm rot="-901158">
            <a:off x="2499787" y="1015484"/>
            <a:ext cx="1294072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de-DE">
                <a:latin typeface="Times New Roman" pitchFamily="18" charset="0"/>
              </a:rPr>
              <a:t>15 Attribute</a:t>
            </a:r>
          </a:p>
        </p:txBody>
      </p:sp>
      <p:sp>
        <p:nvSpPr>
          <p:cNvPr id="59426" name="Rectangle 45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076950" cy="857250"/>
          </a:xfrm>
        </p:spPr>
        <p:txBody>
          <a:bodyPr/>
          <a:lstStyle/>
          <a:p>
            <a:r>
              <a:rPr lang="de-DE"/>
              <a:t>Join mit Hashfilter</a:t>
            </a:r>
            <a:br>
              <a:rPr lang="de-DE"/>
            </a:br>
            <a:r>
              <a:rPr lang="de-DE"/>
              <a:t>(Bloom-Filter)</a:t>
            </a:r>
          </a:p>
        </p:txBody>
      </p:sp>
      <p:sp>
        <p:nvSpPr>
          <p:cNvPr id="59427" name="Freeform 46"/>
          <p:cNvSpPr>
            <a:spLocks/>
          </p:cNvSpPr>
          <p:nvPr/>
        </p:nvSpPr>
        <p:spPr bwMode="auto">
          <a:xfrm>
            <a:off x="3695700" y="0"/>
            <a:ext cx="4248150" cy="2400300"/>
          </a:xfrm>
          <a:custGeom>
            <a:avLst/>
            <a:gdLst>
              <a:gd name="T0" fmla="*/ 16 w 1888"/>
              <a:gd name="T1" fmla="*/ 0 h 1776"/>
              <a:gd name="T2" fmla="*/ 64 w 1888"/>
              <a:gd name="T3" fmla="*/ 576 h 1776"/>
              <a:gd name="T4" fmla="*/ 400 w 1888"/>
              <a:gd name="T5" fmla="*/ 1296 h 1776"/>
              <a:gd name="T6" fmla="*/ 1888 w 1888"/>
              <a:gd name="T7" fmla="*/ 1776 h 1776"/>
              <a:gd name="T8" fmla="*/ 0 60000 65536"/>
              <a:gd name="T9" fmla="*/ 0 60000 65536"/>
              <a:gd name="T10" fmla="*/ 0 60000 65536"/>
              <a:gd name="T11" fmla="*/ 0 60000 65536"/>
              <a:gd name="T12" fmla="*/ 0 w 1888"/>
              <a:gd name="T13" fmla="*/ 0 h 1776"/>
              <a:gd name="T14" fmla="*/ 1888 w 1888"/>
              <a:gd name="T15" fmla="*/ 1776 h 17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88" h="1776">
                <a:moveTo>
                  <a:pt x="16" y="0"/>
                </a:moveTo>
                <a:cubicBezTo>
                  <a:pt x="8" y="180"/>
                  <a:pt x="0" y="360"/>
                  <a:pt x="64" y="576"/>
                </a:cubicBezTo>
                <a:cubicBezTo>
                  <a:pt x="128" y="792"/>
                  <a:pt x="96" y="1096"/>
                  <a:pt x="400" y="1296"/>
                </a:cubicBezTo>
                <a:cubicBezTo>
                  <a:pt x="704" y="1496"/>
                  <a:pt x="1352" y="1680"/>
                  <a:pt x="1888" y="1776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9428" name="Freeform 47"/>
          <p:cNvSpPr>
            <a:spLocks/>
          </p:cNvSpPr>
          <p:nvPr/>
        </p:nvSpPr>
        <p:spPr bwMode="auto">
          <a:xfrm>
            <a:off x="4286250" y="1828800"/>
            <a:ext cx="571500" cy="3257550"/>
          </a:xfrm>
          <a:custGeom>
            <a:avLst/>
            <a:gdLst>
              <a:gd name="T0" fmla="*/ 480 w 480"/>
              <a:gd name="T1" fmla="*/ 0 h 2736"/>
              <a:gd name="T2" fmla="*/ 288 w 480"/>
              <a:gd name="T3" fmla="*/ 288 h 2736"/>
              <a:gd name="T4" fmla="*/ 96 w 480"/>
              <a:gd name="T5" fmla="*/ 960 h 2736"/>
              <a:gd name="T6" fmla="*/ 0 w 480"/>
              <a:gd name="T7" fmla="*/ 2736 h 2736"/>
              <a:gd name="T8" fmla="*/ 0 60000 65536"/>
              <a:gd name="T9" fmla="*/ 0 60000 65536"/>
              <a:gd name="T10" fmla="*/ 0 60000 65536"/>
              <a:gd name="T11" fmla="*/ 0 60000 65536"/>
              <a:gd name="T12" fmla="*/ 0 w 480"/>
              <a:gd name="T13" fmla="*/ 0 h 2736"/>
              <a:gd name="T14" fmla="*/ 480 w 480"/>
              <a:gd name="T15" fmla="*/ 2736 h 27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0" h="2736">
                <a:moveTo>
                  <a:pt x="480" y="0"/>
                </a:moveTo>
                <a:cubicBezTo>
                  <a:pt x="416" y="64"/>
                  <a:pt x="352" y="128"/>
                  <a:pt x="288" y="288"/>
                </a:cubicBezTo>
                <a:cubicBezTo>
                  <a:pt x="224" y="448"/>
                  <a:pt x="144" y="552"/>
                  <a:pt x="96" y="960"/>
                </a:cubicBezTo>
                <a:cubicBezTo>
                  <a:pt x="48" y="1368"/>
                  <a:pt x="16" y="2440"/>
                  <a:pt x="0" y="2736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7536" name="Line 48"/>
          <p:cNvSpPr>
            <a:spLocks noChangeShapeType="1"/>
          </p:cNvSpPr>
          <p:nvPr/>
        </p:nvSpPr>
        <p:spPr bwMode="auto">
          <a:xfrm>
            <a:off x="6115050" y="4171950"/>
            <a:ext cx="10287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20071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47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447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447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447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447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447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447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447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447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447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447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447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500"/>
                                        <p:tgtEl>
                                          <p:spTgt spid="44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500"/>
                                        <p:tgtEl>
                                          <p:spTgt spid="44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0" dur="500"/>
                                        <p:tgtEl>
                                          <p:spTgt spid="447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5" dur="500"/>
                                        <p:tgtEl>
                                          <p:spTgt spid="447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9" dur="500"/>
                                        <p:tgtEl>
                                          <p:spTgt spid="447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3" dur="500"/>
                                        <p:tgtEl>
                                          <p:spTgt spid="44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7" dur="500"/>
                                        <p:tgtEl>
                                          <p:spTgt spid="44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1" dur="500"/>
                                        <p:tgtEl>
                                          <p:spTgt spid="44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6" dur="500"/>
                                        <p:tgtEl>
                                          <p:spTgt spid="44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500"/>
                                        <p:tgtEl>
                                          <p:spTgt spid="44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6" dur="500"/>
                                        <p:tgtEl>
                                          <p:spTgt spid="44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1" dur="500"/>
                                        <p:tgtEl>
                                          <p:spTgt spid="44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6" dur="500"/>
                                        <p:tgtEl>
                                          <p:spTgt spid="44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1" dur="500"/>
                                        <p:tgtEl>
                                          <p:spTgt spid="44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6" dur="500"/>
                                        <p:tgtEl>
                                          <p:spTgt spid="44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1" dur="500"/>
                                        <p:tgtEl>
                                          <p:spTgt spid="44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499" grpId="0" animBg="1"/>
      <p:bldP spid="447500" grpId="0" animBg="1"/>
      <p:bldP spid="447501" grpId="0" animBg="1"/>
      <p:bldP spid="447502" grpId="0" animBg="1"/>
      <p:bldP spid="447503" grpId="0" animBg="1"/>
      <p:bldP spid="447504" grpId="0" animBg="1"/>
      <p:bldP spid="447505" grpId="0" animBg="1"/>
      <p:bldP spid="447506" grpId="0" animBg="1"/>
      <p:bldP spid="447514" grpId="0" animBg="1"/>
      <p:bldP spid="447515" grpId="0" animBg="1"/>
      <p:bldP spid="447516" grpId="0" animBg="1"/>
      <p:bldP spid="447517" grpId="0" animBg="1"/>
      <p:bldP spid="447518" grpId="0" animBg="1"/>
      <p:bldP spid="447519" grpId="0" animBg="1"/>
      <p:bldP spid="447520" grpId="0" animBg="1"/>
      <p:bldP spid="447521" grpId="0" animBg="1"/>
      <p:bldP spid="447522" grpId="0" animBg="1"/>
      <p:bldP spid="447523" grpId="0" animBg="1" autoUpdateAnimBg="0"/>
      <p:bldP spid="447524" grpId="0" animBg="1"/>
      <p:bldP spid="447525" grpId="0" animBg="1"/>
      <p:bldP spid="447526" grpId="0" animBg="1"/>
      <p:bldP spid="447527" grpId="0" autoUpdateAnimBg="0"/>
      <p:bldP spid="447528" grpId="0" autoUpdateAnimBg="0"/>
      <p:bldP spid="447529" grpId="0" autoUpdateAnimBg="0"/>
      <p:bldP spid="447530" grpId="0" animBg="1"/>
      <p:bldP spid="447532" grpId="0" autoUpdateAnimBg="0"/>
      <p:bldP spid="44753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85B206-614D-422F-9943-6356C8AFCD64}" type="slidenum">
              <a:rPr lang="en-US">
                <a:latin typeface="Arial" pitchFamily="34" charset="0"/>
              </a:rPr>
              <a:pPr/>
              <a:t>56</a:t>
            </a:fld>
            <a:endParaRPr lang="en-US">
              <a:latin typeface="Arial" pitchFamily="34" charset="0"/>
            </a:endParaRPr>
          </a:p>
        </p:txBody>
      </p:sp>
      <p:pic>
        <p:nvPicPr>
          <p:cNvPr id="60419" name="Picture 2"/>
          <p:cNvPicPr>
            <a:picLocks noChangeAspect="1" noChangeArrowheads="1"/>
          </p:cNvPicPr>
          <p:nvPr/>
        </p:nvPicPr>
        <p:blipFill>
          <a:blip r:embed="rId3" cstate="print"/>
          <a:srcRect l="11719" t="39583" r="67969" b="8333"/>
          <a:stretch>
            <a:fillRect/>
          </a:stretch>
        </p:blipFill>
        <p:spPr bwMode="auto">
          <a:xfrm>
            <a:off x="1371601" y="2628900"/>
            <a:ext cx="1307306" cy="2514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pic>
        <p:nvPicPr>
          <p:cNvPr id="60420" name="Picture 3"/>
          <p:cNvPicPr>
            <a:picLocks noChangeAspect="1" noChangeArrowheads="1"/>
          </p:cNvPicPr>
          <p:nvPr/>
        </p:nvPicPr>
        <p:blipFill>
          <a:blip r:embed="rId3" cstate="print"/>
          <a:srcRect l="34375" t="39583" r="46875" b="8333"/>
          <a:stretch>
            <a:fillRect/>
          </a:stretch>
        </p:blipFill>
        <p:spPr bwMode="auto">
          <a:xfrm>
            <a:off x="5906691" y="2571750"/>
            <a:ext cx="1351359" cy="25717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grpSp>
        <p:nvGrpSpPr>
          <p:cNvPr id="60421" name="Group 4"/>
          <p:cNvGrpSpPr>
            <a:grpSpLocks/>
          </p:cNvGrpSpPr>
          <p:nvPr/>
        </p:nvGrpSpPr>
        <p:grpSpPr bwMode="auto">
          <a:xfrm>
            <a:off x="4229100" y="3143250"/>
            <a:ext cx="171450" cy="1371600"/>
            <a:chOff x="1728" y="2592"/>
            <a:chExt cx="144" cy="1152"/>
          </a:xfrm>
        </p:grpSpPr>
        <p:sp>
          <p:nvSpPr>
            <p:cNvPr id="60435" name="Rectangle 5"/>
            <p:cNvSpPr>
              <a:spLocks noChangeArrowheads="1"/>
            </p:cNvSpPr>
            <p:nvPr/>
          </p:nvSpPr>
          <p:spPr bwMode="auto">
            <a:xfrm>
              <a:off x="1728" y="259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6" name="Rectangle 6"/>
            <p:cNvSpPr>
              <a:spLocks noChangeArrowheads="1"/>
            </p:cNvSpPr>
            <p:nvPr/>
          </p:nvSpPr>
          <p:spPr bwMode="auto">
            <a:xfrm>
              <a:off x="1728" y="2784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7" name="Rectangle 7"/>
            <p:cNvSpPr>
              <a:spLocks noChangeArrowheads="1"/>
            </p:cNvSpPr>
            <p:nvPr/>
          </p:nvSpPr>
          <p:spPr bwMode="auto">
            <a:xfrm>
              <a:off x="1728" y="2976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8" name="Rectangle 8"/>
            <p:cNvSpPr>
              <a:spLocks noChangeArrowheads="1"/>
            </p:cNvSpPr>
            <p:nvPr/>
          </p:nvSpPr>
          <p:spPr bwMode="auto">
            <a:xfrm>
              <a:off x="1728" y="3168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9" name="Rectangle 9"/>
            <p:cNvSpPr>
              <a:spLocks noChangeArrowheads="1"/>
            </p:cNvSpPr>
            <p:nvPr/>
          </p:nvSpPr>
          <p:spPr bwMode="auto">
            <a:xfrm>
              <a:off x="1728" y="3360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40" name="Rectangle 10"/>
            <p:cNvSpPr>
              <a:spLocks noChangeArrowheads="1"/>
            </p:cNvSpPr>
            <p:nvPr/>
          </p:nvSpPr>
          <p:spPr bwMode="auto">
            <a:xfrm>
              <a:off x="1728" y="355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</p:grpSp>
      <p:sp>
        <p:nvSpPr>
          <p:cNvPr id="60422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Join mit Hashfilter</a:t>
            </a:r>
            <a:br>
              <a:rPr lang="de-DE"/>
            </a:br>
            <a:r>
              <a:rPr lang="de-DE"/>
              <a:t>(False Drop Abschätzung)</a:t>
            </a:r>
          </a:p>
        </p:txBody>
      </p:sp>
      <p:sp>
        <p:nvSpPr>
          <p:cNvPr id="60423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1314450" y="800100"/>
            <a:ext cx="6686550" cy="3686175"/>
          </a:xfrm>
        </p:spPr>
        <p:txBody>
          <a:bodyPr/>
          <a:lstStyle/>
          <a:p>
            <a:r>
              <a:rPr lang="de-DE"/>
              <a:t>Wahrscheinlichkeit, dass ein bestimmtes Bit j gesetzt ist</a:t>
            </a:r>
          </a:p>
          <a:p>
            <a:pPr lvl="1"/>
            <a:r>
              <a:rPr lang="de-DE"/>
              <a:t>W. dass ein bestimmtes r</a:t>
            </a:r>
            <a:r>
              <a:rPr lang="de-DE">
                <a:sym typeface="Symbol" pitchFamily="18" charset="2"/>
              </a:rPr>
              <a:t>R</a:t>
            </a:r>
            <a:r>
              <a:rPr lang="de-DE"/>
              <a:t> das Bit setzt: 1/b</a:t>
            </a:r>
          </a:p>
          <a:p>
            <a:pPr lvl="1"/>
            <a:r>
              <a:rPr lang="de-DE"/>
              <a:t>W. dasss kein r</a:t>
            </a:r>
            <a:r>
              <a:rPr lang="de-DE">
                <a:sym typeface="Symbol" pitchFamily="18" charset="2"/>
              </a:rPr>
              <a:t>R</a:t>
            </a:r>
            <a:r>
              <a:rPr lang="de-DE"/>
              <a:t> das Bit setzt: (1-1/b)</a:t>
            </a:r>
            <a:r>
              <a:rPr lang="de-DE" b="1" baseline="30000"/>
              <a:t>|R|</a:t>
            </a:r>
          </a:p>
          <a:p>
            <a:pPr lvl="1"/>
            <a:r>
              <a:rPr lang="de-DE"/>
              <a:t>W. dass ein r</a:t>
            </a:r>
            <a:r>
              <a:rPr lang="de-DE">
                <a:sym typeface="Symbol" pitchFamily="18" charset="2"/>
              </a:rPr>
              <a:t>R</a:t>
            </a:r>
            <a:r>
              <a:rPr lang="de-DE"/>
              <a:t> das Bit gesetzt hat: 1- (1-1/b)</a:t>
            </a:r>
            <a:r>
              <a:rPr lang="de-DE" b="1" baseline="30000"/>
              <a:t>|R|</a:t>
            </a:r>
          </a:p>
        </p:txBody>
      </p:sp>
      <p:sp>
        <p:nvSpPr>
          <p:cNvPr id="60424" name="Line 13"/>
          <p:cNvSpPr>
            <a:spLocks noChangeShapeType="1"/>
          </p:cNvSpPr>
          <p:nvPr/>
        </p:nvSpPr>
        <p:spPr bwMode="auto">
          <a:xfrm flipH="1">
            <a:off x="4343400" y="3657600"/>
            <a:ext cx="1657350" cy="2857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60425" name="Group 14"/>
          <p:cNvGrpSpPr>
            <a:grpSpLocks/>
          </p:cNvGrpSpPr>
          <p:nvPr/>
        </p:nvGrpSpPr>
        <p:grpSpPr bwMode="auto">
          <a:xfrm>
            <a:off x="3943350" y="3143250"/>
            <a:ext cx="228600" cy="1371600"/>
            <a:chOff x="1728" y="2592"/>
            <a:chExt cx="144" cy="1152"/>
          </a:xfrm>
        </p:grpSpPr>
        <p:sp>
          <p:nvSpPr>
            <p:cNvPr id="60429" name="Rectangle 15"/>
            <p:cNvSpPr>
              <a:spLocks noChangeArrowheads="1"/>
            </p:cNvSpPr>
            <p:nvPr/>
          </p:nvSpPr>
          <p:spPr bwMode="auto">
            <a:xfrm>
              <a:off x="1728" y="259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5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60430" name="Rectangle 16"/>
            <p:cNvSpPr>
              <a:spLocks noChangeArrowheads="1"/>
            </p:cNvSpPr>
            <p:nvPr/>
          </p:nvSpPr>
          <p:spPr bwMode="auto">
            <a:xfrm>
              <a:off x="1728" y="2784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5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60431" name="Rectangle 17"/>
            <p:cNvSpPr>
              <a:spLocks noChangeArrowheads="1"/>
            </p:cNvSpPr>
            <p:nvPr/>
          </p:nvSpPr>
          <p:spPr bwMode="auto">
            <a:xfrm>
              <a:off x="1728" y="2976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2" name="Rectangle 18"/>
            <p:cNvSpPr>
              <a:spLocks noChangeArrowheads="1"/>
            </p:cNvSpPr>
            <p:nvPr/>
          </p:nvSpPr>
          <p:spPr bwMode="auto">
            <a:xfrm>
              <a:off x="1728" y="3168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500">
                  <a:latin typeface="Times New Roman" pitchFamily="18" charset="0"/>
                </a:rPr>
                <a:t>j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60433" name="Rectangle 19"/>
            <p:cNvSpPr>
              <a:spLocks noChangeArrowheads="1"/>
            </p:cNvSpPr>
            <p:nvPr/>
          </p:nvSpPr>
          <p:spPr bwMode="auto">
            <a:xfrm>
              <a:off x="1728" y="3360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60434" name="Rectangle 20"/>
            <p:cNvSpPr>
              <a:spLocks noChangeArrowheads="1"/>
            </p:cNvSpPr>
            <p:nvPr/>
          </p:nvSpPr>
          <p:spPr bwMode="auto">
            <a:xfrm>
              <a:off x="1728" y="3552"/>
              <a:ext cx="144" cy="19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imes New Roman" pitchFamily="18" charset="0"/>
                </a:rPr>
                <a:t>b-1</a:t>
              </a:r>
              <a:endParaRPr lang="de-DE">
                <a:latin typeface="Times New Roman" pitchFamily="18" charset="0"/>
              </a:endParaRP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494235" y="3759994"/>
            <a:ext cx="2743200" cy="285750"/>
            <a:chOff x="288" y="3168"/>
            <a:chExt cx="2304" cy="240"/>
          </a:xfrm>
        </p:grpSpPr>
        <p:sp>
          <p:nvSpPr>
            <p:cNvPr id="60427" name="Line 22"/>
            <p:cNvSpPr>
              <a:spLocks noChangeShapeType="1"/>
            </p:cNvSpPr>
            <p:nvPr/>
          </p:nvSpPr>
          <p:spPr bwMode="auto">
            <a:xfrm>
              <a:off x="1152" y="3312"/>
              <a:ext cx="144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0428" name="Rectangle 23"/>
            <p:cNvSpPr>
              <a:spLocks noChangeArrowheads="1"/>
            </p:cNvSpPr>
            <p:nvPr/>
          </p:nvSpPr>
          <p:spPr bwMode="auto">
            <a:xfrm>
              <a:off x="288" y="3168"/>
              <a:ext cx="1008" cy="24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7231096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7F58C5-33A4-40E9-936A-D585C7D62188}" type="slidenum">
              <a:rPr lang="en-US">
                <a:latin typeface="Arial" pitchFamily="34" charset="0"/>
              </a:rPr>
              <a:pPr/>
              <a:t>57</a:t>
            </a:fld>
            <a:endParaRPr lang="en-US">
              <a:latin typeface="Arial" pitchFamily="34" charset="0"/>
            </a:endParaRPr>
          </a:p>
        </p:txBody>
      </p:sp>
      <p:pic>
        <p:nvPicPr>
          <p:cNvPr id="61443" name="Picture 2"/>
          <p:cNvPicPr>
            <a:picLocks noChangeAspect="1" noChangeArrowheads="1"/>
          </p:cNvPicPr>
          <p:nvPr/>
        </p:nvPicPr>
        <p:blipFill>
          <a:blip r:embed="rId3" cstate="print"/>
          <a:srcRect l="11719" t="39583" r="67969" b="8333"/>
          <a:stretch>
            <a:fillRect/>
          </a:stretch>
        </p:blipFill>
        <p:spPr bwMode="auto">
          <a:xfrm>
            <a:off x="1639492" y="3143250"/>
            <a:ext cx="1039415" cy="20002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pic>
        <p:nvPicPr>
          <p:cNvPr id="61444" name="Picture 3"/>
          <p:cNvPicPr>
            <a:picLocks noChangeAspect="1" noChangeArrowheads="1"/>
          </p:cNvPicPr>
          <p:nvPr/>
        </p:nvPicPr>
        <p:blipFill>
          <a:blip r:embed="rId3" cstate="print"/>
          <a:srcRect l="34375" t="39583" r="46875" b="8333"/>
          <a:stretch>
            <a:fillRect/>
          </a:stretch>
        </p:blipFill>
        <p:spPr bwMode="auto">
          <a:xfrm>
            <a:off x="5906692" y="3314700"/>
            <a:ext cx="982265" cy="1828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6144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Join mit Hashfilter</a:t>
            </a:r>
            <a:br>
              <a:rPr lang="de-DE"/>
            </a:br>
            <a:r>
              <a:rPr lang="de-DE"/>
              <a:t>(False Drop Abschätzung)</a:t>
            </a:r>
          </a:p>
        </p:txBody>
      </p:sp>
      <p:sp>
        <p:nvSpPr>
          <p:cNvPr id="6144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750" y="800100"/>
            <a:ext cx="6572250" cy="36861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DE" dirty="0"/>
              <a:t>W. dass irgendein </a:t>
            </a:r>
            <a:r>
              <a:rPr lang="de-DE" dirty="0" err="1"/>
              <a:t>r</a:t>
            </a:r>
            <a:r>
              <a:rPr lang="de-DE" dirty="0" err="1">
                <a:sym typeface="Symbol" pitchFamily="18" charset="2"/>
              </a:rPr>
              <a:t>R</a:t>
            </a:r>
            <a:r>
              <a:rPr lang="de-DE" dirty="0"/>
              <a:t> ein bestimmtes Bit gesetzt hat: 1- (1-1/b)</a:t>
            </a:r>
            <a:r>
              <a:rPr lang="de-DE" b="1" baseline="30000" dirty="0"/>
              <a:t>|R|</a:t>
            </a:r>
          </a:p>
          <a:p>
            <a:pPr>
              <a:lnSpc>
                <a:spcPct val="80000"/>
              </a:lnSpc>
            </a:pPr>
            <a:endParaRPr lang="de-DE" b="1" baseline="30000" dirty="0"/>
          </a:p>
          <a:p>
            <a:pPr>
              <a:lnSpc>
                <a:spcPct val="80000"/>
              </a:lnSpc>
            </a:pPr>
            <a:r>
              <a:rPr lang="de-DE" dirty="0" err="1"/>
              <a:t>Wieviele</a:t>
            </a:r>
            <a:r>
              <a:rPr lang="de-DE" dirty="0"/>
              <a:t> Bits sind gesetzt? </a:t>
            </a:r>
          </a:p>
          <a:p>
            <a:pPr lvl="1">
              <a:lnSpc>
                <a:spcPct val="80000"/>
              </a:lnSpc>
            </a:pPr>
            <a:r>
              <a:rPr lang="de-DE" dirty="0"/>
              <a:t>b * [1- (1-1/b)</a:t>
            </a:r>
            <a:r>
              <a:rPr lang="de-DE" b="1" baseline="30000" dirty="0"/>
              <a:t>|R|</a:t>
            </a:r>
            <a:r>
              <a:rPr lang="de-DE" dirty="0"/>
              <a:t>]</a:t>
            </a:r>
          </a:p>
          <a:p>
            <a:pPr lvl="1">
              <a:lnSpc>
                <a:spcPct val="80000"/>
              </a:lnSpc>
            </a:pPr>
            <a:endParaRPr lang="de-DE" dirty="0"/>
          </a:p>
          <a:p>
            <a:pPr>
              <a:lnSpc>
                <a:spcPct val="80000"/>
              </a:lnSpc>
            </a:pPr>
            <a:r>
              <a:rPr lang="de-DE" dirty="0"/>
              <a:t>Mehrere </a:t>
            </a:r>
            <a:r>
              <a:rPr lang="de-DE" dirty="0" err="1"/>
              <a:t>r</a:t>
            </a:r>
            <a:r>
              <a:rPr lang="de-DE" dirty="0" err="1">
                <a:sym typeface="Symbol" pitchFamily="18" charset="2"/>
              </a:rPr>
              <a:t>R</a:t>
            </a:r>
            <a:r>
              <a:rPr lang="de-DE" dirty="0"/>
              <a:t> können dasselbe Bit setzen</a:t>
            </a:r>
          </a:p>
          <a:p>
            <a:pPr>
              <a:lnSpc>
                <a:spcPct val="80000"/>
              </a:lnSpc>
            </a:pPr>
            <a:endParaRPr lang="de-DE" dirty="0"/>
          </a:p>
          <a:p>
            <a:pPr>
              <a:lnSpc>
                <a:spcPct val="80000"/>
              </a:lnSpc>
            </a:pPr>
            <a:r>
              <a:rPr lang="de-DE" dirty="0"/>
              <a:t>Approximation: alle </a:t>
            </a:r>
            <a:r>
              <a:rPr lang="de-DE" dirty="0" err="1"/>
              <a:t>r</a:t>
            </a:r>
            <a:r>
              <a:rPr lang="de-DE" dirty="0" err="1">
                <a:sym typeface="Symbol" pitchFamily="18" charset="2"/>
              </a:rPr>
              <a:t>R</a:t>
            </a:r>
            <a:r>
              <a:rPr lang="de-DE" dirty="0"/>
              <a:t> setzen unterschiedliche Bits</a:t>
            </a:r>
          </a:p>
          <a:p>
            <a:pPr lvl="1">
              <a:lnSpc>
                <a:spcPct val="80000"/>
              </a:lnSpc>
            </a:pPr>
            <a:r>
              <a:rPr lang="de-DE" dirty="0"/>
              <a:t>W. dass ein bestimmtes Bit </a:t>
            </a:r>
            <a:r>
              <a:rPr lang="de-DE" dirty="0" err="1"/>
              <a:t>j</a:t>
            </a:r>
            <a:r>
              <a:rPr lang="de-DE" dirty="0"/>
              <a:t> gesetzt ist: |R| / b</a:t>
            </a:r>
          </a:p>
          <a:p>
            <a:pPr lvl="1">
              <a:lnSpc>
                <a:spcPct val="80000"/>
              </a:lnSpc>
            </a:pPr>
            <a:r>
              <a:rPr lang="de-DE" dirty="0"/>
              <a:t>b &gt;&gt; |R|</a:t>
            </a:r>
          </a:p>
          <a:p>
            <a:pPr lvl="1"/>
            <a:endParaRPr lang="de-DE" b="1" baseline="30000" dirty="0"/>
          </a:p>
        </p:txBody>
      </p:sp>
      <p:sp>
        <p:nvSpPr>
          <p:cNvPr id="61447" name="Line 6"/>
          <p:cNvSpPr>
            <a:spLocks noChangeShapeType="1"/>
          </p:cNvSpPr>
          <p:nvPr/>
        </p:nvSpPr>
        <p:spPr bwMode="auto">
          <a:xfrm flipH="1">
            <a:off x="4457700" y="4057650"/>
            <a:ext cx="154305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61448" name="Group 7"/>
          <p:cNvGrpSpPr>
            <a:grpSpLocks/>
          </p:cNvGrpSpPr>
          <p:nvPr/>
        </p:nvGrpSpPr>
        <p:grpSpPr bwMode="auto">
          <a:xfrm>
            <a:off x="4057650" y="3429000"/>
            <a:ext cx="457200" cy="1371600"/>
            <a:chOff x="2352" y="2640"/>
            <a:chExt cx="384" cy="1152"/>
          </a:xfrm>
        </p:grpSpPr>
        <p:grpSp>
          <p:nvGrpSpPr>
            <p:cNvPr id="61451" name="Group 8"/>
            <p:cNvGrpSpPr>
              <a:grpSpLocks/>
            </p:cNvGrpSpPr>
            <p:nvPr/>
          </p:nvGrpSpPr>
          <p:grpSpPr bwMode="auto">
            <a:xfrm>
              <a:off x="2592" y="2640"/>
              <a:ext cx="144" cy="1152"/>
              <a:chOff x="1728" y="2592"/>
              <a:chExt cx="144" cy="1152"/>
            </a:xfrm>
          </p:grpSpPr>
          <p:sp>
            <p:nvSpPr>
              <p:cNvPr id="61459" name="Rectangle 9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400" dirty="0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60" name="Rectangle 10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400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61" name="Rectangle 11"/>
              <p:cNvSpPr>
                <a:spLocks noChangeArrowheads="1"/>
              </p:cNvSpPr>
              <p:nvPr/>
            </p:nvSpPr>
            <p:spPr bwMode="auto">
              <a:xfrm>
                <a:off x="1728" y="2976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400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62" name="Rectangle 12"/>
              <p:cNvSpPr>
                <a:spLocks noChangeArrowheads="1"/>
              </p:cNvSpPr>
              <p:nvPr/>
            </p:nvSpPr>
            <p:spPr bwMode="auto">
              <a:xfrm>
                <a:off x="1728" y="3168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400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63" name="Rectangle 13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400" dirty="0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64" name="Rectangle 14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400">
                    <a:latin typeface="Times New Roman" pitchFamily="18" charset="0"/>
                  </a:rPr>
                  <a:t>..</a:t>
                </a:r>
              </a:p>
            </p:txBody>
          </p:sp>
        </p:grpSp>
        <p:grpSp>
          <p:nvGrpSpPr>
            <p:cNvPr id="61452" name="Group 15"/>
            <p:cNvGrpSpPr>
              <a:grpSpLocks/>
            </p:cNvGrpSpPr>
            <p:nvPr/>
          </p:nvGrpSpPr>
          <p:grpSpPr bwMode="auto">
            <a:xfrm>
              <a:off x="2352" y="2640"/>
              <a:ext cx="192" cy="1152"/>
              <a:chOff x="1728" y="2592"/>
              <a:chExt cx="144" cy="1152"/>
            </a:xfrm>
          </p:grpSpPr>
          <p:sp>
            <p:nvSpPr>
              <p:cNvPr id="61453" name="Rectangle 16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2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61454" name="Rectangle 1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200">
                    <a:latin typeface="Times New Roman" pitchFamily="18" charset="0"/>
                  </a:rPr>
                  <a:t>1</a:t>
                </a:r>
                <a:endParaRPr lang="de-DE" sz="1400">
                  <a:latin typeface="Times New Roman" pitchFamily="18" charset="0"/>
                </a:endParaRPr>
              </a:p>
            </p:txBody>
          </p:sp>
          <p:sp>
            <p:nvSpPr>
              <p:cNvPr id="61455" name="Rectangle 18"/>
              <p:cNvSpPr>
                <a:spLocks noChangeArrowheads="1"/>
              </p:cNvSpPr>
              <p:nvPr/>
            </p:nvSpPr>
            <p:spPr bwMode="auto">
              <a:xfrm>
                <a:off x="1728" y="2976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400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56" name="Rectangle 19"/>
              <p:cNvSpPr>
                <a:spLocks noChangeArrowheads="1"/>
              </p:cNvSpPr>
              <p:nvPr/>
            </p:nvSpPr>
            <p:spPr bwMode="auto">
              <a:xfrm>
                <a:off x="1728" y="3168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200">
                    <a:latin typeface="Times New Roman" pitchFamily="18" charset="0"/>
                  </a:rPr>
                  <a:t>j</a:t>
                </a:r>
                <a:endParaRPr lang="de-DE" sz="1400">
                  <a:latin typeface="Times New Roman" pitchFamily="18" charset="0"/>
                </a:endParaRPr>
              </a:p>
            </p:txBody>
          </p:sp>
          <p:sp>
            <p:nvSpPr>
              <p:cNvPr id="61457" name="Rectangle 20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400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1458" name="Rectangle 21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100" dirty="0">
                    <a:latin typeface="Times New Roman" pitchFamily="18" charset="0"/>
                  </a:rPr>
                  <a:t>b-1</a:t>
                </a:r>
                <a:endParaRPr lang="de-DE" sz="1400" dirty="0">
                  <a:latin typeface="Times New Roman" pitchFamily="18" charset="0"/>
                </a:endParaRPr>
              </a:p>
            </p:txBody>
          </p:sp>
        </p:grpSp>
      </p:grpSp>
      <p:sp>
        <p:nvSpPr>
          <p:cNvPr id="451606" name="Line 22"/>
          <p:cNvSpPr>
            <a:spLocks noChangeShapeType="1"/>
          </p:cNvSpPr>
          <p:nvPr/>
        </p:nvSpPr>
        <p:spPr bwMode="auto">
          <a:xfrm flipV="1">
            <a:off x="2571750" y="3543300"/>
            <a:ext cx="171450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1607" name="Line 23"/>
          <p:cNvSpPr>
            <a:spLocks noChangeShapeType="1"/>
          </p:cNvSpPr>
          <p:nvPr/>
        </p:nvSpPr>
        <p:spPr bwMode="auto">
          <a:xfrm flipV="1">
            <a:off x="2514600" y="3600450"/>
            <a:ext cx="1828800" cy="131445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751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1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1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1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1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606" grpId="0" animBg="1"/>
      <p:bldP spid="451607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136097-7648-4D28-894C-57250338675E}" type="slidenum">
              <a:rPr lang="en-US">
                <a:latin typeface="Arial" pitchFamily="34" charset="0"/>
              </a:rPr>
              <a:pPr/>
              <a:t>58</a:t>
            </a:fld>
            <a:endParaRPr lang="en-US">
              <a:latin typeface="Arial" pitchFamily="34" charset="0"/>
            </a:endParaRPr>
          </a:p>
        </p:txBody>
      </p:sp>
      <p:pic>
        <p:nvPicPr>
          <p:cNvPr id="62467" name="Picture 2"/>
          <p:cNvPicPr>
            <a:picLocks noChangeAspect="1" noChangeArrowheads="1"/>
          </p:cNvPicPr>
          <p:nvPr/>
        </p:nvPicPr>
        <p:blipFill>
          <a:blip r:embed="rId3" cstate="print"/>
          <a:srcRect l="11719" t="39583" r="67969" b="8333"/>
          <a:stretch>
            <a:fillRect/>
          </a:stretch>
        </p:blipFill>
        <p:spPr bwMode="auto">
          <a:xfrm>
            <a:off x="1788319" y="3429000"/>
            <a:ext cx="890588" cy="17145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pic>
        <p:nvPicPr>
          <p:cNvPr id="62468" name="Picture 3"/>
          <p:cNvPicPr>
            <a:picLocks noChangeAspect="1" noChangeArrowheads="1"/>
          </p:cNvPicPr>
          <p:nvPr/>
        </p:nvPicPr>
        <p:blipFill>
          <a:blip r:embed="rId3" cstate="print"/>
          <a:srcRect l="34375" t="39583" r="46875" b="8333"/>
          <a:stretch>
            <a:fillRect/>
          </a:stretch>
        </p:blipFill>
        <p:spPr bwMode="auto">
          <a:xfrm>
            <a:off x="5906692" y="3314700"/>
            <a:ext cx="982265" cy="1828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6246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Join</a:t>
            </a:r>
            <a:r>
              <a:rPr lang="de-DE" dirty="0"/>
              <a:t> mit Hashfilter</a:t>
            </a:r>
            <a:br>
              <a:rPr lang="de-DE" dirty="0"/>
            </a:br>
            <a:r>
              <a:rPr lang="de-DE" dirty="0"/>
              <a:t>(</a:t>
            </a:r>
            <a:r>
              <a:rPr lang="de-DE" dirty="0" err="1"/>
              <a:t>False</a:t>
            </a:r>
            <a:r>
              <a:rPr lang="de-DE" dirty="0"/>
              <a:t> Drop Abschätzung)</a:t>
            </a:r>
          </a:p>
        </p:txBody>
      </p:sp>
      <p:sp>
        <p:nvSpPr>
          <p:cNvPr id="624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750" y="909632"/>
            <a:ext cx="6572250" cy="3576643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de-DE" dirty="0"/>
              <a:t>W. dass irgendein </a:t>
            </a:r>
            <a:r>
              <a:rPr lang="de-DE" dirty="0" err="1"/>
              <a:t>r</a:t>
            </a:r>
            <a:r>
              <a:rPr lang="de-DE" dirty="0" err="1">
                <a:sym typeface="Symbol" pitchFamily="18" charset="2"/>
              </a:rPr>
              <a:t>R</a:t>
            </a:r>
            <a:r>
              <a:rPr lang="de-DE" dirty="0"/>
              <a:t> ein bestimmtes Bit gesetzt hat: </a:t>
            </a:r>
          </a:p>
          <a:p>
            <a:pPr lvl="1">
              <a:lnSpc>
                <a:spcPct val="70000"/>
              </a:lnSpc>
            </a:pPr>
            <a:r>
              <a:rPr lang="de-DE" dirty="0"/>
              <a:t>1- (1-1/b)</a:t>
            </a:r>
            <a:r>
              <a:rPr lang="de-DE" b="1" baseline="30000" dirty="0"/>
              <a:t>|R|</a:t>
            </a:r>
          </a:p>
          <a:p>
            <a:pPr lvl="1">
              <a:lnSpc>
                <a:spcPct val="70000"/>
              </a:lnSpc>
            </a:pPr>
            <a:endParaRPr lang="de-DE" b="1" baseline="30000" dirty="0"/>
          </a:p>
          <a:p>
            <a:pPr>
              <a:lnSpc>
                <a:spcPct val="70000"/>
              </a:lnSpc>
            </a:pPr>
            <a:r>
              <a:rPr lang="de-DE" dirty="0"/>
              <a:t>W. dass ein bestimmtes </a:t>
            </a:r>
            <a:r>
              <a:rPr lang="de-DE" dirty="0" err="1"/>
              <a:t>s</a:t>
            </a:r>
            <a:r>
              <a:rPr lang="de-DE" dirty="0" err="1">
                <a:sym typeface="Symbol" pitchFamily="18" charset="2"/>
              </a:rPr>
              <a:t>S</a:t>
            </a:r>
            <a:r>
              <a:rPr lang="de-DE" dirty="0">
                <a:sym typeface="Symbol" pitchFamily="18" charset="2"/>
              </a:rPr>
              <a:t> ausgewählt wird:</a:t>
            </a:r>
          </a:p>
          <a:p>
            <a:pPr lvl="1">
              <a:lnSpc>
                <a:spcPct val="70000"/>
              </a:lnSpc>
            </a:pPr>
            <a:r>
              <a:rPr lang="de-DE" dirty="0"/>
              <a:t>1- (1-1/b)</a:t>
            </a:r>
            <a:r>
              <a:rPr lang="de-DE" b="1" baseline="30000" dirty="0"/>
              <a:t>|R|</a:t>
            </a:r>
            <a:r>
              <a:rPr lang="de-DE" dirty="0"/>
              <a:t> </a:t>
            </a:r>
          </a:p>
          <a:p>
            <a:pPr lvl="1">
              <a:lnSpc>
                <a:spcPct val="70000"/>
              </a:lnSpc>
            </a:pPr>
            <a:endParaRPr lang="de-DE" dirty="0"/>
          </a:p>
          <a:p>
            <a:pPr>
              <a:lnSpc>
                <a:spcPct val="70000"/>
              </a:lnSpc>
            </a:pPr>
            <a:r>
              <a:rPr lang="de-DE" dirty="0" err="1"/>
              <a:t>Wieviele</a:t>
            </a:r>
            <a:r>
              <a:rPr lang="de-DE" dirty="0"/>
              <a:t> </a:t>
            </a:r>
            <a:r>
              <a:rPr lang="de-DE" dirty="0" err="1"/>
              <a:t>s</a:t>
            </a:r>
            <a:r>
              <a:rPr lang="de-DE" dirty="0" err="1">
                <a:sym typeface="Symbol" pitchFamily="18" charset="2"/>
              </a:rPr>
              <a:t>S</a:t>
            </a:r>
            <a:r>
              <a:rPr lang="de-DE" dirty="0">
                <a:sym typeface="Symbol" pitchFamily="18" charset="2"/>
              </a:rPr>
              <a:t> werden ausgewählt?</a:t>
            </a:r>
          </a:p>
          <a:p>
            <a:pPr lvl="1">
              <a:lnSpc>
                <a:spcPct val="70000"/>
              </a:lnSpc>
            </a:pPr>
            <a:r>
              <a:rPr lang="de-DE" dirty="0"/>
              <a:t>|S| * [1- (1-1/b)</a:t>
            </a:r>
            <a:r>
              <a:rPr lang="de-DE" b="1" baseline="30000" dirty="0"/>
              <a:t>|R|</a:t>
            </a:r>
            <a:r>
              <a:rPr lang="de-DE" dirty="0"/>
              <a:t>]</a:t>
            </a:r>
          </a:p>
          <a:p>
            <a:pPr>
              <a:lnSpc>
                <a:spcPct val="70000"/>
              </a:lnSpc>
            </a:pPr>
            <a:endParaRPr lang="de-DE" dirty="0"/>
          </a:p>
          <a:p>
            <a:pPr>
              <a:lnSpc>
                <a:spcPct val="70000"/>
              </a:lnSpc>
            </a:pPr>
            <a:r>
              <a:rPr lang="de-DE" dirty="0"/>
              <a:t>Approximation: alle </a:t>
            </a:r>
            <a:r>
              <a:rPr lang="de-DE" dirty="0" err="1"/>
              <a:t>r</a:t>
            </a:r>
            <a:r>
              <a:rPr lang="de-DE" dirty="0"/>
              <a:t> setzen unterschiedliche Bits</a:t>
            </a:r>
          </a:p>
          <a:p>
            <a:pPr lvl="1">
              <a:lnSpc>
                <a:spcPct val="70000"/>
              </a:lnSpc>
            </a:pPr>
            <a:r>
              <a:rPr lang="de-DE" dirty="0"/>
              <a:t>W. dass ein bestimmtes Bit </a:t>
            </a:r>
            <a:r>
              <a:rPr lang="de-DE" dirty="0" err="1"/>
              <a:t>j</a:t>
            </a:r>
            <a:r>
              <a:rPr lang="de-DE" dirty="0"/>
              <a:t> gesetzt ist: |R| / b</a:t>
            </a:r>
          </a:p>
          <a:p>
            <a:pPr lvl="1">
              <a:lnSpc>
                <a:spcPct val="70000"/>
              </a:lnSpc>
            </a:pPr>
            <a:r>
              <a:rPr lang="de-DE" dirty="0"/>
              <a:t>|S|*(|R|/b) Elemente aus S werden ausgewählt</a:t>
            </a:r>
          </a:p>
          <a:p>
            <a:pPr lvl="1">
              <a:lnSpc>
                <a:spcPct val="70000"/>
              </a:lnSpc>
            </a:pPr>
            <a:endParaRPr lang="de-DE" b="1" baseline="30000" dirty="0"/>
          </a:p>
        </p:txBody>
      </p:sp>
      <p:grpSp>
        <p:nvGrpSpPr>
          <p:cNvPr id="62471" name="Group 6"/>
          <p:cNvGrpSpPr>
            <a:grpSpLocks/>
          </p:cNvGrpSpPr>
          <p:nvPr/>
        </p:nvGrpSpPr>
        <p:grpSpPr bwMode="auto">
          <a:xfrm>
            <a:off x="4057650" y="3429000"/>
            <a:ext cx="457200" cy="1371600"/>
            <a:chOff x="2352" y="2640"/>
            <a:chExt cx="384" cy="1152"/>
          </a:xfrm>
        </p:grpSpPr>
        <p:grpSp>
          <p:nvGrpSpPr>
            <p:cNvPr id="62474" name="Group 7"/>
            <p:cNvGrpSpPr>
              <a:grpSpLocks/>
            </p:cNvGrpSpPr>
            <p:nvPr/>
          </p:nvGrpSpPr>
          <p:grpSpPr bwMode="auto">
            <a:xfrm>
              <a:off x="2592" y="2640"/>
              <a:ext cx="144" cy="1152"/>
              <a:chOff x="1728" y="2592"/>
              <a:chExt cx="144" cy="1152"/>
            </a:xfrm>
          </p:grpSpPr>
          <p:sp>
            <p:nvSpPr>
              <p:cNvPr id="62482" name="Rectangle 8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83" name="Rectangle 9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84" name="Rectangle 10"/>
              <p:cNvSpPr>
                <a:spLocks noChangeArrowheads="1"/>
              </p:cNvSpPr>
              <p:nvPr/>
            </p:nvSpPr>
            <p:spPr bwMode="auto">
              <a:xfrm>
                <a:off x="1728" y="2976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85" name="Rectangle 11"/>
              <p:cNvSpPr>
                <a:spLocks noChangeArrowheads="1"/>
              </p:cNvSpPr>
              <p:nvPr/>
            </p:nvSpPr>
            <p:spPr bwMode="auto">
              <a:xfrm>
                <a:off x="1728" y="3168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62486" name="Rectangle 12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87" name="Rectangle 13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accent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</p:grpSp>
        <p:grpSp>
          <p:nvGrpSpPr>
            <p:cNvPr id="62475" name="Group 14"/>
            <p:cNvGrpSpPr>
              <a:grpSpLocks/>
            </p:cNvGrpSpPr>
            <p:nvPr/>
          </p:nvGrpSpPr>
          <p:grpSpPr bwMode="auto">
            <a:xfrm>
              <a:off x="2352" y="2640"/>
              <a:ext cx="192" cy="1152"/>
              <a:chOff x="1728" y="2592"/>
              <a:chExt cx="144" cy="1152"/>
            </a:xfrm>
          </p:grpSpPr>
          <p:sp>
            <p:nvSpPr>
              <p:cNvPr id="62476" name="Rectangle 15"/>
              <p:cNvSpPr>
                <a:spLocks noChangeArrowheads="1"/>
              </p:cNvSpPr>
              <p:nvPr/>
            </p:nvSpPr>
            <p:spPr bwMode="auto">
              <a:xfrm>
                <a:off x="1728" y="259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500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62477" name="Rectangle 16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500">
                    <a:latin typeface="Times New Roman" pitchFamily="18" charset="0"/>
                  </a:rPr>
                  <a:t>1</a:t>
                </a:r>
                <a:endParaRPr lang="de-DE">
                  <a:latin typeface="Times New Roman" pitchFamily="18" charset="0"/>
                </a:endParaRPr>
              </a:p>
            </p:txBody>
          </p:sp>
          <p:sp>
            <p:nvSpPr>
              <p:cNvPr id="62478" name="Rectangle 17"/>
              <p:cNvSpPr>
                <a:spLocks noChangeArrowheads="1"/>
              </p:cNvSpPr>
              <p:nvPr/>
            </p:nvSpPr>
            <p:spPr bwMode="auto">
              <a:xfrm>
                <a:off x="1728" y="2976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79" name="Rectangle 18"/>
              <p:cNvSpPr>
                <a:spLocks noChangeArrowheads="1"/>
              </p:cNvSpPr>
              <p:nvPr/>
            </p:nvSpPr>
            <p:spPr bwMode="auto">
              <a:xfrm>
                <a:off x="1728" y="3168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500">
                    <a:latin typeface="Times New Roman" pitchFamily="18" charset="0"/>
                  </a:rPr>
                  <a:t>j</a:t>
                </a:r>
                <a:endParaRPr lang="de-DE">
                  <a:latin typeface="Times New Roman" pitchFamily="18" charset="0"/>
                </a:endParaRPr>
              </a:p>
            </p:txBody>
          </p:sp>
          <p:sp>
            <p:nvSpPr>
              <p:cNvPr id="62480" name="Rectangle 19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>
                    <a:latin typeface="Times New Roman" pitchFamily="18" charset="0"/>
                  </a:rPr>
                  <a:t>..</a:t>
                </a:r>
              </a:p>
            </p:txBody>
          </p:sp>
          <p:sp>
            <p:nvSpPr>
              <p:cNvPr id="62481" name="Rectangle 20"/>
              <p:cNvSpPr>
                <a:spLocks noChangeArrowheads="1"/>
              </p:cNvSpPr>
              <p:nvPr/>
            </p:nvSpPr>
            <p:spPr bwMode="auto">
              <a:xfrm>
                <a:off x="1728" y="3552"/>
                <a:ext cx="144" cy="19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de-DE" sz="1350">
                    <a:latin typeface="Times New Roman" pitchFamily="18" charset="0"/>
                  </a:rPr>
                  <a:t>b-1</a:t>
                </a:r>
                <a:endParaRPr lang="de-DE">
                  <a:latin typeface="Times New Roman" pitchFamily="18" charset="0"/>
                </a:endParaRPr>
              </a:p>
            </p:txBody>
          </p:sp>
        </p:grpSp>
      </p:grpSp>
      <p:sp>
        <p:nvSpPr>
          <p:cNvPr id="453653" name="Line 21"/>
          <p:cNvSpPr>
            <a:spLocks noChangeShapeType="1"/>
          </p:cNvSpPr>
          <p:nvPr/>
        </p:nvSpPr>
        <p:spPr bwMode="auto">
          <a:xfrm>
            <a:off x="2743200" y="4171950"/>
            <a:ext cx="1600200" cy="57150"/>
          </a:xfrm>
          <a:prstGeom prst="line">
            <a:avLst/>
          </a:prstGeom>
          <a:noFill/>
          <a:ln w="57150">
            <a:solidFill>
              <a:schemeClr val="accent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3654" name="Line 22"/>
          <p:cNvSpPr>
            <a:spLocks noChangeShapeType="1"/>
          </p:cNvSpPr>
          <p:nvPr/>
        </p:nvSpPr>
        <p:spPr bwMode="auto">
          <a:xfrm flipH="1">
            <a:off x="4457700" y="4057650"/>
            <a:ext cx="154305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82392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3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3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3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3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53" grpId="0" animBg="1"/>
      <p:bldP spid="453654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C02A91-7578-4BAA-B05D-658E39E10CA7}" type="slidenum">
              <a:rPr lang="en-US">
                <a:latin typeface="Arial" pitchFamily="34" charset="0"/>
              </a:rPr>
              <a:pPr/>
              <a:t>59</a:t>
            </a:fld>
            <a:endParaRPr lang="en-US">
              <a:latin typeface="Arial" pitchFamily="34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314325"/>
            <a:ext cx="5829300" cy="857250"/>
          </a:xfrm>
        </p:spPr>
        <p:txBody>
          <a:bodyPr/>
          <a:lstStyle/>
          <a:p>
            <a:pPr algn="ctr"/>
            <a:r>
              <a:rPr lang="de-DE"/>
              <a:t>Parameter für die Kosten eines Auswertungsplan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7350" y="1571625"/>
            <a:ext cx="6076950" cy="2105025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dirty="0" err="1"/>
              <a:t>Kardinalitäten</a:t>
            </a:r>
            <a:r>
              <a:rPr lang="de-DE" dirty="0"/>
              <a:t> von Argumentrelationen</a:t>
            </a:r>
          </a:p>
          <a:p>
            <a:pPr>
              <a:buClr>
                <a:srgbClr val="FFCC00"/>
              </a:buClr>
              <a:defRPr/>
            </a:pPr>
            <a:endParaRPr lang="de-DE" dirty="0"/>
          </a:p>
          <a:p>
            <a:pPr>
              <a:buClr>
                <a:srgbClr val="FFCC00"/>
              </a:buClr>
              <a:defRPr/>
            </a:pPr>
            <a:r>
              <a:rPr lang="de-DE" dirty="0"/>
              <a:t>Selektivitäten von </a:t>
            </a:r>
            <a:r>
              <a:rPr lang="de-DE" dirty="0" err="1"/>
              <a:t>Joins</a:t>
            </a:r>
            <a:r>
              <a:rPr lang="de-DE" dirty="0"/>
              <a:t> und Selektionen</a:t>
            </a:r>
          </a:p>
          <a:p>
            <a:pPr>
              <a:buClr>
                <a:srgbClr val="FFCC00"/>
              </a:buClr>
              <a:defRPr/>
            </a:pPr>
            <a:endParaRPr lang="de-DE" dirty="0"/>
          </a:p>
          <a:p>
            <a:pPr>
              <a:buClr>
                <a:srgbClr val="FFCC00"/>
              </a:buClr>
              <a:defRPr/>
            </a:pPr>
            <a:r>
              <a:rPr lang="de-DE" dirty="0"/>
              <a:t>Transferkosten für Datenkommunikation (Verbindungsaufbau 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de-DE" dirty="0"/>
              <a:t> von Datenvolumen abhängiger Anteil für Transfer)</a:t>
            </a:r>
          </a:p>
          <a:p>
            <a:pPr>
              <a:buClr>
                <a:srgbClr val="FFCC00"/>
              </a:buClr>
              <a:defRPr/>
            </a:pPr>
            <a:endParaRPr lang="de-DE" dirty="0"/>
          </a:p>
          <a:p>
            <a:pPr>
              <a:buClr>
                <a:srgbClr val="FFCC00"/>
              </a:buClr>
              <a:defRPr/>
            </a:pPr>
            <a:r>
              <a:rPr lang="de-DE" dirty="0"/>
              <a:t>Auslastung der einzelnen VDBMS-Stationen </a:t>
            </a:r>
          </a:p>
        </p:txBody>
      </p:sp>
      <p:sp>
        <p:nvSpPr>
          <p:cNvPr id="63493" name="Text Box 4"/>
          <p:cNvSpPr txBox="1">
            <a:spLocks noChangeArrowheads="1"/>
          </p:cNvSpPr>
          <p:nvPr/>
        </p:nvSpPr>
        <p:spPr bwMode="auto">
          <a:xfrm>
            <a:off x="1457325" y="3844529"/>
            <a:ext cx="6267450" cy="923330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997A00"/>
            </a:prstShdw>
          </a:effectLst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Effektive Anfrageoptimierung muss auf Basis eines Kosten-modells durchgeführt werden und soll mehrere Alternativen für unterschiedliche Auslastungen des VDBMS erzeugen.</a:t>
            </a:r>
          </a:p>
        </p:txBody>
      </p:sp>
    </p:spTree>
    <p:extLst>
      <p:ext uri="{BB962C8B-B14F-4D97-AF65-F5344CB8AC3E}">
        <p14:creationId xmlns:p14="http://schemas.microsoft.com/office/powerpoint/2010/main" val="1831056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64D401-3392-440A-AB6D-8AA79C1B7AE0}" type="slidenum">
              <a:rPr lang="en-US">
                <a:latin typeface="Arial" pitchFamily="34" charset="0"/>
              </a:rPr>
              <a:pPr/>
              <a:t>6</a:t>
            </a:fld>
            <a:endParaRPr lang="en-US">
              <a:latin typeface="Arial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536841" y="0"/>
            <a:ext cx="7464159" cy="823913"/>
          </a:xfrm>
        </p:spPr>
        <p:txBody>
          <a:bodyPr/>
          <a:lstStyle/>
          <a:p>
            <a:pPr algn="ctr"/>
            <a:r>
              <a:rPr lang="de-DE"/>
              <a:t>Aufbau und Entwurf eines verteilten Datenbanksystems</a:t>
            </a: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3482578" y="935832"/>
            <a:ext cx="2090738" cy="31670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500"/>
              <a:t>globales Schema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3488532" y="1431131"/>
            <a:ext cx="2069306" cy="45839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500"/>
              <a:t>Fragmentierungs-</a:t>
            </a:r>
          </a:p>
          <a:p>
            <a:r>
              <a:rPr lang="de-DE" sz="1500"/>
              <a:t>schema</a:t>
            </a:r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3483769" y="2046685"/>
            <a:ext cx="2089547" cy="31670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500"/>
              <a:t>Zuordnungsschema</a:t>
            </a:r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3038475" y="2667001"/>
            <a:ext cx="847725" cy="4798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500"/>
              <a:t>lokales</a:t>
            </a:r>
          </a:p>
          <a:p>
            <a:r>
              <a:rPr lang="de-DE" sz="1500"/>
              <a:t>Schema</a:t>
            </a:r>
          </a:p>
        </p:txBody>
      </p:sp>
      <p:sp>
        <p:nvSpPr>
          <p:cNvPr id="9224" name="Rectangle 9"/>
          <p:cNvSpPr>
            <a:spLocks noChangeArrowheads="1"/>
          </p:cNvSpPr>
          <p:nvPr/>
        </p:nvSpPr>
        <p:spPr bwMode="auto">
          <a:xfrm>
            <a:off x="5263754" y="2650332"/>
            <a:ext cx="847725" cy="46910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500"/>
              <a:t>lokales</a:t>
            </a:r>
          </a:p>
          <a:p>
            <a:r>
              <a:rPr lang="de-DE" sz="1500"/>
              <a:t>Schema</a:t>
            </a:r>
          </a:p>
        </p:txBody>
      </p:sp>
      <p:sp>
        <p:nvSpPr>
          <p:cNvPr id="9225" name="Rectangle 10"/>
          <p:cNvSpPr>
            <a:spLocks noChangeArrowheads="1"/>
          </p:cNvSpPr>
          <p:nvPr/>
        </p:nvSpPr>
        <p:spPr bwMode="auto">
          <a:xfrm>
            <a:off x="3025379" y="3429000"/>
            <a:ext cx="859631" cy="4464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500"/>
              <a:t>lokales</a:t>
            </a:r>
          </a:p>
          <a:p>
            <a:r>
              <a:rPr lang="de-DE" sz="1500"/>
              <a:t>DBMS</a:t>
            </a:r>
          </a:p>
        </p:txBody>
      </p:sp>
      <p:sp>
        <p:nvSpPr>
          <p:cNvPr id="9226" name="Rectangle 11"/>
          <p:cNvSpPr>
            <a:spLocks noChangeArrowheads="1"/>
          </p:cNvSpPr>
          <p:nvPr/>
        </p:nvSpPr>
        <p:spPr bwMode="auto">
          <a:xfrm>
            <a:off x="5242323" y="3411142"/>
            <a:ext cx="859631" cy="45839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500"/>
              <a:t>lokales</a:t>
            </a:r>
          </a:p>
          <a:p>
            <a:r>
              <a:rPr lang="de-DE" sz="1500"/>
              <a:t>DBMS</a:t>
            </a:r>
          </a:p>
        </p:txBody>
      </p:sp>
      <p:sp>
        <p:nvSpPr>
          <p:cNvPr id="9227" name="AutoShape 12"/>
          <p:cNvSpPr>
            <a:spLocks noChangeArrowheads="1"/>
          </p:cNvSpPr>
          <p:nvPr/>
        </p:nvSpPr>
        <p:spPr bwMode="auto">
          <a:xfrm>
            <a:off x="3001567" y="4174331"/>
            <a:ext cx="915590" cy="567929"/>
          </a:xfrm>
          <a:prstGeom prst="can">
            <a:avLst>
              <a:gd name="adj" fmla="val 25000"/>
            </a:avLst>
          </a:prstGeom>
          <a:solidFill>
            <a:schemeClr val="bg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500"/>
          </a:p>
        </p:txBody>
      </p:sp>
      <p:sp>
        <p:nvSpPr>
          <p:cNvPr id="9228" name="AutoShape 13"/>
          <p:cNvSpPr>
            <a:spLocks noChangeArrowheads="1"/>
          </p:cNvSpPr>
          <p:nvPr/>
        </p:nvSpPr>
        <p:spPr bwMode="auto">
          <a:xfrm>
            <a:off x="5250656" y="4130279"/>
            <a:ext cx="915591" cy="589359"/>
          </a:xfrm>
          <a:prstGeom prst="can">
            <a:avLst>
              <a:gd name="adj" fmla="val 25000"/>
            </a:avLst>
          </a:prstGeom>
          <a:solidFill>
            <a:schemeClr val="bg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500"/>
          </a:p>
        </p:txBody>
      </p:sp>
      <p:sp>
        <p:nvSpPr>
          <p:cNvPr id="9229" name="Text Box 14"/>
          <p:cNvSpPr txBox="1">
            <a:spLocks noChangeArrowheads="1"/>
          </p:cNvSpPr>
          <p:nvPr/>
        </p:nvSpPr>
        <p:spPr bwMode="auto">
          <a:xfrm>
            <a:off x="3143250" y="4254103"/>
            <a:ext cx="689612" cy="55399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500"/>
              <a:t>lokale</a:t>
            </a:r>
          </a:p>
          <a:p>
            <a:r>
              <a:rPr lang="de-DE" sz="1500"/>
              <a:t>DB</a:t>
            </a:r>
          </a:p>
        </p:txBody>
      </p:sp>
      <p:sp>
        <p:nvSpPr>
          <p:cNvPr id="9230" name="Text Box 15"/>
          <p:cNvSpPr txBox="1">
            <a:spLocks noChangeArrowheads="1"/>
          </p:cNvSpPr>
          <p:nvPr/>
        </p:nvSpPr>
        <p:spPr bwMode="auto">
          <a:xfrm>
            <a:off x="5401866" y="4248150"/>
            <a:ext cx="689612" cy="55399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500"/>
              <a:t>lokale</a:t>
            </a:r>
          </a:p>
          <a:p>
            <a:r>
              <a:rPr lang="de-DE" sz="1500"/>
              <a:t>DB</a:t>
            </a:r>
          </a:p>
        </p:txBody>
      </p:sp>
      <p:sp>
        <p:nvSpPr>
          <p:cNvPr id="9231" name="Text Box 16"/>
          <p:cNvSpPr txBox="1">
            <a:spLocks noChangeArrowheads="1"/>
          </p:cNvSpPr>
          <p:nvPr/>
        </p:nvSpPr>
        <p:spPr bwMode="auto">
          <a:xfrm>
            <a:off x="2997994" y="4776788"/>
            <a:ext cx="1035861" cy="3231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500"/>
              <a:t>Station S</a:t>
            </a:r>
            <a:r>
              <a:rPr lang="de-DE" sz="1500" b="1" baseline="-25000"/>
              <a:t>1</a:t>
            </a:r>
          </a:p>
        </p:txBody>
      </p:sp>
      <p:sp>
        <p:nvSpPr>
          <p:cNvPr id="9232" name="Text Box 17"/>
          <p:cNvSpPr txBox="1">
            <a:spLocks noChangeArrowheads="1"/>
          </p:cNvSpPr>
          <p:nvPr/>
        </p:nvSpPr>
        <p:spPr bwMode="auto">
          <a:xfrm>
            <a:off x="5204222" y="4787504"/>
            <a:ext cx="1043876" cy="3231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500"/>
              <a:t>Station S</a:t>
            </a:r>
            <a:r>
              <a:rPr lang="de-DE" sz="1500" b="1" baseline="-25000"/>
              <a:t>n</a:t>
            </a:r>
          </a:p>
        </p:txBody>
      </p:sp>
      <p:sp>
        <p:nvSpPr>
          <p:cNvPr id="9233" name="Line 18"/>
          <p:cNvSpPr>
            <a:spLocks noChangeShapeType="1"/>
          </p:cNvSpPr>
          <p:nvPr/>
        </p:nvSpPr>
        <p:spPr bwMode="auto">
          <a:xfrm>
            <a:off x="4506516" y="1251348"/>
            <a:ext cx="0" cy="164306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4" name="Line 19"/>
          <p:cNvSpPr>
            <a:spLocks noChangeShapeType="1"/>
          </p:cNvSpPr>
          <p:nvPr/>
        </p:nvSpPr>
        <p:spPr bwMode="auto">
          <a:xfrm>
            <a:off x="4517231" y="1883569"/>
            <a:ext cx="0" cy="152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5" name="Line 20"/>
          <p:cNvSpPr>
            <a:spLocks noChangeShapeType="1"/>
          </p:cNvSpPr>
          <p:nvPr/>
        </p:nvSpPr>
        <p:spPr bwMode="auto">
          <a:xfrm flipV="1">
            <a:off x="3450432" y="2351485"/>
            <a:ext cx="1056085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6" name="Line 21"/>
          <p:cNvSpPr>
            <a:spLocks noChangeShapeType="1"/>
          </p:cNvSpPr>
          <p:nvPr/>
        </p:nvSpPr>
        <p:spPr bwMode="auto">
          <a:xfrm>
            <a:off x="4506516" y="2362200"/>
            <a:ext cx="1176338" cy="272654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7" name="Line 22"/>
          <p:cNvSpPr>
            <a:spLocks noChangeShapeType="1"/>
          </p:cNvSpPr>
          <p:nvPr/>
        </p:nvSpPr>
        <p:spPr bwMode="auto">
          <a:xfrm>
            <a:off x="3439716" y="3134916"/>
            <a:ext cx="0" cy="283369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8" name="Line 23"/>
          <p:cNvSpPr>
            <a:spLocks noChangeShapeType="1"/>
          </p:cNvSpPr>
          <p:nvPr/>
        </p:nvSpPr>
        <p:spPr bwMode="auto">
          <a:xfrm>
            <a:off x="5682854" y="3113485"/>
            <a:ext cx="0" cy="283369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39" name="Line 24"/>
          <p:cNvSpPr>
            <a:spLocks noChangeShapeType="1"/>
          </p:cNvSpPr>
          <p:nvPr/>
        </p:nvSpPr>
        <p:spPr bwMode="auto">
          <a:xfrm>
            <a:off x="3429000" y="3875485"/>
            <a:ext cx="0" cy="30480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40" name="Line 25"/>
          <p:cNvSpPr>
            <a:spLocks noChangeShapeType="1"/>
          </p:cNvSpPr>
          <p:nvPr/>
        </p:nvSpPr>
        <p:spPr bwMode="auto">
          <a:xfrm>
            <a:off x="5670947" y="3854053"/>
            <a:ext cx="0" cy="271463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41" name="Text Box 26"/>
          <p:cNvSpPr txBox="1">
            <a:spLocks noChangeArrowheads="1"/>
          </p:cNvSpPr>
          <p:nvPr/>
        </p:nvSpPr>
        <p:spPr bwMode="auto">
          <a:xfrm>
            <a:off x="4377928" y="2671763"/>
            <a:ext cx="377026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...</a:t>
            </a:r>
          </a:p>
        </p:txBody>
      </p:sp>
      <p:sp>
        <p:nvSpPr>
          <p:cNvPr id="9242" name="Text Box 27"/>
          <p:cNvSpPr txBox="1">
            <a:spLocks noChangeArrowheads="1"/>
          </p:cNvSpPr>
          <p:nvPr/>
        </p:nvSpPr>
        <p:spPr bwMode="auto">
          <a:xfrm>
            <a:off x="4388644" y="3412331"/>
            <a:ext cx="377026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...</a:t>
            </a:r>
          </a:p>
        </p:txBody>
      </p:sp>
      <p:sp>
        <p:nvSpPr>
          <p:cNvPr id="9243" name="Text Box 28"/>
          <p:cNvSpPr txBox="1">
            <a:spLocks noChangeArrowheads="1"/>
          </p:cNvSpPr>
          <p:nvPr/>
        </p:nvSpPr>
        <p:spPr bwMode="auto">
          <a:xfrm>
            <a:off x="4399360" y="4239816"/>
            <a:ext cx="377026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...</a:t>
            </a:r>
          </a:p>
        </p:txBody>
      </p:sp>
      <p:sp>
        <p:nvSpPr>
          <p:cNvPr id="9244" name="Text Box 29"/>
          <p:cNvSpPr txBox="1">
            <a:spLocks noChangeArrowheads="1"/>
          </p:cNvSpPr>
          <p:nvPr/>
        </p:nvSpPr>
        <p:spPr bwMode="auto">
          <a:xfrm>
            <a:off x="4410076" y="4697016"/>
            <a:ext cx="377026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501854664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79086E-8BC6-4013-B246-1E709CAFAC63}" type="slidenum">
              <a:rPr lang="en-US">
                <a:latin typeface="Arial" pitchFamily="34" charset="0"/>
              </a:rPr>
              <a:pPr/>
              <a:t>60</a:t>
            </a:fld>
            <a:endParaRPr lang="en-US">
              <a:latin typeface="Arial" pitchFamily="34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76200"/>
            <a:ext cx="6372225" cy="857250"/>
          </a:xfrm>
        </p:spPr>
        <p:txBody>
          <a:bodyPr/>
          <a:lstStyle/>
          <a:p>
            <a:pPr algn="ctr"/>
            <a:r>
              <a:rPr lang="de-DE"/>
              <a:t>Transaktionskontrolle in VDBMS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52550" y="1076325"/>
            <a:ext cx="6219825" cy="1123950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/>
              <a:t>Transaktionen können sich bei VDBMS über mehrere Rechnerknoten erstrecken</a:t>
            </a:r>
          </a:p>
          <a:p>
            <a:pPr>
              <a:buClr>
                <a:srgbClr val="FFCC00"/>
              </a:buClr>
              <a:defRPr/>
            </a:pPr>
            <a:r>
              <a:rPr lang="de-DE">
                <a:solidFill>
                  <a:srgbClr val="FFCC00"/>
                </a:solidFill>
                <a:sym typeface="Symbol" pitchFamily="18" charset="2"/>
              </a:rPr>
              <a:t> </a:t>
            </a:r>
            <a:r>
              <a:rPr lang="de-DE" sz="24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 </a:t>
            </a:r>
            <a:r>
              <a:rPr lang="de-DE">
                <a:sym typeface="Symbol" pitchFamily="18" charset="2"/>
              </a:rPr>
              <a:t>Recovery:</a:t>
            </a:r>
          </a:p>
        </p:txBody>
      </p:sp>
      <p:sp>
        <p:nvSpPr>
          <p:cNvPr id="64517" name="Rectangle 4"/>
          <p:cNvSpPr>
            <a:spLocks noChangeArrowheads="1"/>
          </p:cNvSpPr>
          <p:nvPr/>
        </p:nvSpPr>
        <p:spPr bwMode="auto">
          <a:xfrm>
            <a:off x="1295400" y="2133600"/>
            <a:ext cx="637222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w"/>
            </a:pPr>
            <a:r>
              <a:rPr kumimoji="1" lang="de-DE" dirty="0" err="1">
                <a:latin typeface="Tahoma" pitchFamily="34" charset="0"/>
                <a:sym typeface="Symbol" pitchFamily="18" charset="2"/>
              </a:rPr>
              <a:t>Redo</a:t>
            </a:r>
            <a:r>
              <a:rPr kumimoji="1" lang="de-DE" dirty="0">
                <a:latin typeface="Tahoma" pitchFamily="34" charset="0"/>
                <a:sym typeface="Symbol" pitchFamily="18" charset="2"/>
              </a:rPr>
              <a:t>: Wenn eine Station nach einem Fehler wieder anläuft, müssen alle Änderungen einmal abgeschlossener Transaktionen - seien sie lokal auf dieser Station oder global über mehrere Stationen ausgeführt worden - auf den an dieser Station abgelegten Daten wiederhergestellt werden.</a:t>
            </a:r>
          </a:p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w"/>
            </a:pPr>
            <a:r>
              <a:rPr kumimoji="1" lang="de-DE" dirty="0" err="1">
                <a:latin typeface="Tahoma" pitchFamily="34" charset="0"/>
                <a:sym typeface="Symbol" pitchFamily="18" charset="2"/>
              </a:rPr>
              <a:t>Undo</a:t>
            </a:r>
            <a:r>
              <a:rPr kumimoji="1" lang="de-DE" dirty="0">
                <a:latin typeface="Tahoma" pitchFamily="34" charset="0"/>
                <a:sym typeface="Symbol" pitchFamily="18" charset="2"/>
              </a:rPr>
              <a:t>: Die Änderungen noch nicht abgeschlossener lokaler und globaler Transaktionen müssen auf den an der abgestürzten Station vorliegenden Daten rückgängig gemacht werden.</a:t>
            </a:r>
          </a:p>
        </p:txBody>
      </p:sp>
    </p:spTree>
    <p:extLst>
      <p:ext uri="{BB962C8B-B14F-4D97-AF65-F5344CB8AC3E}">
        <p14:creationId xmlns:p14="http://schemas.microsoft.com/office/powerpoint/2010/main" val="37841266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A9904E-873B-435C-B011-B07452FC1B48}" type="slidenum">
              <a:rPr lang="en-US">
                <a:latin typeface="Arial" pitchFamily="34" charset="0"/>
              </a:rPr>
              <a:pPr/>
              <a:t>61</a:t>
            </a:fld>
            <a:endParaRPr lang="en-US">
              <a:latin typeface="Arial" pitchFamily="34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9525"/>
            <a:ext cx="5829300" cy="857250"/>
          </a:xfrm>
        </p:spPr>
        <p:txBody>
          <a:bodyPr/>
          <a:lstStyle/>
          <a:p>
            <a:r>
              <a:rPr lang="de-DE"/>
              <a:t>EOT-Behandlung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4547" y="2543175"/>
            <a:ext cx="7435203" cy="666750"/>
          </a:xfrm>
        </p:spPr>
        <p:txBody>
          <a:bodyPr/>
          <a:lstStyle/>
          <a:p>
            <a:pPr>
              <a:buClr>
                <a:srgbClr val="FFCC00"/>
              </a:buClr>
              <a:buFont typeface="Wingdings" pitchFamily="2" charset="2"/>
              <a:buChar char="Ø"/>
              <a:defRPr/>
            </a:pPr>
            <a:r>
              <a:rPr lang="de-DE" b="1" dirty="0" err="1"/>
              <a:t>commit</a:t>
            </a:r>
            <a:r>
              <a:rPr lang="de-DE" dirty="0"/>
              <a:t>: 	globale Transaktion wird an allen 				(relevanten) lokalen Stationen festgeschrieben</a:t>
            </a:r>
            <a:endParaRPr lang="de-DE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541" name="Text Box 4"/>
          <p:cNvSpPr txBox="1">
            <a:spLocks noChangeArrowheads="1"/>
          </p:cNvSpPr>
          <p:nvPr/>
        </p:nvSpPr>
        <p:spPr bwMode="auto">
          <a:xfrm>
            <a:off x="1445419" y="996554"/>
            <a:ext cx="6262688" cy="1408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Die EOT (End-of-Transaction)-Behandlung von globalen Transaktionen stellt in VDBMS ein Problem dar.</a:t>
            </a:r>
          </a:p>
          <a:p>
            <a:pPr algn="l">
              <a:lnSpc>
                <a:spcPct val="75000"/>
              </a:lnSpc>
            </a:pPr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Eine globale Transaktion muss atomar beendet werden, </a:t>
            </a:r>
          </a:p>
          <a:p>
            <a:pPr algn="l"/>
            <a:r>
              <a:rPr lang="de-DE">
                <a:latin typeface="Tahoma" pitchFamily="34" charset="0"/>
              </a:rPr>
              <a:t>d.h. entweder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1323190" y="3562350"/>
            <a:ext cx="6983101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Ø"/>
              <a:defRPr/>
            </a:pPr>
            <a:r>
              <a:rPr kumimoji="1" lang="de-DE" b="1" dirty="0" err="1">
                <a:latin typeface="Tahoma" pitchFamily="34" charset="0"/>
              </a:rPr>
              <a:t>abort</a:t>
            </a:r>
            <a:r>
              <a:rPr kumimoji="1" lang="de-DE" dirty="0">
                <a:latin typeface="Tahoma" pitchFamily="34" charset="0"/>
              </a:rPr>
              <a:t>:	globale Transaktion wird gar nicht 				festgeschrieben</a:t>
            </a:r>
            <a:endParaRPr kumimoji="1" lang="de-DE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313350" name="Text Box 6"/>
          <p:cNvSpPr txBox="1">
            <a:spLocks noChangeArrowheads="1"/>
          </p:cNvSpPr>
          <p:nvPr/>
        </p:nvSpPr>
        <p:spPr bwMode="auto">
          <a:xfrm>
            <a:off x="1466850" y="3092054"/>
            <a:ext cx="7104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oder</a:t>
            </a:r>
            <a:endParaRPr lang="de-DE" dirty="0">
              <a:latin typeface="Tahoma" pitchFamily="34" charset="0"/>
            </a:endParaRPr>
          </a:p>
        </p:txBody>
      </p:sp>
      <p:sp>
        <p:nvSpPr>
          <p:cNvPr id="313351" name="Text Box 7"/>
          <p:cNvSpPr txBox="1">
            <a:spLocks noChangeArrowheads="1"/>
          </p:cNvSpPr>
          <p:nvPr/>
        </p:nvSpPr>
        <p:spPr bwMode="auto">
          <a:xfrm>
            <a:off x="1466850" y="4134896"/>
            <a:ext cx="6703756" cy="692497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FFCC00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de-DE" sz="21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 </a:t>
            </a:r>
            <a:r>
              <a:rPr lang="de-DE">
                <a:latin typeface="Tahoma" pitchFamily="34" charset="0"/>
                <a:sym typeface="Symbol" pitchFamily="18" charset="2"/>
              </a:rPr>
              <a:t>Problem in verteilter Umgebung, da die Stationen eines</a:t>
            </a:r>
          </a:p>
          <a:p>
            <a:pPr algn="l">
              <a:defRPr/>
            </a:pPr>
            <a:r>
              <a:rPr lang="de-DE">
                <a:latin typeface="Tahoma" pitchFamily="34" charset="0"/>
                <a:sym typeface="Symbol" pitchFamily="18" charset="2"/>
              </a:rPr>
              <a:t>     VDBMS unabhängig voneinander „abstürzen“ können</a:t>
            </a:r>
          </a:p>
        </p:txBody>
      </p:sp>
    </p:spTree>
    <p:extLst>
      <p:ext uri="{BB962C8B-B14F-4D97-AF65-F5344CB8AC3E}">
        <p14:creationId xmlns:p14="http://schemas.microsoft.com/office/powerpoint/2010/main" val="149547617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113330-97B9-4E92-855D-EBA69F4E1932}" type="slidenum">
              <a:rPr lang="en-US">
                <a:latin typeface="Arial" pitchFamily="34" charset="0"/>
              </a:rPr>
              <a:pPr/>
              <a:t>62</a:t>
            </a:fld>
            <a:endParaRPr lang="en-US">
              <a:latin typeface="Arial" pitchFamily="34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342900"/>
            <a:ext cx="5829300" cy="857250"/>
          </a:xfrm>
        </p:spPr>
        <p:txBody>
          <a:bodyPr/>
          <a:lstStyle/>
          <a:p>
            <a:pPr algn="ctr"/>
            <a:r>
              <a:rPr lang="de-DE"/>
              <a:t>Problemlösung:</a:t>
            </a:r>
            <a:br>
              <a:rPr lang="de-DE"/>
            </a:br>
            <a:r>
              <a:rPr lang="de-DE" b="1" i="1"/>
              <a:t>Zweiphasen-Commit-Protokoll</a:t>
            </a:r>
            <a:endParaRPr lang="de-DE"/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65685" y="2166938"/>
            <a:ext cx="5867400" cy="1407536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dirty="0"/>
              <a:t>das 2PC-Verfahren wird von sog. Koordinator </a:t>
            </a:r>
            <a:r>
              <a:rPr lang="de-DE" i="1" dirty="0"/>
              <a:t>K</a:t>
            </a:r>
            <a:r>
              <a:rPr lang="de-DE" dirty="0"/>
              <a:t> überwacht und</a:t>
            </a:r>
          </a:p>
          <a:p>
            <a:pPr>
              <a:buClr>
                <a:srgbClr val="FFCC00"/>
              </a:buClr>
            </a:pPr>
            <a:r>
              <a:rPr lang="de-DE" dirty="0"/>
              <a:t>gewährleistet, dass die </a:t>
            </a:r>
            <a:r>
              <a:rPr lang="de-DE" i="1" dirty="0" err="1"/>
              <a:t>n</a:t>
            </a:r>
            <a:r>
              <a:rPr lang="de-DE" dirty="0"/>
              <a:t> Agenten (=Stationen im VDBMS) </a:t>
            </a:r>
            <a:r>
              <a:rPr lang="de-DE" i="1" dirty="0"/>
              <a:t>A</a:t>
            </a:r>
            <a:r>
              <a:rPr lang="de-DE" b="1" i="1" baseline="-18000" dirty="0"/>
              <a:t>1</a:t>
            </a:r>
            <a:r>
              <a:rPr lang="de-DE" dirty="0"/>
              <a:t>,...</a:t>
            </a:r>
            <a:r>
              <a:rPr lang="de-DE" i="1" dirty="0"/>
              <a:t>A</a:t>
            </a:r>
            <a:r>
              <a:rPr lang="de-DE" b="1" i="1" baseline="-18000" dirty="0"/>
              <a:t>n</a:t>
            </a:r>
            <a:r>
              <a:rPr lang="de-DE" dirty="0"/>
              <a:t>, die an einer Transaktion beteiligt waren, entweder alle von Transaktion </a:t>
            </a:r>
            <a:r>
              <a:rPr lang="de-DE" i="1" dirty="0"/>
              <a:t>T</a:t>
            </a:r>
            <a:r>
              <a:rPr lang="de-DE" dirty="0"/>
              <a:t> geänderten Daten festschreiben oder alle Änderungen von </a:t>
            </a:r>
            <a:r>
              <a:rPr lang="de-DE" i="1" dirty="0"/>
              <a:t>T</a:t>
            </a:r>
            <a:r>
              <a:rPr lang="de-DE" dirty="0"/>
              <a:t> rückgängig machen</a:t>
            </a:r>
          </a:p>
        </p:txBody>
      </p:sp>
      <p:sp>
        <p:nvSpPr>
          <p:cNvPr id="314372" name="Text Box 4"/>
          <p:cNvSpPr txBox="1">
            <a:spLocks noChangeArrowheads="1"/>
          </p:cNvSpPr>
          <p:nvPr/>
        </p:nvSpPr>
        <p:spPr bwMode="auto">
          <a:xfrm>
            <a:off x="1845469" y="1493044"/>
            <a:ext cx="5568769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de-DE" sz="21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</a:t>
            </a:r>
            <a:r>
              <a:rPr lang="de-DE">
                <a:latin typeface="Tahoma" pitchFamily="34" charset="0"/>
              </a:rPr>
              <a:t> gewährleistet die Atomarität der EOT-Behandlung</a:t>
            </a:r>
          </a:p>
        </p:txBody>
      </p:sp>
    </p:spTree>
    <p:extLst>
      <p:ext uri="{BB962C8B-B14F-4D97-AF65-F5344CB8AC3E}">
        <p14:creationId xmlns:p14="http://schemas.microsoft.com/office/powerpoint/2010/main" val="173184625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84398B-547D-480D-BA42-9D8183B9B87F}" type="slidenum">
              <a:rPr lang="en-US">
                <a:latin typeface="Arial" pitchFamily="34" charset="0"/>
              </a:rPr>
              <a:pPr/>
              <a:t>63</a:t>
            </a:fld>
            <a:endParaRPr lang="en-US">
              <a:latin typeface="Arial" pitchFamily="34" charset="0"/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276225"/>
            <a:ext cx="5829300" cy="857250"/>
          </a:xfrm>
        </p:spPr>
        <p:txBody>
          <a:bodyPr/>
          <a:lstStyle/>
          <a:p>
            <a:pPr algn="ctr"/>
            <a:r>
              <a:rPr lang="de-DE"/>
              <a:t>Nachrichtenaustausch beim 2PC-Protokoll (für 4 Agenten)</a:t>
            </a:r>
          </a:p>
        </p:txBody>
      </p:sp>
      <p:sp>
        <p:nvSpPr>
          <p:cNvPr id="67588" name="Oval 3"/>
          <p:cNvSpPr>
            <a:spLocks noChangeArrowheads="1"/>
          </p:cNvSpPr>
          <p:nvPr/>
        </p:nvSpPr>
        <p:spPr bwMode="auto">
          <a:xfrm>
            <a:off x="7553325" y="2650331"/>
            <a:ext cx="371475" cy="3524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200">
                <a:latin typeface="Times New Roman" pitchFamily="18" charset="0"/>
              </a:rPr>
              <a:t>K</a:t>
            </a:r>
            <a:endParaRPr lang="de-DE" sz="1050">
              <a:latin typeface="Times New Roman" pitchFamily="18" charset="0"/>
            </a:endParaRPr>
          </a:p>
        </p:txBody>
      </p:sp>
      <p:sp>
        <p:nvSpPr>
          <p:cNvPr id="67589" name="Oval 4"/>
          <p:cNvSpPr>
            <a:spLocks noChangeArrowheads="1"/>
          </p:cNvSpPr>
          <p:nvPr/>
        </p:nvSpPr>
        <p:spPr bwMode="auto">
          <a:xfrm>
            <a:off x="1200150" y="2650331"/>
            <a:ext cx="371475" cy="3524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200">
                <a:latin typeface="Times New Roman" pitchFamily="18" charset="0"/>
              </a:rPr>
              <a:t>K</a:t>
            </a:r>
            <a:endParaRPr lang="de-DE" sz="1050">
              <a:latin typeface="Times New Roman" pitchFamily="18" charset="0"/>
            </a:endParaRPr>
          </a:p>
        </p:txBody>
      </p:sp>
      <p:grpSp>
        <p:nvGrpSpPr>
          <p:cNvPr id="67590" name="Group 5"/>
          <p:cNvGrpSpPr>
            <a:grpSpLocks/>
          </p:cNvGrpSpPr>
          <p:nvPr/>
        </p:nvGrpSpPr>
        <p:grpSpPr bwMode="auto">
          <a:xfrm>
            <a:off x="6391275" y="1733551"/>
            <a:ext cx="371475" cy="2221706"/>
            <a:chOff x="1176" y="1704"/>
            <a:chExt cx="312" cy="1866"/>
          </a:xfrm>
        </p:grpSpPr>
        <p:sp>
          <p:nvSpPr>
            <p:cNvPr id="67631" name="Oval 6"/>
            <p:cNvSpPr>
              <a:spLocks noChangeArrowheads="1"/>
            </p:cNvSpPr>
            <p:nvPr/>
          </p:nvSpPr>
          <p:spPr bwMode="auto">
            <a:xfrm>
              <a:off x="1176" y="1704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 sz="1200">
                  <a:latin typeface="Times New Roman" pitchFamily="18" charset="0"/>
                </a:rPr>
                <a:t>A</a:t>
              </a:r>
              <a:r>
                <a:rPr lang="de-DE" sz="1200" b="1" baseline="-25000">
                  <a:latin typeface="Times New Roman" pitchFamily="18" charset="0"/>
                </a:rPr>
                <a:t>1</a:t>
              </a:r>
              <a:endParaRPr lang="de-DE" sz="1050">
                <a:latin typeface="Times New Roman" pitchFamily="18" charset="0"/>
              </a:endParaRPr>
            </a:p>
          </p:txBody>
        </p:sp>
        <p:sp>
          <p:nvSpPr>
            <p:cNvPr id="67632" name="Oval 7"/>
            <p:cNvSpPr>
              <a:spLocks noChangeArrowheads="1"/>
            </p:cNvSpPr>
            <p:nvPr/>
          </p:nvSpPr>
          <p:spPr bwMode="auto">
            <a:xfrm>
              <a:off x="1176" y="2226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 sz="1200">
                  <a:latin typeface="Times New Roman" pitchFamily="18" charset="0"/>
                </a:rPr>
                <a:t>A</a:t>
              </a:r>
              <a:r>
                <a:rPr lang="de-DE" sz="1200" b="1" baseline="-25000">
                  <a:latin typeface="Times New Roman" pitchFamily="18" charset="0"/>
                </a:rPr>
                <a:t>2</a:t>
              </a:r>
              <a:endParaRPr lang="de-DE" sz="1050">
                <a:latin typeface="Times New Roman" pitchFamily="18" charset="0"/>
              </a:endParaRPr>
            </a:p>
          </p:txBody>
        </p:sp>
        <p:sp>
          <p:nvSpPr>
            <p:cNvPr id="67633" name="Oval 8"/>
            <p:cNvSpPr>
              <a:spLocks noChangeArrowheads="1"/>
            </p:cNvSpPr>
            <p:nvPr/>
          </p:nvSpPr>
          <p:spPr bwMode="auto">
            <a:xfrm>
              <a:off x="1176" y="2746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 sz="1200">
                  <a:latin typeface="Times New Roman" pitchFamily="18" charset="0"/>
                </a:rPr>
                <a:t>A</a:t>
              </a:r>
              <a:r>
                <a:rPr lang="de-DE" sz="1200" b="1" baseline="-25000">
                  <a:latin typeface="Times New Roman" pitchFamily="18" charset="0"/>
                </a:rPr>
                <a:t>3</a:t>
              </a:r>
              <a:endParaRPr lang="de-DE" sz="1050">
                <a:latin typeface="Times New Roman" pitchFamily="18" charset="0"/>
              </a:endParaRPr>
            </a:p>
          </p:txBody>
        </p:sp>
        <p:sp>
          <p:nvSpPr>
            <p:cNvPr id="67634" name="Oval 9"/>
            <p:cNvSpPr>
              <a:spLocks noChangeArrowheads="1"/>
            </p:cNvSpPr>
            <p:nvPr/>
          </p:nvSpPr>
          <p:spPr bwMode="auto">
            <a:xfrm>
              <a:off x="1176" y="3274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 sz="1200">
                  <a:latin typeface="Times New Roman" pitchFamily="18" charset="0"/>
                </a:rPr>
                <a:t>A</a:t>
              </a:r>
              <a:r>
                <a:rPr lang="de-DE" sz="1200" b="1" baseline="-25000">
                  <a:latin typeface="Times New Roman" pitchFamily="18" charset="0"/>
                </a:rPr>
                <a:t>4</a:t>
              </a:r>
              <a:endParaRPr lang="de-DE" sz="1050">
                <a:latin typeface="Times New Roman" pitchFamily="18" charset="0"/>
              </a:endParaRPr>
            </a:p>
          </p:txBody>
        </p:sp>
      </p:grpSp>
      <p:sp>
        <p:nvSpPr>
          <p:cNvPr id="67591" name="Line 10"/>
          <p:cNvSpPr>
            <a:spLocks noChangeShapeType="1"/>
          </p:cNvSpPr>
          <p:nvPr/>
        </p:nvSpPr>
        <p:spPr bwMode="auto">
          <a:xfrm>
            <a:off x="6753225" y="1914525"/>
            <a:ext cx="866775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592" name="Line 11"/>
          <p:cNvSpPr>
            <a:spLocks noChangeShapeType="1"/>
          </p:cNvSpPr>
          <p:nvPr/>
        </p:nvSpPr>
        <p:spPr bwMode="auto">
          <a:xfrm>
            <a:off x="6753225" y="2533651"/>
            <a:ext cx="809625" cy="2405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593" name="Line 12"/>
          <p:cNvSpPr>
            <a:spLocks noChangeShapeType="1"/>
          </p:cNvSpPr>
          <p:nvPr/>
        </p:nvSpPr>
        <p:spPr bwMode="auto">
          <a:xfrm flipV="1">
            <a:off x="6762750" y="2914651"/>
            <a:ext cx="809625" cy="2405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594" name="Line 13"/>
          <p:cNvSpPr>
            <a:spLocks noChangeShapeType="1"/>
          </p:cNvSpPr>
          <p:nvPr/>
        </p:nvSpPr>
        <p:spPr bwMode="auto">
          <a:xfrm flipV="1">
            <a:off x="6753225" y="2981325"/>
            <a:ext cx="876300" cy="781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595" name="Line 14"/>
          <p:cNvSpPr>
            <a:spLocks noChangeShapeType="1"/>
          </p:cNvSpPr>
          <p:nvPr/>
        </p:nvSpPr>
        <p:spPr bwMode="auto">
          <a:xfrm>
            <a:off x="4914900" y="2840831"/>
            <a:ext cx="342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596" name="Line 15"/>
          <p:cNvSpPr>
            <a:spLocks noChangeShapeType="1"/>
          </p:cNvSpPr>
          <p:nvPr/>
        </p:nvSpPr>
        <p:spPr bwMode="auto">
          <a:xfrm flipV="1">
            <a:off x="5257800" y="1952626"/>
            <a:ext cx="1123950" cy="8882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597" name="Line 16"/>
          <p:cNvSpPr>
            <a:spLocks noChangeShapeType="1"/>
          </p:cNvSpPr>
          <p:nvPr/>
        </p:nvSpPr>
        <p:spPr bwMode="auto">
          <a:xfrm flipV="1">
            <a:off x="5257800" y="2543176"/>
            <a:ext cx="1123950" cy="29765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598" name="Line 17"/>
          <p:cNvSpPr>
            <a:spLocks noChangeShapeType="1"/>
          </p:cNvSpPr>
          <p:nvPr/>
        </p:nvSpPr>
        <p:spPr bwMode="auto">
          <a:xfrm>
            <a:off x="5267325" y="2828926"/>
            <a:ext cx="1123950" cy="8882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599" name="Line 18"/>
          <p:cNvSpPr>
            <a:spLocks noChangeShapeType="1"/>
          </p:cNvSpPr>
          <p:nvPr/>
        </p:nvSpPr>
        <p:spPr bwMode="auto">
          <a:xfrm>
            <a:off x="5276850" y="2838451"/>
            <a:ext cx="1123950" cy="29765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00" name="Oval 19"/>
          <p:cNvSpPr>
            <a:spLocks noChangeArrowheads="1"/>
          </p:cNvSpPr>
          <p:nvPr/>
        </p:nvSpPr>
        <p:spPr bwMode="auto">
          <a:xfrm>
            <a:off x="4543425" y="2650331"/>
            <a:ext cx="371475" cy="3524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200">
                <a:latin typeface="Times New Roman" pitchFamily="18" charset="0"/>
              </a:rPr>
              <a:t>K</a:t>
            </a:r>
            <a:endParaRPr lang="de-DE" sz="1050">
              <a:latin typeface="Times New Roman" pitchFamily="18" charset="0"/>
            </a:endParaRPr>
          </a:p>
        </p:txBody>
      </p:sp>
      <p:grpSp>
        <p:nvGrpSpPr>
          <p:cNvPr id="67601" name="Group 20"/>
          <p:cNvGrpSpPr>
            <a:grpSpLocks/>
          </p:cNvGrpSpPr>
          <p:nvPr/>
        </p:nvGrpSpPr>
        <p:grpSpPr bwMode="auto">
          <a:xfrm>
            <a:off x="3057525" y="1733551"/>
            <a:ext cx="371475" cy="2221706"/>
            <a:chOff x="1176" y="1704"/>
            <a:chExt cx="312" cy="1866"/>
          </a:xfrm>
        </p:grpSpPr>
        <p:sp>
          <p:nvSpPr>
            <p:cNvPr id="67627" name="Oval 21"/>
            <p:cNvSpPr>
              <a:spLocks noChangeArrowheads="1"/>
            </p:cNvSpPr>
            <p:nvPr/>
          </p:nvSpPr>
          <p:spPr bwMode="auto">
            <a:xfrm>
              <a:off x="1176" y="1704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 sz="1200">
                  <a:latin typeface="Times New Roman" pitchFamily="18" charset="0"/>
                </a:rPr>
                <a:t>A</a:t>
              </a:r>
              <a:r>
                <a:rPr lang="de-DE" sz="1200" b="1" baseline="-25000">
                  <a:latin typeface="Times New Roman" pitchFamily="18" charset="0"/>
                </a:rPr>
                <a:t>1</a:t>
              </a:r>
              <a:endParaRPr lang="de-DE" sz="1050">
                <a:latin typeface="Times New Roman" pitchFamily="18" charset="0"/>
              </a:endParaRPr>
            </a:p>
          </p:txBody>
        </p:sp>
        <p:sp>
          <p:nvSpPr>
            <p:cNvPr id="67628" name="Oval 22"/>
            <p:cNvSpPr>
              <a:spLocks noChangeArrowheads="1"/>
            </p:cNvSpPr>
            <p:nvPr/>
          </p:nvSpPr>
          <p:spPr bwMode="auto">
            <a:xfrm>
              <a:off x="1176" y="2226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 sz="1200">
                  <a:latin typeface="Times New Roman" pitchFamily="18" charset="0"/>
                </a:rPr>
                <a:t>A</a:t>
              </a:r>
              <a:r>
                <a:rPr lang="de-DE" sz="1200" b="1" baseline="-25000">
                  <a:latin typeface="Times New Roman" pitchFamily="18" charset="0"/>
                </a:rPr>
                <a:t>2</a:t>
              </a:r>
              <a:endParaRPr lang="de-DE" sz="1050">
                <a:latin typeface="Times New Roman" pitchFamily="18" charset="0"/>
              </a:endParaRPr>
            </a:p>
          </p:txBody>
        </p:sp>
        <p:sp>
          <p:nvSpPr>
            <p:cNvPr id="67629" name="Oval 23"/>
            <p:cNvSpPr>
              <a:spLocks noChangeArrowheads="1"/>
            </p:cNvSpPr>
            <p:nvPr/>
          </p:nvSpPr>
          <p:spPr bwMode="auto">
            <a:xfrm>
              <a:off x="1176" y="2746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 sz="1200">
                  <a:latin typeface="Times New Roman" pitchFamily="18" charset="0"/>
                </a:rPr>
                <a:t>A</a:t>
              </a:r>
              <a:r>
                <a:rPr lang="de-DE" sz="1200" b="1" baseline="-25000">
                  <a:latin typeface="Times New Roman" pitchFamily="18" charset="0"/>
                </a:rPr>
                <a:t>3</a:t>
              </a:r>
              <a:endParaRPr lang="de-DE" sz="1050">
                <a:latin typeface="Times New Roman" pitchFamily="18" charset="0"/>
              </a:endParaRPr>
            </a:p>
          </p:txBody>
        </p:sp>
        <p:sp>
          <p:nvSpPr>
            <p:cNvPr id="67630" name="Oval 24"/>
            <p:cNvSpPr>
              <a:spLocks noChangeArrowheads="1"/>
            </p:cNvSpPr>
            <p:nvPr/>
          </p:nvSpPr>
          <p:spPr bwMode="auto">
            <a:xfrm>
              <a:off x="1176" y="3274"/>
              <a:ext cx="312" cy="29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de-DE" sz="1200">
                  <a:latin typeface="Times New Roman" pitchFamily="18" charset="0"/>
                </a:rPr>
                <a:t>A</a:t>
              </a:r>
              <a:r>
                <a:rPr lang="de-DE" sz="1200" b="1" baseline="-25000">
                  <a:latin typeface="Times New Roman" pitchFamily="18" charset="0"/>
                </a:rPr>
                <a:t>4</a:t>
              </a:r>
              <a:endParaRPr lang="de-DE" sz="1050">
                <a:latin typeface="Times New Roman" pitchFamily="18" charset="0"/>
              </a:endParaRPr>
            </a:p>
          </p:txBody>
        </p:sp>
      </p:grpSp>
      <p:sp>
        <p:nvSpPr>
          <p:cNvPr id="67602" name="Line 25"/>
          <p:cNvSpPr>
            <a:spLocks noChangeShapeType="1"/>
          </p:cNvSpPr>
          <p:nvPr/>
        </p:nvSpPr>
        <p:spPr bwMode="auto">
          <a:xfrm>
            <a:off x="3419475" y="1914525"/>
            <a:ext cx="1190625" cy="781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03" name="Line 26"/>
          <p:cNvSpPr>
            <a:spLocks noChangeShapeType="1"/>
          </p:cNvSpPr>
          <p:nvPr/>
        </p:nvSpPr>
        <p:spPr bwMode="auto">
          <a:xfrm>
            <a:off x="3419475" y="2533651"/>
            <a:ext cx="1114425" cy="2405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04" name="Line 27"/>
          <p:cNvSpPr>
            <a:spLocks noChangeShapeType="1"/>
          </p:cNvSpPr>
          <p:nvPr/>
        </p:nvSpPr>
        <p:spPr bwMode="auto">
          <a:xfrm flipV="1">
            <a:off x="3429000" y="2895601"/>
            <a:ext cx="1123950" cy="25955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05" name="Line 28"/>
          <p:cNvSpPr>
            <a:spLocks noChangeShapeType="1"/>
          </p:cNvSpPr>
          <p:nvPr/>
        </p:nvSpPr>
        <p:spPr bwMode="auto">
          <a:xfrm flipV="1">
            <a:off x="3419475" y="2971800"/>
            <a:ext cx="1200150" cy="790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06" name="Line 29"/>
          <p:cNvSpPr>
            <a:spLocks noChangeShapeType="1"/>
          </p:cNvSpPr>
          <p:nvPr/>
        </p:nvSpPr>
        <p:spPr bwMode="auto">
          <a:xfrm>
            <a:off x="1581150" y="2840831"/>
            <a:ext cx="342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07" name="Line 30"/>
          <p:cNvSpPr>
            <a:spLocks noChangeShapeType="1"/>
          </p:cNvSpPr>
          <p:nvPr/>
        </p:nvSpPr>
        <p:spPr bwMode="auto">
          <a:xfrm flipV="1">
            <a:off x="1924050" y="1952626"/>
            <a:ext cx="1123950" cy="8882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08" name="Line 31"/>
          <p:cNvSpPr>
            <a:spLocks noChangeShapeType="1"/>
          </p:cNvSpPr>
          <p:nvPr/>
        </p:nvSpPr>
        <p:spPr bwMode="auto">
          <a:xfrm flipV="1">
            <a:off x="1924050" y="2543176"/>
            <a:ext cx="1123950" cy="29765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09" name="Line 32"/>
          <p:cNvSpPr>
            <a:spLocks noChangeShapeType="1"/>
          </p:cNvSpPr>
          <p:nvPr/>
        </p:nvSpPr>
        <p:spPr bwMode="auto">
          <a:xfrm>
            <a:off x="1933575" y="2828926"/>
            <a:ext cx="1123950" cy="8882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10" name="Line 33"/>
          <p:cNvSpPr>
            <a:spLocks noChangeShapeType="1"/>
          </p:cNvSpPr>
          <p:nvPr/>
        </p:nvSpPr>
        <p:spPr bwMode="auto">
          <a:xfrm>
            <a:off x="1943100" y="2838451"/>
            <a:ext cx="1123950" cy="29765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11" name="Line 34"/>
          <p:cNvSpPr>
            <a:spLocks noChangeShapeType="1"/>
          </p:cNvSpPr>
          <p:nvPr/>
        </p:nvSpPr>
        <p:spPr bwMode="auto">
          <a:xfrm flipH="1">
            <a:off x="1390650" y="4276725"/>
            <a:ext cx="1790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12" name="Line 35"/>
          <p:cNvSpPr>
            <a:spLocks noChangeShapeType="1"/>
          </p:cNvSpPr>
          <p:nvPr/>
        </p:nvSpPr>
        <p:spPr bwMode="auto">
          <a:xfrm flipV="1">
            <a:off x="1390650" y="4086225"/>
            <a:ext cx="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13" name="Line 36"/>
          <p:cNvSpPr>
            <a:spLocks noChangeShapeType="1"/>
          </p:cNvSpPr>
          <p:nvPr/>
        </p:nvSpPr>
        <p:spPr bwMode="auto">
          <a:xfrm flipV="1">
            <a:off x="3190875" y="4086225"/>
            <a:ext cx="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14" name="Line 37"/>
          <p:cNvSpPr>
            <a:spLocks noChangeShapeType="1"/>
          </p:cNvSpPr>
          <p:nvPr/>
        </p:nvSpPr>
        <p:spPr bwMode="auto">
          <a:xfrm flipH="1">
            <a:off x="4783932" y="4276725"/>
            <a:ext cx="17406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15" name="Line 38"/>
          <p:cNvSpPr>
            <a:spLocks noChangeShapeType="1"/>
          </p:cNvSpPr>
          <p:nvPr/>
        </p:nvSpPr>
        <p:spPr bwMode="auto">
          <a:xfrm flipV="1">
            <a:off x="4781550" y="4086225"/>
            <a:ext cx="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16" name="Line 39"/>
          <p:cNvSpPr>
            <a:spLocks noChangeShapeType="1"/>
          </p:cNvSpPr>
          <p:nvPr/>
        </p:nvSpPr>
        <p:spPr bwMode="auto">
          <a:xfrm flipH="1">
            <a:off x="3276601" y="4276725"/>
            <a:ext cx="14025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17" name="Line 40"/>
          <p:cNvSpPr>
            <a:spLocks noChangeShapeType="1"/>
          </p:cNvSpPr>
          <p:nvPr/>
        </p:nvSpPr>
        <p:spPr bwMode="auto">
          <a:xfrm flipV="1">
            <a:off x="3286125" y="4086225"/>
            <a:ext cx="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18" name="Line 41"/>
          <p:cNvSpPr>
            <a:spLocks noChangeShapeType="1"/>
          </p:cNvSpPr>
          <p:nvPr/>
        </p:nvSpPr>
        <p:spPr bwMode="auto">
          <a:xfrm flipV="1">
            <a:off x="4686300" y="4086225"/>
            <a:ext cx="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19" name="Line 42"/>
          <p:cNvSpPr>
            <a:spLocks noChangeShapeType="1"/>
          </p:cNvSpPr>
          <p:nvPr/>
        </p:nvSpPr>
        <p:spPr bwMode="auto">
          <a:xfrm flipV="1">
            <a:off x="6524625" y="4086225"/>
            <a:ext cx="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20" name="Line 43"/>
          <p:cNvSpPr>
            <a:spLocks noChangeShapeType="1"/>
          </p:cNvSpPr>
          <p:nvPr/>
        </p:nvSpPr>
        <p:spPr bwMode="auto">
          <a:xfrm flipH="1">
            <a:off x="6617494" y="4276725"/>
            <a:ext cx="1119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21" name="Line 44"/>
          <p:cNvSpPr>
            <a:spLocks noChangeShapeType="1"/>
          </p:cNvSpPr>
          <p:nvPr/>
        </p:nvSpPr>
        <p:spPr bwMode="auto">
          <a:xfrm flipV="1">
            <a:off x="6617494" y="4086225"/>
            <a:ext cx="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22" name="Line 45"/>
          <p:cNvSpPr>
            <a:spLocks noChangeShapeType="1"/>
          </p:cNvSpPr>
          <p:nvPr/>
        </p:nvSpPr>
        <p:spPr bwMode="auto">
          <a:xfrm flipV="1">
            <a:off x="7731919" y="4086225"/>
            <a:ext cx="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 sz="1200"/>
          </a:p>
        </p:txBody>
      </p:sp>
      <p:sp>
        <p:nvSpPr>
          <p:cNvPr id="67623" name="Text Box 46"/>
          <p:cNvSpPr txBox="1">
            <a:spLocks noChangeArrowheads="1"/>
          </p:cNvSpPr>
          <p:nvPr/>
        </p:nvSpPr>
        <p:spPr bwMode="auto">
          <a:xfrm>
            <a:off x="1816894" y="4287441"/>
            <a:ext cx="101194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PREPARE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7624" name="Text Box 47"/>
          <p:cNvSpPr txBox="1">
            <a:spLocks noChangeArrowheads="1"/>
          </p:cNvSpPr>
          <p:nvPr/>
        </p:nvSpPr>
        <p:spPr bwMode="auto">
          <a:xfrm>
            <a:off x="3226594" y="4287441"/>
            <a:ext cx="157145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FAILED/READY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7625" name="Text Box 48"/>
          <p:cNvSpPr txBox="1">
            <a:spLocks noChangeArrowheads="1"/>
          </p:cNvSpPr>
          <p:nvPr/>
        </p:nvSpPr>
        <p:spPr bwMode="auto">
          <a:xfrm>
            <a:off x="4845844" y="4287441"/>
            <a:ext cx="167032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COMMIT/ABORT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7626" name="Text Box 49"/>
          <p:cNvSpPr txBox="1">
            <a:spLocks noChangeArrowheads="1"/>
          </p:cNvSpPr>
          <p:nvPr/>
        </p:nvSpPr>
        <p:spPr bwMode="auto">
          <a:xfrm>
            <a:off x="6899673" y="4287441"/>
            <a:ext cx="59182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ACK</a:t>
            </a:r>
            <a:endParaRPr lang="de-DE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48092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D0B4EB-FD07-4F2A-9CC8-46AC37207301}" type="slidenum">
              <a:rPr lang="en-US">
                <a:latin typeface="Arial" pitchFamily="34" charset="0"/>
              </a:rPr>
              <a:pPr/>
              <a:t>64</a:t>
            </a:fld>
            <a:endParaRPr lang="en-US">
              <a:latin typeface="Arial" pitchFamily="34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0"/>
            <a:ext cx="5829300" cy="857250"/>
          </a:xfrm>
        </p:spPr>
        <p:txBody>
          <a:bodyPr/>
          <a:lstStyle/>
          <a:p>
            <a:pPr algn="ctr"/>
            <a:r>
              <a:rPr lang="de-DE"/>
              <a:t>Ablauf der EOT-Behandlung beim 2PC-Protokoll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990600"/>
            <a:ext cx="6858000" cy="1133475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sz="1500" i="1"/>
              <a:t>K</a:t>
            </a:r>
            <a:r>
              <a:rPr lang="de-DE" sz="1500"/>
              <a:t>  schickt allen Agenten eine </a:t>
            </a:r>
            <a:r>
              <a:rPr lang="de-DE" sz="15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PREPARE</a:t>
            </a:r>
            <a:r>
              <a:rPr lang="de-DE" sz="1500"/>
              <a:t>-Nachricht, um herauszufinden, ob sie Transaktionen festschreiben können</a:t>
            </a:r>
          </a:p>
          <a:p>
            <a:pPr>
              <a:buClr>
                <a:srgbClr val="FFCC00"/>
              </a:buClr>
              <a:defRPr/>
            </a:pPr>
            <a:r>
              <a:rPr lang="de-DE" sz="1500"/>
              <a:t>jeder Agent </a:t>
            </a:r>
            <a:r>
              <a:rPr lang="de-DE" sz="1500" i="1"/>
              <a:t>A</a:t>
            </a:r>
            <a:r>
              <a:rPr lang="de-DE" sz="1500" b="1" i="1" baseline="-25000"/>
              <a:t>i  </a:t>
            </a:r>
            <a:r>
              <a:rPr lang="de-DE" sz="1500"/>
              <a:t>empfängt </a:t>
            </a:r>
            <a:r>
              <a:rPr lang="de-DE" sz="15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PREPARE</a:t>
            </a:r>
            <a:r>
              <a:rPr lang="de-DE" sz="1500"/>
              <a:t>-Nachricht und schickt eine von zwei möglichen Nachrichten an </a:t>
            </a:r>
            <a:r>
              <a:rPr lang="de-DE" sz="1500" i="1"/>
              <a:t>K</a:t>
            </a:r>
            <a:r>
              <a:rPr lang="de-DE" sz="1500"/>
              <a:t>: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1143000" y="2990851"/>
            <a:ext cx="6858000" cy="1221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ebdings" pitchFamily="18" charset="2"/>
              <a:buChar char="="/>
              <a:defRPr/>
            </a:pPr>
            <a:r>
              <a:rPr kumimoji="1" lang="de-DE" sz="1500">
                <a:latin typeface="Tahoma" pitchFamily="34" charset="0"/>
              </a:rPr>
              <a:t>hat </a:t>
            </a:r>
            <a:r>
              <a:rPr kumimoji="1" lang="de-DE" sz="1500" i="1">
                <a:latin typeface="Tahoma" pitchFamily="34" charset="0"/>
              </a:rPr>
              <a:t>K</a:t>
            </a:r>
            <a:r>
              <a:rPr kumimoji="1" lang="de-DE" sz="1500">
                <a:latin typeface="Tahoma" pitchFamily="34" charset="0"/>
              </a:rPr>
              <a:t>  von </a:t>
            </a:r>
            <a:r>
              <a:rPr kumimoji="1" lang="de-DE" sz="1500" b="1">
                <a:latin typeface="Tahoma" pitchFamily="34" charset="0"/>
              </a:rPr>
              <a:t>allen</a:t>
            </a:r>
            <a:r>
              <a:rPr kumimoji="1" lang="de-DE" sz="1500">
                <a:latin typeface="Tahoma" pitchFamily="34" charset="0"/>
              </a:rPr>
              <a:t> </a:t>
            </a:r>
            <a:r>
              <a:rPr kumimoji="1" lang="de-DE" sz="1500" i="1">
                <a:latin typeface="Tahoma" pitchFamily="34" charset="0"/>
              </a:rPr>
              <a:t>n </a:t>
            </a:r>
            <a:r>
              <a:rPr kumimoji="1" lang="de-DE" sz="1500">
                <a:latin typeface="Tahoma" pitchFamily="34" charset="0"/>
              </a:rPr>
              <a:t> Agenten </a:t>
            </a:r>
            <a:r>
              <a:rPr kumimoji="1" lang="de-DE" sz="1500" i="1">
                <a:latin typeface="Tahoma" pitchFamily="34" charset="0"/>
              </a:rPr>
              <a:t>A</a:t>
            </a:r>
            <a:r>
              <a:rPr kumimoji="1" lang="de-DE" sz="1500" b="1" i="1" baseline="-25000">
                <a:latin typeface="Tahoma" pitchFamily="34" charset="0"/>
              </a:rPr>
              <a:t>1</a:t>
            </a:r>
            <a:r>
              <a:rPr kumimoji="1" lang="de-DE" sz="1500" i="1">
                <a:latin typeface="Tahoma" pitchFamily="34" charset="0"/>
              </a:rPr>
              <a:t>,...,A</a:t>
            </a:r>
            <a:r>
              <a:rPr kumimoji="1" lang="de-DE" sz="1500" b="1" i="1" baseline="-25000">
                <a:latin typeface="Tahoma" pitchFamily="34" charset="0"/>
              </a:rPr>
              <a:t>n</a:t>
            </a:r>
            <a:r>
              <a:rPr kumimoji="1" lang="de-DE" sz="1500">
                <a:latin typeface="Tahoma" pitchFamily="34" charset="0"/>
              </a:rPr>
              <a:t> ein </a:t>
            </a:r>
            <a:r>
              <a:rPr kumimoji="1" lang="de-DE" sz="15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READY</a:t>
            </a:r>
            <a:r>
              <a:rPr kumimoji="1" lang="de-DE" sz="1500">
                <a:latin typeface="Tahoma" pitchFamily="34" charset="0"/>
              </a:rPr>
              <a:t> erhalten, kann </a:t>
            </a:r>
            <a:r>
              <a:rPr kumimoji="1" lang="de-DE" sz="1500" i="1">
                <a:latin typeface="Tahoma" pitchFamily="34" charset="0"/>
              </a:rPr>
              <a:t>K</a:t>
            </a:r>
            <a:r>
              <a:rPr kumimoji="1" lang="de-DE" sz="1500">
                <a:latin typeface="Tahoma" pitchFamily="34" charset="0"/>
              </a:rPr>
              <a:t>  ein </a:t>
            </a:r>
            <a:r>
              <a:rPr kumimoji="1" lang="de-DE" sz="15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COMMIT</a:t>
            </a:r>
            <a:r>
              <a:rPr kumimoji="1" lang="de-DE" sz="1500">
                <a:latin typeface="Tahoma" pitchFamily="34" charset="0"/>
              </a:rPr>
              <a:t> an alle Agenten schicken mit der Aufforderung, die Änderungen von </a:t>
            </a:r>
            <a:r>
              <a:rPr kumimoji="1" lang="de-DE" sz="1500" i="1">
                <a:latin typeface="Tahoma" pitchFamily="34" charset="0"/>
              </a:rPr>
              <a:t>T</a:t>
            </a:r>
            <a:r>
              <a:rPr kumimoji="1" lang="de-DE" sz="1500">
                <a:latin typeface="Tahoma" pitchFamily="34" charset="0"/>
              </a:rPr>
              <a:t>  lokal festzuschreiben; antwortet einer der Agenten mit </a:t>
            </a:r>
            <a:r>
              <a:rPr kumimoji="1" lang="de-DE" sz="15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FAILED</a:t>
            </a:r>
            <a:r>
              <a:rPr kumimoji="1" lang="de-DE" sz="1500">
                <a:latin typeface="Tahoma" pitchFamily="34" charset="0"/>
              </a:rPr>
              <a:t> od. gar nicht innerhalb einer bestimmten Zeit (</a:t>
            </a:r>
            <a:r>
              <a:rPr kumimoji="1" lang="de-DE" sz="1500" i="1">
                <a:latin typeface="Tahoma" pitchFamily="34" charset="0"/>
              </a:rPr>
              <a:t>timeout</a:t>
            </a:r>
            <a:r>
              <a:rPr kumimoji="1" lang="de-DE" sz="1500">
                <a:latin typeface="Tahoma" pitchFamily="34" charset="0"/>
              </a:rPr>
              <a:t>), schickt </a:t>
            </a:r>
            <a:r>
              <a:rPr kumimoji="1" lang="de-DE" sz="1500" i="1">
                <a:latin typeface="Tahoma" pitchFamily="34" charset="0"/>
              </a:rPr>
              <a:t>K</a:t>
            </a:r>
            <a:r>
              <a:rPr kumimoji="1" lang="de-DE" sz="1500">
                <a:latin typeface="Tahoma" pitchFamily="34" charset="0"/>
              </a:rPr>
              <a:t>  ein </a:t>
            </a:r>
            <a:r>
              <a:rPr kumimoji="1" lang="de-DE" sz="15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ABORT</a:t>
            </a:r>
            <a:r>
              <a:rPr kumimoji="1" lang="de-DE" sz="1500">
                <a:latin typeface="Tahoma" pitchFamily="34" charset="0"/>
              </a:rPr>
              <a:t> an alle Agenten und diese machen die Änderungen der Transaktion rückgängig </a:t>
            </a:r>
          </a:p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ebdings" pitchFamily="18" charset="2"/>
              <a:buChar char="="/>
              <a:defRPr/>
            </a:pPr>
            <a:r>
              <a:rPr kumimoji="1" lang="de-DE" sz="1500">
                <a:latin typeface="Tahoma" pitchFamily="34" charset="0"/>
              </a:rPr>
              <a:t>haben die Agenten ihre lokale EOT-Behandlung abgeschlossen, schicken sie eine </a:t>
            </a:r>
            <a:r>
              <a:rPr kumimoji="1" lang="de-DE" sz="15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ACK</a:t>
            </a:r>
            <a:r>
              <a:rPr kumimoji="1" lang="de-DE" sz="1500">
                <a:latin typeface="Tahoma" pitchFamily="34" charset="0"/>
              </a:rPr>
              <a:t>-Nachricht (=acknowledgement, dt. Bestätigung) an den Koordinator</a:t>
            </a:r>
          </a:p>
        </p:txBody>
      </p:sp>
      <p:sp>
        <p:nvSpPr>
          <p:cNvPr id="316421" name="Rectangle 5"/>
          <p:cNvSpPr>
            <a:spLocks noChangeArrowheads="1"/>
          </p:cNvSpPr>
          <p:nvPr/>
        </p:nvSpPr>
        <p:spPr bwMode="auto">
          <a:xfrm>
            <a:off x="1390650" y="2000250"/>
            <a:ext cx="5867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w"/>
              <a:defRPr/>
            </a:pPr>
            <a:r>
              <a:rPr kumimoji="1" lang="de-DE" sz="15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READY</a:t>
            </a:r>
            <a:r>
              <a:rPr kumimoji="1" lang="de-DE" sz="1500">
                <a:latin typeface="Tahoma" pitchFamily="34" charset="0"/>
              </a:rPr>
              <a:t>, falls </a:t>
            </a:r>
            <a:r>
              <a:rPr kumimoji="1" lang="de-DE" sz="1500" i="1">
                <a:latin typeface="Tahoma" pitchFamily="34" charset="0"/>
              </a:rPr>
              <a:t>A</a:t>
            </a:r>
            <a:r>
              <a:rPr kumimoji="1" lang="de-DE" sz="1500" b="1" i="1" baseline="-25000">
                <a:latin typeface="Tahoma" pitchFamily="34" charset="0"/>
              </a:rPr>
              <a:t>i</a:t>
            </a:r>
            <a:r>
              <a:rPr kumimoji="1" lang="de-DE" sz="1500">
                <a:latin typeface="Tahoma" pitchFamily="34" charset="0"/>
              </a:rPr>
              <a:t> in der Lage ist, die Transaktion </a:t>
            </a:r>
            <a:r>
              <a:rPr kumimoji="1" lang="de-DE" sz="1500" i="1">
                <a:latin typeface="Tahoma" pitchFamily="34" charset="0"/>
              </a:rPr>
              <a:t>T</a:t>
            </a:r>
            <a:r>
              <a:rPr kumimoji="1" lang="de-DE" sz="1500">
                <a:latin typeface="Tahoma" pitchFamily="34" charset="0"/>
              </a:rPr>
              <a:t>  lokal festzuschreiben</a:t>
            </a:r>
          </a:p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w"/>
              <a:defRPr/>
            </a:pPr>
            <a:r>
              <a:rPr kumimoji="1" lang="de-DE" sz="150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FAILED</a:t>
            </a:r>
            <a:r>
              <a:rPr kumimoji="1" lang="de-DE" sz="1500">
                <a:latin typeface="Tahoma" pitchFamily="34" charset="0"/>
              </a:rPr>
              <a:t>, falls </a:t>
            </a:r>
            <a:r>
              <a:rPr kumimoji="1" lang="de-DE" sz="1500" i="1">
                <a:latin typeface="Tahoma" pitchFamily="34" charset="0"/>
              </a:rPr>
              <a:t>A</a:t>
            </a:r>
            <a:r>
              <a:rPr kumimoji="1" lang="de-DE" sz="1500" b="1" i="1" baseline="-25000">
                <a:latin typeface="Tahoma" pitchFamily="34" charset="0"/>
              </a:rPr>
              <a:t>i</a:t>
            </a:r>
            <a:r>
              <a:rPr kumimoji="1" lang="de-DE" sz="1500">
                <a:latin typeface="Tahoma" pitchFamily="34" charset="0"/>
              </a:rPr>
              <a:t> kein </a:t>
            </a:r>
            <a:r>
              <a:rPr kumimoji="1" lang="de-DE" sz="1500" b="1">
                <a:latin typeface="Tahoma" pitchFamily="34" charset="0"/>
              </a:rPr>
              <a:t>commit</a:t>
            </a:r>
            <a:r>
              <a:rPr kumimoji="1" lang="de-DE" sz="1500">
                <a:latin typeface="Tahoma" pitchFamily="34" charset="0"/>
              </a:rPr>
              <a:t> durchführen kann (wegen Fehler, Inkonsistenz etc.)</a:t>
            </a:r>
            <a:endParaRPr kumimoji="1" lang="de-DE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97287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91BB2A-32F3-4D06-8C9C-3364F501A7E3}" type="slidenum">
              <a:rPr lang="en-US">
                <a:latin typeface="Arial" pitchFamily="34" charset="0"/>
              </a:rPr>
              <a:pPr/>
              <a:t>65</a:t>
            </a:fld>
            <a:endParaRPr lang="en-US">
              <a:latin typeface="Arial" pitchFamily="34" charset="0"/>
            </a:endParaRP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Lineare Organisationsform beim 2PC-Protokoll</a:t>
            </a:r>
          </a:p>
        </p:txBody>
      </p:sp>
      <p:sp>
        <p:nvSpPr>
          <p:cNvPr id="69636" name="Oval 3"/>
          <p:cNvSpPr>
            <a:spLocks noChangeArrowheads="1"/>
          </p:cNvSpPr>
          <p:nvPr/>
        </p:nvSpPr>
        <p:spPr bwMode="auto">
          <a:xfrm>
            <a:off x="1800225" y="2697956"/>
            <a:ext cx="371475" cy="3524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200">
                <a:latin typeface="Times New Roman" pitchFamily="18" charset="0"/>
              </a:rPr>
              <a:t>A</a:t>
            </a:r>
            <a:r>
              <a:rPr lang="de-DE" sz="1200" b="1" baseline="-25000">
                <a:latin typeface="Times New Roman" pitchFamily="18" charset="0"/>
              </a:rPr>
              <a:t>1</a:t>
            </a:r>
            <a:endParaRPr lang="de-DE" sz="1050">
              <a:latin typeface="Times New Roman" pitchFamily="18" charset="0"/>
            </a:endParaRPr>
          </a:p>
        </p:txBody>
      </p:sp>
      <p:sp>
        <p:nvSpPr>
          <p:cNvPr id="69637" name="Oval 4"/>
          <p:cNvSpPr>
            <a:spLocks noChangeArrowheads="1"/>
          </p:cNvSpPr>
          <p:nvPr/>
        </p:nvSpPr>
        <p:spPr bwMode="auto">
          <a:xfrm>
            <a:off x="3524250" y="2697956"/>
            <a:ext cx="371475" cy="3524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200">
                <a:latin typeface="Times New Roman" pitchFamily="18" charset="0"/>
              </a:rPr>
              <a:t>A</a:t>
            </a:r>
            <a:r>
              <a:rPr lang="de-DE" sz="1200" b="1" baseline="-25000">
                <a:latin typeface="Times New Roman" pitchFamily="18" charset="0"/>
              </a:rPr>
              <a:t>2</a:t>
            </a:r>
            <a:endParaRPr lang="de-DE" sz="1050">
              <a:latin typeface="Times New Roman" pitchFamily="18" charset="0"/>
            </a:endParaRPr>
          </a:p>
        </p:txBody>
      </p:sp>
      <p:sp>
        <p:nvSpPr>
          <p:cNvPr id="69638" name="Oval 5"/>
          <p:cNvSpPr>
            <a:spLocks noChangeArrowheads="1"/>
          </p:cNvSpPr>
          <p:nvPr/>
        </p:nvSpPr>
        <p:spPr bwMode="auto">
          <a:xfrm>
            <a:off x="5238750" y="2697956"/>
            <a:ext cx="371475" cy="3524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200">
                <a:latin typeface="Times New Roman" pitchFamily="18" charset="0"/>
              </a:rPr>
              <a:t>A</a:t>
            </a:r>
            <a:r>
              <a:rPr lang="de-DE" sz="1200" b="1" baseline="-25000">
                <a:latin typeface="Times New Roman" pitchFamily="18" charset="0"/>
              </a:rPr>
              <a:t>3</a:t>
            </a:r>
            <a:endParaRPr lang="de-DE" sz="1050">
              <a:latin typeface="Times New Roman" pitchFamily="18" charset="0"/>
            </a:endParaRPr>
          </a:p>
        </p:txBody>
      </p:sp>
      <p:sp>
        <p:nvSpPr>
          <p:cNvPr id="69639" name="Oval 6"/>
          <p:cNvSpPr>
            <a:spLocks noChangeArrowheads="1"/>
          </p:cNvSpPr>
          <p:nvPr/>
        </p:nvSpPr>
        <p:spPr bwMode="auto">
          <a:xfrm>
            <a:off x="6953250" y="2697956"/>
            <a:ext cx="371475" cy="3524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200">
                <a:latin typeface="Times New Roman" pitchFamily="18" charset="0"/>
              </a:rPr>
              <a:t>A</a:t>
            </a:r>
            <a:r>
              <a:rPr lang="de-DE" sz="1200" b="1" baseline="-25000">
                <a:latin typeface="Times New Roman" pitchFamily="18" charset="0"/>
              </a:rPr>
              <a:t>4</a:t>
            </a:r>
            <a:endParaRPr lang="de-DE" sz="1050">
              <a:latin typeface="Times New Roman" pitchFamily="18" charset="0"/>
            </a:endParaRPr>
          </a:p>
        </p:txBody>
      </p:sp>
      <p:sp>
        <p:nvSpPr>
          <p:cNvPr id="69640" name="Text Box 7"/>
          <p:cNvSpPr txBox="1">
            <a:spLocks noChangeArrowheads="1"/>
          </p:cNvSpPr>
          <p:nvPr/>
        </p:nvSpPr>
        <p:spPr bwMode="auto">
          <a:xfrm>
            <a:off x="2016919" y="2134791"/>
            <a:ext cx="157145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FAILED/READY</a:t>
            </a:r>
            <a:endParaRPr lang="de-DE">
              <a:latin typeface="Times New Roman" pitchFamily="18" charset="0"/>
            </a:endParaRPr>
          </a:p>
        </p:txBody>
      </p:sp>
      <p:grpSp>
        <p:nvGrpSpPr>
          <p:cNvPr id="69641" name="Group 8"/>
          <p:cNvGrpSpPr>
            <a:grpSpLocks/>
          </p:cNvGrpSpPr>
          <p:nvPr/>
        </p:nvGrpSpPr>
        <p:grpSpPr bwMode="auto">
          <a:xfrm>
            <a:off x="3781426" y="2428875"/>
            <a:ext cx="1535906" cy="266700"/>
            <a:chOff x="784" y="1984"/>
            <a:chExt cx="1290" cy="224"/>
          </a:xfrm>
        </p:grpSpPr>
        <p:sp>
          <p:nvSpPr>
            <p:cNvPr id="69666" name="Line 9"/>
            <p:cNvSpPr>
              <a:spLocks noChangeShapeType="1"/>
            </p:cNvSpPr>
            <p:nvPr/>
          </p:nvSpPr>
          <p:spPr bwMode="auto">
            <a:xfrm flipH="1">
              <a:off x="784" y="1992"/>
              <a:ext cx="12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7" name="Line 10"/>
            <p:cNvSpPr>
              <a:spLocks noChangeShapeType="1"/>
            </p:cNvSpPr>
            <p:nvPr/>
          </p:nvSpPr>
          <p:spPr bwMode="auto">
            <a:xfrm flipV="1">
              <a:off x="792" y="1984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8" name="Line 11"/>
            <p:cNvSpPr>
              <a:spLocks noChangeShapeType="1"/>
            </p:cNvSpPr>
            <p:nvPr/>
          </p:nvSpPr>
          <p:spPr bwMode="auto">
            <a:xfrm flipV="1">
              <a:off x="2064" y="1992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69642" name="Group 12"/>
          <p:cNvGrpSpPr>
            <a:grpSpLocks/>
          </p:cNvGrpSpPr>
          <p:nvPr/>
        </p:nvGrpSpPr>
        <p:grpSpPr bwMode="auto">
          <a:xfrm>
            <a:off x="5505451" y="2438400"/>
            <a:ext cx="1535906" cy="266700"/>
            <a:chOff x="784" y="1984"/>
            <a:chExt cx="1290" cy="224"/>
          </a:xfrm>
        </p:grpSpPr>
        <p:sp>
          <p:nvSpPr>
            <p:cNvPr id="69663" name="Line 13"/>
            <p:cNvSpPr>
              <a:spLocks noChangeShapeType="1"/>
            </p:cNvSpPr>
            <p:nvPr/>
          </p:nvSpPr>
          <p:spPr bwMode="auto">
            <a:xfrm flipH="1">
              <a:off x="784" y="1992"/>
              <a:ext cx="12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4" name="Line 14"/>
            <p:cNvSpPr>
              <a:spLocks noChangeShapeType="1"/>
            </p:cNvSpPr>
            <p:nvPr/>
          </p:nvSpPr>
          <p:spPr bwMode="auto">
            <a:xfrm flipV="1">
              <a:off x="792" y="1984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5" name="Line 15"/>
            <p:cNvSpPr>
              <a:spLocks noChangeShapeType="1"/>
            </p:cNvSpPr>
            <p:nvPr/>
          </p:nvSpPr>
          <p:spPr bwMode="auto">
            <a:xfrm flipV="1">
              <a:off x="2064" y="1992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69643" name="Group 16"/>
          <p:cNvGrpSpPr>
            <a:grpSpLocks/>
          </p:cNvGrpSpPr>
          <p:nvPr/>
        </p:nvGrpSpPr>
        <p:grpSpPr bwMode="auto">
          <a:xfrm rot="10800000">
            <a:off x="5505451" y="3059906"/>
            <a:ext cx="1535906" cy="266700"/>
            <a:chOff x="784" y="1984"/>
            <a:chExt cx="1290" cy="224"/>
          </a:xfrm>
        </p:grpSpPr>
        <p:sp>
          <p:nvSpPr>
            <p:cNvPr id="69660" name="Line 17"/>
            <p:cNvSpPr>
              <a:spLocks noChangeShapeType="1"/>
            </p:cNvSpPr>
            <p:nvPr/>
          </p:nvSpPr>
          <p:spPr bwMode="auto">
            <a:xfrm flipH="1">
              <a:off x="784" y="1992"/>
              <a:ext cx="12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1" name="Line 18"/>
            <p:cNvSpPr>
              <a:spLocks noChangeShapeType="1"/>
            </p:cNvSpPr>
            <p:nvPr/>
          </p:nvSpPr>
          <p:spPr bwMode="auto">
            <a:xfrm flipV="1">
              <a:off x="792" y="1984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62" name="Line 19"/>
            <p:cNvSpPr>
              <a:spLocks noChangeShapeType="1"/>
            </p:cNvSpPr>
            <p:nvPr/>
          </p:nvSpPr>
          <p:spPr bwMode="auto">
            <a:xfrm flipV="1">
              <a:off x="2064" y="1992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69644" name="Group 20"/>
          <p:cNvGrpSpPr>
            <a:grpSpLocks/>
          </p:cNvGrpSpPr>
          <p:nvPr/>
        </p:nvGrpSpPr>
        <p:grpSpPr bwMode="auto">
          <a:xfrm rot="10800000">
            <a:off x="3781426" y="3059906"/>
            <a:ext cx="1535906" cy="266700"/>
            <a:chOff x="784" y="1984"/>
            <a:chExt cx="1290" cy="224"/>
          </a:xfrm>
        </p:grpSpPr>
        <p:sp>
          <p:nvSpPr>
            <p:cNvPr id="69657" name="Line 21"/>
            <p:cNvSpPr>
              <a:spLocks noChangeShapeType="1"/>
            </p:cNvSpPr>
            <p:nvPr/>
          </p:nvSpPr>
          <p:spPr bwMode="auto">
            <a:xfrm flipH="1">
              <a:off x="784" y="1992"/>
              <a:ext cx="129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58" name="Line 22"/>
            <p:cNvSpPr>
              <a:spLocks noChangeShapeType="1"/>
            </p:cNvSpPr>
            <p:nvPr/>
          </p:nvSpPr>
          <p:spPr bwMode="auto">
            <a:xfrm flipV="1">
              <a:off x="792" y="1984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59" name="Line 23"/>
            <p:cNvSpPr>
              <a:spLocks noChangeShapeType="1"/>
            </p:cNvSpPr>
            <p:nvPr/>
          </p:nvSpPr>
          <p:spPr bwMode="auto">
            <a:xfrm flipV="1">
              <a:off x="2064" y="1992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69645" name="Group 24"/>
          <p:cNvGrpSpPr>
            <a:grpSpLocks/>
          </p:cNvGrpSpPr>
          <p:nvPr/>
        </p:nvGrpSpPr>
        <p:grpSpPr bwMode="auto">
          <a:xfrm>
            <a:off x="1960960" y="3058716"/>
            <a:ext cx="1640681" cy="266700"/>
            <a:chOff x="687" y="2569"/>
            <a:chExt cx="1378" cy="224"/>
          </a:xfrm>
        </p:grpSpPr>
        <p:sp>
          <p:nvSpPr>
            <p:cNvPr id="69654" name="Line 25"/>
            <p:cNvSpPr>
              <a:spLocks noChangeShapeType="1"/>
            </p:cNvSpPr>
            <p:nvPr/>
          </p:nvSpPr>
          <p:spPr bwMode="auto">
            <a:xfrm rot="10800000" flipH="1" flipV="1">
              <a:off x="687" y="2777"/>
              <a:ext cx="1378" cy="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55" name="Line 26"/>
            <p:cNvSpPr>
              <a:spLocks noChangeShapeType="1"/>
            </p:cNvSpPr>
            <p:nvPr/>
          </p:nvSpPr>
          <p:spPr bwMode="auto">
            <a:xfrm rot="10800000" flipV="1">
              <a:off x="2057" y="2577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9656" name="Line 27"/>
            <p:cNvSpPr>
              <a:spLocks noChangeShapeType="1"/>
            </p:cNvSpPr>
            <p:nvPr/>
          </p:nvSpPr>
          <p:spPr bwMode="auto">
            <a:xfrm rot="10800000" flipV="1">
              <a:off x="697" y="2569"/>
              <a:ext cx="0" cy="2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69646" name="Line 28"/>
          <p:cNvSpPr>
            <a:spLocks noChangeShapeType="1"/>
          </p:cNvSpPr>
          <p:nvPr/>
        </p:nvSpPr>
        <p:spPr bwMode="auto">
          <a:xfrm flipH="1" flipV="1">
            <a:off x="1969294" y="2428875"/>
            <a:ext cx="1640681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9647" name="Line 29"/>
          <p:cNvSpPr>
            <a:spLocks noChangeShapeType="1"/>
          </p:cNvSpPr>
          <p:nvPr/>
        </p:nvSpPr>
        <p:spPr bwMode="auto">
          <a:xfrm flipV="1">
            <a:off x="1969294" y="2428875"/>
            <a:ext cx="0" cy="247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9648" name="Line 30"/>
          <p:cNvSpPr>
            <a:spLocks noChangeShapeType="1"/>
          </p:cNvSpPr>
          <p:nvPr/>
        </p:nvSpPr>
        <p:spPr bwMode="auto">
          <a:xfrm flipV="1">
            <a:off x="3598069" y="2438400"/>
            <a:ext cx="0" cy="257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9649" name="Text Box 31"/>
          <p:cNvSpPr txBox="1">
            <a:spLocks noChangeArrowheads="1"/>
          </p:cNvSpPr>
          <p:nvPr/>
        </p:nvSpPr>
        <p:spPr bwMode="auto">
          <a:xfrm>
            <a:off x="3780235" y="2144316"/>
            <a:ext cx="157145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FAILED/READY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9650" name="Text Box 32"/>
          <p:cNvSpPr txBox="1">
            <a:spLocks noChangeArrowheads="1"/>
          </p:cNvSpPr>
          <p:nvPr/>
        </p:nvSpPr>
        <p:spPr bwMode="auto">
          <a:xfrm>
            <a:off x="5504260" y="2144316"/>
            <a:ext cx="157145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FAILED/READY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9651" name="Text Box 33"/>
          <p:cNvSpPr txBox="1">
            <a:spLocks noChangeArrowheads="1"/>
          </p:cNvSpPr>
          <p:nvPr/>
        </p:nvSpPr>
        <p:spPr bwMode="auto">
          <a:xfrm>
            <a:off x="1959769" y="3315891"/>
            <a:ext cx="167032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COMMIT/ABORT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9652" name="Text Box 34"/>
          <p:cNvSpPr txBox="1">
            <a:spLocks noChangeArrowheads="1"/>
          </p:cNvSpPr>
          <p:nvPr/>
        </p:nvSpPr>
        <p:spPr bwMode="auto">
          <a:xfrm>
            <a:off x="5467350" y="3325416"/>
            <a:ext cx="167032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COMMIT/ABORT</a:t>
            </a:r>
            <a:endParaRPr lang="de-DE">
              <a:latin typeface="Times New Roman" pitchFamily="18" charset="0"/>
            </a:endParaRPr>
          </a:p>
        </p:txBody>
      </p:sp>
      <p:sp>
        <p:nvSpPr>
          <p:cNvPr id="69653" name="Text Box 35"/>
          <p:cNvSpPr txBox="1">
            <a:spLocks noChangeArrowheads="1"/>
          </p:cNvSpPr>
          <p:nvPr/>
        </p:nvSpPr>
        <p:spPr bwMode="auto">
          <a:xfrm>
            <a:off x="3731419" y="3325416"/>
            <a:ext cx="167032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COMMIT/ABORT</a:t>
            </a:r>
            <a:endParaRPr lang="de-DE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20939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3AD5AF-93D5-442E-BAA2-8954A5EA86BD}" type="slidenum">
              <a:rPr lang="en-US">
                <a:latin typeface="Arial" pitchFamily="34" charset="0"/>
              </a:rPr>
              <a:pPr/>
              <a:t>66</a:t>
            </a:fld>
            <a:endParaRPr lang="en-US">
              <a:latin typeface="Arial" pitchFamily="34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1647825" y="66675"/>
            <a:ext cx="5829300" cy="857250"/>
          </a:xfrm>
        </p:spPr>
        <p:txBody>
          <a:bodyPr/>
          <a:lstStyle/>
          <a:p>
            <a:pPr algn="ctr"/>
            <a:r>
              <a:rPr lang="de-DE"/>
              <a:t>Zustandsübergang beim </a:t>
            </a:r>
            <a:br>
              <a:rPr lang="de-DE"/>
            </a:br>
            <a:r>
              <a:rPr lang="de-DE"/>
              <a:t>2PC-Protokoll: Koordinator</a:t>
            </a:r>
          </a:p>
        </p:txBody>
      </p:sp>
      <p:sp>
        <p:nvSpPr>
          <p:cNvPr id="70660" name="Oval 3"/>
          <p:cNvSpPr>
            <a:spLocks noChangeArrowheads="1"/>
          </p:cNvSpPr>
          <p:nvPr/>
        </p:nvSpPr>
        <p:spPr bwMode="auto">
          <a:xfrm>
            <a:off x="4048125" y="1038225"/>
            <a:ext cx="1038225" cy="38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500">
                <a:latin typeface="Tahoma" pitchFamily="34" charset="0"/>
              </a:rPr>
              <a:t>Initial</a:t>
            </a:r>
          </a:p>
        </p:txBody>
      </p:sp>
      <p:sp>
        <p:nvSpPr>
          <p:cNvPr id="70661" name="Oval 4"/>
          <p:cNvSpPr>
            <a:spLocks noChangeArrowheads="1"/>
          </p:cNvSpPr>
          <p:nvPr/>
        </p:nvSpPr>
        <p:spPr bwMode="auto">
          <a:xfrm>
            <a:off x="2209800" y="3609975"/>
            <a:ext cx="1640682" cy="38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500">
                <a:latin typeface="Tahoma" pitchFamily="34" charset="0"/>
              </a:rPr>
              <a:t>Abgebrochen</a:t>
            </a:r>
          </a:p>
        </p:txBody>
      </p:sp>
      <p:sp>
        <p:nvSpPr>
          <p:cNvPr id="70662" name="Oval 5"/>
          <p:cNvSpPr>
            <a:spLocks noChangeArrowheads="1"/>
          </p:cNvSpPr>
          <p:nvPr/>
        </p:nvSpPr>
        <p:spPr bwMode="auto">
          <a:xfrm>
            <a:off x="4048125" y="2276475"/>
            <a:ext cx="1038225" cy="38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500">
                <a:latin typeface="Tahoma" pitchFamily="34" charset="0"/>
              </a:rPr>
              <a:t>Bereit</a:t>
            </a:r>
          </a:p>
        </p:txBody>
      </p:sp>
      <p:sp>
        <p:nvSpPr>
          <p:cNvPr id="70663" name="Oval 6"/>
          <p:cNvSpPr>
            <a:spLocks noChangeArrowheads="1"/>
          </p:cNvSpPr>
          <p:nvPr/>
        </p:nvSpPr>
        <p:spPr bwMode="auto">
          <a:xfrm>
            <a:off x="4048125" y="4638675"/>
            <a:ext cx="1038225" cy="38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500">
                <a:latin typeface="Tahoma" pitchFamily="34" charset="0"/>
              </a:rPr>
              <a:t>Fertig</a:t>
            </a:r>
          </a:p>
        </p:txBody>
      </p:sp>
      <p:sp>
        <p:nvSpPr>
          <p:cNvPr id="70664" name="Oval 7"/>
          <p:cNvSpPr>
            <a:spLocks noChangeArrowheads="1"/>
          </p:cNvSpPr>
          <p:nvPr/>
        </p:nvSpPr>
        <p:spPr bwMode="auto">
          <a:xfrm>
            <a:off x="5591175" y="3609975"/>
            <a:ext cx="1746696" cy="38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500">
                <a:latin typeface="Tahoma" pitchFamily="34" charset="0"/>
              </a:rPr>
              <a:t>Festschreibend</a:t>
            </a:r>
          </a:p>
        </p:txBody>
      </p:sp>
      <p:sp>
        <p:nvSpPr>
          <p:cNvPr id="70665" name="Text Box 8"/>
          <p:cNvSpPr txBox="1">
            <a:spLocks noChangeArrowheads="1"/>
          </p:cNvSpPr>
          <p:nvPr/>
        </p:nvSpPr>
        <p:spPr bwMode="auto">
          <a:xfrm>
            <a:off x="4569619" y="1423988"/>
            <a:ext cx="58593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EOT:</a:t>
            </a:r>
          </a:p>
        </p:txBody>
      </p:sp>
      <p:sp>
        <p:nvSpPr>
          <p:cNvPr id="70666" name="Rectangle 9"/>
          <p:cNvSpPr>
            <a:spLocks noChangeArrowheads="1"/>
          </p:cNvSpPr>
          <p:nvPr/>
        </p:nvSpPr>
        <p:spPr bwMode="auto">
          <a:xfrm>
            <a:off x="4898231" y="1647825"/>
            <a:ext cx="18192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>
                <a:latin typeface="Tahoma" pitchFamily="34" charset="0"/>
              </a:rPr>
              <a:t>sende </a:t>
            </a:r>
            <a:r>
              <a:rPr kumimoji="1" lang="de-DE" sz="1500">
                <a:latin typeface="Times New Roman" pitchFamily="18" charset="0"/>
              </a:rPr>
              <a:t>PREPARE </a:t>
            </a:r>
            <a:r>
              <a:rPr kumimoji="1" lang="de-DE" sz="1500">
                <a:latin typeface="Tahoma" pitchFamily="34" charset="0"/>
              </a:rPr>
              <a:t>an alle Agenten</a:t>
            </a:r>
          </a:p>
        </p:txBody>
      </p:sp>
      <p:sp>
        <p:nvSpPr>
          <p:cNvPr id="70667" name="Text Box 10"/>
          <p:cNvSpPr txBox="1">
            <a:spLocks noChangeArrowheads="1"/>
          </p:cNvSpPr>
          <p:nvPr/>
        </p:nvSpPr>
        <p:spPr bwMode="auto">
          <a:xfrm>
            <a:off x="5417344" y="2482453"/>
            <a:ext cx="243592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READY</a:t>
            </a:r>
            <a:r>
              <a:rPr lang="de-DE" sz="1500">
                <a:latin typeface="Tahoma" pitchFamily="34" charset="0"/>
              </a:rPr>
              <a:t> von </a:t>
            </a:r>
            <a:r>
              <a:rPr lang="de-DE" sz="1500" i="1">
                <a:latin typeface="Tahoma" pitchFamily="34" charset="0"/>
              </a:rPr>
              <a:t>allen</a:t>
            </a:r>
            <a:r>
              <a:rPr lang="de-DE" sz="1500">
                <a:latin typeface="Tahoma" pitchFamily="34" charset="0"/>
              </a:rPr>
              <a:t> Agenten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de-DE" sz="1500">
                <a:latin typeface="Tahoma" pitchFamily="34" charset="0"/>
              </a:rPr>
              <a:t>empfangen:</a:t>
            </a:r>
          </a:p>
        </p:txBody>
      </p:sp>
      <p:sp>
        <p:nvSpPr>
          <p:cNvPr id="70668" name="Line 11"/>
          <p:cNvSpPr>
            <a:spLocks noChangeShapeType="1"/>
          </p:cNvSpPr>
          <p:nvPr/>
        </p:nvSpPr>
        <p:spPr bwMode="auto">
          <a:xfrm>
            <a:off x="4574381" y="1400175"/>
            <a:ext cx="0" cy="885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0669" name="Rectangle 12"/>
          <p:cNvSpPr>
            <a:spLocks noChangeArrowheads="1"/>
          </p:cNvSpPr>
          <p:nvPr/>
        </p:nvSpPr>
        <p:spPr bwMode="auto">
          <a:xfrm>
            <a:off x="5745956" y="2933700"/>
            <a:ext cx="18192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 b="1">
                <a:latin typeface="Tahoma" pitchFamily="34" charset="0"/>
              </a:rPr>
              <a:t>commit</a:t>
            </a:r>
            <a:r>
              <a:rPr kumimoji="1" lang="de-DE" sz="1500">
                <a:latin typeface="Tahoma" pitchFamily="34" charset="0"/>
              </a:rPr>
              <a:t> ins Log</a:t>
            </a:r>
          </a:p>
          <a:p>
            <a:pPr marL="257175" indent="-257175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>
                <a:latin typeface="Tahoma" pitchFamily="34" charset="0"/>
              </a:rPr>
              <a:t>sende </a:t>
            </a:r>
            <a:r>
              <a:rPr kumimoji="1" lang="de-DE" sz="1500">
                <a:latin typeface="Times New Roman" pitchFamily="18" charset="0"/>
              </a:rPr>
              <a:t>COMMIT</a:t>
            </a:r>
          </a:p>
        </p:txBody>
      </p:sp>
      <p:sp>
        <p:nvSpPr>
          <p:cNvPr id="70670" name="Line 13"/>
          <p:cNvSpPr>
            <a:spLocks noChangeShapeType="1"/>
          </p:cNvSpPr>
          <p:nvPr/>
        </p:nvSpPr>
        <p:spPr bwMode="auto">
          <a:xfrm>
            <a:off x="4574382" y="2647951"/>
            <a:ext cx="1512094" cy="9644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0671" name="Text Box 14"/>
          <p:cNvSpPr txBox="1">
            <a:spLocks noChangeArrowheads="1"/>
          </p:cNvSpPr>
          <p:nvPr/>
        </p:nvSpPr>
        <p:spPr bwMode="auto">
          <a:xfrm>
            <a:off x="1350169" y="2482453"/>
            <a:ext cx="205075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Timeout oder </a:t>
            </a:r>
            <a:r>
              <a:rPr lang="de-DE" sz="1500">
                <a:latin typeface="Times New Roman" pitchFamily="18" charset="0"/>
              </a:rPr>
              <a:t>FAILED</a:t>
            </a:r>
            <a:endParaRPr lang="de-DE" sz="1500">
              <a:latin typeface="Tahoma" pitchFamily="34" charset="0"/>
            </a:endParaRPr>
          </a:p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de-DE" sz="1500">
                <a:latin typeface="Tahoma" pitchFamily="34" charset="0"/>
              </a:rPr>
              <a:t>empfangen:</a:t>
            </a:r>
          </a:p>
        </p:txBody>
      </p:sp>
      <p:sp>
        <p:nvSpPr>
          <p:cNvPr id="70672" name="Rectangle 15"/>
          <p:cNvSpPr>
            <a:spLocks noChangeArrowheads="1"/>
          </p:cNvSpPr>
          <p:nvPr/>
        </p:nvSpPr>
        <p:spPr bwMode="auto">
          <a:xfrm>
            <a:off x="1678781" y="2933700"/>
            <a:ext cx="18192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 b="1">
                <a:latin typeface="Tahoma" pitchFamily="34" charset="0"/>
              </a:rPr>
              <a:t>abort</a:t>
            </a:r>
            <a:r>
              <a:rPr kumimoji="1" lang="de-DE" sz="1500">
                <a:latin typeface="Tahoma" pitchFamily="34" charset="0"/>
              </a:rPr>
              <a:t> ins Log</a:t>
            </a:r>
          </a:p>
          <a:p>
            <a:pPr marL="257175" indent="-257175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>
                <a:latin typeface="Times New Roman" pitchFamily="18" charset="0"/>
              </a:rPr>
              <a:t>ABORT</a:t>
            </a:r>
            <a:r>
              <a:rPr kumimoji="1" lang="de-DE" sz="1500">
                <a:latin typeface="Tahoma" pitchFamily="34" charset="0"/>
              </a:rPr>
              <a:t> senden</a:t>
            </a:r>
          </a:p>
        </p:txBody>
      </p:sp>
      <p:sp>
        <p:nvSpPr>
          <p:cNvPr id="70673" name="Line 16"/>
          <p:cNvSpPr>
            <a:spLocks noChangeShapeType="1"/>
          </p:cNvSpPr>
          <p:nvPr/>
        </p:nvSpPr>
        <p:spPr bwMode="auto">
          <a:xfrm flipH="1">
            <a:off x="3062288" y="2647951"/>
            <a:ext cx="1512094" cy="96440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0674" name="Line 17"/>
          <p:cNvSpPr>
            <a:spLocks noChangeShapeType="1"/>
          </p:cNvSpPr>
          <p:nvPr/>
        </p:nvSpPr>
        <p:spPr bwMode="auto">
          <a:xfrm>
            <a:off x="2905125" y="3990975"/>
            <a:ext cx="1381125" cy="676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0675" name="Line 18"/>
          <p:cNvSpPr>
            <a:spLocks noChangeShapeType="1"/>
          </p:cNvSpPr>
          <p:nvPr/>
        </p:nvSpPr>
        <p:spPr bwMode="auto">
          <a:xfrm flipH="1">
            <a:off x="4886325" y="3993356"/>
            <a:ext cx="1381125" cy="676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0676" name="Text Box 19"/>
          <p:cNvSpPr txBox="1">
            <a:spLocks noChangeArrowheads="1"/>
          </p:cNvSpPr>
          <p:nvPr/>
        </p:nvSpPr>
        <p:spPr bwMode="auto">
          <a:xfrm>
            <a:off x="1512094" y="4373166"/>
            <a:ext cx="249452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von allen </a:t>
            </a:r>
            <a:r>
              <a:rPr lang="de-DE" sz="1500">
                <a:latin typeface="Times New Roman" pitchFamily="18" charset="0"/>
              </a:rPr>
              <a:t>ACK</a:t>
            </a:r>
            <a:r>
              <a:rPr lang="de-DE" sz="1500">
                <a:latin typeface="Tahoma" pitchFamily="34" charset="0"/>
              </a:rPr>
              <a:t> empfangen:</a:t>
            </a:r>
          </a:p>
        </p:txBody>
      </p:sp>
      <p:sp>
        <p:nvSpPr>
          <p:cNvPr id="70677" name="Text Box 20"/>
          <p:cNvSpPr txBox="1">
            <a:spLocks noChangeArrowheads="1"/>
          </p:cNvSpPr>
          <p:nvPr/>
        </p:nvSpPr>
        <p:spPr bwMode="auto">
          <a:xfrm>
            <a:off x="5273279" y="4373166"/>
            <a:ext cx="249452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von allen </a:t>
            </a:r>
            <a:r>
              <a:rPr lang="de-DE" sz="1500">
                <a:latin typeface="Times New Roman" pitchFamily="18" charset="0"/>
              </a:rPr>
              <a:t>ACK</a:t>
            </a:r>
            <a:r>
              <a:rPr lang="de-DE" sz="1500">
                <a:latin typeface="Tahoma" pitchFamily="34" charset="0"/>
              </a:rPr>
              <a:t> empfangen:</a:t>
            </a:r>
          </a:p>
        </p:txBody>
      </p:sp>
      <p:sp>
        <p:nvSpPr>
          <p:cNvPr id="70678" name="Text Box 21"/>
          <p:cNvSpPr txBox="1">
            <a:spLocks noChangeArrowheads="1"/>
          </p:cNvSpPr>
          <p:nvPr/>
        </p:nvSpPr>
        <p:spPr bwMode="auto">
          <a:xfrm>
            <a:off x="1238250" y="1053703"/>
            <a:ext cx="2178802" cy="553998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  <a:sym typeface="Wingdings" pitchFamily="2" charset="2"/>
              </a:rPr>
              <a:t>„</a:t>
            </a:r>
            <a:r>
              <a:rPr lang="de-DE" sz="1500">
                <a:latin typeface="Tahoma" pitchFamily="34" charset="0"/>
                <a:sym typeface="Wingdings" pitchFamily="2" charset="2"/>
              </a:rPr>
              <a:t>Bullet“ </a:t>
            </a:r>
            <a:r>
              <a:rPr lang="de-DE" sz="1500">
                <a:solidFill>
                  <a:srgbClr val="FFCC00"/>
                </a:solidFill>
                <a:latin typeface="Tahoma" pitchFamily="34" charset="0"/>
                <a:sym typeface="Wingdings" pitchFamily="2" charset="2"/>
              </a:rPr>
              <a:t> </a:t>
            </a:r>
            <a:endParaRPr lang="de-DE" sz="1500">
              <a:latin typeface="Tahoma" pitchFamily="34" charset="0"/>
              <a:sym typeface="Wingdings" pitchFamily="2" charset="2"/>
            </a:endParaRPr>
          </a:p>
          <a:p>
            <a:pPr algn="l"/>
            <a:r>
              <a:rPr lang="de-DE" sz="1500">
                <a:latin typeface="Tahoma" pitchFamily="34" charset="0"/>
                <a:sym typeface="Wingdings" pitchFamily="2" charset="2"/>
              </a:rPr>
              <a:t>= wichtigste Aktion(en)</a:t>
            </a:r>
            <a:endParaRPr lang="de-DE" sz="15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66279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E34B9A-9384-4ED7-9BA1-C2E96D5C9BD2}" type="slidenum">
              <a:rPr lang="en-US">
                <a:latin typeface="Arial" pitchFamily="34" charset="0"/>
              </a:rPr>
              <a:pPr/>
              <a:t>67</a:t>
            </a:fld>
            <a:endParaRPr lang="en-US">
              <a:latin typeface="Arial" pitchFamily="34" charset="0"/>
            </a:endParaRP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66675"/>
            <a:ext cx="5829300" cy="857250"/>
          </a:xfrm>
        </p:spPr>
        <p:txBody>
          <a:bodyPr/>
          <a:lstStyle/>
          <a:p>
            <a:pPr algn="ctr"/>
            <a:r>
              <a:rPr lang="de-DE"/>
              <a:t>Zustandsübergang beim </a:t>
            </a:r>
            <a:br>
              <a:rPr lang="de-DE"/>
            </a:br>
            <a:r>
              <a:rPr lang="de-DE"/>
              <a:t>2PC-Protokoll: Agent</a:t>
            </a:r>
          </a:p>
        </p:txBody>
      </p:sp>
      <p:sp>
        <p:nvSpPr>
          <p:cNvPr id="71684" name="Oval 3"/>
          <p:cNvSpPr>
            <a:spLocks noChangeArrowheads="1"/>
          </p:cNvSpPr>
          <p:nvPr/>
        </p:nvSpPr>
        <p:spPr bwMode="auto">
          <a:xfrm>
            <a:off x="3724275" y="1038225"/>
            <a:ext cx="1038225" cy="38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500">
                <a:latin typeface="Tahoma" pitchFamily="34" charset="0"/>
              </a:rPr>
              <a:t>Wartend</a:t>
            </a:r>
          </a:p>
        </p:txBody>
      </p:sp>
      <p:sp>
        <p:nvSpPr>
          <p:cNvPr id="71685" name="Oval 4"/>
          <p:cNvSpPr>
            <a:spLocks noChangeArrowheads="1"/>
          </p:cNvSpPr>
          <p:nvPr/>
        </p:nvSpPr>
        <p:spPr bwMode="auto">
          <a:xfrm>
            <a:off x="4048125" y="2466975"/>
            <a:ext cx="1038225" cy="38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500">
                <a:latin typeface="Tahoma" pitchFamily="34" charset="0"/>
              </a:rPr>
              <a:t>Bereit</a:t>
            </a:r>
          </a:p>
        </p:txBody>
      </p:sp>
      <p:sp>
        <p:nvSpPr>
          <p:cNvPr id="71686" name="Oval 5"/>
          <p:cNvSpPr>
            <a:spLocks noChangeArrowheads="1"/>
          </p:cNvSpPr>
          <p:nvPr/>
        </p:nvSpPr>
        <p:spPr bwMode="auto">
          <a:xfrm>
            <a:off x="2209800" y="3895725"/>
            <a:ext cx="1597820" cy="38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500">
                <a:latin typeface="Tahoma" pitchFamily="34" charset="0"/>
              </a:rPr>
              <a:t>Abgebrochen</a:t>
            </a:r>
          </a:p>
        </p:txBody>
      </p:sp>
      <p:sp>
        <p:nvSpPr>
          <p:cNvPr id="71687" name="Oval 6"/>
          <p:cNvSpPr>
            <a:spLocks noChangeArrowheads="1"/>
          </p:cNvSpPr>
          <p:nvPr/>
        </p:nvSpPr>
        <p:spPr bwMode="auto">
          <a:xfrm>
            <a:off x="5562600" y="3895725"/>
            <a:ext cx="1880834" cy="38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1500">
                <a:latin typeface="Tahoma" pitchFamily="34" charset="0"/>
              </a:rPr>
              <a:t>Festgeschrieben</a:t>
            </a:r>
          </a:p>
        </p:txBody>
      </p:sp>
      <p:sp>
        <p:nvSpPr>
          <p:cNvPr id="71688" name="Text Box 7"/>
          <p:cNvSpPr txBox="1">
            <a:spLocks noChangeArrowheads="1"/>
          </p:cNvSpPr>
          <p:nvPr/>
        </p:nvSpPr>
        <p:spPr bwMode="auto">
          <a:xfrm>
            <a:off x="5388769" y="2911079"/>
            <a:ext cx="205466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COMMIT</a:t>
            </a:r>
            <a:r>
              <a:rPr lang="de-DE" sz="1500">
                <a:latin typeface="Tahoma" pitchFamily="34" charset="0"/>
              </a:rPr>
              <a:t> empfangen:</a:t>
            </a:r>
          </a:p>
        </p:txBody>
      </p:sp>
      <p:sp>
        <p:nvSpPr>
          <p:cNvPr id="71689" name="Rectangle 8"/>
          <p:cNvSpPr>
            <a:spLocks noChangeArrowheads="1"/>
          </p:cNvSpPr>
          <p:nvPr/>
        </p:nvSpPr>
        <p:spPr bwMode="auto">
          <a:xfrm>
            <a:off x="5717381" y="3143250"/>
            <a:ext cx="18192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 b="1">
                <a:latin typeface="Tahoma" pitchFamily="34" charset="0"/>
              </a:rPr>
              <a:t>commit</a:t>
            </a:r>
            <a:r>
              <a:rPr kumimoji="1" lang="de-DE" sz="1500">
                <a:latin typeface="Tahoma" pitchFamily="34" charset="0"/>
              </a:rPr>
              <a:t> ins Log</a:t>
            </a:r>
          </a:p>
          <a:p>
            <a:pPr marL="257175" indent="-257175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>
                <a:latin typeface="Tahoma" pitchFamily="34" charset="0"/>
              </a:rPr>
              <a:t>sende </a:t>
            </a:r>
            <a:r>
              <a:rPr kumimoji="1" lang="de-DE" sz="1500">
                <a:latin typeface="Times New Roman" pitchFamily="18" charset="0"/>
              </a:rPr>
              <a:t>ACK</a:t>
            </a:r>
          </a:p>
        </p:txBody>
      </p:sp>
      <p:sp>
        <p:nvSpPr>
          <p:cNvPr id="71690" name="Text Box 9"/>
          <p:cNvSpPr txBox="1">
            <a:spLocks noChangeArrowheads="1"/>
          </p:cNvSpPr>
          <p:nvPr/>
        </p:nvSpPr>
        <p:spPr bwMode="auto">
          <a:xfrm>
            <a:off x="2093119" y="2947988"/>
            <a:ext cx="19036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de-DE" sz="1500">
                <a:latin typeface="Times New Roman" pitchFamily="18" charset="0"/>
              </a:rPr>
              <a:t>ABORT</a:t>
            </a:r>
            <a:r>
              <a:rPr lang="de-DE" sz="1500">
                <a:latin typeface="Tahoma" pitchFamily="34" charset="0"/>
              </a:rPr>
              <a:t> empfangen:</a:t>
            </a:r>
          </a:p>
        </p:txBody>
      </p:sp>
      <p:sp>
        <p:nvSpPr>
          <p:cNvPr id="71691" name="Rectangle 10"/>
          <p:cNvSpPr>
            <a:spLocks noChangeArrowheads="1"/>
          </p:cNvSpPr>
          <p:nvPr/>
        </p:nvSpPr>
        <p:spPr bwMode="auto">
          <a:xfrm>
            <a:off x="2383631" y="3143250"/>
            <a:ext cx="18192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 b="1">
                <a:latin typeface="Tahoma" pitchFamily="34" charset="0"/>
              </a:rPr>
              <a:t>abort</a:t>
            </a:r>
            <a:r>
              <a:rPr kumimoji="1" lang="de-DE" sz="1500">
                <a:latin typeface="Tahoma" pitchFamily="34" charset="0"/>
              </a:rPr>
              <a:t> ins Log</a:t>
            </a:r>
          </a:p>
          <a:p>
            <a:pPr marL="257175" indent="-257175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>
                <a:latin typeface="Tahoma" pitchFamily="34" charset="0"/>
              </a:rPr>
              <a:t>sende </a:t>
            </a:r>
            <a:r>
              <a:rPr kumimoji="1" lang="de-DE" sz="1500">
                <a:latin typeface="Times New Roman" pitchFamily="18" charset="0"/>
              </a:rPr>
              <a:t>ACK</a:t>
            </a:r>
          </a:p>
        </p:txBody>
      </p:sp>
      <p:sp>
        <p:nvSpPr>
          <p:cNvPr id="71692" name="Line 11"/>
          <p:cNvSpPr>
            <a:spLocks noChangeShapeType="1"/>
          </p:cNvSpPr>
          <p:nvPr/>
        </p:nvSpPr>
        <p:spPr bwMode="auto">
          <a:xfrm flipH="1">
            <a:off x="3362326" y="2840832"/>
            <a:ext cx="1212056" cy="110251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693" name="Line 12"/>
          <p:cNvSpPr>
            <a:spLocks noChangeShapeType="1"/>
          </p:cNvSpPr>
          <p:nvPr/>
        </p:nvSpPr>
        <p:spPr bwMode="auto">
          <a:xfrm>
            <a:off x="4574382" y="2850357"/>
            <a:ext cx="1678781" cy="105489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694" name="Text Box 13"/>
          <p:cNvSpPr txBox="1">
            <a:spLocks noChangeArrowheads="1"/>
          </p:cNvSpPr>
          <p:nvPr/>
        </p:nvSpPr>
        <p:spPr bwMode="auto">
          <a:xfrm>
            <a:off x="4474369" y="1329928"/>
            <a:ext cx="240424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PREPARE</a:t>
            </a:r>
            <a:r>
              <a:rPr lang="de-DE" sz="1500">
                <a:latin typeface="Tahoma" pitchFamily="34" charset="0"/>
              </a:rPr>
              <a:t> empfangen und</a:t>
            </a:r>
          </a:p>
          <a:p>
            <a:pPr algn="l"/>
            <a:r>
              <a:rPr lang="de-DE" sz="1500">
                <a:latin typeface="Tahoma" pitchFamily="34" charset="0"/>
              </a:rPr>
              <a:t>lokal alles okay:</a:t>
            </a:r>
          </a:p>
        </p:txBody>
      </p:sp>
      <p:sp>
        <p:nvSpPr>
          <p:cNvPr id="71695" name="Rectangle 14"/>
          <p:cNvSpPr>
            <a:spLocks noChangeArrowheads="1"/>
          </p:cNvSpPr>
          <p:nvPr/>
        </p:nvSpPr>
        <p:spPr bwMode="auto">
          <a:xfrm>
            <a:off x="4698206" y="1762125"/>
            <a:ext cx="3088941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 dirty="0">
                <a:latin typeface="Tahoma" pitchFamily="34" charset="0"/>
              </a:rPr>
              <a:t>Log-Einträge ausschreiben</a:t>
            </a:r>
          </a:p>
          <a:p>
            <a:pPr marL="257175" indent="-257175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 b="1" dirty="0" err="1">
                <a:latin typeface="Tahoma" pitchFamily="34" charset="0"/>
              </a:rPr>
              <a:t>ready</a:t>
            </a:r>
            <a:r>
              <a:rPr kumimoji="1" lang="de-DE" sz="1500" dirty="0">
                <a:latin typeface="Tahoma" pitchFamily="34" charset="0"/>
              </a:rPr>
              <a:t> ins Log</a:t>
            </a:r>
          </a:p>
          <a:p>
            <a:pPr marL="257175" indent="-257175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 dirty="0">
                <a:latin typeface="Tahoma" pitchFamily="34" charset="0"/>
              </a:rPr>
              <a:t>sende </a:t>
            </a:r>
            <a:r>
              <a:rPr kumimoji="1" lang="de-DE" sz="1500" dirty="0">
                <a:latin typeface="Times New Roman" pitchFamily="18" charset="0"/>
              </a:rPr>
              <a:t>READY</a:t>
            </a:r>
          </a:p>
        </p:txBody>
      </p:sp>
      <p:sp>
        <p:nvSpPr>
          <p:cNvPr id="71696" name="Text Box 15"/>
          <p:cNvSpPr txBox="1">
            <a:spLocks noChangeArrowheads="1"/>
          </p:cNvSpPr>
          <p:nvPr/>
        </p:nvSpPr>
        <p:spPr bwMode="auto">
          <a:xfrm>
            <a:off x="1143001" y="1566862"/>
            <a:ext cx="193835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ahoma" pitchFamily="34" charset="0"/>
              </a:rPr>
              <a:t>Timeout oder lokaler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de-DE" sz="1500">
                <a:latin typeface="Tahoma" pitchFamily="34" charset="0"/>
              </a:rPr>
              <a:t>Fehler entdeckt:</a:t>
            </a:r>
          </a:p>
        </p:txBody>
      </p:sp>
      <p:sp>
        <p:nvSpPr>
          <p:cNvPr id="71697" name="Rectangle 16"/>
          <p:cNvSpPr>
            <a:spLocks noChangeArrowheads="1"/>
          </p:cNvSpPr>
          <p:nvPr/>
        </p:nvSpPr>
        <p:spPr bwMode="auto">
          <a:xfrm>
            <a:off x="1471613" y="2019300"/>
            <a:ext cx="18192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 b="1">
                <a:latin typeface="Tahoma" pitchFamily="34" charset="0"/>
              </a:rPr>
              <a:t>abort</a:t>
            </a:r>
            <a:r>
              <a:rPr kumimoji="1" lang="de-DE" sz="1500">
                <a:latin typeface="Tahoma" pitchFamily="34" charset="0"/>
              </a:rPr>
              <a:t> ins Log</a:t>
            </a:r>
          </a:p>
          <a:p>
            <a:pPr marL="257175" indent="-257175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>
                <a:latin typeface="Tahoma" pitchFamily="34" charset="0"/>
              </a:rPr>
              <a:t>sende </a:t>
            </a:r>
            <a:r>
              <a:rPr kumimoji="1" lang="de-DE" sz="1500">
                <a:latin typeface="Times New Roman" pitchFamily="18" charset="0"/>
              </a:rPr>
              <a:t>FAILED</a:t>
            </a:r>
          </a:p>
        </p:txBody>
      </p:sp>
      <p:sp>
        <p:nvSpPr>
          <p:cNvPr id="71698" name="Line 17"/>
          <p:cNvSpPr>
            <a:spLocks noChangeShapeType="1"/>
          </p:cNvSpPr>
          <p:nvPr/>
        </p:nvSpPr>
        <p:spPr bwMode="auto">
          <a:xfrm>
            <a:off x="4238626" y="1419225"/>
            <a:ext cx="335756" cy="1028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699" name="Line 18"/>
          <p:cNvSpPr>
            <a:spLocks noChangeShapeType="1"/>
          </p:cNvSpPr>
          <p:nvPr/>
        </p:nvSpPr>
        <p:spPr bwMode="auto">
          <a:xfrm flipH="1">
            <a:off x="2019300" y="1228725"/>
            <a:ext cx="1695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0" name="Line 19"/>
          <p:cNvSpPr>
            <a:spLocks noChangeShapeType="1"/>
          </p:cNvSpPr>
          <p:nvPr/>
        </p:nvSpPr>
        <p:spPr bwMode="auto">
          <a:xfrm>
            <a:off x="2009775" y="1219200"/>
            <a:ext cx="0" cy="352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1" name="Line 20"/>
          <p:cNvSpPr>
            <a:spLocks noChangeShapeType="1"/>
          </p:cNvSpPr>
          <p:nvPr/>
        </p:nvSpPr>
        <p:spPr bwMode="auto">
          <a:xfrm>
            <a:off x="2012156" y="2581275"/>
            <a:ext cx="0" cy="1514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2" name="Line 21"/>
          <p:cNvSpPr>
            <a:spLocks noChangeShapeType="1"/>
          </p:cNvSpPr>
          <p:nvPr/>
        </p:nvSpPr>
        <p:spPr bwMode="auto">
          <a:xfrm flipV="1">
            <a:off x="2012157" y="4086225"/>
            <a:ext cx="19764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3" name="Text Box 22"/>
          <p:cNvSpPr txBox="1">
            <a:spLocks noChangeArrowheads="1"/>
          </p:cNvSpPr>
          <p:nvPr/>
        </p:nvSpPr>
        <p:spPr bwMode="auto">
          <a:xfrm>
            <a:off x="1926432" y="4454129"/>
            <a:ext cx="209005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500">
                <a:latin typeface="Times New Roman" pitchFamily="18" charset="0"/>
              </a:rPr>
              <a:t>PREPARE</a:t>
            </a:r>
            <a:r>
              <a:rPr lang="de-DE" sz="1500">
                <a:latin typeface="Tahoma" pitchFamily="34" charset="0"/>
              </a:rPr>
              <a:t> empfangen:</a:t>
            </a:r>
          </a:p>
        </p:txBody>
      </p:sp>
      <p:sp>
        <p:nvSpPr>
          <p:cNvPr id="71704" name="Rectangle 23"/>
          <p:cNvSpPr>
            <a:spLocks noChangeArrowheads="1"/>
          </p:cNvSpPr>
          <p:nvPr/>
        </p:nvSpPr>
        <p:spPr bwMode="auto">
          <a:xfrm>
            <a:off x="2102644" y="4686300"/>
            <a:ext cx="181927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ingdings" pitchFamily="2" charset="2"/>
              <a:buChar char="l"/>
            </a:pPr>
            <a:r>
              <a:rPr kumimoji="1" lang="de-DE" sz="1500">
                <a:latin typeface="Tahoma" pitchFamily="34" charset="0"/>
              </a:rPr>
              <a:t>sende </a:t>
            </a:r>
            <a:r>
              <a:rPr kumimoji="1" lang="de-DE" sz="1500">
                <a:latin typeface="Times New Roman" pitchFamily="18" charset="0"/>
              </a:rPr>
              <a:t>FAILED</a:t>
            </a:r>
          </a:p>
        </p:txBody>
      </p:sp>
      <p:sp>
        <p:nvSpPr>
          <p:cNvPr id="71705" name="Line 24"/>
          <p:cNvSpPr>
            <a:spLocks noChangeShapeType="1"/>
          </p:cNvSpPr>
          <p:nvPr/>
        </p:nvSpPr>
        <p:spPr bwMode="auto">
          <a:xfrm rot="10800000" flipH="1">
            <a:off x="2399110" y="4468416"/>
            <a:ext cx="99298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6" name="Line 25"/>
          <p:cNvSpPr>
            <a:spLocks noChangeShapeType="1"/>
          </p:cNvSpPr>
          <p:nvPr/>
        </p:nvSpPr>
        <p:spPr bwMode="auto">
          <a:xfrm rot="10800000" flipV="1">
            <a:off x="2401491" y="4230291"/>
            <a:ext cx="0" cy="247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7" name="Line 26"/>
          <p:cNvSpPr>
            <a:spLocks noChangeShapeType="1"/>
          </p:cNvSpPr>
          <p:nvPr/>
        </p:nvSpPr>
        <p:spPr bwMode="auto">
          <a:xfrm rot="10800000" flipV="1">
            <a:off x="3392091" y="4220766"/>
            <a:ext cx="0" cy="257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08" name="Text Box 28"/>
          <p:cNvSpPr txBox="1">
            <a:spLocks noChangeArrowheads="1"/>
          </p:cNvSpPr>
          <p:nvPr/>
        </p:nvSpPr>
        <p:spPr bwMode="auto">
          <a:xfrm>
            <a:off x="5666185" y="4385072"/>
            <a:ext cx="2178802" cy="553998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1350">
                <a:latin typeface="Tahoma" pitchFamily="34" charset="0"/>
                <a:sym typeface="Wingdings" pitchFamily="2" charset="2"/>
              </a:rPr>
              <a:t>„</a:t>
            </a:r>
            <a:r>
              <a:rPr lang="de-DE" sz="1500">
                <a:latin typeface="Tahoma" pitchFamily="34" charset="0"/>
                <a:sym typeface="Wingdings" pitchFamily="2" charset="2"/>
              </a:rPr>
              <a:t>Bullet“ </a:t>
            </a:r>
            <a:r>
              <a:rPr lang="de-DE" sz="1500">
                <a:solidFill>
                  <a:srgbClr val="FFCC00"/>
                </a:solidFill>
                <a:latin typeface="Tahoma" pitchFamily="34" charset="0"/>
                <a:sym typeface="Wingdings" pitchFamily="2" charset="2"/>
              </a:rPr>
              <a:t> </a:t>
            </a:r>
            <a:endParaRPr lang="de-DE" sz="1500">
              <a:latin typeface="Tahoma" pitchFamily="34" charset="0"/>
              <a:sym typeface="Wingdings" pitchFamily="2" charset="2"/>
            </a:endParaRPr>
          </a:p>
          <a:p>
            <a:pPr algn="l"/>
            <a:r>
              <a:rPr lang="de-DE" sz="1500">
                <a:latin typeface="Tahoma" pitchFamily="34" charset="0"/>
                <a:sym typeface="Wingdings" pitchFamily="2" charset="2"/>
              </a:rPr>
              <a:t>= wichtigste Aktion(en)</a:t>
            </a:r>
            <a:endParaRPr lang="de-DE" sz="15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95581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C79991-15B8-4306-B3A4-DAC1121C82E7}" type="slidenum">
              <a:rPr lang="en-US">
                <a:latin typeface="Arial" pitchFamily="34" charset="0"/>
              </a:rPr>
              <a:pPr/>
              <a:t>68</a:t>
            </a:fld>
            <a:endParaRPr lang="en-US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561975"/>
            <a:ext cx="5829300" cy="857250"/>
          </a:xfrm>
        </p:spPr>
        <p:txBody>
          <a:bodyPr/>
          <a:lstStyle/>
          <a:p>
            <a:pPr algn="ctr"/>
            <a:r>
              <a:rPr lang="de-DE"/>
              <a:t>Fehlersituationen des </a:t>
            </a:r>
            <a:br>
              <a:rPr lang="de-DE"/>
            </a:br>
            <a:r>
              <a:rPr lang="de-DE"/>
              <a:t>2PC-Protokolls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43138" y="2128837"/>
            <a:ext cx="4683919" cy="2606279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/>
              <a:t>Absturz eines Koordinators</a:t>
            </a:r>
          </a:p>
          <a:p>
            <a:pPr>
              <a:buClr>
                <a:srgbClr val="FFCC00"/>
              </a:buClr>
            </a:pPr>
            <a:endParaRPr lang="de-DE"/>
          </a:p>
          <a:p>
            <a:pPr>
              <a:buClr>
                <a:srgbClr val="FFCC00"/>
              </a:buClr>
            </a:pPr>
            <a:r>
              <a:rPr lang="de-DE"/>
              <a:t>Absturz eines Agenten</a:t>
            </a:r>
          </a:p>
          <a:p>
            <a:pPr>
              <a:buClr>
                <a:srgbClr val="FFCC00"/>
              </a:buClr>
            </a:pPr>
            <a:endParaRPr lang="de-DE"/>
          </a:p>
          <a:p>
            <a:pPr>
              <a:buClr>
                <a:srgbClr val="FFCC00"/>
              </a:buClr>
            </a:pPr>
            <a:r>
              <a:rPr lang="de-DE"/>
              <a:t>verlorengegangene Nachrichten</a:t>
            </a:r>
          </a:p>
        </p:txBody>
      </p:sp>
    </p:spTree>
    <p:extLst>
      <p:ext uri="{BB962C8B-B14F-4D97-AF65-F5344CB8AC3E}">
        <p14:creationId xmlns:p14="http://schemas.microsoft.com/office/powerpoint/2010/main" val="161399226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F3BC18-3779-4632-AF54-3CEB85CEF315}" type="slidenum">
              <a:rPr lang="en-US">
                <a:latin typeface="Arial" pitchFamily="34" charset="0"/>
              </a:rPr>
              <a:pPr/>
              <a:t>69</a:t>
            </a:fld>
            <a:endParaRPr lang="en-US">
              <a:latin typeface="Arial" pitchFamily="34" charset="0"/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>
          <a:xfrm>
            <a:off x="1562100" y="0"/>
            <a:ext cx="5829300" cy="857250"/>
          </a:xfrm>
        </p:spPr>
        <p:txBody>
          <a:bodyPr/>
          <a:lstStyle/>
          <a:p>
            <a:r>
              <a:rPr lang="de-DE"/>
              <a:t>Absturz eines Koordinators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69257" y="1057275"/>
            <a:ext cx="5674519" cy="1838325"/>
          </a:xfrm>
        </p:spPr>
        <p:txBody>
          <a:bodyPr/>
          <a:lstStyle/>
          <a:p>
            <a:pPr>
              <a:buClr>
                <a:srgbClr val="FFCC00"/>
              </a:buClr>
              <a:buFontTx/>
              <a:buChar char="●"/>
              <a:defRPr/>
            </a:pPr>
            <a:r>
              <a:rPr lang="de-DE" dirty="0"/>
              <a:t>Absturz vor dem Senden einer COMMIT-Nachricht 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dirty="0"/>
              <a:t> Rückgängigmachen der Transaktion durch Versenden einer ABORT-Nachricht</a:t>
            </a:r>
          </a:p>
          <a:p>
            <a:pPr>
              <a:buClr>
                <a:srgbClr val="FFCC00"/>
              </a:buClr>
              <a:buFontTx/>
              <a:buChar char="●"/>
              <a:defRPr/>
            </a:pPr>
            <a:endParaRPr lang="de-DE" dirty="0"/>
          </a:p>
          <a:p>
            <a:pPr>
              <a:buClr>
                <a:srgbClr val="FFCC00"/>
              </a:buClr>
              <a:buFontTx/>
              <a:buChar char="●"/>
              <a:defRPr/>
            </a:pPr>
            <a:r>
              <a:rPr lang="de-DE" dirty="0"/>
              <a:t>Absturz nachdem Agenten ein READY mitgeteilt haben 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dirty="0"/>
              <a:t> </a:t>
            </a:r>
            <a:r>
              <a:rPr lang="de-DE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Blockierung der Agenten</a:t>
            </a:r>
          </a:p>
        </p:txBody>
      </p:sp>
      <p:sp>
        <p:nvSpPr>
          <p:cNvPr id="321540" name="Text Box 4"/>
          <p:cNvSpPr txBox="1">
            <a:spLocks noChangeArrowheads="1"/>
          </p:cNvSpPr>
          <p:nvPr/>
        </p:nvSpPr>
        <p:spPr bwMode="auto">
          <a:xfrm>
            <a:off x="1960958" y="2648097"/>
            <a:ext cx="5513785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sz="2100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 </a:t>
            </a:r>
            <a:r>
              <a:rPr lang="de-DE" dirty="0">
                <a:latin typeface="Tahoma" pitchFamily="34" charset="0"/>
                <a:sym typeface="Symbol" pitchFamily="18" charset="2"/>
              </a:rPr>
              <a:t>Hauptproblem des 2PC-Protokolls beim Absturz 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  <a:sym typeface="Symbol" pitchFamily="18" charset="2"/>
              </a:rPr>
              <a:t>des Koordinators, da dadurch die Verfügbarkeit des Agenten bezüglich andere globaler und lokaler Transaktionen drastisch eingeschränkt ist</a:t>
            </a:r>
            <a:endParaRPr lang="de-DE" sz="2100" b="1" dirty="0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sym typeface="Symbol" pitchFamily="18" charset="2"/>
            </a:endParaRPr>
          </a:p>
        </p:txBody>
      </p:sp>
      <p:sp>
        <p:nvSpPr>
          <p:cNvPr id="73734" name="Text Box 5"/>
          <p:cNvSpPr txBox="1">
            <a:spLocks noChangeArrowheads="1"/>
          </p:cNvSpPr>
          <p:nvPr/>
        </p:nvSpPr>
        <p:spPr bwMode="auto">
          <a:xfrm>
            <a:off x="1321594" y="4073129"/>
            <a:ext cx="6542485" cy="923330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997A00"/>
            </a:prstShdw>
          </a:effectLst>
        </p:spPr>
        <p:txBody>
          <a:bodyPr>
            <a:spAutoFit/>
          </a:bodyPr>
          <a:lstStyle/>
          <a:p>
            <a:r>
              <a:rPr lang="de-DE">
                <a:latin typeface="Tahoma" pitchFamily="34" charset="0"/>
              </a:rPr>
              <a:t>Um Blockierung von Agenten zu verhindern, wurde ein </a:t>
            </a:r>
            <a:r>
              <a:rPr lang="de-DE" b="1">
                <a:latin typeface="Times New Roman" pitchFamily="18" charset="0"/>
              </a:rPr>
              <a:t>Dreiphasen-Commit-Protokoll</a:t>
            </a:r>
            <a:r>
              <a:rPr lang="de-DE">
                <a:latin typeface="Tahoma" pitchFamily="34" charset="0"/>
              </a:rPr>
              <a:t> konzipiert, das aber in der Praxis zu aufwendig ist (VDBMS benutzen das 2PC-Protokoll).</a:t>
            </a:r>
          </a:p>
        </p:txBody>
      </p:sp>
    </p:spTree>
    <p:extLst>
      <p:ext uri="{BB962C8B-B14F-4D97-AF65-F5344CB8AC3E}">
        <p14:creationId xmlns:p14="http://schemas.microsoft.com/office/powerpoint/2010/main" val="310161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554E37-B3B2-4705-A18E-ADE3FADB6C72}" type="slidenum">
              <a:rPr lang="en-US">
                <a:latin typeface="Arial" pitchFamily="34" charset="0"/>
              </a:rPr>
              <a:pPr/>
              <a:t>7</a:t>
            </a:fld>
            <a:endParaRPr lang="en-US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Fragmentierung und Allokation einer Relation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16894" y="1513285"/>
            <a:ext cx="6184106" cy="3630215"/>
          </a:xfrm>
        </p:spPr>
        <p:txBody>
          <a:bodyPr/>
          <a:lstStyle/>
          <a:p>
            <a:r>
              <a:rPr lang="de-DE" dirty="0"/>
              <a:t>Fragmentierung: Fragmente enthalten Daten mit gleichem Zugriffsverhalten</a:t>
            </a:r>
          </a:p>
          <a:p>
            <a:endParaRPr lang="de-DE" dirty="0"/>
          </a:p>
          <a:p>
            <a:r>
              <a:rPr lang="de-DE" dirty="0"/>
              <a:t>Allokation: Fragmente werden den Stationen zugeordnet </a:t>
            </a: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2134791" y="2465785"/>
            <a:ext cx="3467616" cy="6463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Tx/>
              <a:buChar char="-"/>
            </a:pPr>
            <a:r>
              <a:rPr lang="de-DE"/>
              <a:t> mit Replikation (redundanzfrei)</a:t>
            </a:r>
          </a:p>
          <a:p>
            <a:pPr algn="l">
              <a:buFontTx/>
              <a:buChar char="-"/>
            </a:pPr>
            <a:r>
              <a:rPr lang="de-DE"/>
              <a:t> ohne Replikation</a:t>
            </a:r>
          </a:p>
        </p:txBody>
      </p:sp>
    </p:spTree>
    <p:extLst>
      <p:ext uri="{BB962C8B-B14F-4D97-AF65-F5344CB8AC3E}">
        <p14:creationId xmlns:p14="http://schemas.microsoft.com/office/powerpoint/2010/main" val="1320827256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91A62E-BFE7-4B81-9278-28D3E7BDE209}" type="slidenum">
              <a:rPr lang="en-US">
                <a:latin typeface="Arial" pitchFamily="34" charset="0"/>
              </a:rPr>
              <a:pPr/>
              <a:t>70</a:t>
            </a:fld>
            <a:endParaRPr lang="en-US">
              <a:latin typeface="Arial" pitchFamily="34" charset="0"/>
            </a:endParaRP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-95250"/>
            <a:ext cx="5829300" cy="660797"/>
          </a:xfrm>
        </p:spPr>
        <p:txBody>
          <a:bodyPr/>
          <a:lstStyle/>
          <a:p>
            <a:pPr algn="ctr"/>
            <a:r>
              <a:rPr lang="de-DE"/>
              <a:t>Absturz eines Agenten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25" y="829866"/>
            <a:ext cx="6477000" cy="1681163"/>
          </a:xfrm>
        </p:spPr>
        <p:txBody>
          <a:bodyPr/>
          <a:lstStyle/>
          <a:p>
            <a:pPr>
              <a:buClr>
                <a:srgbClr val="FFCC00"/>
              </a:buClr>
              <a:buFontTx/>
              <a:buChar char="●"/>
            </a:pPr>
            <a:r>
              <a:rPr lang="de-DE"/>
              <a:t>antwortet ein Agent innerhalb eines Timeout-Intervalls nicht auf die </a:t>
            </a:r>
            <a:r>
              <a:rPr lang="de-DE" i="1"/>
              <a:t>PREPARE</a:t>
            </a:r>
            <a:r>
              <a:rPr lang="de-DE"/>
              <a:t>-Nachricht, gilt der Agent als abgestürzt; der Koordinator bricht die Transaktion ab und schickt eine </a:t>
            </a:r>
            <a:r>
              <a:rPr lang="de-DE" i="1"/>
              <a:t>ABORT</a:t>
            </a:r>
            <a:r>
              <a:rPr lang="de-DE"/>
              <a:t>-Nachricht an alle Agenten</a:t>
            </a:r>
          </a:p>
          <a:p>
            <a:pPr>
              <a:buClr>
                <a:srgbClr val="FFCC00"/>
              </a:buClr>
              <a:buFontTx/>
              <a:buChar char="●"/>
            </a:pPr>
            <a:r>
              <a:rPr lang="de-DE"/>
              <a:t>„abgestürzter“ Agent schaut beim Wiederanlauf in seine Log-Datei:</a:t>
            </a:r>
          </a:p>
          <a:p>
            <a:pPr>
              <a:buClr>
                <a:srgbClr val="FFCC00"/>
              </a:buClr>
              <a:buFontTx/>
              <a:buChar char="●"/>
            </a:pPr>
            <a:endParaRPr lang="de-DE"/>
          </a:p>
        </p:txBody>
      </p:sp>
      <p:sp>
        <p:nvSpPr>
          <p:cNvPr id="322564" name="Rectangle 4"/>
          <p:cNvSpPr>
            <a:spLocks noChangeArrowheads="1"/>
          </p:cNvSpPr>
          <p:nvPr/>
        </p:nvSpPr>
        <p:spPr bwMode="auto">
          <a:xfrm>
            <a:off x="1628775" y="2476500"/>
            <a:ext cx="63722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▪"/>
              <a:defRPr/>
            </a:pPr>
            <a:r>
              <a:rPr kumimoji="1" lang="de-DE">
                <a:latin typeface="Tahoma" pitchFamily="34" charset="0"/>
              </a:rPr>
              <a:t>kein </a:t>
            </a:r>
            <a:r>
              <a:rPr kumimoji="1" lang="de-DE" b="1">
                <a:latin typeface="Tahoma" pitchFamily="34" charset="0"/>
              </a:rPr>
              <a:t>ready</a:t>
            </a:r>
            <a:r>
              <a:rPr kumimoji="1" lang="de-DE">
                <a:latin typeface="Tahoma" pitchFamily="34" charset="0"/>
              </a:rPr>
              <a:t>-Eintrag bzgl. Transaktion </a:t>
            </a:r>
            <a:r>
              <a:rPr kumimoji="1" lang="de-DE" i="1">
                <a:latin typeface="Tahoma" pitchFamily="34" charset="0"/>
              </a:rPr>
              <a:t>T</a:t>
            </a:r>
            <a:r>
              <a:rPr kumimoji="1" lang="de-DE">
                <a:latin typeface="Tahoma" pitchFamily="34" charset="0"/>
              </a:rPr>
              <a:t> </a:t>
            </a:r>
            <a:r>
              <a:rPr kumimoji="1"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Symbol" pitchFamily="18" charset="2"/>
              </a:rPr>
              <a:t></a:t>
            </a:r>
            <a:r>
              <a:rPr kumimoji="1" lang="de-DE">
                <a:latin typeface="Tahoma" pitchFamily="34" charset="0"/>
              </a:rPr>
              <a:t> Agent führt ein abort durch und teilt dies dem Koordinator mit (</a:t>
            </a:r>
            <a:r>
              <a:rPr kumimoji="1" lang="de-DE" i="1">
                <a:latin typeface="Tahoma" pitchFamily="34" charset="0"/>
              </a:rPr>
              <a:t>FAILED</a:t>
            </a:r>
            <a:r>
              <a:rPr kumimoji="1" lang="de-DE">
                <a:latin typeface="Tahoma" pitchFamily="34" charset="0"/>
              </a:rPr>
              <a:t>-Nachricht)</a:t>
            </a:r>
          </a:p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▪"/>
              <a:defRPr/>
            </a:pPr>
            <a:r>
              <a:rPr kumimoji="1" lang="de-DE" b="1">
                <a:latin typeface="Tahoma" pitchFamily="34" charset="0"/>
              </a:rPr>
              <a:t>ready</a:t>
            </a:r>
            <a:r>
              <a:rPr kumimoji="1" lang="de-DE">
                <a:latin typeface="Tahoma" pitchFamily="34" charset="0"/>
              </a:rPr>
              <a:t>-Eintrag aber kein </a:t>
            </a:r>
            <a:r>
              <a:rPr kumimoji="1" lang="de-DE" b="1">
                <a:latin typeface="Tahoma" pitchFamily="34" charset="0"/>
              </a:rPr>
              <a:t>commit</a:t>
            </a:r>
            <a:r>
              <a:rPr kumimoji="1" lang="de-DE">
                <a:latin typeface="Tahoma" pitchFamily="34" charset="0"/>
              </a:rPr>
              <a:t>-Eintrag </a:t>
            </a:r>
            <a:r>
              <a:rPr kumimoji="1"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Symbol" pitchFamily="18" charset="2"/>
              </a:rPr>
              <a:t>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Agent fragt Koordinator, was aus Transaktion </a:t>
            </a:r>
            <a:r>
              <a:rPr kumimoji="1" lang="de-DE" i="1">
                <a:latin typeface="Tahoma" pitchFamily="34" charset="0"/>
                <a:sym typeface="Monotype Sorts" pitchFamily="2" charset="2"/>
              </a:rPr>
              <a:t>T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 geworden ist; Koordinator teilt </a:t>
            </a:r>
            <a:r>
              <a:rPr kumimoji="1" lang="de-DE" i="1">
                <a:latin typeface="Tahoma" pitchFamily="34" charset="0"/>
                <a:sym typeface="Monotype Sorts" pitchFamily="2" charset="2"/>
              </a:rPr>
              <a:t>COMMIT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oder </a:t>
            </a:r>
            <a:r>
              <a:rPr kumimoji="1" lang="de-DE" i="1">
                <a:latin typeface="Tahoma" pitchFamily="34" charset="0"/>
                <a:sym typeface="Monotype Sorts" pitchFamily="2" charset="2"/>
              </a:rPr>
              <a:t>ABORT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mit, was beim Agenten zu einem Redo oder Undo der Transaktion führt</a:t>
            </a:r>
          </a:p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▪"/>
              <a:defRPr/>
            </a:pPr>
            <a:r>
              <a:rPr kumimoji="1" lang="de-DE" b="1">
                <a:latin typeface="Tahoma" pitchFamily="34" charset="0"/>
                <a:sym typeface="Monotype Sorts" pitchFamily="2" charset="2"/>
              </a:rPr>
              <a:t>commit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-Eintrag vorhanden </a:t>
            </a:r>
            <a:r>
              <a:rPr kumimoji="1"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Symbol" pitchFamily="18" charset="2"/>
              </a:rPr>
              <a:t>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</a:t>
            </a:r>
            <a:r>
              <a:rPr kumimoji="1" lang="de-DE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Monotype Sorts" pitchFamily="2" charset="2"/>
              </a:rPr>
              <a:t>Agent weiß ohne Nach-fragen, dass ein (lokales) Redo der Transaktion nötig ist</a:t>
            </a:r>
          </a:p>
        </p:txBody>
      </p:sp>
    </p:spTree>
    <p:extLst>
      <p:ext uri="{BB962C8B-B14F-4D97-AF65-F5344CB8AC3E}">
        <p14:creationId xmlns:p14="http://schemas.microsoft.com/office/powerpoint/2010/main" val="21534375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321D28-06A8-4E97-B79A-58C53B2E61C6}" type="slidenum">
              <a:rPr lang="en-US">
                <a:latin typeface="Arial" pitchFamily="34" charset="0"/>
              </a:rPr>
              <a:pPr/>
              <a:t>71</a:t>
            </a:fld>
            <a:endParaRPr lang="en-US">
              <a:latin typeface="Arial" pitchFamily="34" charset="0"/>
            </a:endParaRPr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200025"/>
            <a:ext cx="5829300" cy="857250"/>
          </a:xfrm>
        </p:spPr>
        <p:txBody>
          <a:bodyPr/>
          <a:lstStyle/>
          <a:p>
            <a:pPr algn="ctr"/>
            <a:r>
              <a:rPr lang="de-DE" dirty="0"/>
              <a:t>Verlorengegangene Nachrichten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5900" y="1333500"/>
            <a:ext cx="6343650" cy="3810000"/>
          </a:xfrm>
        </p:spPr>
        <p:txBody>
          <a:bodyPr/>
          <a:lstStyle/>
          <a:p>
            <a:pPr>
              <a:buClr>
                <a:srgbClr val="FFCC00"/>
              </a:buClr>
              <a:buFontTx/>
              <a:buChar char="●"/>
              <a:defRPr/>
            </a:pPr>
            <a:r>
              <a:rPr lang="de-DE" i="1" dirty="0"/>
              <a:t>PREPARE</a:t>
            </a:r>
            <a:r>
              <a:rPr lang="de-DE" dirty="0"/>
              <a:t>-Nachricht des Koordinators an einen Agenten geht verloren </a:t>
            </a:r>
            <a:r>
              <a:rPr lang="de-DE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oder</a:t>
            </a:r>
            <a:r>
              <a:rPr lang="de-DE" dirty="0"/>
              <a:t> </a:t>
            </a:r>
          </a:p>
          <a:p>
            <a:pPr>
              <a:buClr>
                <a:srgbClr val="FFCC00"/>
              </a:buClr>
              <a:buFontTx/>
              <a:buChar char="●"/>
              <a:defRPr/>
            </a:pPr>
            <a:endParaRPr lang="de-DE" dirty="0"/>
          </a:p>
          <a:p>
            <a:pPr>
              <a:buClr>
                <a:srgbClr val="FFCC00"/>
              </a:buClr>
              <a:buFontTx/>
              <a:buChar char="●"/>
              <a:defRPr/>
            </a:pPr>
            <a:r>
              <a:rPr lang="de-DE" i="1" dirty="0">
                <a:sym typeface="Monotype Sorts" pitchFamily="2" charset="2"/>
              </a:rPr>
              <a:t>READY</a:t>
            </a:r>
            <a:r>
              <a:rPr lang="de-DE" dirty="0">
                <a:sym typeface="Monotype Sorts" pitchFamily="2" charset="2"/>
              </a:rPr>
              <a:t>-(oder </a:t>
            </a:r>
            <a:r>
              <a:rPr lang="de-DE" i="1" dirty="0">
                <a:sym typeface="Monotype Sorts" pitchFamily="2" charset="2"/>
              </a:rPr>
              <a:t>FAILED</a:t>
            </a:r>
            <a:r>
              <a:rPr lang="de-DE" dirty="0">
                <a:sym typeface="Monotype Sorts" pitchFamily="2" charset="2"/>
              </a:rPr>
              <a:t>-)Nachricht eines Agenten geht verloren </a:t>
            </a:r>
          </a:p>
          <a:p>
            <a:pPr>
              <a:buClr>
                <a:srgbClr val="FFCC00"/>
              </a:buClr>
              <a:defRPr/>
            </a:pPr>
            <a:r>
              <a:rPr lang="de-DE" dirty="0">
                <a:sym typeface="Monotype Sorts" pitchFamily="2" charset="2"/>
              </a:rPr>
              <a:t/>
            </a:r>
            <a:br>
              <a:rPr lang="de-DE" dirty="0">
                <a:sym typeface="Monotype Sorts" pitchFamily="2" charset="2"/>
              </a:rPr>
            </a:b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dirty="0">
                <a:sym typeface="Monotype Sorts" pitchFamily="2" charset="2"/>
              </a:rPr>
              <a:t> nach Timeout-Intervall geht Koordinator davon aus, dass betreffender Agent nicht funktionsfähig ist und sendet </a:t>
            </a:r>
            <a:r>
              <a:rPr lang="de-DE" i="1" dirty="0">
                <a:sym typeface="Monotype Sorts" pitchFamily="2" charset="2"/>
              </a:rPr>
              <a:t>ABORT</a:t>
            </a:r>
            <a:r>
              <a:rPr lang="de-DE" dirty="0">
                <a:sym typeface="Monotype Sorts" pitchFamily="2" charset="2"/>
              </a:rPr>
              <a:t>-Nachricht an alle Agenten (Transaktion gescheitert)</a:t>
            </a:r>
          </a:p>
          <a:p>
            <a:pPr>
              <a:buClr>
                <a:srgbClr val="FFCC00"/>
              </a:buClr>
              <a:buFontTx/>
              <a:buChar char="●"/>
              <a:defRPr/>
            </a:pPr>
            <a:endParaRPr lang="de-DE" dirty="0">
              <a:sym typeface="Monotype Sorts" pitchFamily="2" charset="2"/>
            </a:endParaRPr>
          </a:p>
          <a:p>
            <a:pPr>
              <a:buClr>
                <a:srgbClr val="FFCC00"/>
              </a:buClr>
              <a:buFontTx/>
              <a:buChar char="●"/>
              <a:defRPr/>
            </a:pPr>
            <a:r>
              <a:rPr lang="de-DE" dirty="0">
                <a:sym typeface="Monotype Sorts" pitchFamily="2" charset="2"/>
              </a:rPr>
              <a:t>Agent erhält im Zustand </a:t>
            </a:r>
            <a:r>
              <a:rPr lang="de-DE" b="1" dirty="0">
                <a:sym typeface="Monotype Sorts" pitchFamily="2" charset="2"/>
              </a:rPr>
              <a:t>Bereit</a:t>
            </a:r>
            <a:r>
              <a:rPr lang="de-DE" dirty="0">
                <a:sym typeface="Monotype Sorts" pitchFamily="2" charset="2"/>
              </a:rPr>
              <a:t> keine Nachricht vom Koordinator</a:t>
            </a:r>
          </a:p>
          <a:p>
            <a:pPr>
              <a:buClr>
                <a:srgbClr val="FFCC00"/>
              </a:buClr>
              <a:defRPr/>
            </a:pPr>
            <a:endParaRPr lang="de-DE" dirty="0">
              <a:sym typeface="Monotype Sorts" pitchFamily="2" charset="2"/>
            </a:endParaRPr>
          </a:p>
          <a:p>
            <a:pPr>
              <a:buClr>
                <a:srgbClr val="FFCC00"/>
              </a:buClr>
              <a:defRPr/>
            </a:pPr>
            <a:r>
              <a:rPr lang="de-DE" dirty="0">
                <a:sym typeface="Monotype Sorts" pitchFamily="2" charset="2"/>
              </a:rPr>
              <a:t> 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dirty="0">
                <a:sym typeface="Monotype Sorts" pitchFamily="2" charset="2"/>
              </a:rPr>
              <a:t> Agent ist blockiert, bis </a:t>
            </a:r>
            <a:r>
              <a:rPr lang="de-DE" i="1" dirty="0">
                <a:sym typeface="Monotype Sorts" pitchFamily="2" charset="2"/>
              </a:rPr>
              <a:t>COMMIT</a:t>
            </a:r>
            <a:r>
              <a:rPr lang="de-DE" dirty="0">
                <a:sym typeface="Monotype Sorts" pitchFamily="2" charset="2"/>
              </a:rPr>
              <a:t>- oder </a:t>
            </a:r>
            <a:r>
              <a:rPr lang="de-DE" i="1" dirty="0">
                <a:sym typeface="Monotype Sorts" pitchFamily="2" charset="2"/>
              </a:rPr>
              <a:t>ABORT</a:t>
            </a:r>
            <a:r>
              <a:rPr lang="de-DE" dirty="0">
                <a:sym typeface="Monotype Sorts" pitchFamily="2" charset="2"/>
              </a:rPr>
              <a:t>-Nachricht vom Koordinator kommt, da Agent nicht selbst entscheiden kann (deshalb schickt Agent eine „Erinnerung“ an den Koordinator)</a:t>
            </a:r>
          </a:p>
        </p:txBody>
      </p:sp>
    </p:spTree>
    <p:extLst>
      <p:ext uri="{BB962C8B-B14F-4D97-AF65-F5344CB8AC3E}">
        <p14:creationId xmlns:p14="http://schemas.microsoft.com/office/powerpoint/2010/main" val="206173101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B90FD4-3D1F-4224-8507-4071C60B36A7}" type="slidenum">
              <a:rPr lang="en-US">
                <a:latin typeface="Arial" pitchFamily="34" charset="0"/>
              </a:rPr>
              <a:pPr/>
              <a:t>72</a:t>
            </a:fld>
            <a:endParaRPr lang="en-US">
              <a:latin typeface="Arial" pitchFamily="34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59569"/>
            <a:ext cx="6858000" cy="857250"/>
          </a:xfrm>
        </p:spPr>
        <p:txBody>
          <a:bodyPr/>
          <a:lstStyle/>
          <a:p>
            <a:pPr algn="ctr"/>
            <a:r>
              <a:rPr lang="de-DE"/>
              <a:t>Mehrbenutzersynchronisation </a:t>
            </a:r>
            <a:br>
              <a:rPr lang="de-DE"/>
            </a:br>
            <a:r>
              <a:rPr lang="de-DE"/>
              <a:t>in VDBMS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76425" y="1905000"/>
            <a:ext cx="5829300" cy="1085850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/>
              <a:t>Serialisierbarkeit</a:t>
            </a:r>
          </a:p>
          <a:p>
            <a:pPr>
              <a:buClr>
                <a:srgbClr val="FFCC00"/>
              </a:buClr>
            </a:pPr>
            <a:endParaRPr lang="de-DE"/>
          </a:p>
          <a:p>
            <a:pPr>
              <a:buClr>
                <a:srgbClr val="FFCC00"/>
              </a:buClr>
            </a:pPr>
            <a:r>
              <a:rPr lang="de-DE"/>
              <a:t>Zwei-Phasen-Sperrprotokoll in VDBMS</a:t>
            </a:r>
          </a:p>
        </p:txBody>
      </p:sp>
      <p:sp>
        <p:nvSpPr>
          <p:cNvPr id="76805" name="Rectangle 4"/>
          <p:cNvSpPr>
            <a:spLocks noChangeArrowheads="1"/>
          </p:cNvSpPr>
          <p:nvPr/>
        </p:nvSpPr>
        <p:spPr bwMode="auto">
          <a:xfrm>
            <a:off x="2171700" y="3038475"/>
            <a:ext cx="58293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75000"/>
              <a:buFontTx/>
              <a:buChar char="●"/>
            </a:pPr>
            <a:r>
              <a:rPr kumimoji="1" lang="de-DE">
                <a:latin typeface="Tahoma" pitchFamily="34" charset="0"/>
              </a:rPr>
              <a:t>lokale Sperrverwaltung an jeder Station </a:t>
            </a:r>
          </a:p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75000"/>
              <a:buFontTx/>
              <a:buChar char="●"/>
            </a:pPr>
            <a:r>
              <a:rPr kumimoji="1" lang="de-DE">
                <a:latin typeface="Tahoma" pitchFamily="34" charset="0"/>
              </a:rPr>
              <a:t>globale Sperrverwaltung </a:t>
            </a:r>
          </a:p>
        </p:txBody>
      </p:sp>
    </p:spTree>
    <p:extLst>
      <p:ext uri="{BB962C8B-B14F-4D97-AF65-F5344CB8AC3E}">
        <p14:creationId xmlns:p14="http://schemas.microsoft.com/office/powerpoint/2010/main" val="155121479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686A72-5E51-4BFB-8DFE-4ECCB3B68571}" type="slidenum">
              <a:rPr lang="en-US">
                <a:latin typeface="Arial" pitchFamily="34" charset="0"/>
              </a:rPr>
              <a:pPr/>
              <a:t>73</a:t>
            </a:fld>
            <a:endParaRPr lang="en-US">
              <a:latin typeface="Arial" pitchFamily="34" charset="0"/>
            </a:endParaRPr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114300"/>
            <a:ext cx="5829300" cy="607219"/>
          </a:xfrm>
        </p:spPr>
        <p:txBody>
          <a:bodyPr/>
          <a:lstStyle/>
          <a:p>
            <a:pPr algn="ctr"/>
            <a:r>
              <a:rPr lang="de-DE"/>
              <a:t>Serialisierbarkeit</a:t>
            </a:r>
          </a:p>
        </p:txBody>
      </p:sp>
      <p:sp>
        <p:nvSpPr>
          <p:cNvPr id="325635" name="Text Box 3"/>
          <p:cNvSpPr txBox="1">
            <a:spLocks noChangeArrowheads="1"/>
          </p:cNvSpPr>
          <p:nvPr/>
        </p:nvSpPr>
        <p:spPr bwMode="auto">
          <a:xfrm>
            <a:off x="1716881" y="1082278"/>
            <a:ext cx="5787629" cy="1477328"/>
          </a:xfrm>
          <a:prstGeom prst="rect">
            <a:avLst/>
          </a:prstGeom>
          <a:noFill/>
          <a:ln w="1587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FFCC00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>
                <a:latin typeface="Tahoma" pitchFamily="34" charset="0"/>
              </a:rPr>
              <a:t>Lokale Serialisierbarkeit an jeder der an den Transaktionen beteiligten Stationen reicht nicht aus. Deshalb muß man bei der Mehrbenutzersynchronisation auf </a:t>
            </a:r>
            <a:r>
              <a:rPr lang="de-DE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globaler Serialisierbarkeit</a:t>
            </a:r>
            <a:r>
              <a:rPr lang="de-DE">
                <a:latin typeface="Tahoma" pitchFamily="34" charset="0"/>
              </a:rPr>
              <a:t> bestehen.</a:t>
            </a:r>
          </a:p>
        </p:txBody>
      </p:sp>
      <p:sp>
        <p:nvSpPr>
          <p:cNvPr id="77829" name="Text Box 4"/>
          <p:cNvSpPr txBox="1">
            <a:spLocks noChangeArrowheads="1"/>
          </p:cNvSpPr>
          <p:nvPr/>
        </p:nvSpPr>
        <p:spPr bwMode="auto">
          <a:xfrm>
            <a:off x="1647825" y="2692004"/>
            <a:ext cx="42001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Beispiel (lokal serialisierbare Historien):</a:t>
            </a:r>
          </a:p>
        </p:txBody>
      </p:sp>
      <p:grpSp>
        <p:nvGrpSpPr>
          <p:cNvPr id="77830" name="Group 5"/>
          <p:cNvGrpSpPr>
            <a:grpSpLocks/>
          </p:cNvGrpSpPr>
          <p:nvPr/>
        </p:nvGrpSpPr>
        <p:grpSpPr bwMode="auto">
          <a:xfrm>
            <a:off x="2305050" y="3021807"/>
            <a:ext cx="4257675" cy="1483519"/>
            <a:chOff x="848" y="2730"/>
            <a:chExt cx="3576" cy="1246"/>
          </a:xfrm>
        </p:grpSpPr>
        <p:sp>
          <p:nvSpPr>
            <p:cNvPr id="77832" name="Rectangle 6"/>
            <p:cNvSpPr>
              <a:spLocks noChangeArrowheads="1"/>
            </p:cNvSpPr>
            <p:nvPr/>
          </p:nvSpPr>
          <p:spPr bwMode="auto">
            <a:xfrm>
              <a:off x="848" y="3032"/>
              <a:ext cx="728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Schritt</a:t>
              </a:r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77833" name="Rectangle 7"/>
            <p:cNvSpPr>
              <a:spLocks noChangeArrowheads="1"/>
            </p:cNvSpPr>
            <p:nvPr/>
          </p:nvSpPr>
          <p:spPr bwMode="auto">
            <a:xfrm>
              <a:off x="1576" y="3032"/>
              <a:ext cx="400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77834" name="Rectangle 8"/>
            <p:cNvSpPr>
              <a:spLocks noChangeArrowheads="1"/>
            </p:cNvSpPr>
            <p:nvPr/>
          </p:nvSpPr>
          <p:spPr bwMode="auto">
            <a:xfrm>
              <a:off x="1976" y="3032"/>
              <a:ext cx="400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77835" name="Rectangle 9"/>
            <p:cNvSpPr>
              <a:spLocks noChangeArrowheads="1"/>
            </p:cNvSpPr>
            <p:nvPr/>
          </p:nvSpPr>
          <p:spPr bwMode="auto">
            <a:xfrm>
              <a:off x="848" y="3264"/>
              <a:ext cx="728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imes New Roman" pitchFamily="18" charset="0"/>
                </a:rPr>
                <a:t>1.</a:t>
              </a:r>
            </a:p>
            <a:p>
              <a:r>
                <a:rPr lang="de-DE" sz="1350">
                  <a:latin typeface="Times New Roman" pitchFamily="18" charset="0"/>
                </a:rPr>
                <a:t>2.</a:t>
              </a:r>
            </a:p>
            <a:p>
              <a:r>
                <a:rPr lang="de-DE" sz="1350">
                  <a:latin typeface="Times New Roman" pitchFamily="18" charset="0"/>
                </a:rPr>
                <a:t>  </a:t>
              </a: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77836" name="Rectangle 10"/>
            <p:cNvSpPr>
              <a:spLocks noChangeArrowheads="1"/>
            </p:cNvSpPr>
            <p:nvPr/>
          </p:nvSpPr>
          <p:spPr bwMode="auto">
            <a:xfrm>
              <a:off x="2896" y="3018"/>
              <a:ext cx="728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Schritt</a:t>
              </a:r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77837" name="Rectangle 11"/>
            <p:cNvSpPr>
              <a:spLocks noChangeArrowheads="1"/>
            </p:cNvSpPr>
            <p:nvPr/>
          </p:nvSpPr>
          <p:spPr bwMode="auto">
            <a:xfrm>
              <a:off x="3624" y="3018"/>
              <a:ext cx="400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77838" name="Rectangle 12"/>
            <p:cNvSpPr>
              <a:spLocks noChangeArrowheads="1"/>
            </p:cNvSpPr>
            <p:nvPr/>
          </p:nvSpPr>
          <p:spPr bwMode="auto">
            <a:xfrm>
              <a:off x="4024" y="3018"/>
              <a:ext cx="400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77839" name="Rectangle 13"/>
            <p:cNvSpPr>
              <a:spLocks noChangeArrowheads="1"/>
            </p:cNvSpPr>
            <p:nvPr/>
          </p:nvSpPr>
          <p:spPr bwMode="auto">
            <a:xfrm>
              <a:off x="2896" y="3250"/>
              <a:ext cx="728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r>
                <a:rPr lang="de-DE" sz="1350">
                  <a:latin typeface="Times New Roman" pitchFamily="18" charset="0"/>
                </a:rPr>
                <a:t>3.</a:t>
              </a:r>
            </a:p>
            <a:p>
              <a:r>
                <a:rPr lang="de-DE" sz="1350">
                  <a:latin typeface="Times New Roman" pitchFamily="18" charset="0"/>
                </a:rPr>
                <a:t> 4.  </a:t>
              </a: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77840" name="Rectangle 14"/>
            <p:cNvSpPr>
              <a:spLocks noChangeArrowheads="1"/>
            </p:cNvSpPr>
            <p:nvPr/>
          </p:nvSpPr>
          <p:spPr bwMode="auto">
            <a:xfrm>
              <a:off x="1576" y="3264"/>
              <a:ext cx="400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imes New Roman" pitchFamily="18" charset="0"/>
                </a:rPr>
                <a:t>r(A)</a:t>
              </a: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77841" name="Rectangle 15"/>
            <p:cNvSpPr>
              <a:spLocks noChangeArrowheads="1"/>
            </p:cNvSpPr>
            <p:nvPr/>
          </p:nvSpPr>
          <p:spPr bwMode="auto">
            <a:xfrm>
              <a:off x="1976" y="3264"/>
              <a:ext cx="400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350">
                <a:latin typeface="Times New Roman" pitchFamily="18" charset="0"/>
              </a:endParaRPr>
            </a:p>
            <a:p>
              <a:r>
                <a:rPr lang="de-DE" sz="1350">
                  <a:latin typeface="Times New Roman" pitchFamily="18" charset="0"/>
                </a:rPr>
                <a:t>w(A)</a:t>
              </a: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77842" name="Rectangle 16"/>
            <p:cNvSpPr>
              <a:spLocks noChangeArrowheads="1"/>
            </p:cNvSpPr>
            <p:nvPr/>
          </p:nvSpPr>
          <p:spPr bwMode="auto">
            <a:xfrm>
              <a:off x="4024" y="3248"/>
              <a:ext cx="400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r>
                <a:rPr lang="de-DE" sz="1350">
                  <a:latin typeface="Times New Roman" pitchFamily="18" charset="0"/>
                </a:rPr>
                <a:t>w(B)</a:t>
              </a: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77843" name="Rectangle 17"/>
            <p:cNvSpPr>
              <a:spLocks noChangeArrowheads="1"/>
            </p:cNvSpPr>
            <p:nvPr/>
          </p:nvSpPr>
          <p:spPr bwMode="auto">
            <a:xfrm>
              <a:off x="3624" y="3248"/>
              <a:ext cx="400" cy="7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r>
                <a:rPr lang="de-DE" sz="1350">
                  <a:latin typeface="Times New Roman" pitchFamily="18" charset="0"/>
                </a:rPr>
                <a:t>r(B)</a:t>
              </a: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77844" name="Text Box 18"/>
            <p:cNvSpPr txBox="1">
              <a:spLocks noChangeArrowheads="1"/>
            </p:cNvSpPr>
            <p:nvPr/>
          </p:nvSpPr>
          <p:spPr bwMode="auto">
            <a:xfrm>
              <a:off x="1486" y="2730"/>
              <a:ext cx="327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de-DE">
                  <a:latin typeface="Times New Roman" pitchFamily="18" charset="0"/>
                </a:rPr>
                <a:t>S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77845" name="Text Box 19"/>
            <p:cNvSpPr txBox="1">
              <a:spLocks noChangeArrowheads="1"/>
            </p:cNvSpPr>
            <p:nvPr/>
          </p:nvSpPr>
          <p:spPr bwMode="auto">
            <a:xfrm>
              <a:off x="3526" y="2730"/>
              <a:ext cx="327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de-DE">
                  <a:latin typeface="Times New Roman" pitchFamily="18" charset="0"/>
                </a:rPr>
                <a:t>S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</p:grpSp>
      <p:sp>
        <p:nvSpPr>
          <p:cNvPr id="77831" name="Text Box 20"/>
          <p:cNvSpPr txBox="1">
            <a:spLocks noChangeArrowheads="1"/>
          </p:cNvSpPr>
          <p:nvPr/>
        </p:nvSpPr>
        <p:spPr bwMode="auto">
          <a:xfrm>
            <a:off x="4026694" y="4592241"/>
            <a:ext cx="16725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dirty="0">
                <a:latin typeface="Times New Roman" pitchFamily="18" charset="0"/>
              </a:rPr>
              <a:t>T</a:t>
            </a:r>
            <a:r>
              <a:rPr lang="de-DE" b="1" baseline="-25000" dirty="0">
                <a:latin typeface="Times New Roman" pitchFamily="18" charset="0"/>
              </a:rPr>
              <a:t>1    </a:t>
            </a:r>
            <a:r>
              <a:rPr lang="de-DE" dirty="0">
                <a:latin typeface="Wingdings"/>
                <a:ea typeface="Wingdings"/>
                <a:cs typeface="Wingdings"/>
                <a:sym typeface="Wingdings"/>
              </a:rPr>
              <a:t></a:t>
            </a:r>
            <a:r>
              <a:rPr lang="de-DE" b="1" baseline="-25000" dirty="0">
                <a:latin typeface="Times New Roman" pitchFamily="18" charset="0"/>
              </a:rPr>
              <a:t>    </a:t>
            </a:r>
            <a:r>
              <a:rPr lang="de-DE" dirty="0">
                <a:latin typeface="Times New Roman" pitchFamily="18" charset="0"/>
              </a:rPr>
              <a:t>T</a:t>
            </a:r>
            <a:r>
              <a:rPr lang="de-DE" b="1" baseline="-25000" dirty="0">
                <a:latin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1373249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2C3FAD-C0B2-46B0-A7EF-DAC2D1855E9E}" type="slidenum">
              <a:rPr lang="en-US">
                <a:latin typeface="Arial" pitchFamily="34" charset="0"/>
              </a:rPr>
              <a:pPr/>
              <a:t>74</a:t>
            </a:fld>
            <a:endParaRPr lang="en-US">
              <a:latin typeface="Arial" pitchFamily="34" charset="0"/>
            </a:endParaRP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Lokale Sperrverwaltung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20454" y="1506141"/>
            <a:ext cx="5965031" cy="3024188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dirty="0"/>
              <a:t>globale Transaktion muss vor Zugriff/Modifikation eines Datums A, das auf Station S liegt, eine Sperre vom Sperrverwalter der Station S erwerben</a:t>
            </a:r>
          </a:p>
          <a:p>
            <a:pPr>
              <a:buClr>
                <a:srgbClr val="FFCC00"/>
              </a:buClr>
              <a:defRPr/>
            </a:pPr>
            <a:endParaRPr lang="de-DE" dirty="0"/>
          </a:p>
          <a:p>
            <a:pPr>
              <a:buClr>
                <a:srgbClr val="FFCC00"/>
              </a:buClr>
              <a:defRPr/>
            </a:pPr>
            <a:r>
              <a:rPr lang="de-DE" dirty="0"/>
              <a:t>Verträglichkeit der angeforderten Sperre mit bereits existierenden Sperren kann lokal entschieden werden 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dirty="0">
                <a:sym typeface="Monotype Sorts" pitchFamily="2" charset="2"/>
              </a:rPr>
              <a:t> favorisiert lokale Transaktionen, da diese nur mit ihrem lokalen Sperrverwalter kommunizieren müssen</a:t>
            </a:r>
          </a:p>
        </p:txBody>
      </p:sp>
    </p:spTree>
    <p:extLst>
      <p:ext uri="{BB962C8B-B14F-4D97-AF65-F5344CB8AC3E}">
        <p14:creationId xmlns:p14="http://schemas.microsoft.com/office/powerpoint/2010/main" val="195357920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C3275A-BDAA-42C3-8BEA-E181029AFF65}" type="slidenum">
              <a:rPr lang="en-US">
                <a:latin typeface="Arial" pitchFamily="34" charset="0"/>
              </a:rPr>
              <a:pPr/>
              <a:t>75</a:t>
            </a:fld>
            <a:endParaRPr lang="en-US">
              <a:latin typeface="Arial" pitchFamily="34" charset="0"/>
            </a:endParaRPr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>
          <a:xfrm>
            <a:off x="1657350" y="219075"/>
            <a:ext cx="5829300" cy="857250"/>
          </a:xfrm>
        </p:spPr>
        <p:txBody>
          <a:bodyPr/>
          <a:lstStyle/>
          <a:p>
            <a:pPr algn="ctr"/>
            <a:r>
              <a:rPr lang="de-DE"/>
              <a:t>Globale Sperrverwaltung</a:t>
            </a:r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0916" y="2408635"/>
            <a:ext cx="6390084" cy="2506265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dirty="0"/>
              <a:t>zentraler Sperrverwalter kann zum Engpass des VDBMS werden, besonders bei einem Absturz der Sperrverwalter-Station („</a:t>
            </a:r>
            <a:r>
              <a:rPr lang="de-DE" dirty="0" err="1"/>
              <a:t>rien</a:t>
            </a:r>
            <a:r>
              <a:rPr lang="de-DE" dirty="0"/>
              <a:t> ne </a:t>
            </a:r>
            <a:r>
              <a:rPr lang="de-DE" dirty="0" err="1"/>
              <a:t>vas</a:t>
            </a:r>
            <a:r>
              <a:rPr lang="de-DE" dirty="0"/>
              <a:t> plus“)</a:t>
            </a:r>
          </a:p>
          <a:p>
            <a:pPr>
              <a:buClr>
                <a:srgbClr val="FFCC00"/>
              </a:buClr>
            </a:pPr>
            <a:endParaRPr lang="de-DE" dirty="0"/>
          </a:p>
          <a:p>
            <a:pPr>
              <a:buClr>
                <a:srgbClr val="FFCC00"/>
              </a:buClr>
            </a:pPr>
            <a:r>
              <a:rPr lang="de-DE" dirty="0"/>
              <a:t>Verletzung der lokalen Autonomie der Stationen, da auch lokale Transaktionen ihre Sperren bei der zentralisierten Sperrverwaltung anfordern müssen</a:t>
            </a:r>
          </a:p>
        </p:txBody>
      </p:sp>
      <p:sp>
        <p:nvSpPr>
          <p:cNvPr id="79877" name="Text Box 4"/>
          <p:cNvSpPr txBox="1">
            <a:spLocks noChangeArrowheads="1"/>
          </p:cNvSpPr>
          <p:nvPr/>
        </p:nvSpPr>
        <p:spPr bwMode="auto">
          <a:xfrm>
            <a:off x="1647825" y="1291829"/>
            <a:ext cx="6115050" cy="108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= alle Transaktionen fordern alle Sperren an einer einzigen, ausgezeichneten Station an.</a:t>
            </a:r>
          </a:p>
          <a:p>
            <a:pPr algn="l">
              <a:lnSpc>
                <a:spcPct val="60000"/>
              </a:lnSpc>
            </a:pPr>
            <a:endParaRPr lang="de-DE">
              <a:latin typeface="Tahoma" pitchFamily="34" charset="0"/>
            </a:endParaRPr>
          </a:p>
          <a:p>
            <a:pPr algn="l"/>
            <a:r>
              <a:rPr lang="de-DE">
                <a:latin typeface="Tahoma" pitchFamily="34" charset="0"/>
              </a:rPr>
              <a:t>Nachteile:</a:t>
            </a:r>
          </a:p>
        </p:txBody>
      </p:sp>
      <p:sp>
        <p:nvSpPr>
          <p:cNvPr id="327685" name="Text Box 5"/>
          <p:cNvSpPr txBox="1">
            <a:spLocks noChangeArrowheads="1"/>
          </p:cNvSpPr>
          <p:nvPr/>
        </p:nvSpPr>
        <p:spPr bwMode="auto">
          <a:xfrm>
            <a:off x="2219326" y="4435079"/>
            <a:ext cx="48469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de-DE">
                <a:latin typeface="Tahoma" pitchFamily="34" charset="0"/>
              </a:rPr>
              <a:t>zentrale Sperrverwaltung i.a. </a:t>
            </a:r>
            <a:r>
              <a:rPr lang="de-DE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nicht</a:t>
            </a:r>
            <a:r>
              <a:rPr lang="de-DE">
                <a:latin typeface="Tahoma" pitchFamily="34" charset="0"/>
              </a:rPr>
              <a:t> akzeptabel</a:t>
            </a:r>
          </a:p>
        </p:txBody>
      </p:sp>
      <p:sp>
        <p:nvSpPr>
          <p:cNvPr id="79879" name="AutoShape 6"/>
          <p:cNvSpPr>
            <a:spLocks noChangeArrowheads="1"/>
          </p:cNvSpPr>
          <p:nvPr/>
        </p:nvSpPr>
        <p:spPr bwMode="auto">
          <a:xfrm>
            <a:off x="1716882" y="4562475"/>
            <a:ext cx="384572" cy="122635"/>
          </a:xfrm>
          <a:prstGeom prst="rightArrow">
            <a:avLst>
              <a:gd name="adj1" fmla="val 50000"/>
              <a:gd name="adj2" fmla="val 78398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53530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B67CC4-28E3-45B4-B15D-AB6132421079}" type="slidenum">
              <a:rPr lang="en-US">
                <a:latin typeface="Arial" pitchFamily="34" charset="0"/>
              </a:rPr>
              <a:pPr/>
              <a:t>76</a:t>
            </a:fld>
            <a:endParaRPr lang="en-US">
              <a:latin typeface="Arial" pitchFamily="34" charset="0"/>
            </a:endParaRP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Deadlocks in VDBMS</a:t>
            </a:r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95475" y="1847850"/>
            <a:ext cx="5829300" cy="409575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/>
              <a:t>Erkennung von Deadlocks (Verklemmungen)</a:t>
            </a: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2155031" y="2324100"/>
            <a:ext cx="58293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•"/>
            </a:pPr>
            <a:r>
              <a:rPr kumimoji="1" lang="de-DE">
                <a:latin typeface="Tahoma" pitchFamily="34" charset="0"/>
              </a:rPr>
              <a:t>zentralisierte Deadlock-Erkennung</a:t>
            </a:r>
          </a:p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•"/>
            </a:pPr>
            <a:r>
              <a:rPr kumimoji="1" lang="de-DE">
                <a:latin typeface="Tahoma" pitchFamily="34" charset="0"/>
              </a:rPr>
              <a:t>dezentrale (verteilte) Deadlock-Erkennung</a:t>
            </a:r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1897856" y="3355181"/>
            <a:ext cx="58293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ebdings" pitchFamily="18" charset="2"/>
              <a:buChar char="="/>
            </a:pPr>
            <a:r>
              <a:rPr kumimoji="1" lang="de-DE">
                <a:latin typeface="Tahoma" pitchFamily="34" charset="0"/>
              </a:rPr>
              <a:t>Vermeidung von Deadlocks</a:t>
            </a:r>
          </a:p>
        </p:txBody>
      </p:sp>
    </p:spTree>
    <p:extLst>
      <p:ext uri="{BB962C8B-B14F-4D97-AF65-F5344CB8AC3E}">
        <p14:creationId xmlns:p14="http://schemas.microsoft.com/office/powerpoint/2010/main" val="199878695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27A37C-B156-427C-BDFD-FCCD5D38BB70}" type="slidenum">
              <a:rPr lang="en-US">
                <a:latin typeface="Arial" pitchFamily="34" charset="0"/>
              </a:rPr>
              <a:pPr/>
              <a:t>77</a:t>
            </a:fld>
            <a:endParaRPr lang="en-US">
              <a:latin typeface="Arial" pitchFamily="34" charset="0"/>
            </a:endParaRPr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„Verteilter“ Deadlock</a:t>
            </a:r>
          </a:p>
        </p:txBody>
      </p:sp>
      <p:grpSp>
        <p:nvGrpSpPr>
          <p:cNvPr id="81924" name="Group 3"/>
          <p:cNvGrpSpPr>
            <a:grpSpLocks/>
          </p:cNvGrpSpPr>
          <p:nvPr/>
        </p:nvGrpSpPr>
        <p:grpSpPr bwMode="auto">
          <a:xfrm>
            <a:off x="2114550" y="1669257"/>
            <a:ext cx="2352675" cy="2521744"/>
            <a:chOff x="1128" y="1402"/>
            <a:chExt cx="1976" cy="2118"/>
          </a:xfrm>
        </p:grpSpPr>
        <p:sp>
          <p:nvSpPr>
            <p:cNvPr id="81933" name="Rectangle 4"/>
            <p:cNvSpPr>
              <a:spLocks noChangeArrowheads="1"/>
            </p:cNvSpPr>
            <p:nvPr/>
          </p:nvSpPr>
          <p:spPr bwMode="auto">
            <a:xfrm>
              <a:off x="1128" y="1696"/>
              <a:ext cx="728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Schritt</a:t>
              </a:r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81934" name="Rectangle 5"/>
            <p:cNvSpPr>
              <a:spLocks noChangeArrowheads="1"/>
            </p:cNvSpPr>
            <p:nvPr/>
          </p:nvSpPr>
          <p:spPr bwMode="auto">
            <a:xfrm>
              <a:off x="1856" y="1696"/>
              <a:ext cx="624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81935" name="Rectangle 6"/>
            <p:cNvSpPr>
              <a:spLocks noChangeArrowheads="1"/>
            </p:cNvSpPr>
            <p:nvPr/>
          </p:nvSpPr>
          <p:spPr bwMode="auto">
            <a:xfrm>
              <a:off x="2480" y="1696"/>
              <a:ext cx="624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81936" name="Rectangle 7"/>
            <p:cNvSpPr>
              <a:spLocks noChangeArrowheads="1"/>
            </p:cNvSpPr>
            <p:nvPr/>
          </p:nvSpPr>
          <p:spPr bwMode="auto">
            <a:xfrm>
              <a:off x="1128" y="1928"/>
              <a:ext cx="728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>
                  <a:latin typeface="Times New Roman" pitchFamily="18" charset="0"/>
                </a:rPr>
                <a:t>0.</a:t>
              </a:r>
            </a:p>
            <a:p>
              <a:r>
                <a:rPr lang="de-DE" sz="1350">
                  <a:latin typeface="Times New Roman" pitchFamily="18" charset="0"/>
                </a:rPr>
                <a:t>1.</a:t>
              </a:r>
            </a:p>
            <a:p>
              <a:r>
                <a:rPr lang="de-DE" sz="1350">
                  <a:latin typeface="Times New Roman" pitchFamily="18" charset="0"/>
                </a:rPr>
                <a:t>2.</a:t>
              </a:r>
            </a:p>
            <a:p>
              <a:r>
                <a:rPr lang="de-DE" sz="1350">
                  <a:latin typeface="Times New Roman" pitchFamily="18" charset="0"/>
                </a:rPr>
                <a:t> </a:t>
              </a: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r>
                <a:rPr lang="de-DE" sz="1350">
                  <a:latin typeface="Times New Roman" pitchFamily="18" charset="0"/>
                </a:rPr>
                <a:t>6.</a:t>
              </a: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81937" name="Rectangle 8"/>
            <p:cNvSpPr>
              <a:spLocks noChangeArrowheads="1"/>
            </p:cNvSpPr>
            <p:nvPr/>
          </p:nvSpPr>
          <p:spPr bwMode="auto">
            <a:xfrm>
              <a:off x="1856" y="1928"/>
              <a:ext cx="624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 sz="1350" b="1">
                  <a:latin typeface="Times New Roman" pitchFamily="18" charset="0"/>
                </a:rPr>
                <a:t>BOT</a:t>
              </a:r>
            </a:p>
            <a:p>
              <a:r>
                <a:rPr lang="de-DE" sz="1350" b="1">
                  <a:latin typeface="Times New Roman" pitchFamily="18" charset="0"/>
                </a:rPr>
                <a:t>lockS</a:t>
              </a:r>
              <a:r>
                <a:rPr lang="de-DE" sz="1350">
                  <a:latin typeface="Times New Roman" pitchFamily="18" charset="0"/>
                </a:rPr>
                <a:t>(A)</a:t>
              </a:r>
            </a:p>
            <a:p>
              <a:r>
                <a:rPr lang="de-DE" sz="1350">
                  <a:latin typeface="Times New Roman" pitchFamily="18" charset="0"/>
                </a:rPr>
                <a:t>r(A)</a:t>
              </a: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81938" name="Rectangle 9"/>
            <p:cNvSpPr>
              <a:spLocks noChangeArrowheads="1"/>
            </p:cNvSpPr>
            <p:nvPr/>
          </p:nvSpPr>
          <p:spPr bwMode="auto">
            <a:xfrm>
              <a:off x="2480" y="1928"/>
              <a:ext cx="624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r>
                <a:rPr lang="de-DE" sz="1350" b="1">
                  <a:latin typeface="Times New Roman" pitchFamily="18" charset="0"/>
                </a:rPr>
                <a:t>lockX</a:t>
              </a:r>
              <a:r>
                <a:rPr lang="de-DE" sz="1350">
                  <a:latin typeface="Times New Roman" pitchFamily="18" charset="0"/>
                </a:rPr>
                <a:t>(A)</a:t>
              </a:r>
            </a:p>
            <a:p>
              <a:r>
                <a:rPr lang="de-DE" sz="1350">
                  <a:latin typeface="Times New Roman" pitchFamily="18" charset="0"/>
                  <a:sym typeface="Symbol" pitchFamily="18" charset="2"/>
                </a:rPr>
                <a:t></a:t>
              </a:r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81939" name="Text Box 10"/>
            <p:cNvSpPr txBox="1">
              <a:spLocks noChangeArrowheads="1"/>
            </p:cNvSpPr>
            <p:nvPr/>
          </p:nvSpPr>
          <p:spPr bwMode="auto">
            <a:xfrm>
              <a:off x="2006" y="1402"/>
              <a:ext cx="327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de-DE">
                  <a:latin typeface="Times New Roman" pitchFamily="18" charset="0"/>
                </a:rPr>
                <a:t>S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</p:grpSp>
      <p:grpSp>
        <p:nvGrpSpPr>
          <p:cNvPr id="81925" name="Group 11"/>
          <p:cNvGrpSpPr>
            <a:grpSpLocks/>
          </p:cNvGrpSpPr>
          <p:nvPr/>
        </p:nvGrpSpPr>
        <p:grpSpPr bwMode="auto">
          <a:xfrm>
            <a:off x="4800600" y="1669257"/>
            <a:ext cx="2352675" cy="2521744"/>
            <a:chOff x="3072" y="1402"/>
            <a:chExt cx="1976" cy="2118"/>
          </a:xfrm>
        </p:grpSpPr>
        <p:sp>
          <p:nvSpPr>
            <p:cNvPr id="81926" name="Rectangle 12"/>
            <p:cNvSpPr>
              <a:spLocks noChangeArrowheads="1"/>
            </p:cNvSpPr>
            <p:nvPr/>
          </p:nvSpPr>
          <p:spPr bwMode="auto">
            <a:xfrm>
              <a:off x="3072" y="1696"/>
              <a:ext cx="728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Schritt</a:t>
              </a:r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81927" name="Rectangle 13"/>
            <p:cNvSpPr>
              <a:spLocks noChangeArrowheads="1"/>
            </p:cNvSpPr>
            <p:nvPr/>
          </p:nvSpPr>
          <p:spPr bwMode="auto">
            <a:xfrm>
              <a:off x="3800" y="1696"/>
              <a:ext cx="624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1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81928" name="Rectangle 14"/>
            <p:cNvSpPr>
              <a:spLocks noChangeArrowheads="1"/>
            </p:cNvSpPr>
            <p:nvPr/>
          </p:nvSpPr>
          <p:spPr bwMode="auto">
            <a:xfrm>
              <a:off x="4424" y="1696"/>
              <a:ext cx="624" cy="23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de-DE">
                  <a:latin typeface="Times New Roman" pitchFamily="18" charset="0"/>
                </a:rPr>
                <a:t>T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  <p:sp>
          <p:nvSpPr>
            <p:cNvPr id="81929" name="Rectangle 15"/>
            <p:cNvSpPr>
              <a:spLocks noChangeArrowheads="1"/>
            </p:cNvSpPr>
            <p:nvPr/>
          </p:nvSpPr>
          <p:spPr bwMode="auto">
            <a:xfrm>
              <a:off x="3072" y="1928"/>
              <a:ext cx="728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r>
                <a:rPr lang="de-DE" sz="1350">
                  <a:latin typeface="Times New Roman" pitchFamily="18" charset="0"/>
                </a:rPr>
                <a:t> 3.</a:t>
              </a:r>
            </a:p>
            <a:p>
              <a:r>
                <a:rPr lang="de-DE" sz="1350">
                  <a:latin typeface="Times New Roman" pitchFamily="18" charset="0"/>
                </a:rPr>
                <a:t> 4.</a:t>
              </a:r>
            </a:p>
            <a:p>
              <a:r>
                <a:rPr lang="de-DE" sz="1350">
                  <a:latin typeface="Times New Roman" pitchFamily="18" charset="0"/>
                </a:rPr>
                <a:t> 5.</a:t>
              </a:r>
            </a:p>
            <a:p>
              <a:endParaRPr lang="de-DE" sz="1350">
                <a:latin typeface="Times New Roman" pitchFamily="18" charset="0"/>
              </a:endParaRPr>
            </a:p>
            <a:p>
              <a:r>
                <a:rPr lang="de-DE" sz="1350">
                  <a:latin typeface="Times New Roman" pitchFamily="18" charset="0"/>
                </a:rPr>
                <a:t> 7.</a:t>
              </a: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81930" name="Rectangle 16"/>
            <p:cNvSpPr>
              <a:spLocks noChangeArrowheads="1"/>
            </p:cNvSpPr>
            <p:nvPr/>
          </p:nvSpPr>
          <p:spPr bwMode="auto">
            <a:xfrm>
              <a:off x="3800" y="1928"/>
              <a:ext cx="624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r>
                <a:rPr lang="de-DE" sz="1350" b="1">
                  <a:latin typeface="Times New Roman" pitchFamily="18" charset="0"/>
                </a:rPr>
                <a:t>lockS</a:t>
              </a:r>
              <a:r>
                <a:rPr lang="de-DE" sz="1350">
                  <a:latin typeface="Times New Roman" pitchFamily="18" charset="0"/>
                </a:rPr>
                <a:t>(B)</a:t>
              </a:r>
            </a:p>
            <a:p>
              <a:r>
                <a:rPr lang="de-DE" sz="1350">
                  <a:latin typeface="Times New Roman" pitchFamily="18" charset="0"/>
                  <a:sym typeface="Symbol" pitchFamily="18" charset="2"/>
                </a:rPr>
                <a:t></a:t>
              </a:r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81931" name="Rectangle 17"/>
            <p:cNvSpPr>
              <a:spLocks noChangeArrowheads="1"/>
            </p:cNvSpPr>
            <p:nvPr/>
          </p:nvSpPr>
          <p:spPr bwMode="auto">
            <a:xfrm>
              <a:off x="4424" y="1928"/>
              <a:ext cx="624" cy="15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r>
                <a:rPr lang="de-DE" sz="1350" b="1">
                  <a:latin typeface="Times New Roman" pitchFamily="18" charset="0"/>
                </a:rPr>
                <a:t>BOT</a:t>
              </a:r>
            </a:p>
            <a:p>
              <a:r>
                <a:rPr lang="de-DE" sz="1350" b="1">
                  <a:latin typeface="Times New Roman" pitchFamily="18" charset="0"/>
                </a:rPr>
                <a:t>lockX</a:t>
              </a:r>
              <a:r>
                <a:rPr lang="de-DE" sz="1350">
                  <a:latin typeface="Times New Roman" pitchFamily="18" charset="0"/>
                </a:rPr>
                <a:t>(B)</a:t>
              </a:r>
            </a:p>
            <a:p>
              <a:r>
                <a:rPr lang="de-DE" sz="1350">
                  <a:latin typeface="Times New Roman" pitchFamily="18" charset="0"/>
                </a:rPr>
                <a:t>w(B)</a:t>
              </a: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  <a:p>
              <a:endParaRPr lang="de-DE" sz="1350">
                <a:latin typeface="Times New Roman" pitchFamily="18" charset="0"/>
              </a:endParaRPr>
            </a:p>
          </p:txBody>
        </p:sp>
        <p:sp>
          <p:nvSpPr>
            <p:cNvPr id="81932" name="Text Box 18"/>
            <p:cNvSpPr txBox="1">
              <a:spLocks noChangeArrowheads="1"/>
            </p:cNvSpPr>
            <p:nvPr/>
          </p:nvSpPr>
          <p:spPr bwMode="auto">
            <a:xfrm>
              <a:off x="3950" y="1402"/>
              <a:ext cx="327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de-DE">
                  <a:latin typeface="Times New Roman" pitchFamily="18" charset="0"/>
                </a:rPr>
                <a:t>S</a:t>
              </a:r>
              <a:r>
                <a:rPr lang="de-DE" b="1" baseline="-25000">
                  <a:latin typeface="Times New Roman" pitchFamily="18" charset="0"/>
                </a:rPr>
                <a:t>2</a:t>
              </a:r>
              <a:endParaRPr lang="de-DE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67009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F200EB-0597-4662-BFD4-F80B2555295A}" type="slidenum">
              <a:rPr lang="en-US">
                <a:latin typeface="Arial" pitchFamily="34" charset="0"/>
              </a:rPr>
              <a:pPr/>
              <a:t>78</a:t>
            </a:fld>
            <a:endParaRPr lang="en-US">
              <a:latin typeface="Arial" pitchFamily="34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Timeout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1885" y="1403748"/>
            <a:ext cx="6096000" cy="1893094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/>
              <a:t>betreffende Transaktion wird zurückgesetzt und erneut gestartet 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>
                <a:sym typeface="Monotype Sorts" pitchFamily="2" charset="2"/>
              </a:rPr>
              <a:t> einfach zu realisieren</a:t>
            </a:r>
          </a:p>
          <a:p>
            <a:pPr>
              <a:buClr>
                <a:srgbClr val="FFCC00"/>
              </a:buClr>
              <a:defRPr/>
            </a:pPr>
            <a:endParaRPr lang="de-DE">
              <a:sym typeface="Monotype Sorts" pitchFamily="2" charset="2"/>
            </a:endParaRPr>
          </a:p>
          <a:p>
            <a:pPr>
              <a:buClr>
                <a:srgbClr val="FFCC00"/>
              </a:buClr>
              <a:defRPr/>
            </a:pPr>
            <a:r>
              <a:rPr lang="de-DE">
                <a:sym typeface="Monotype Sorts" pitchFamily="2" charset="2"/>
              </a:rPr>
              <a:t>Problem: richtige Wahl des Timeout-Intervalls: 	</a:t>
            </a:r>
          </a:p>
        </p:txBody>
      </p:sp>
      <p:sp>
        <p:nvSpPr>
          <p:cNvPr id="330756" name="Rectangle 4"/>
          <p:cNvSpPr>
            <a:spLocks noChangeArrowheads="1"/>
          </p:cNvSpPr>
          <p:nvPr/>
        </p:nvSpPr>
        <p:spPr bwMode="auto">
          <a:xfrm>
            <a:off x="2021682" y="2678906"/>
            <a:ext cx="5979319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•"/>
              <a:defRPr/>
            </a:pPr>
            <a:r>
              <a:rPr kumimoji="1" lang="de-DE">
                <a:latin typeface="Tahoma" pitchFamily="34" charset="0"/>
                <a:sym typeface="Monotype Sorts" pitchFamily="2" charset="2"/>
              </a:rPr>
              <a:t>zu lang </a:t>
            </a:r>
            <a:r>
              <a:rPr kumimoji="1"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Symbol" pitchFamily="18" charset="2"/>
              </a:rPr>
              <a:t>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schlechte Ausnutzung der Systemressourcen </a:t>
            </a:r>
          </a:p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Tx/>
              <a:buChar char="•"/>
              <a:defRPr/>
            </a:pPr>
            <a:r>
              <a:rPr kumimoji="1" lang="de-DE">
                <a:latin typeface="Tahoma" pitchFamily="34" charset="0"/>
                <a:sym typeface="Monotype Sorts" pitchFamily="2" charset="2"/>
              </a:rPr>
              <a:t>zu kurz </a:t>
            </a:r>
            <a:r>
              <a:rPr kumimoji="1"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  <a:sym typeface="Symbol" pitchFamily="18" charset="2"/>
              </a:rPr>
              <a:t></a:t>
            </a:r>
            <a:r>
              <a:rPr kumimoji="1" lang="de-DE">
                <a:latin typeface="Tahoma" pitchFamily="34" charset="0"/>
                <a:sym typeface="Monotype Sorts" pitchFamily="2" charset="2"/>
              </a:rPr>
              <a:t> Deadlock-Erkennung, wo gar keine Verklemmung vorliegt</a:t>
            </a:r>
          </a:p>
        </p:txBody>
      </p:sp>
    </p:spTree>
    <p:extLst>
      <p:ext uri="{BB962C8B-B14F-4D97-AF65-F5344CB8AC3E}">
        <p14:creationId xmlns:p14="http://schemas.microsoft.com/office/powerpoint/2010/main" val="128337809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ABFC60-82D3-4707-890D-934BD1D00491}" type="slidenum">
              <a:rPr lang="en-US">
                <a:latin typeface="Arial" pitchFamily="34" charset="0"/>
              </a:rPr>
              <a:pPr/>
              <a:t>79</a:t>
            </a:fld>
            <a:endParaRPr lang="en-US">
              <a:latin typeface="Arial" pitchFamily="34" charset="0"/>
            </a:endParaRPr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Zentralisierte Deadlock-Erkennung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28775" y="1685925"/>
            <a:ext cx="6105525" cy="1495425"/>
          </a:xfrm>
        </p:spPr>
        <p:txBody>
          <a:bodyPr/>
          <a:lstStyle/>
          <a:p>
            <a:pPr>
              <a:buClr>
                <a:srgbClr val="FFCC00"/>
              </a:buClr>
              <a:defRPr/>
            </a:pPr>
            <a:r>
              <a:rPr lang="de-DE" dirty="0"/>
              <a:t>Stationen melden lokal vorliegende Wartebeziehungen an neutralen Knoten, der daraus globalen Wartegraphen aufbaut (Zyklus im Graphen </a:t>
            </a: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dirty="0">
                <a:sym typeface="Monotype Sorts" pitchFamily="2" charset="2"/>
              </a:rPr>
              <a:t> </a:t>
            </a:r>
            <a:r>
              <a:rPr lang="de-DE" dirty="0"/>
              <a:t> Deadlock) 		 </a:t>
            </a:r>
            <a:br>
              <a:rPr lang="de-DE" dirty="0"/>
            </a:br>
            <a:r>
              <a:rPr lang="de-DE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 dirty="0">
                <a:sym typeface="Monotype Sorts" pitchFamily="2" charset="2"/>
              </a:rPr>
              <a:t> sichere Lösung</a:t>
            </a:r>
          </a:p>
          <a:p>
            <a:pPr>
              <a:buClr>
                <a:srgbClr val="FFCC00"/>
              </a:buClr>
              <a:defRPr/>
            </a:pPr>
            <a:r>
              <a:rPr lang="de-DE" dirty="0">
                <a:sym typeface="Monotype Sorts" pitchFamily="2" charset="2"/>
              </a:rPr>
              <a:t>Nachteile:</a:t>
            </a:r>
          </a:p>
        </p:txBody>
      </p:sp>
      <p:sp>
        <p:nvSpPr>
          <p:cNvPr id="83973" name="Rectangle 4"/>
          <p:cNvSpPr>
            <a:spLocks noChangeArrowheads="1"/>
          </p:cNvSpPr>
          <p:nvPr/>
        </p:nvSpPr>
        <p:spPr bwMode="auto">
          <a:xfrm>
            <a:off x="1943100" y="3288506"/>
            <a:ext cx="5829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ebdings" pitchFamily="18" charset="2"/>
              <a:buChar char="="/>
            </a:pPr>
            <a:r>
              <a:rPr kumimoji="1" lang="de-DE">
                <a:latin typeface="Tahoma" pitchFamily="34" charset="0"/>
              </a:rPr>
              <a:t>hoher Aufwand (viele Nachrichten)</a:t>
            </a:r>
          </a:p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Font typeface="Webdings" pitchFamily="18" charset="2"/>
              <a:buChar char="="/>
            </a:pPr>
            <a:r>
              <a:rPr kumimoji="1" lang="de-DE">
                <a:latin typeface="Tahoma" pitchFamily="34" charset="0"/>
              </a:rPr>
              <a:t>Entstehung von Phantom-Deadlocks (=nicht-existierende Deadlocks) durch „Überholen“ von Nachrichten im Kommunikationssystem</a:t>
            </a:r>
          </a:p>
        </p:txBody>
      </p:sp>
    </p:spTree>
    <p:extLst>
      <p:ext uri="{BB962C8B-B14F-4D97-AF65-F5344CB8AC3E}">
        <p14:creationId xmlns:p14="http://schemas.microsoft.com/office/powerpoint/2010/main" val="665722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80A887-0328-471B-9E31-C4BA98C59FD1}" type="slidenum">
              <a:rPr lang="en-US">
                <a:latin typeface="Arial" pitchFamily="34" charset="0"/>
              </a:rPr>
              <a:pPr/>
              <a:t>8</a:t>
            </a:fld>
            <a:endParaRPr lang="en-US">
              <a:latin typeface="Arial" pitchFamily="34" charset="0"/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1546623" y="1643062"/>
            <a:ext cx="696515" cy="18621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2243138" y="2231232"/>
            <a:ext cx="1284685" cy="8929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 flipH="1">
            <a:off x="1546622" y="2231231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 flipH="1">
            <a:off x="1541860" y="3119438"/>
            <a:ext cx="685800" cy="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3527822" y="2231232"/>
            <a:ext cx="370284" cy="8929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i="1"/>
              <a:t>R</a:t>
            </a:r>
            <a:r>
              <a:rPr lang="de-DE" b="1" i="1" baseline="-25000"/>
              <a:t>2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2232422" y="3123010"/>
            <a:ext cx="12954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2238375" y="3499247"/>
            <a:ext cx="1295400" cy="457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3527822" y="3569494"/>
            <a:ext cx="370284" cy="381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i="1"/>
              <a:t>R</a:t>
            </a:r>
            <a:r>
              <a:rPr lang="de-DE" b="1" i="1" baseline="-25000"/>
              <a:t>3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3887391" y="3569494"/>
            <a:ext cx="1272778" cy="381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V="1">
            <a:off x="2232422" y="1969294"/>
            <a:ext cx="1295400" cy="25122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V="1">
            <a:off x="2249091" y="1376363"/>
            <a:ext cx="1295400" cy="25122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527823" y="1371600"/>
            <a:ext cx="359569" cy="597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i="1"/>
              <a:t>R</a:t>
            </a:r>
            <a:r>
              <a:rPr lang="de-DE" b="1" i="1" baseline="-25000"/>
              <a:t>1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V="1">
            <a:off x="3887391" y="1207294"/>
            <a:ext cx="1272778" cy="152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0" name="Line 17"/>
          <p:cNvSpPr>
            <a:spLocks noChangeShapeType="1"/>
          </p:cNvSpPr>
          <p:nvPr/>
        </p:nvSpPr>
        <p:spPr bwMode="auto">
          <a:xfrm flipV="1">
            <a:off x="3882629" y="1812131"/>
            <a:ext cx="1272778" cy="152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1" name="Line 18"/>
          <p:cNvSpPr>
            <a:spLocks noChangeShapeType="1"/>
          </p:cNvSpPr>
          <p:nvPr/>
        </p:nvSpPr>
        <p:spPr bwMode="auto">
          <a:xfrm flipV="1">
            <a:off x="3898106" y="1816894"/>
            <a:ext cx="1262063" cy="40362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2" name="Line 20"/>
          <p:cNvSpPr>
            <a:spLocks noChangeShapeType="1"/>
          </p:cNvSpPr>
          <p:nvPr/>
        </p:nvSpPr>
        <p:spPr bwMode="auto">
          <a:xfrm flipV="1">
            <a:off x="3904060" y="2703910"/>
            <a:ext cx="1262063" cy="40362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3" name="Rectangle 21"/>
          <p:cNvSpPr>
            <a:spLocks noChangeArrowheads="1"/>
          </p:cNvSpPr>
          <p:nvPr/>
        </p:nvSpPr>
        <p:spPr bwMode="auto">
          <a:xfrm>
            <a:off x="5160169" y="1207294"/>
            <a:ext cx="392906" cy="15025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4" name="Rectangle 22"/>
          <p:cNvSpPr>
            <a:spLocks noChangeArrowheads="1"/>
          </p:cNvSpPr>
          <p:nvPr/>
        </p:nvSpPr>
        <p:spPr bwMode="auto">
          <a:xfrm>
            <a:off x="5160169" y="3022997"/>
            <a:ext cx="391716" cy="92749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5" name="Line 23"/>
          <p:cNvSpPr>
            <a:spLocks noChangeShapeType="1"/>
          </p:cNvSpPr>
          <p:nvPr/>
        </p:nvSpPr>
        <p:spPr bwMode="auto">
          <a:xfrm>
            <a:off x="5172075" y="1816894"/>
            <a:ext cx="369094" cy="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6" name="Line 25"/>
          <p:cNvSpPr>
            <a:spLocks noChangeShapeType="1"/>
          </p:cNvSpPr>
          <p:nvPr/>
        </p:nvSpPr>
        <p:spPr bwMode="auto">
          <a:xfrm>
            <a:off x="5149454" y="3569494"/>
            <a:ext cx="391715" cy="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7" name="Line 28"/>
          <p:cNvSpPr>
            <a:spLocks noChangeShapeType="1"/>
          </p:cNvSpPr>
          <p:nvPr/>
        </p:nvSpPr>
        <p:spPr bwMode="auto">
          <a:xfrm>
            <a:off x="3902869" y="1963341"/>
            <a:ext cx="1272779" cy="162282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8" name="Line 29"/>
          <p:cNvSpPr>
            <a:spLocks noChangeShapeType="1"/>
          </p:cNvSpPr>
          <p:nvPr/>
        </p:nvSpPr>
        <p:spPr bwMode="auto">
          <a:xfrm>
            <a:off x="3887391" y="1379935"/>
            <a:ext cx="1272778" cy="162282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89" name="Line 30"/>
          <p:cNvSpPr>
            <a:spLocks noChangeShapeType="1"/>
          </p:cNvSpPr>
          <p:nvPr/>
        </p:nvSpPr>
        <p:spPr bwMode="auto">
          <a:xfrm>
            <a:off x="3887391" y="3558778"/>
            <a:ext cx="1272778" cy="7191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90" name="Line 31"/>
          <p:cNvSpPr>
            <a:spLocks noChangeShapeType="1"/>
          </p:cNvSpPr>
          <p:nvPr/>
        </p:nvSpPr>
        <p:spPr bwMode="auto">
          <a:xfrm>
            <a:off x="3893344" y="3955256"/>
            <a:ext cx="1272779" cy="7191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91" name="Rectangle 32"/>
          <p:cNvSpPr>
            <a:spLocks noChangeArrowheads="1"/>
          </p:cNvSpPr>
          <p:nvPr/>
        </p:nvSpPr>
        <p:spPr bwMode="auto">
          <a:xfrm>
            <a:off x="5172075" y="4277917"/>
            <a:ext cx="358379" cy="3917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92" name="Text Box 34"/>
          <p:cNvSpPr txBox="1">
            <a:spLocks noChangeArrowheads="1"/>
          </p:cNvSpPr>
          <p:nvPr/>
        </p:nvSpPr>
        <p:spPr bwMode="auto">
          <a:xfrm>
            <a:off x="5153025" y="4304110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3</a:t>
            </a:r>
          </a:p>
        </p:txBody>
      </p:sp>
      <p:sp>
        <p:nvSpPr>
          <p:cNvPr id="11293" name="Text Box 35"/>
          <p:cNvSpPr txBox="1">
            <a:spLocks noChangeArrowheads="1"/>
          </p:cNvSpPr>
          <p:nvPr/>
        </p:nvSpPr>
        <p:spPr bwMode="auto">
          <a:xfrm>
            <a:off x="5158979" y="4310063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30000"/>
              <a:t>3</a:t>
            </a:r>
          </a:p>
        </p:txBody>
      </p:sp>
      <p:sp>
        <p:nvSpPr>
          <p:cNvPr id="11294" name="Text Box 44"/>
          <p:cNvSpPr txBox="1">
            <a:spLocks noChangeArrowheads="1"/>
          </p:cNvSpPr>
          <p:nvPr/>
        </p:nvSpPr>
        <p:spPr bwMode="auto">
          <a:xfrm>
            <a:off x="5156598" y="2109788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2</a:t>
            </a:r>
          </a:p>
        </p:txBody>
      </p:sp>
      <p:sp>
        <p:nvSpPr>
          <p:cNvPr id="11295" name="Text Box 45"/>
          <p:cNvSpPr txBox="1">
            <a:spLocks noChangeArrowheads="1"/>
          </p:cNvSpPr>
          <p:nvPr/>
        </p:nvSpPr>
        <p:spPr bwMode="auto">
          <a:xfrm>
            <a:off x="5151835" y="2105025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30000"/>
              <a:t>1</a:t>
            </a:r>
          </a:p>
        </p:txBody>
      </p:sp>
      <p:sp>
        <p:nvSpPr>
          <p:cNvPr id="11296" name="Text Box 47"/>
          <p:cNvSpPr txBox="1">
            <a:spLocks noChangeArrowheads="1"/>
          </p:cNvSpPr>
          <p:nvPr/>
        </p:nvSpPr>
        <p:spPr bwMode="auto">
          <a:xfrm>
            <a:off x="5153025" y="3586163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3</a:t>
            </a:r>
          </a:p>
        </p:txBody>
      </p:sp>
      <p:sp>
        <p:nvSpPr>
          <p:cNvPr id="11297" name="Text Box 48"/>
          <p:cNvSpPr txBox="1">
            <a:spLocks noChangeArrowheads="1"/>
          </p:cNvSpPr>
          <p:nvPr/>
        </p:nvSpPr>
        <p:spPr bwMode="auto">
          <a:xfrm>
            <a:off x="5158979" y="3589735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30000"/>
              <a:t>2</a:t>
            </a:r>
          </a:p>
        </p:txBody>
      </p:sp>
      <p:sp>
        <p:nvSpPr>
          <p:cNvPr id="11298" name="Text Box 53"/>
          <p:cNvSpPr txBox="1">
            <a:spLocks noChangeArrowheads="1"/>
          </p:cNvSpPr>
          <p:nvPr/>
        </p:nvSpPr>
        <p:spPr bwMode="auto">
          <a:xfrm>
            <a:off x="5161360" y="1340644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1</a:t>
            </a:r>
          </a:p>
        </p:txBody>
      </p:sp>
      <p:sp>
        <p:nvSpPr>
          <p:cNvPr id="11299" name="Text Box 54"/>
          <p:cNvSpPr txBox="1">
            <a:spLocks noChangeArrowheads="1"/>
          </p:cNvSpPr>
          <p:nvPr/>
        </p:nvSpPr>
        <p:spPr bwMode="auto">
          <a:xfrm>
            <a:off x="5158979" y="1335881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30000"/>
              <a:t>1</a:t>
            </a:r>
          </a:p>
        </p:txBody>
      </p:sp>
      <p:sp>
        <p:nvSpPr>
          <p:cNvPr id="11300" name="Text Box 57"/>
          <p:cNvSpPr txBox="1">
            <a:spLocks noChangeArrowheads="1"/>
          </p:cNvSpPr>
          <p:nvPr/>
        </p:nvSpPr>
        <p:spPr bwMode="auto">
          <a:xfrm>
            <a:off x="5156598" y="3133725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-25000"/>
              <a:t>1</a:t>
            </a:r>
          </a:p>
        </p:txBody>
      </p:sp>
      <p:sp>
        <p:nvSpPr>
          <p:cNvPr id="11301" name="Text Box 58"/>
          <p:cNvSpPr txBox="1">
            <a:spLocks noChangeArrowheads="1"/>
          </p:cNvSpPr>
          <p:nvPr/>
        </p:nvSpPr>
        <p:spPr bwMode="auto">
          <a:xfrm>
            <a:off x="5151835" y="3130154"/>
            <a:ext cx="43633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  <a:r>
              <a:rPr lang="de-DE" b="1" i="1" baseline="30000"/>
              <a:t>2</a:t>
            </a:r>
          </a:p>
        </p:txBody>
      </p:sp>
      <p:sp>
        <p:nvSpPr>
          <p:cNvPr id="11302" name="Text Box 59"/>
          <p:cNvSpPr txBox="1">
            <a:spLocks noChangeArrowheads="1"/>
          </p:cNvSpPr>
          <p:nvPr/>
        </p:nvSpPr>
        <p:spPr bwMode="auto">
          <a:xfrm>
            <a:off x="1732360" y="1310879"/>
            <a:ext cx="351378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i="1"/>
              <a:t>R</a:t>
            </a:r>
          </a:p>
        </p:txBody>
      </p:sp>
      <p:sp>
        <p:nvSpPr>
          <p:cNvPr id="11303" name="Text Box 60"/>
          <p:cNvSpPr txBox="1">
            <a:spLocks noChangeArrowheads="1"/>
          </p:cNvSpPr>
          <p:nvPr/>
        </p:nvSpPr>
        <p:spPr bwMode="auto">
          <a:xfrm>
            <a:off x="2194322" y="802482"/>
            <a:ext cx="1545616" cy="32316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500" i="1"/>
              <a:t>Fragmentierung</a:t>
            </a:r>
          </a:p>
        </p:txBody>
      </p:sp>
      <p:sp>
        <p:nvSpPr>
          <p:cNvPr id="11304" name="Text Box 61"/>
          <p:cNvSpPr txBox="1">
            <a:spLocks noChangeArrowheads="1"/>
          </p:cNvSpPr>
          <p:nvPr/>
        </p:nvSpPr>
        <p:spPr bwMode="auto">
          <a:xfrm>
            <a:off x="3963591" y="583406"/>
            <a:ext cx="1245854" cy="55399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500" i="1"/>
              <a:t>Allokation</a:t>
            </a:r>
          </a:p>
          <a:p>
            <a:r>
              <a:rPr lang="de-DE" sz="1500" i="1"/>
              <a:t>(Zuordnung)</a:t>
            </a:r>
          </a:p>
        </p:txBody>
      </p:sp>
      <p:sp>
        <p:nvSpPr>
          <p:cNvPr id="11305" name="Text Box 62"/>
          <p:cNvSpPr txBox="1">
            <a:spLocks noChangeArrowheads="1"/>
          </p:cNvSpPr>
          <p:nvPr/>
        </p:nvSpPr>
        <p:spPr bwMode="auto">
          <a:xfrm>
            <a:off x="5840016" y="1757363"/>
            <a:ext cx="1205779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Station </a:t>
            </a:r>
            <a:r>
              <a:rPr lang="de-DE" i="1"/>
              <a:t>S</a:t>
            </a:r>
            <a:r>
              <a:rPr lang="de-DE" b="1" i="1" baseline="-25000"/>
              <a:t>1</a:t>
            </a:r>
          </a:p>
        </p:txBody>
      </p:sp>
      <p:sp>
        <p:nvSpPr>
          <p:cNvPr id="11306" name="Text Box 63"/>
          <p:cNvSpPr txBox="1">
            <a:spLocks noChangeArrowheads="1"/>
          </p:cNvSpPr>
          <p:nvPr/>
        </p:nvSpPr>
        <p:spPr bwMode="auto">
          <a:xfrm>
            <a:off x="5845969" y="4287441"/>
            <a:ext cx="1205779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Station </a:t>
            </a:r>
            <a:r>
              <a:rPr lang="de-DE" i="1"/>
              <a:t>S</a:t>
            </a:r>
            <a:r>
              <a:rPr lang="de-DE" b="1" i="1" baseline="-25000"/>
              <a:t>3</a:t>
            </a:r>
          </a:p>
        </p:txBody>
      </p:sp>
      <p:sp>
        <p:nvSpPr>
          <p:cNvPr id="11307" name="Text Box 64"/>
          <p:cNvSpPr txBox="1">
            <a:spLocks noChangeArrowheads="1"/>
          </p:cNvSpPr>
          <p:nvPr/>
        </p:nvSpPr>
        <p:spPr bwMode="auto">
          <a:xfrm>
            <a:off x="5829300" y="3292079"/>
            <a:ext cx="1205779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Station </a:t>
            </a:r>
            <a:r>
              <a:rPr lang="de-DE" i="1"/>
              <a:t>S</a:t>
            </a:r>
            <a:r>
              <a:rPr lang="de-DE" b="1" i="1" baseline="-250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60966079"/>
      </p:ext>
    </p:extLst>
  </p:cSld>
  <p:clrMapOvr>
    <a:masterClrMapping/>
  </p:clrMapOvr>
  <p:transition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B3A130-DF91-4B30-82B5-9D1D8B73553F}" type="slidenum">
              <a:rPr lang="en-US">
                <a:latin typeface="Arial" pitchFamily="34" charset="0"/>
              </a:rPr>
              <a:pPr/>
              <a:t>80</a:t>
            </a:fld>
            <a:endParaRPr lang="en-US">
              <a:latin typeface="Arial" pitchFamily="34" charset="0"/>
            </a:endParaRPr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>
          <a:xfrm>
            <a:off x="942934" y="132160"/>
            <a:ext cx="6858000" cy="747713"/>
          </a:xfrm>
        </p:spPr>
        <p:txBody>
          <a:bodyPr/>
          <a:lstStyle/>
          <a:p>
            <a:pPr algn="ctr"/>
            <a:r>
              <a:rPr lang="de-DE"/>
              <a:t>Dezentrale Deadlock-Erkennung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4685" y="706042"/>
            <a:ext cx="6641306" cy="1459706"/>
          </a:xfrm>
        </p:spPr>
        <p:txBody>
          <a:bodyPr/>
          <a:lstStyle/>
          <a:p>
            <a:pPr defTabSz="280988">
              <a:defRPr/>
            </a:pPr>
            <a:r>
              <a:rPr lang="de-DE"/>
              <a:t>lokale Wartegraphen an den einzelnen Stationen 					 </a:t>
            </a:r>
            <a:r>
              <a:rPr lang="de-DE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  <a:sym typeface="Symbol" pitchFamily="18" charset="2"/>
              </a:rPr>
              <a:t></a:t>
            </a:r>
            <a:r>
              <a:rPr lang="de-DE">
                <a:sym typeface="Monotype Sorts" pitchFamily="2" charset="2"/>
              </a:rPr>
              <a:t> </a:t>
            </a:r>
            <a:r>
              <a:rPr lang="de-DE">
                <a:sym typeface="ZapfDingbats BT" pitchFamily="18" charset="2"/>
              </a:rPr>
              <a:t>Erkennen von lokalen Deadlocks</a:t>
            </a:r>
          </a:p>
          <a:p>
            <a:pPr defTabSz="280988">
              <a:lnSpc>
                <a:spcPct val="25000"/>
              </a:lnSpc>
              <a:defRPr/>
            </a:pPr>
            <a:endParaRPr lang="de-DE">
              <a:sym typeface="ZapfDingbats BT" pitchFamily="18" charset="2"/>
            </a:endParaRPr>
          </a:p>
          <a:p>
            <a:pPr defTabSz="280988">
              <a:defRPr/>
            </a:pPr>
            <a:r>
              <a:rPr lang="de-DE">
                <a:sym typeface="ZapfDingbats BT" pitchFamily="18" charset="2"/>
              </a:rPr>
              <a:t>Erkennung globaler Deadlocks:										</a:t>
            </a:r>
          </a:p>
        </p:txBody>
      </p:sp>
      <p:sp>
        <p:nvSpPr>
          <p:cNvPr id="84997" name="Rectangle 6"/>
          <p:cNvSpPr>
            <a:spLocks noChangeArrowheads="1"/>
          </p:cNvSpPr>
          <p:nvPr/>
        </p:nvSpPr>
        <p:spPr bwMode="auto">
          <a:xfrm>
            <a:off x="1527572" y="1640682"/>
            <a:ext cx="5757863" cy="1659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 defTabSz="2809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</a:pPr>
            <a:r>
              <a:rPr kumimoji="1" lang="de-DE">
                <a:latin typeface="Tahoma" pitchFamily="34" charset="0"/>
                <a:sym typeface="ZapfDingbats BT"/>
              </a:rPr>
              <a:t>	jeder lokale Wartegraph hat einen Knoten </a:t>
            </a:r>
            <a:r>
              <a:rPr kumimoji="1" lang="de-DE" i="1">
                <a:latin typeface="Times New Roman" pitchFamily="18" charset="0"/>
                <a:sym typeface="ZapfDingbats BT"/>
              </a:rPr>
              <a:t>External</a:t>
            </a:r>
            <a:r>
              <a:rPr kumimoji="1" lang="de-DE">
                <a:latin typeface="Tahoma" pitchFamily="34" charset="0"/>
                <a:sym typeface="ZapfDingbats BT"/>
              </a:rPr>
              <a:t>, der stationenübergreifenden Wartebeziehungen zu externen Subtransaktionen modelliert	</a:t>
            </a:r>
          </a:p>
          <a:p>
            <a:pPr marL="257175" indent="-257175" defTabSz="2809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</a:pPr>
            <a:r>
              <a:rPr kumimoji="1" lang="de-DE">
                <a:latin typeface="Tahoma" pitchFamily="34" charset="0"/>
                <a:sym typeface="ZapfDingbats BT"/>
              </a:rPr>
              <a:t>	Zuordnung jeder Transition zu einem Heimatknoten, von wo aus </a:t>
            </a:r>
            <a:r>
              <a:rPr kumimoji="1" lang="de-DE" i="1">
                <a:latin typeface="Tahoma" pitchFamily="34" charset="0"/>
                <a:sym typeface="ZapfDingbats BT"/>
              </a:rPr>
              <a:t>externe Subtransaktionen</a:t>
            </a:r>
            <a:r>
              <a:rPr kumimoji="1" lang="de-DE">
                <a:latin typeface="Tahoma" pitchFamily="34" charset="0"/>
                <a:sym typeface="ZapfDingbats BT"/>
              </a:rPr>
              <a:t> auf anderen Stationen initiiert werden</a:t>
            </a:r>
          </a:p>
          <a:p>
            <a:pPr marL="257175" indent="-257175" defTabSz="2809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</a:pPr>
            <a:endParaRPr kumimoji="1" lang="de-DE" b="1">
              <a:solidFill>
                <a:srgbClr val="FFCC00"/>
              </a:solidFill>
              <a:latin typeface="Tahoma" pitchFamily="34" charset="0"/>
              <a:sym typeface="ZapfDingbats BT"/>
            </a:endParaRPr>
          </a:p>
        </p:txBody>
      </p:sp>
      <p:sp>
        <p:nvSpPr>
          <p:cNvPr id="84998" name="Text Box 7"/>
          <p:cNvSpPr txBox="1">
            <a:spLocks noChangeArrowheads="1"/>
          </p:cNvSpPr>
          <p:nvPr/>
        </p:nvSpPr>
        <p:spPr bwMode="auto">
          <a:xfrm>
            <a:off x="1239441" y="4205287"/>
            <a:ext cx="6718697" cy="92333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Die Kante		</a:t>
            </a:r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j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External </a:t>
            </a:r>
          </a:p>
          <a:p>
            <a:pPr algn="l"/>
            <a:r>
              <a:rPr lang="de-DE">
                <a:latin typeface="Tahoma" pitchFamily="34" charset="0"/>
              </a:rPr>
              <a:t>wird für jede von außen kommende Transaktion T</a:t>
            </a:r>
            <a:r>
              <a:rPr lang="de-DE" b="1" baseline="-25000">
                <a:latin typeface="Tahoma" pitchFamily="34" charset="0"/>
              </a:rPr>
              <a:t>j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>
                <a:latin typeface="Tahoma" pitchFamily="34" charset="0"/>
              </a:rPr>
              <a:t>dieser Station eingeführt, falls T</a:t>
            </a:r>
            <a:r>
              <a:rPr lang="de-DE" b="1" baseline="-25000">
                <a:latin typeface="Tahoma" pitchFamily="34" charset="0"/>
              </a:rPr>
              <a:t>j</a:t>
            </a:r>
            <a:r>
              <a:rPr lang="de-DE">
                <a:latin typeface="Tahoma" pitchFamily="34" charset="0"/>
              </a:rPr>
              <a:t> „nach außen“ geht.</a:t>
            </a:r>
          </a:p>
        </p:txBody>
      </p:sp>
      <p:sp>
        <p:nvSpPr>
          <p:cNvPr id="84999" name="Text Box 8"/>
          <p:cNvSpPr txBox="1">
            <a:spLocks noChangeArrowheads="1"/>
          </p:cNvSpPr>
          <p:nvPr/>
        </p:nvSpPr>
        <p:spPr bwMode="auto">
          <a:xfrm>
            <a:off x="1239441" y="3470673"/>
            <a:ext cx="6718697" cy="6463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Die Kante		</a:t>
            </a:r>
            <a:r>
              <a:rPr lang="de-DE" b="1" i="1">
                <a:latin typeface="Times New Roman" pitchFamily="18" charset="0"/>
              </a:rPr>
              <a:t>External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T</a:t>
            </a:r>
            <a:r>
              <a:rPr lang="de-DE" b="1" i="1" baseline="-25000">
                <a:latin typeface="Times New Roman" pitchFamily="18" charset="0"/>
              </a:rPr>
              <a:t>i</a:t>
            </a:r>
          </a:p>
          <a:p>
            <a:pPr algn="l"/>
            <a:r>
              <a:rPr lang="de-DE">
                <a:latin typeface="Tahoma" pitchFamily="34" charset="0"/>
              </a:rPr>
              <a:t>wird für jede „von außen“ kommende Transaktion T</a:t>
            </a:r>
            <a:r>
              <a:rPr lang="de-DE" b="1" baseline="-25000">
                <a:latin typeface="Tahoma" pitchFamily="34" charset="0"/>
              </a:rPr>
              <a:t>i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>
                <a:latin typeface="Tahoma" pitchFamily="34" charset="0"/>
              </a:rPr>
              <a:t>eingeführt.</a:t>
            </a:r>
          </a:p>
        </p:txBody>
      </p:sp>
    </p:spTree>
    <p:extLst>
      <p:ext uri="{BB962C8B-B14F-4D97-AF65-F5344CB8AC3E}">
        <p14:creationId xmlns:p14="http://schemas.microsoft.com/office/powerpoint/2010/main" val="614533310"/>
      </p:ext>
    </p:extLst>
  </p:cSld>
  <p:clrMapOvr>
    <a:masterClrMapping/>
  </p:clrMapOvr>
  <p:transition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C6E883-9FD0-42D3-9305-20C19AECF4E5}" type="slidenum">
              <a:rPr lang="en-US">
                <a:latin typeface="Arial" pitchFamily="34" charset="0"/>
              </a:rPr>
              <a:pPr/>
              <a:t>81</a:t>
            </a:fld>
            <a:endParaRPr lang="en-US">
              <a:latin typeface="Arial" pitchFamily="34" charset="0"/>
            </a:endParaRPr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-128588"/>
            <a:ext cx="6858000" cy="857250"/>
          </a:xfrm>
        </p:spPr>
        <p:txBody>
          <a:bodyPr/>
          <a:lstStyle/>
          <a:p>
            <a:pPr algn="ctr"/>
            <a:r>
              <a:rPr lang="de-DE" dirty="0"/>
              <a:t>Beispiel:</a:t>
            </a:r>
            <a:br>
              <a:rPr lang="de-DE" dirty="0"/>
            </a:br>
            <a:r>
              <a:rPr lang="de-DE" sz="1800" dirty="0"/>
              <a:t>S</a:t>
            </a:r>
            <a:r>
              <a:rPr lang="de-DE" sz="1800" baseline="-25000" dirty="0"/>
              <a:t>1</a:t>
            </a:r>
            <a:r>
              <a:rPr lang="de-DE" sz="1800" dirty="0"/>
              <a:t> Heimatknoten von T</a:t>
            </a:r>
            <a:r>
              <a:rPr lang="de-DE" sz="1800" baseline="-25000" dirty="0"/>
              <a:t>1</a:t>
            </a:r>
            <a:r>
              <a:rPr lang="de-DE" sz="1800" dirty="0"/>
              <a:t>, S</a:t>
            </a:r>
            <a:r>
              <a:rPr lang="de-DE" sz="1800" baseline="-25000" dirty="0"/>
              <a:t>2</a:t>
            </a:r>
            <a:r>
              <a:rPr lang="de-DE" sz="1800" dirty="0"/>
              <a:t> Heimatknoten von T</a:t>
            </a:r>
            <a:r>
              <a:rPr lang="de-DE" sz="1800" baseline="-25000" dirty="0"/>
              <a:t>2 </a:t>
            </a:r>
          </a:p>
        </p:txBody>
      </p:sp>
      <p:sp>
        <p:nvSpPr>
          <p:cNvPr id="86020" name="Text Box 3"/>
          <p:cNvSpPr txBox="1">
            <a:spLocks noChangeArrowheads="1"/>
          </p:cNvSpPr>
          <p:nvPr/>
        </p:nvSpPr>
        <p:spPr bwMode="auto">
          <a:xfrm>
            <a:off x="1421607" y="909638"/>
            <a:ext cx="1832372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Wartegraphen:</a:t>
            </a:r>
          </a:p>
        </p:txBody>
      </p:sp>
      <p:sp>
        <p:nvSpPr>
          <p:cNvPr id="86021" name="Text Box 4"/>
          <p:cNvSpPr txBox="1">
            <a:spLocks noChangeArrowheads="1"/>
          </p:cNvSpPr>
          <p:nvPr/>
        </p:nvSpPr>
        <p:spPr bwMode="auto">
          <a:xfrm>
            <a:off x="1613298" y="1335881"/>
            <a:ext cx="492443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S</a:t>
            </a:r>
            <a:r>
              <a:rPr lang="de-DE" b="1" baseline="-25000">
                <a:latin typeface="Tahoma" pitchFamily="34" charset="0"/>
              </a:rPr>
              <a:t>1</a:t>
            </a:r>
            <a:r>
              <a:rPr lang="de-DE">
                <a:latin typeface="Tahoma" pitchFamily="34" charset="0"/>
              </a:rPr>
              <a:t>:</a:t>
            </a:r>
          </a:p>
        </p:txBody>
      </p:sp>
      <p:sp>
        <p:nvSpPr>
          <p:cNvPr id="86022" name="Rectangle 5"/>
          <p:cNvSpPr>
            <a:spLocks noChangeArrowheads="1"/>
          </p:cNvSpPr>
          <p:nvPr/>
        </p:nvSpPr>
        <p:spPr bwMode="auto">
          <a:xfrm>
            <a:off x="2144317" y="1326357"/>
            <a:ext cx="3211115" cy="369094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b="1" i="1">
                <a:latin typeface="Times New Roman" pitchFamily="18" charset="0"/>
              </a:rPr>
              <a:t>External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T</a:t>
            </a:r>
            <a:r>
              <a:rPr lang="de-DE" b="1" i="1" baseline="-25000">
                <a:latin typeface="Times New Roman" pitchFamily="18" charset="0"/>
              </a:rPr>
              <a:t>2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1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External </a:t>
            </a:r>
            <a:endParaRPr lang="de-DE"/>
          </a:p>
        </p:txBody>
      </p:sp>
      <p:sp>
        <p:nvSpPr>
          <p:cNvPr id="86023" name="Text Box 6"/>
          <p:cNvSpPr txBox="1">
            <a:spLocks noChangeArrowheads="1"/>
          </p:cNvSpPr>
          <p:nvPr/>
        </p:nvSpPr>
        <p:spPr bwMode="auto">
          <a:xfrm>
            <a:off x="1608535" y="1793081"/>
            <a:ext cx="444103" cy="6463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S</a:t>
            </a:r>
            <a:r>
              <a:rPr lang="de-DE" b="1" baseline="-25000">
                <a:latin typeface="Tahoma" pitchFamily="34" charset="0"/>
              </a:rPr>
              <a:t>2</a:t>
            </a:r>
            <a:r>
              <a:rPr lang="de-DE">
                <a:latin typeface="Tahoma" pitchFamily="34" charset="0"/>
              </a:rPr>
              <a:t>:</a:t>
            </a:r>
          </a:p>
        </p:txBody>
      </p:sp>
      <p:sp>
        <p:nvSpPr>
          <p:cNvPr id="86024" name="Rectangle 7"/>
          <p:cNvSpPr>
            <a:spLocks noChangeArrowheads="1"/>
          </p:cNvSpPr>
          <p:nvPr/>
        </p:nvSpPr>
        <p:spPr bwMode="auto">
          <a:xfrm>
            <a:off x="2139554" y="1783557"/>
            <a:ext cx="3211115" cy="369094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b="1" i="1">
                <a:latin typeface="Times New Roman" pitchFamily="18" charset="0"/>
              </a:rPr>
              <a:t>External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T</a:t>
            </a:r>
            <a:r>
              <a:rPr lang="de-DE" b="1" i="1" baseline="-25000">
                <a:latin typeface="Times New Roman" pitchFamily="18" charset="0"/>
              </a:rPr>
              <a:t>1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2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>
                <a:latin typeface="Times New Roman" pitchFamily="18" charset="0"/>
              </a:rPr>
              <a:t> External </a:t>
            </a:r>
            <a:endParaRPr lang="de-DE"/>
          </a:p>
        </p:txBody>
      </p:sp>
      <p:sp>
        <p:nvSpPr>
          <p:cNvPr id="86025" name="Text Box 8"/>
          <p:cNvSpPr txBox="1">
            <a:spLocks noChangeArrowheads="1"/>
          </p:cNvSpPr>
          <p:nvPr/>
        </p:nvSpPr>
        <p:spPr bwMode="auto">
          <a:xfrm>
            <a:off x="1613298" y="2714625"/>
            <a:ext cx="444103" cy="6463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S</a:t>
            </a:r>
            <a:r>
              <a:rPr lang="de-DE" b="1" baseline="-25000">
                <a:latin typeface="Tahoma" pitchFamily="34" charset="0"/>
              </a:rPr>
              <a:t>2</a:t>
            </a:r>
            <a:r>
              <a:rPr lang="de-DE">
                <a:latin typeface="Tahoma" pitchFamily="34" charset="0"/>
              </a:rPr>
              <a:t>:</a:t>
            </a:r>
          </a:p>
        </p:txBody>
      </p:sp>
      <p:sp>
        <p:nvSpPr>
          <p:cNvPr id="86026" name="Rectangle 9"/>
          <p:cNvSpPr>
            <a:spLocks noChangeArrowheads="1"/>
          </p:cNvSpPr>
          <p:nvPr/>
        </p:nvSpPr>
        <p:spPr bwMode="auto">
          <a:xfrm>
            <a:off x="2144316" y="2705100"/>
            <a:ext cx="4438749" cy="369094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b="1" i="1" dirty="0" err="1">
                <a:latin typeface="Times New Roman" pitchFamily="18" charset="0"/>
              </a:rPr>
              <a:t>External</a:t>
            </a:r>
            <a:r>
              <a:rPr lang="de-DE" b="1" i="1" dirty="0">
                <a:latin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de-DE" b="1" dirty="0">
                <a:latin typeface="Wingdings"/>
                <a:ea typeface="Wingdings"/>
                <a:cs typeface="Wingdings"/>
                <a:sym typeface="Wingdings"/>
              </a:rPr>
              <a:t></a:t>
            </a:r>
            <a:r>
              <a:rPr lang="de-DE" b="1" i="1" dirty="0">
                <a:latin typeface="Times New Roman" pitchFamily="18" charset="0"/>
              </a:rPr>
              <a:t> T</a:t>
            </a:r>
            <a:r>
              <a:rPr lang="de-DE" b="1" i="1" baseline="-25000" dirty="0">
                <a:latin typeface="Times New Roman" pitchFamily="18" charset="0"/>
              </a:rPr>
              <a:t>1  </a:t>
            </a:r>
            <a:r>
              <a:rPr kumimoji="1" lang="de-DE" b="1" dirty="0">
                <a:latin typeface="Wingdings"/>
                <a:ea typeface="Wingdings"/>
                <a:cs typeface="Wingdings"/>
                <a:sym typeface="Wingdings"/>
              </a:rPr>
              <a:t></a:t>
            </a:r>
            <a:r>
              <a:rPr lang="de-DE" b="1" i="1" baseline="-25000" dirty="0">
                <a:latin typeface="Times New Roman" pitchFamily="18" charset="0"/>
              </a:rPr>
              <a:t>  </a:t>
            </a:r>
            <a:r>
              <a:rPr lang="de-DE" b="1" i="1" dirty="0">
                <a:latin typeface="Times New Roman" pitchFamily="18" charset="0"/>
              </a:rPr>
              <a:t>T</a:t>
            </a:r>
            <a:r>
              <a:rPr lang="de-DE" b="1" i="1" baseline="-25000" dirty="0">
                <a:latin typeface="Times New Roman" pitchFamily="18" charset="0"/>
              </a:rPr>
              <a:t>2  </a:t>
            </a:r>
            <a:r>
              <a:rPr kumimoji="1" lang="de-DE" b="1" dirty="0">
                <a:latin typeface="Wingdings"/>
                <a:ea typeface="Wingdings"/>
                <a:cs typeface="Wingdings"/>
                <a:sym typeface="Wingdings"/>
              </a:rPr>
              <a:t>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</a:rPr>
              <a:t>External</a:t>
            </a:r>
            <a:r>
              <a:rPr lang="de-DE" b="1" i="1" dirty="0">
                <a:latin typeface="Times New Roman" pitchFamily="18" charset="0"/>
              </a:rPr>
              <a:t> </a:t>
            </a:r>
          </a:p>
        </p:txBody>
      </p:sp>
      <p:sp>
        <p:nvSpPr>
          <p:cNvPr id="86027" name="AutoShape 10"/>
          <p:cNvSpPr>
            <a:spLocks noChangeArrowheads="1"/>
          </p:cNvSpPr>
          <p:nvPr/>
        </p:nvSpPr>
        <p:spPr bwMode="auto">
          <a:xfrm>
            <a:off x="3561160" y="2216944"/>
            <a:ext cx="358378" cy="435769"/>
          </a:xfrm>
          <a:prstGeom prst="downArrow">
            <a:avLst>
              <a:gd name="adj1" fmla="val 50000"/>
              <a:gd name="adj2" fmla="val 30399"/>
            </a:avLst>
          </a:prstGeom>
          <a:solidFill>
            <a:schemeClr val="accent2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6028" name="Rectangle 11"/>
          <p:cNvSpPr>
            <a:spLocks noChangeArrowheads="1"/>
          </p:cNvSpPr>
          <p:nvPr/>
        </p:nvSpPr>
        <p:spPr bwMode="auto">
          <a:xfrm>
            <a:off x="3030141" y="3070622"/>
            <a:ext cx="1492716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b="1" i="1" dirty="0">
                <a:latin typeface="Times New Roman" pitchFamily="18" charset="0"/>
              </a:rPr>
              <a:t>T</a:t>
            </a:r>
            <a:r>
              <a:rPr lang="de-DE" b="1" i="1" baseline="-25000" dirty="0">
                <a:latin typeface="Times New Roman" pitchFamily="18" charset="0"/>
              </a:rPr>
              <a:t>1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 →</a:t>
            </a:r>
            <a:r>
              <a:rPr lang="de-DE" b="1" i="1" dirty="0">
                <a:latin typeface="Times New Roman" pitchFamily="18" charset="0"/>
              </a:rPr>
              <a:t> T</a:t>
            </a:r>
            <a:r>
              <a:rPr lang="de-DE" b="1" i="1" baseline="-25000" dirty="0">
                <a:latin typeface="Times New Roman" pitchFamily="18" charset="0"/>
              </a:rPr>
              <a:t>2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</a:rPr>
              <a:t>T</a:t>
            </a:r>
            <a:r>
              <a:rPr lang="de-DE" b="1" i="1" baseline="-25000" dirty="0">
                <a:latin typeface="Times New Roman" pitchFamily="18" charset="0"/>
              </a:rPr>
              <a:t>1</a:t>
            </a:r>
          </a:p>
        </p:txBody>
      </p:sp>
      <p:sp>
        <p:nvSpPr>
          <p:cNvPr id="86029" name="Rectangle 12"/>
          <p:cNvSpPr>
            <a:spLocks noChangeArrowheads="1"/>
          </p:cNvSpPr>
          <p:nvPr/>
        </p:nvSpPr>
        <p:spPr bwMode="auto">
          <a:xfrm>
            <a:off x="3025378" y="3359944"/>
            <a:ext cx="1492716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2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 →</a:t>
            </a:r>
            <a:r>
              <a:rPr lang="de-DE" b="1" i="1">
                <a:latin typeface="Times New Roman" pitchFamily="18" charset="0"/>
              </a:rPr>
              <a:t> T</a:t>
            </a:r>
            <a:r>
              <a:rPr lang="de-DE" b="1" i="1" baseline="-25000">
                <a:latin typeface="Times New Roman" pitchFamily="18" charset="0"/>
              </a:rPr>
              <a:t>1 </a:t>
            </a:r>
            <a:r>
              <a:rPr lang="de-DE" b="1" i="1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>
                <a:latin typeface="Times New Roman" pitchFamily="18" charset="0"/>
              </a:rPr>
              <a:t> </a:t>
            </a:r>
            <a:r>
              <a:rPr lang="de-DE" b="1" i="1">
                <a:latin typeface="Times New Roman" pitchFamily="18" charset="0"/>
              </a:rPr>
              <a:t>T</a:t>
            </a:r>
            <a:r>
              <a:rPr lang="de-DE" b="1" i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86030" name="Text Box 13"/>
          <p:cNvSpPr txBox="1">
            <a:spLocks noChangeArrowheads="1"/>
          </p:cNvSpPr>
          <p:nvPr/>
        </p:nvSpPr>
        <p:spPr bwMode="auto">
          <a:xfrm>
            <a:off x="1403747" y="3762301"/>
            <a:ext cx="6597253" cy="13665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dirty="0">
                <a:latin typeface="Tahoma" pitchFamily="34" charset="0"/>
              </a:rPr>
              <a:t>Zur Reduzierung des Nachrichtenaufkommens wird der Pfad</a:t>
            </a:r>
          </a:p>
          <a:p>
            <a:pPr algn="l">
              <a:lnSpc>
                <a:spcPct val="30000"/>
              </a:lnSpc>
            </a:pPr>
            <a:endParaRPr lang="de-DE" dirty="0">
              <a:latin typeface="Tahoma" pitchFamily="34" charset="0"/>
            </a:endParaRPr>
          </a:p>
          <a:p>
            <a:r>
              <a:rPr lang="de-DE" b="1" i="1" dirty="0" err="1">
                <a:latin typeface="Times New Roman" pitchFamily="18" charset="0"/>
              </a:rPr>
              <a:t>External</a:t>
            </a:r>
            <a:r>
              <a:rPr lang="de-DE" b="1" i="1" dirty="0">
                <a:latin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dirty="0">
                <a:latin typeface="Times New Roman" pitchFamily="18" charset="0"/>
              </a:rPr>
              <a:t> T</a:t>
            </a:r>
            <a:r>
              <a:rPr lang="de-DE" b="1" i="1" baseline="-25000" dirty="0">
                <a:latin typeface="Times New Roman" pitchFamily="18" charset="0"/>
              </a:rPr>
              <a:t>1</a:t>
            </a:r>
            <a:r>
              <a:rPr lang="de-DE" b="1" i="1" baseline="30000" dirty="0">
                <a:latin typeface="Times New Roman" pitchFamily="18" charset="0"/>
              </a:rPr>
              <a:t>‘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</a:rPr>
              <a:t>T</a:t>
            </a:r>
            <a:r>
              <a:rPr lang="de-DE" b="1" i="1" baseline="-25000" dirty="0">
                <a:latin typeface="Times New Roman" pitchFamily="18" charset="0"/>
              </a:rPr>
              <a:t>2 </a:t>
            </a:r>
            <a:r>
              <a:rPr lang="de-DE" b="1" i="1" baseline="30000" dirty="0">
                <a:latin typeface="Times New Roman" pitchFamily="18" charset="0"/>
              </a:rPr>
              <a:t>‘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b="1" baseline="-25000" dirty="0">
                <a:latin typeface="Times New Roman" pitchFamily="18" charset="0"/>
              </a:rPr>
              <a:t>. . .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dirty="0">
                <a:latin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</a:rPr>
              <a:t>T</a:t>
            </a:r>
            <a:r>
              <a:rPr lang="de-DE" b="1" i="1" baseline="-25000" dirty="0" err="1">
                <a:latin typeface="Times New Roman" pitchFamily="18" charset="0"/>
              </a:rPr>
              <a:t>n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b="1" i="1" baseline="30000" dirty="0">
                <a:latin typeface="Times New Roman" pitchFamily="18" charset="0"/>
              </a:rPr>
              <a:t>‘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b="1" i="1" dirty="0" err="1">
                <a:latin typeface="Times New Roman" pitchFamily="18" charset="0"/>
              </a:rPr>
              <a:t>External</a:t>
            </a:r>
            <a:r>
              <a:rPr lang="de-DE" b="1" i="1" dirty="0">
                <a:latin typeface="Times New Roman" pitchFamily="18" charset="0"/>
              </a:rPr>
              <a:t> </a:t>
            </a:r>
          </a:p>
          <a:p>
            <a:pPr>
              <a:lnSpc>
                <a:spcPct val="30000"/>
              </a:lnSpc>
            </a:pPr>
            <a:endParaRPr lang="de-DE" dirty="0"/>
          </a:p>
          <a:p>
            <a:pPr algn="l"/>
            <a:r>
              <a:rPr lang="de-DE" dirty="0">
                <a:latin typeface="Tahoma" pitchFamily="34" charset="0"/>
              </a:rPr>
              <a:t>nur weitergereicht, wenn </a:t>
            </a:r>
            <a:r>
              <a:rPr lang="de-DE" b="1" i="1" dirty="0">
                <a:latin typeface="Times New Roman" pitchFamily="18" charset="0"/>
              </a:rPr>
              <a:t>T</a:t>
            </a:r>
            <a:r>
              <a:rPr lang="de-DE" b="1" i="1" baseline="-25000" dirty="0">
                <a:latin typeface="Times New Roman" pitchFamily="18" charset="0"/>
              </a:rPr>
              <a:t>1</a:t>
            </a:r>
            <a:r>
              <a:rPr lang="de-DE" b="1" i="1" baseline="30000" dirty="0">
                <a:latin typeface="Times New Roman" pitchFamily="18" charset="0"/>
              </a:rPr>
              <a:t>‘</a:t>
            </a:r>
            <a:r>
              <a:rPr lang="de-DE" b="1" i="1" baseline="-25000" dirty="0">
                <a:latin typeface="Times New Roman" pitchFamily="18" charset="0"/>
              </a:rPr>
              <a:t> </a:t>
            </a:r>
            <a:r>
              <a:rPr lang="de-DE" dirty="0">
                <a:latin typeface="Tahoma" pitchFamily="34" charset="0"/>
              </a:rPr>
              <a:t>einen kleineren </a:t>
            </a:r>
            <a:r>
              <a:rPr lang="de-DE" dirty="0" err="1">
                <a:latin typeface="Tahoma" pitchFamily="34" charset="0"/>
              </a:rPr>
              <a:t>Identifikator</a:t>
            </a:r>
            <a:r>
              <a:rPr lang="de-DE" dirty="0">
                <a:latin typeface="Tahoma" pitchFamily="34" charset="0"/>
              </a:rPr>
              <a:t> als </a:t>
            </a:r>
            <a:r>
              <a:rPr lang="de-DE" b="1" i="1" dirty="0" err="1">
                <a:latin typeface="Times New Roman" pitchFamily="18" charset="0"/>
              </a:rPr>
              <a:t>T</a:t>
            </a:r>
            <a:r>
              <a:rPr lang="de-DE" b="1" i="1" baseline="-25000" dirty="0" err="1">
                <a:latin typeface="Times New Roman" pitchFamily="18" charset="0"/>
              </a:rPr>
              <a:t>n</a:t>
            </a:r>
            <a:r>
              <a:rPr lang="de-DE" b="1" i="1" baseline="30000" dirty="0">
                <a:latin typeface="Times New Roman" pitchFamily="18" charset="0"/>
              </a:rPr>
              <a:t>‘</a:t>
            </a:r>
            <a:r>
              <a:rPr lang="de-DE" b="1" i="1" baseline="-25000" dirty="0">
                <a:latin typeface="Times New Roman" pitchFamily="18" charset="0"/>
              </a:rPr>
              <a:t>  </a:t>
            </a:r>
            <a:r>
              <a:rPr lang="de-DE" dirty="0">
                <a:latin typeface="Tahoma" pitchFamily="34" charset="0"/>
              </a:rPr>
              <a:t>hat (= </a:t>
            </a:r>
            <a:r>
              <a:rPr lang="de-DE" dirty="0" err="1">
                <a:latin typeface="Tahoma" pitchFamily="34" charset="0"/>
              </a:rPr>
              <a:t>path</a:t>
            </a:r>
            <a:r>
              <a:rPr lang="de-DE" dirty="0">
                <a:latin typeface="Tahoma" pitchFamily="34" charset="0"/>
              </a:rPr>
              <a:t> </a:t>
            </a:r>
            <a:r>
              <a:rPr lang="de-DE" dirty="0" err="1">
                <a:latin typeface="Tahoma" pitchFamily="34" charset="0"/>
              </a:rPr>
              <a:t>pushing</a:t>
            </a:r>
            <a:r>
              <a:rPr lang="de-DE" dirty="0">
                <a:latin typeface="Tahoma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25202446"/>
      </p:ext>
    </p:extLst>
  </p:cSld>
  <p:clrMapOvr>
    <a:masterClrMapping/>
  </p:clrMapOvr>
  <p:transition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D97E23-ADFD-4DC8-9489-2E95700C6E25}" type="slidenum">
              <a:rPr lang="en-US">
                <a:latin typeface="Arial" pitchFamily="34" charset="0"/>
              </a:rPr>
              <a:pPr/>
              <a:t>82</a:t>
            </a:fld>
            <a:endParaRPr lang="en-US">
              <a:latin typeface="Arial" pitchFamily="34" charset="0"/>
            </a:endParaRP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Deadlock-Vermeidung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4843" y="1218308"/>
            <a:ext cx="8188503" cy="3500438"/>
          </a:xfrm>
        </p:spPr>
        <p:txBody>
          <a:bodyPr/>
          <a:lstStyle/>
          <a:p>
            <a:pPr>
              <a:defRPr/>
            </a:pPr>
            <a:r>
              <a:rPr lang="de-DE" dirty="0"/>
              <a:t>optimistische Mehrbenutzersynchronisation:</a:t>
            </a:r>
          </a:p>
          <a:p>
            <a:pPr>
              <a:buFont typeface="Webdings" pitchFamily="18" charset="2"/>
              <a:buNone/>
              <a:defRPr/>
            </a:pPr>
            <a:r>
              <a:rPr lang="de-DE" dirty="0"/>
              <a:t>	nach Abschluss der Transaktionsbearbeitung wird Validierung durchgeführt</a:t>
            </a:r>
          </a:p>
          <a:p>
            <a:pPr>
              <a:buFont typeface="Webdings" pitchFamily="18" charset="2"/>
              <a:buNone/>
              <a:defRPr/>
            </a:pPr>
            <a:endParaRPr lang="de-DE" dirty="0"/>
          </a:p>
          <a:p>
            <a:pPr>
              <a:defRPr/>
            </a:pPr>
            <a:r>
              <a:rPr lang="de-DE" dirty="0"/>
              <a:t>Zeitstempel-basierende Synchronisation:</a:t>
            </a:r>
          </a:p>
          <a:p>
            <a:pPr>
              <a:buFont typeface="Webdings" pitchFamily="18" charset="2"/>
              <a:buNone/>
              <a:defRPr/>
            </a:pPr>
            <a:r>
              <a:rPr lang="de-DE" dirty="0"/>
              <a:t>	Zuordnung eines Lese-/Schreib-Stempels zu jedem Datum </a:t>
            </a:r>
          </a:p>
          <a:p>
            <a:pPr>
              <a:buFont typeface="Webdings" pitchFamily="18" charset="2"/>
              <a:buNone/>
              <a:defRPr/>
            </a:pPr>
            <a:r>
              <a:rPr lang="de-DE" dirty="0"/>
              <a:t>	</a:t>
            </a:r>
            <a:r>
              <a:rPr lang="de-DE" dirty="0">
                <a:sym typeface="Monotype Sorts" pitchFamily="2" charset="2"/>
              </a:rPr>
              <a:t>entscheidet, ob beabsichtigte Operation durchgeführt werden kann ohne</a:t>
            </a:r>
          </a:p>
          <a:p>
            <a:pPr>
              <a:buFont typeface="Webdings" pitchFamily="18" charset="2"/>
              <a:buNone/>
              <a:defRPr/>
            </a:pPr>
            <a:r>
              <a:rPr lang="de-DE" dirty="0">
                <a:sym typeface="Monotype Sorts" pitchFamily="2" charset="2"/>
              </a:rPr>
              <a:t>                </a:t>
            </a:r>
            <a:r>
              <a:rPr lang="de-DE" dirty="0" err="1">
                <a:sym typeface="Monotype Sorts" pitchFamily="2" charset="2"/>
              </a:rPr>
              <a:t>Serialisierbarkeit</a:t>
            </a:r>
            <a:r>
              <a:rPr lang="de-DE" dirty="0">
                <a:sym typeface="Monotype Sorts" pitchFamily="2" charset="2"/>
              </a:rPr>
              <a:t> zu verletzen oder ob Transaktion abgebrochen wird (</a:t>
            </a:r>
            <a:r>
              <a:rPr lang="de-DE" b="1" dirty="0" err="1">
                <a:sym typeface="Monotype Sorts" pitchFamily="2" charset="2"/>
              </a:rPr>
              <a:t>abort</a:t>
            </a:r>
            <a:r>
              <a:rPr lang="de-DE" dirty="0">
                <a:sym typeface="Monotype Sorts" pitchFamily="2" charset="2"/>
              </a:rPr>
              <a:t>)</a:t>
            </a:r>
          </a:p>
          <a:p>
            <a:pPr>
              <a:buFont typeface="Webdings" pitchFamily="18" charset="2"/>
              <a:buNone/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9367379"/>
      </p:ext>
    </p:extLst>
  </p:cSld>
  <p:clrMapOvr>
    <a:masterClrMapping/>
  </p:clrMapOvr>
  <p:transition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E5A85F-DEFA-4069-A422-5DAA6BDCC771}" type="slidenum">
              <a:rPr lang="en-US">
                <a:latin typeface="Arial" pitchFamily="34" charset="0"/>
              </a:rPr>
              <a:pPr/>
              <a:t>83</a:t>
            </a:fld>
            <a:endParaRPr lang="en-US">
              <a:latin typeface="Arial" pitchFamily="34" charset="0"/>
            </a:endParaRPr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/>
              <a:t>Deadlockvermeidung</a:t>
            </a:r>
            <a:r>
              <a:rPr lang="de-DE" dirty="0"/>
              <a:t> bei Sperrbasierte Synchronisation</a:t>
            </a:r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404937"/>
            <a:ext cx="6858000" cy="3738563"/>
          </a:xfrm>
        </p:spPr>
        <p:txBody>
          <a:bodyPr/>
          <a:lstStyle/>
          <a:p>
            <a:r>
              <a:rPr lang="de-DE" b="1" dirty="0" err="1"/>
              <a:t>wound</a:t>
            </a:r>
            <a:r>
              <a:rPr lang="de-DE" b="1" dirty="0"/>
              <a:t>/</a:t>
            </a:r>
            <a:r>
              <a:rPr lang="de-DE" b="1" dirty="0" err="1"/>
              <a:t>wait</a:t>
            </a:r>
            <a:r>
              <a:rPr lang="de-DE" b="1" dirty="0"/>
              <a:t>:</a:t>
            </a:r>
          </a:p>
          <a:p>
            <a:pPr marL="285750" indent="-285750">
              <a:buFont typeface="Arial" charset="0"/>
              <a:buChar char="•"/>
            </a:pPr>
            <a:r>
              <a:rPr lang="de-DE" dirty="0"/>
              <a:t>nur jüngere Transaktionen warten auf ältere;</a:t>
            </a:r>
          </a:p>
          <a:p>
            <a:pPr marL="285750" indent="-285750">
              <a:buFont typeface="Arial" charset="0"/>
              <a:buChar char="•"/>
            </a:pPr>
            <a:r>
              <a:rPr lang="de-DE" dirty="0"/>
              <a:t>fordert ältere Transaktion Sperre an, die mit der von der jüngeren Transaktion gehaltenen nicht verträglich ist, wird jüngere Transaktion abgebrochen</a:t>
            </a:r>
          </a:p>
          <a:p>
            <a:pPr>
              <a:buFont typeface="Webdings" pitchFamily="18" charset="2"/>
              <a:buNone/>
            </a:pPr>
            <a:endParaRPr lang="de-DE" dirty="0"/>
          </a:p>
          <a:p>
            <a:r>
              <a:rPr lang="de-DE" b="1" dirty="0" err="1"/>
              <a:t>wait</a:t>
            </a:r>
            <a:r>
              <a:rPr lang="de-DE" b="1" dirty="0"/>
              <a:t>/die:</a:t>
            </a:r>
          </a:p>
          <a:p>
            <a:pPr marL="285750" indent="-285750">
              <a:buFont typeface="Arial" charset="0"/>
              <a:buChar char="•"/>
            </a:pPr>
            <a:r>
              <a:rPr lang="de-DE" dirty="0"/>
              <a:t>nur ältere Transaktionen warten auf jüngere;</a:t>
            </a:r>
          </a:p>
          <a:p>
            <a:pPr marL="285750" indent="-285750">
              <a:buFont typeface="Arial" charset="0"/>
              <a:buChar char="•"/>
            </a:pPr>
            <a:r>
              <a:rPr lang="de-DE" dirty="0"/>
              <a:t>fordert jüngere Transaktion Sperre an, die mit der von der älteren Transaktion gehaltenen nicht kompatibel ist, wird jüngere Transaktion abgebrochen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36251009"/>
      </p:ext>
    </p:extLst>
  </p:cSld>
  <p:clrMapOvr>
    <a:masterClrMapping/>
  </p:clrMapOvr>
  <p:transition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54A847-65EB-4939-9606-F191F70FA894}" type="slidenum">
              <a:rPr lang="en-US">
                <a:latin typeface="Arial" pitchFamily="34" charset="0"/>
              </a:rPr>
              <a:pPr/>
              <a:t>84</a:t>
            </a:fld>
            <a:endParaRPr lang="en-US">
              <a:latin typeface="Arial" pitchFamily="34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07194"/>
            <a:ext cx="6858000" cy="857250"/>
          </a:xfrm>
        </p:spPr>
        <p:txBody>
          <a:bodyPr/>
          <a:lstStyle/>
          <a:p>
            <a:pPr algn="ctr"/>
            <a:r>
              <a:rPr lang="de-DE"/>
              <a:t>Voraussetzungen für Deadlockvermeidungsverfahren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88369" y="1909762"/>
            <a:ext cx="5039916" cy="891779"/>
          </a:xfrm>
        </p:spPr>
        <p:txBody>
          <a:bodyPr/>
          <a:lstStyle/>
          <a:p>
            <a:r>
              <a:rPr lang="de-DE"/>
              <a:t>Vergabe global eindeutiger Zeitstempel als Transaktionsidentifikatoren</a:t>
            </a:r>
          </a:p>
        </p:txBody>
      </p:sp>
      <p:sp>
        <p:nvSpPr>
          <p:cNvPr id="89093" name="Rectangle 4"/>
          <p:cNvSpPr>
            <a:spLocks noChangeArrowheads="1"/>
          </p:cNvSpPr>
          <p:nvPr/>
        </p:nvSpPr>
        <p:spPr bwMode="auto">
          <a:xfrm>
            <a:off x="2182417" y="3337322"/>
            <a:ext cx="5039915" cy="994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Char char="="/>
            </a:pPr>
            <a:r>
              <a:rPr kumimoji="1" lang="de-DE">
                <a:latin typeface="Tahoma" pitchFamily="34" charset="0"/>
              </a:rPr>
              <a:t>lokale Uhren müssen hinreichend genau aufeinander abgestimmt sein</a:t>
            </a:r>
          </a:p>
        </p:txBody>
      </p:sp>
      <p:sp>
        <p:nvSpPr>
          <p:cNvPr id="89094" name="Rectangle 5"/>
          <p:cNvSpPr>
            <a:spLocks noChangeArrowheads="1"/>
          </p:cNvSpPr>
          <p:nvPr/>
        </p:nvSpPr>
        <p:spPr bwMode="auto">
          <a:xfrm>
            <a:off x="2558654" y="2594373"/>
            <a:ext cx="1263253" cy="359569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lokale Zeit</a:t>
            </a:r>
          </a:p>
        </p:txBody>
      </p:sp>
      <p:sp>
        <p:nvSpPr>
          <p:cNvPr id="89095" name="Rectangle 6"/>
          <p:cNvSpPr>
            <a:spLocks noChangeArrowheads="1"/>
          </p:cNvSpPr>
          <p:nvPr/>
        </p:nvSpPr>
        <p:spPr bwMode="auto">
          <a:xfrm>
            <a:off x="3820716" y="2595562"/>
            <a:ext cx="1241822" cy="358379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Stations-ID</a:t>
            </a:r>
          </a:p>
        </p:txBody>
      </p:sp>
    </p:spTree>
    <p:extLst>
      <p:ext uri="{BB962C8B-B14F-4D97-AF65-F5344CB8AC3E}">
        <p14:creationId xmlns:p14="http://schemas.microsoft.com/office/powerpoint/2010/main" val="1072240473"/>
      </p:ext>
    </p:extLst>
  </p:cSld>
  <p:clrMapOvr>
    <a:masterClrMapping/>
  </p:clrMapOvr>
  <p:transition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E0EF27-7A2E-495F-858C-FB652A39CB1A}" type="slidenum">
              <a:rPr lang="en-US">
                <a:latin typeface="Arial" pitchFamily="34" charset="0"/>
              </a:rPr>
              <a:pPr/>
              <a:t>85</a:t>
            </a:fld>
            <a:endParaRPr lang="en-US">
              <a:latin typeface="Arial" pitchFamily="34" charset="0"/>
            </a:endParaRPr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71463"/>
            <a:ext cx="6858000" cy="857250"/>
          </a:xfrm>
        </p:spPr>
        <p:txBody>
          <a:bodyPr/>
          <a:lstStyle/>
          <a:p>
            <a:pPr algn="ctr"/>
            <a:r>
              <a:rPr lang="de-DE" dirty="0"/>
              <a:t>Synchronisation bei replizierten Daten</a:t>
            </a:r>
            <a:br>
              <a:rPr lang="de-DE" dirty="0"/>
            </a:br>
            <a:r>
              <a:rPr lang="de-DE" b="1" dirty="0"/>
              <a:t>ROWA: Read </a:t>
            </a:r>
            <a:r>
              <a:rPr lang="de-DE" b="1" dirty="0" err="1"/>
              <a:t>One</a:t>
            </a:r>
            <a:r>
              <a:rPr lang="de-DE" b="1" dirty="0"/>
              <a:t>, Write All</a:t>
            </a:r>
          </a:p>
        </p:txBody>
      </p:sp>
      <p:sp>
        <p:nvSpPr>
          <p:cNvPr id="338947" name="Text Box 3"/>
          <p:cNvSpPr txBox="1">
            <a:spLocks noChangeArrowheads="1"/>
          </p:cNvSpPr>
          <p:nvPr/>
        </p:nvSpPr>
        <p:spPr bwMode="auto">
          <a:xfrm>
            <a:off x="1700212" y="1481137"/>
            <a:ext cx="6300788" cy="290848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de-DE" b="1" dirty="0">
                <a:latin typeface="Tahoma" pitchFamily="34" charset="0"/>
              </a:rPr>
              <a:t>Problem:</a:t>
            </a:r>
          </a:p>
          <a:p>
            <a:pPr algn="l">
              <a:defRPr/>
            </a:pPr>
            <a:endParaRPr lang="de-DE" b="1" dirty="0"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Zu einem Datum A gibt es mehrere Kopien A1, A2, ..., An, die auf unterschiedlichen Stationen liegen.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Eine Lesetransaktion erfordert nur eine Kopie,</a:t>
            </a:r>
          </a:p>
          <a:p>
            <a:pPr algn="l">
              <a:defRPr/>
            </a:pPr>
            <a:r>
              <a:rPr lang="de-DE" dirty="0">
                <a:latin typeface="Tahoma" pitchFamily="34" charset="0"/>
              </a:rPr>
              <a:t>bei Änderungstransaktionen müssen aber alle bestehenden Kopien geändert werden.</a:t>
            </a:r>
          </a:p>
          <a:p>
            <a:pPr algn="l">
              <a:defRPr/>
            </a:pPr>
            <a:endParaRPr lang="de-DE" dirty="0">
              <a:latin typeface="Tahoma" pitchFamily="34" charset="0"/>
            </a:endParaRPr>
          </a:p>
          <a:p>
            <a:pPr algn="l">
              <a:defRPr/>
            </a:pPr>
            <a:r>
              <a:rPr lang="de-DE" sz="2100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 </a:t>
            </a:r>
            <a:r>
              <a:rPr lang="de-DE" dirty="0">
                <a:latin typeface="Tahoma" pitchFamily="34" charset="0"/>
              </a:rPr>
              <a:t>hohe Laufzeit und Verfügbarkeitsprobleme</a:t>
            </a:r>
          </a:p>
        </p:txBody>
      </p:sp>
    </p:spTree>
    <p:extLst>
      <p:ext uri="{BB962C8B-B14F-4D97-AF65-F5344CB8AC3E}">
        <p14:creationId xmlns:p14="http://schemas.microsoft.com/office/powerpoint/2010/main" val="377962197"/>
      </p:ext>
    </p:extLst>
  </p:cSld>
  <p:clrMapOvr>
    <a:masterClrMapping/>
  </p:clrMapOvr>
  <p:transition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E0D825-30A5-48B2-9346-FAC391D4F0BF}" type="slidenum">
              <a:rPr lang="en-US">
                <a:latin typeface="Arial" pitchFamily="34" charset="0"/>
              </a:rPr>
              <a:pPr/>
              <a:t>86</a:t>
            </a:fld>
            <a:endParaRPr lang="en-US">
              <a:latin typeface="Arial" pitchFamily="34" charset="0"/>
            </a:endParaRP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Quorum-Consensus Verfahren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2316" y="1393031"/>
            <a:ext cx="6618684" cy="2439591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de-DE" dirty="0"/>
              <a:t>Ausgleich der Leistungsfähigkeit zwischen Lese- und Änderungstransaktionen </a:t>
            </a:r>
          </a:p>
          <a:p>
            <a:pPr marL="285750" indent="-285750">
              <a:lnSpc>
                <a:spcPct val="100000"/>
              </a:lnSpc>
              <a:buFont typeface="Symbol" pitchFamily="2" charset="2"/>
              <a:buChar char="®"/>
              <a:defRPr/>
            </a:pPr>
            <a:r>
              <a:rPr lang="de-DE" dirty="0"/>
              <a:t>teilweise Verlagerung des Overheads von den Änderungs- zu den Lesetransaktionen indem den Kopien </a:t>
            </a:r>
            <a:r>
              <a:rPr lang="de-DE" i="1" dirty="0"/>
              <a:t>A</a:t>
            </a:r>
            <a:r>
              <a:rPr lang="de-DE" b="1" i="1" baseline="-25000" dirty="0"/>
              <a:t>i</a:t>
            </a:r>
            <a:r>
              <a:rPr lang="de-DE" dirty="0"/>
              <a:t>  eines replizierten Datums </a:t>
            </a:r>
            <a:r>
              <a:rPr lang="de-DE" i="1" dirty="0"/>
              <a:t>A</a:t>
            </a:r>
            <a:r>
              <a:rPr lang="de-DE" dirty="0"/>
              <a:t>  individuelle Gewichte zugeordnet werden</a:t>
            </a:r>
          </a:p>
          <a:p>
            <a:pPr>
              <a:lnSpc>
                <a:spcPct val="100000"/>
              </a:lnSpc>
              <a:defRPr/>
            </a:pPr>
            <a:endParaRPr lang="de-DE" dirty="0"/>
          </a:p>
          <a:p>
            <a:pPr marL="285750" indent="-285750">
              <a:lnSpc>
                <a:spcPct val="100000"/>
              </a:lnSpc>
              <a:buFont typeface="Arial" charset="0"/>
              <a:buChar char="•"/>
              <a:defRPr/>
            </a:pPr>
            <a:r>
              <a:rPr lang="de-DE" b="1" i="1" dirty="0">
                <a:latin typeface="Times New Roman" pitchFamily="18" charset="0"/>
              </a:rPr>
              <a:t>Lesequorum </a:t>
            </a:r>
            <a:r>
              <a:rPr lang="de-DE" b="1" i="1" dirty="0" err="1">
                <a:latin typeface="Times New Roman" pitchFamily="18" charset="0"/>
              </a:rPr>
              <a:t>Q</a:t>
            </a:r>
            <a:r>
              <a:rPr lang="de-DE" b="1" i="1" baseline="-25000" dirty="0" err="1">
                <a:latin typeface="Times New Roman" pitchFamily="18" charset="0"/>
              </a:rPr>
              <a:t>r</a:t>
            </a:r>
            <a:r>
              <a:rPr lang="de-DE" b="1" i="1" dirty="0">
                <a:latin typeface="Times New Roman" pitchFamily="18" charset="0"/>
              </a:rPr>
              <a:t>(A)</a:t>
            </a:r>
          </a:p>
          <a:p>
            <a:pPr marL="285750" indent="-285750">
              <a:lnSpc>
                <a:spcPct val="100000"/>
              </a:lnSpc>
              <a:buFont typeface="Arial" charset="0"/>
              <a:buChar char="•"/>
              <a:defRPr/>
            </a:pPr>
            <a:r>
              <a:rPr lang="de-DE" b="1" i="1" dirty="0">
                <a:latin typeface="Times New Roman" pitchFamily="18" charset="0"/>
              </a:rPr>
              <a:t>Schreibquorum </a:t>
            </a:r>
            <a:r>
              <a:rPr lang="de-DE" b="1" i="1" dirty="0" err="1">
                <a:latin typeface="Times New Roman" pitchFamily="18" charset="0"/>
              </a:rPr>
              <a:t>Q</a:t>
            </a:r>
            <a:r>
              <a:rPr lang="de-DE" b="1" i="1" baseline="-25000" dirty="0" err="1">
                <a:latin typeface="Times New Roman" pitchFamily="18" charset="0"/>
              </a:rPr>
              <a:t>w</a:t>
            </a:r>
            <a:r>
              <a:rPr lang="de-DE" b="1" i="1" dirty="0">
                <a:latin typeface="Times New Roman" pitchFamily="18" charset="0"/>
              </a:rPr>
              <a:t>(A)</a:t>
            </a:r>
          </a:p>
          <a:p>
            <a:pPr marL="285750" indent="-285750">
              <a:lnSpc>
                <a:spcPct val="100000"/>
              </a:lnSpc>
              <a:buFont typeface="Arial" charset="0"/>
              <a:buChar char="•"/>
              <a:defRPr/>
            </a:pPr>
            <a:endParaRPr lang="de-DE" b="1" i="1" dirty="0">
              <a:latin typeface="Times New Roman" pitchFamily="18" charset="0"/>
            </a:endParaRPr>
          </a:p>
          <a:p>
            <a:pPr>
              <a:lnSpc>
                <a:spcPct val="100000"/>
              </a:lnSpc>
              <a:defRPr/>
            </a:pPr>
            <a:r>
              <a:rPr lang="de-DE" dirty="0"/>
              <a:t>Folgende Bedingungen müssen gelten:</a:t>
            </a:r>
          </a:p>
          <a:p>
            <a:pPr>
              <a:defRPr/>
            </a:pPr>
            <a:endParaRPr lang="de-DE" i="1" dirty="0">
              <a:latin typeface="Times New Roman" pitchFamily="18" charset="0"/>
            </a:endParaRPr>
          </a:p>
        </p:txBody>
      </p:sp>
      <p:sp>
        <p:nvSpPr>
          <p:cNvPr id="91141" name="Rectangle 4"/>
          <p:cNvSpPr>
            <a:spLocks noChangeArrowheads="1"/>
          </p:cNvSpPr>
          <p:nvPr/>
        </p:nvSpPr>
        <p:spPr bwMode="auto">
          <a:xfrm>
            <a:off x="1621632" y="4083050"/>
            <a:ext cx="6618685" cy="1071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AutoNum type="arabicPeriod"/>
            </a:pPr>
            <a:r>
              <a:rPr kumimoji="1" lang="de-DE" b="1" i="1" dirty="0" err="1">
                <a:latin typeface="Times New Roman" pitchFamily="18" charset="0"/>
              </a:rPr>
              <a:t>Q</a:t>
            </a:r>
            <a:r>
              <a:rPr kumimoji="1" lang="de-DE" b="1" i="1" baseline="-25000" dirty="0" err="1">
                <a:latin typeface="Times New Roman" pitchFamily="18" charset="0"/>
              </a:rPr>
              <a:t>w</a:t>
            </a:r>
            <a:r>
              <a:rPr kumimoji="1" lang="de-DE" b="1" i="1" dirty="0">
                <a:latin typeface="Times New Roman" pitchFamily="18" charset="0"/>
              </a:rPr>
              <a:t>(A) + </a:t>
            </a:r>
            <a:r>
              <a:rPr kumimoji="1" lang="de-DE" b="1" i="1" dirty="0" err="1">
                <a:latin typeface="Times New Roman" pitchFamily="18" charset="0"/>
              </a:rPr>
              <a:t>Q</a:t>
            </a:r>
            <a:r>
              <a:rPr kumimoji="1" lang="de-DE" b="1" i="1" baseline="-25000" dirty="0" err="1">
                <a:latin typeface="Times New Roman" pitchFamily="18" charset="0"/>
              </a:rPr>
              <a:t>w</a:t>
            </a:r>
            <a:r>
              <a:rPr kumimoji="1" lang="de-DE" b="1" i="1" dirty="0">
                <a:latin typeface="Times New Roman" pitchFamily="18" charset="0"/>
              </a:rPr>
              <a:t>(A) &gt; W(A)</a:t>
            </a:r>
          </a:p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ebdings" pitchFamily="18" charset="2"/>
              <a:buAutoNum type="arabicPeriod"/>
            </a:pPr>
            <a:r>
              <a:rPr kumimoji="1" lang="de-DE" b="1" i="1" dirty="0" err="1">
                <a:latin typeface="Times New Roman" pitchFamily="18" charset="0"/>
              </a:rPr>
              <a:t>Q</a:t>
            </a:r>
            <a:r>
              <a:rPr kumimoji="1" lang="de-DE" b="1" i="1" baseline="-25000" dirty="0" err="1">
                <a:latin typeface="Times New Roman" pitchFamily="18" charset="0"/>
              </a:rPr>
              <a:t>r</a:t>
            </a:r>
            <a:r>
              <a:rPr kumimoji="1" lang="de-DE" b="1" i="1" dirty="0">
                <a:latin typeface="Times New Roman" pitchFamily="18" charset="0"/>
              </a:rPr>
              <a:t>(A) + </a:t>
            </a:r>
            <a:r>
              <a:rPr kumimoji="1" lang="de-DE" b="1" i="1" dirty="0" err="1">
                <a:latin typeface="Times New Roman" pitchFamily="18" charset="0"/>
              </a:rPr>
              <a:t>Q</a:t>
            </a:r>
            <a:r>
              <a:rPr kumimoji="1" lang="de-DE" b="1" i="1" baseline="-25000" dirty="0" err="1">
                <a:latin typeface="Times New Roman" pitchFamily="18" charset="0"/>
              </a:rPr>
              <a:t>w</a:t>
            </a:r>
            <a:r>
              <a:rPr kumimoji="1" lang="de-DE" b="1" i="1" dirty="0">
                <a:latin typeface="Times New Roman" pitchFamily="18" charset="0"/>
              </a:rPr>
              <a:t>(A) &gt; W(A)</a:t>
            </a:r>
          </a:p>
          <a:p>
            <a:pPr marL="257175" indent="-257175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</a:pPr>
            <a:endParaRPr kumimoji="1" lang="de-DE" b="1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495836"/>
      </p:ext>
    </p:extLst>
  </p:cSld>
  <p:clrMapOvr>
    <a:masterClrMapping/>
  </p:clrMapOvr>
  <p:transition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5A2FE7-CF52-49C3-87C1-3D08E3880D1A}" type="slidenum">
              <a:rPr lang="en-US">
                <a:latin typeface="Arial" pitchFamily="34" charset="0"/>
              </a:rPr>
              <a:pPr/>
              <a:t>87</a:t>
            </a:fld>
            <a:endParaRPr lang="en-US">
              <a:latin typeface="Arial" pitchFamily="34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Beispiel</a:t>
            </a:r>
          </a:p>
        </p:txBody>
      </p:sp>
      <p:graphicFrame>
        <p:nvGraphicFramePr>
          <p:cNvPr id="341050" name="Group 58"/>
          <p:cNvGraphicFramePr>
            <a:graphicFrameLocks noGrp="1"/>
          </p:cNvGraphicFramePr>
          <p:nvPr/>
        </p:nvGraphicFramePr>
        <p:xfrm>
          <a:off x="2296716" y="1153717"/>
          <a:ext cx="4572000" cy="1384697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86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Station (S</a:t>
                      </a:r>
                      <a:r>
                        <a:rPr kumimoji="1" lang="de-DE" sz="14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</a:t>
                      </a: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Kopie (A</a:t>
                      </a:r>
                      <a:r>
                        <a:rPr kumimoji="1" lang="de-DE" sz="14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</a:t>
                      </a: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Gewicht (w</a:t>
                      </a:r>
                      <a:r>
                        <a:rPr kumimoji="1" lang="de-DE" sz="14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</a:t>
                      </a: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4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4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4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4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74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4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4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4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4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1026" name="Object 60"/>
          <p:cNvGraphicFramePr>
            <a:graphicFrameLocks noChangeAspect="1"/>
          </p:cNvGraphicFramePr>
          <p:nvPr/>
        </p:nvGraphicFramePr>
        <p:xfrm>
          <a:off x="2270523" y="3006329"/>
          <a:ext cx="2734865" cy="1720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1358640" imgH="901440" progId="Equation.3">
                  <p:embed/>
                </p:oleObj>
              </mc:Choice>
              <mc:Fallback>
                <p:oleObj name="Equation" r:id="rId4" imgW="1358640" imgH="901440" progId="Equation.3">
                  <p:embed/>
                  <p:pic>
                    <p:nvPicPr>
                      <p:cNvPr id="1026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523" y="3006329"/>
                        <a:ext cx="2734865" cy="17204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8373709"/>
      </p:ext>
    </p:extLst>
  </p:cSld>
  <p:clrMapOvr>
    <a:masterClrMapping/>
  </p:clrMapOvr>
  <p:transition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AFF1B3-0326-42F7-AEE5-21F6795D3570}" type="slidenum">
              <a:rPr lang="en-US">
                <a:latin typeface="Arial" pitchFamily="34" charset="0"/>
              </a:rPr>
              <a:pPr/>
              <a:t>88</a:t>
            </a:fld>
            <a:endParaRPr lang="en-US">
              <a:latin typeface="Arial" pitchFamily="34" charset="0"/>
            </a:endParaRPr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>
          <a:xfrm>
            <a:off x="1120329" y="87152"/>
            <a:ext cx="6858000" cy="857251"/>
          </a:xfrm>
        </p:spPr>
        <p:txBody>
          <a:bodyPr/>
          <a:lstStyle/>
          <a:p>
            <a:pPr algn="ctr"/>
            <a:r>
              <a:rPr lang="de-DE"/>
              <a:t>Zustände</a:t>
            </a:r>
          </a:p>
        </p:txBody>
      </p:sp>
      <p:graphicFrame>
        <p:nvGraphicFramePr>
          <p:cNvPr id="342103" name="Group 87"/>
          <p:cNvGraphicFramePr>
            <a:graphicFrameLocks noGrp="1"/>
          </p:cNvGraphicFramePr>
          <p:nvPr/>
        </p:nvGraphicFramePr>
        <p:xfrm>
          <a:off x="2010966" y="1233487"/>
          <a:ext cx="5600702" cy="1400414"/>
        </p:xfrm>
        <a:graphic>
          <a:graphicData uri="http://schemas.openxmlformats.org/drawingml/2006/table">
            <a:tbl>
              <a:tblPr/>
              <a:tblGrid>
                <a:gridCol w="11191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215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91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215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91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Station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Kopie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Gewicht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Wert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Versions#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69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2202" name="Text Box 80"/>
          <p:cNvSpPr txBox="1">
            <a:spLocks noChangeArrowheads="1"/>
          </p:cNvSpPr>
          <p:nvPr/>
        </p:nvSpPr>
        <p:spPr bwMode="auto">
          <a:xfrm>
            <a:off x="1641873" y="773906"/>
            <a:ext cx="4684616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a) vor dem Schreiben eines Schreibquorums</a:t>
            </a:r>
          </a:p>
        </p:txBody>
      </p:sp>
      <p:sp>
        <p:nvSpPr>
          <p:cNvPr id="92203" name="Text Box 81"/>
          <p:cNvSpPr txBox="1">
            <a:spLocks noChangeArrowheads="1"/>
          </p:cNvSpPr>
          <p:nvPr/>
        </p:nvSpPr>
        <p:spPr bwMode="auto">
          <a:xfrm>
            <a:off x="1549004" y="2889647"/>
            <a:ext cx="4852932" cy="36933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>
                <a:latin typeface="Tahoma" pitchFamily="34" charset="0"/>
              </a:rPr>
              <a:t>b) nach dem Schreiben eines Schreibquorums</a:t>
            </a:r>
          </a:p>
        </p:txBody>
      </p:sp>
      <p:graphicFrame>
        <p:nvGraphicFramePr>
          <p:cNvPr id="342104" name="Group 88"/>
          <p:cNvGraphicFramePr>
            <a:graphicFrameLocks noGrp="1"/>
          </p:cNvGraphicFramePr>
          <p:nvPr/>
        </p:nvGraphicFramePr>
        <p:xfrm>
          <a:off x="2016919" y="3351610"/>
          <a:ext cx="5600702" cy="1400414"/>
        </p:xfrm>
        <a:graphic>
          <a:graphicData uri="http://schemas.openxmlformats.org/drawingml/2006/table">
            <a:tbl>
              <a:tblPr/>
              <a:tblGrid>
                <a:gridCol w="11191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215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91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215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91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Station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Kopie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Gewicht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Wert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Versions#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69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  <a:r>
                        <a:rPr kumimoji="1" lang="de-DE" sz="15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1000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82719"/>
      </p:ext>
    </p:extLst>
  </p:cSld>
  <p:clrMapOvr>
    <a:masterClrMapping/>
  </p:clrMapOvr>
  <p:transition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Peer to Peer-Informationssysteme</a:t>
            </a:r>
          </a:p>
        </p:txBody>
      </p:sp>
      <p:sp>
        <p:nvSpPr>
          <p:cNvPr id="93187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Seti@Home</a:t>
            </a:r>
          </a:p>
          <a:p>
            <a:pPr lvl="1"/>
            <a:r>
              <a:rPr lang="de-DE"/>
              <a:t>P2P number crunching</a:t>
            </a:r>
          </a:p>
          <a:p>
            <a:pPr lvl="1"/>
            <a:endParaRPr lang="de-DE"/>
          </a:p>
          <a:p>
            <a:pPr lvl="1"/>
            <a:endParaRPr lang="de-DE"/>
          </a:p>
          <a:p>
            <a:pPr lvl="1"/>
            <a:endParaRPr lang="de-DE"/>
          </a:p>
          <a:p>
            <a:r>
              <a:rPr lang="de-DE"/>
              <a:t>Napster</a:t>
            </a:r>
          </a:p>
          <a:p>
            <a:pPr lvl="1"/>
            <a:r>
              <a:rPr lang="de-DE"/>
              <a:t>P2P file sharing / Informationsmanagement</a:t>
            </a:r>
          </a:p>
        </p:txBody>
      </p:sp>
      <p:sp>
        <p:nvSpPr>
          <p:cNvPr id="93188" name="Foliennummernplatzhalt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4E2AE0-B22F-464F-9952-B117070CFD15}" type="slidenum">
              <a:rPr lang="en-US">
                <a:latin typeface="Arial" pitchFamily="34" charset="0"/>
              </a:rPr>
              <a:pPr/>
              <a:t>89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51821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72BD09-8B8A-4A01-9AFC-24C8BE61E805}" type="slidenum">
              <a:rPr lang="en-US">
                <a:latin typeface="Arial" pitchFamily="34" charset="0"/>
              </a:rPr>
              <a:pPr/>
              <a:t>9</a:t>
            </a:fld>
            <a:endParaRPr lang="en-US">
              <a:latin typeface="Arial" pitchFamily="34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343650" cy="857250"/>
          </a:xfrm>
        </p:spPr>
        <p:txBody>
          <a:bodyPr/>
          <a:lstStyle/>
          <a:p>
            <a:pPr algn="ctr"/>
            <a:r>
              <a:rPr lang="de-DE"/>
              <a:t>Fragmentierung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34715" y="964810"/>
            <a:ext cx="6074569" cy="3782615"/>
          </a:xfrm>
        </p:spPr>
        <p:txBody>
          <a:bodyPr/>
          <a:lstStyle/>
          <a:p>
            <a:pPr>
              <a:buClr>
                <a:srgbClr val="FFCC00"/>
              </a:buClr>
            </a:pPr>
            <a:r>
              <a:rPr lang="de-DE" b="1" dirty="0"/>
              <a:t>horizontale Fragmentierung</a:t>
            </a:r>
            <a:r>
              <a:rPr lang="de-DE" dirty="0"/>
              <a:t>: Zerlegung der Relation in disjunkte </a:t>
            </a:r>
            <a:r>
              <a:rPr lang="de-DE" dirty="0" err="1"/>
              <a:t>Tupelmengen</a:t>
            </a:r>
            <a:endParaRPr lang="de-DE" dirty="0"/>
          </a:p>
          <a:p>
            <a:pPr>
              <a:buClr>
                <a:srgbClr val="FFCC00"/>
              </a:buClr>
            </a:pPr>
            <a:endParaRPr lang="de-DE" dirty="0"/>
          </a:p>
          <a:p>
            <a:pPr>
              <a:buClr>
                <a:srgbClr val="FFCC00"/>
              </a:buClr>
            </a:pPr>
            <a:r>
              <a:rPr lang="de-DE" b="1" dirty="0"/>
              <a:t>vertikale Fragmentierung</a:t>
            </a:r>
            <a:r>
              <a:rPr lang="de-DE" dirty="0"/>
              <a:t>: Zusammenfassung von Attributen mit gleichem Zugriffsmuster</a:t>
            </a:r>
          </a:p>
          <a:p>
            <a:pPr>
              <a:buClr>
                <a:srgbClr val="FFCC00"/>
              </a:buClr>
            </a:pPr>
            <a:endParaRPr lang="de-DE" dirty="0"/>
          </a:p>
          <a:p>
            <a:pPr>
              <a:buClr>
                <a:srgbClr val="FFCC00"/>
              </a:buClr>
            </a:pPr>
            <a:r>
              <a:rPr lang="de-DE" b="1" dirty="0"/>
              <a:t>kombinierte Fragmentierung</a:t>
            </a:r>
            <a:r>
              <a:rPr lang="de-DE" dirty="0"/>
              <a:t>: Anwendung horizontaler und vertikaler Fragmentierung auf dieselbe Relation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5631348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Napster-Architektur</a:t>
            </a:r>
          </a:p>
        </p:txBody>
      </p:sp>
      <p:sp>
        <p:nvSpPr>
          <p:cNvPr id="94211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B33BB7-8265-4AB3-92A1-78BE53D439AA}" type="slidenum">
              <a:rPr lang="en-US">
                <a:latin typeface="Arial" pitchFamily="34" charset="0"/>
              </a:rPr>
              <a:pPr/>
              <a:t>90</a:t>
            </a:fld>
            <a:endParaRPr lang="en-US">
              <a:latin typeface="Arial" pitchFamily="34" charset="0"/>
            </a:endParaRPr>
          </a:p>
        </p:txBody>
      </p:sp>
      <p:pic>
        <p:nvPicPr>
          <p:cNvPr id="9421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930003" y="897731"/>
            <a:ext cx="5385197" cy="4182666"/>
          </a:xfrm>
          <a:noFill/>
        </p:spPr>
      </p:pic>
    </p:spTree>
    <p:extLst>
      <p:ext uri="{BB962C8B-B14F-4D97-AF65-F5344CB8AC3E}">
        <p14:creationId xmlns:p14="http://schemas.microsoft.com/office/powerpoint/2010/main" val="1009505413"/>
      </p:ext>
    </p:extLst>
  </p:cSld>
  <p:clrMapOvr>
    <a:masterClrMapping/>
  </p:clrMapOvr>
  <p:transition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311003" y="588169"/>
            <a:ext cx="4966097" cy="4480322"/>
          </a:xfrm>
          <a:noFill/>
        </p:spPr>
      </p:pic>
      <p:sp>
        <p:nvSpPr>
          <p:cNvPr id="9523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Gnutella-Architektur</a:t>
            </a:r>
          </a:p>
        </p:txBody>
      </p:sp>
      <p:sp>
        <p:nvSpPr>
          <p:cNvPr id="95236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997DD3-84DF-4142-A0FB-CB7FC126D324}" type="slidenum">
              <a:rPr lang="en-US">
                <a:latin typeface="Arial" pitchFamily="34" charset="0"/>
              </a:rPr>
              <a:pPr/>
              <a:t>91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69314"/>
      </p:ext>
    </p:extLst>
  </p:cSld>
  <p:clrMapOvr>
    <a:masterClrMapping/>
  </p:clrMapOvr>
  <p:transition/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DHT: Distributed Hash Table</a:t>
            </a:r>
          </a:p>
        </p:txBody>
      </p:sp>
      <p:sp>
        <p:nvSpPr>
          <p:cNvPr id="96259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Basieren auf „consistent hashing“</a:t>
            </a:r>
          </a:p>
          <a:p>
            <a:endParaRPr lang="de-DE"/>
          </a:p>
          <a:p>
            <a:r>
              <a:rPr lang="de-DE"/>
              <a:t>Vollständige Dezentralisierung der Kontrolle</a:t>
            </a:r>
          </a:p>
          <a:p>
            <a:endParaRPr lang="de-DE"/>
          </a:p>
          <a:p>
            <a:r>
              <a:rPr lang="de-DE"/>
              <a:t>Dennoch zielgerichtete Suche</a:t>
            </a:r>
          </a:p>
        </p:txBody>
      </p:sp>
      <p:sp>
        <p:nvSpPr>
          <p:cNvPr id="96260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8C59ED-9D7B-4192-9BB8-AA5C20611BEF}" type="slidenum">
              <a:rPr lang="en-US">
                <a:latin typeface="Arial" pitchFamily="34" charset="0"/>
              </a:rPr>
              <a:pPr/>
              <a:t>92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116624"/>
      </p:ext>
    </p:extLst>
  </p:cSld>
  <p:clrMapOvr>
    <a:masterClrMapping/>
  </p:clrMapOvr>
  <p:transition/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sym typeface="Wingdings" pitchFamily="2" charset="2"/>
              </a:rPr>
              <a:t>CHORD</a:t>
            </a:r>
            <a:endParaRPr lang="de-DE"/>
          </a:p>
        </p:txBody>
      </p:sp>
      <p:sp>
        <p:nvSpPr>
          <p:cNvPr id="97283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1E6414-7CB7-4311-BABD-4BD301381C60}" type="slidenum">
              <a:rPr lang="en-US">
                <a:latin typeface="Arial" pitchFamily="34" charset="0"/>
              </a:rPr>
              <a:pPr/>
              <a:t>93</a:t>
            </a:fld>
            <a:endParaRPr lang="en-US">
              <a:latin typeface="Arial" pitchFamily="34" charset="0"/>
            </a:endParaRPr>
          </a:p>
        </p:txBody>
      </p:sp>
      <p:pic>
        <p:nvPicPr>
          <p:cNvPr id="9728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86038" y="101203"/>
            <a:ext cx="4735116" cy="5042297"/>
          </a:xfrm>
          <a:noFill/>
        </p:spPr>
      </p:pic>
    </p:spTree>
    <p:extLst>
      <p:ext uri="{BB962C8B-B14F-4D97-AF65-F5344CB8AC3E}">
        <p14:creationId xmlns:p14="http://schemas.microsoft.com/office/powerpoint/2010/main" val="1770133835"/>
      </p:ext>
    </p:extLst>
  </p:cSld>
  <p:clrMapOvr>
    <a:masterClrMapping/>
  </p:clrMapOvr>
  <p:transition/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CAN</a:t>
            </a:r>
          </a:p>
        </p:txBody>
      </p:sp>
      <p:sp>
        <p:nvSpPr>
          <p:cNvPr id="98307" name="Foliennummernplatzhalt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42C79C-DA7D-435F-B1CB-D4F7FF00206B}" type="slidenum">
              <a:rPr lang="en-US">
                <a:latin typeface="Arial" pitchFamily="34" charset="0"/>
              </a:rPr>
              <a:pPr/>
              <a:t>94</a:t>
            </a:fld>
            <a:endParaRPr lang="en-US">
              <a:latin typeface="Arial" pitchFamily="34" charset="0"/>
            </a:endParaRPr>
          </a:p>
        </p:txBody>
      </p:sp>
      <p:pic>
        <p:nvPicPr>
          <p:cNvPr id="9830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707481" y="-36910"/>
            <a:ext cx="4677966" cy="5098257"/>
          </a:xfrm>
          <a:noFill/>
        </p:spPr>
      </p:pic>
    </p:spTree>
    <p:extLst>
      <p:ext uri="{BB962C8B-B14F-4D97-AF65-F5344CB8AC3E}">
        <p14:creationId xmlns:p14="http://schemas.microsoft.com/office/powerpoint/2010/main" val="801613532"/>
      </p:ext>
    </p:extLst>
  </p:cSld>
  <p:clrMapOvr>
    <a:masterClrMapping/>
  </p:clrMapOvr>
  <p:transition/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No</a:t>
            </a:r>
            <a:r>
              <a:rPr lang="de-DE" dirty="0"/>
              <a:t>-SQL Datenbanken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Internet-</a:t>
            </a:r>
            <a:r>
              <a:rPr lang="de-DE" dirty="0" err="1"/>
              <a:t>scale</a:t>
            </a:r>
            <a:r>
              <a:rPr lang="de-DE" dirty="0"/>
              <a:t> Skalierbarkeit</a:t>
            </a:r>
          </a:p>
          <a:p>
            <a:r>
              <a:rPr lang="de-DE" dirty="0"/>
              <a:t>CAP-Theorem: nur 2 von 3 Wünschen erfüllbar</a:t>
            </a:r>
          </a:p>
          <a:p>
            <a:pPr lvl="1"/>
            <a:r>
              <a:rPr lang="de-DE" dirty="0"/>
              <a:t>Konsistenz (</a:t>
            </a:r>
            <a:r>
              <a:rPr lang="de-DE" dirty="0" err="1"/>
              <a:t>Consistency</a:t>
            </a:r>
            <a:r>
              <a:rPr lang="de-DE" dirty="0"/>
              <a:t>)</a:t>
            </a:r>
          </a:p>
          <a:p>
            <a:pPr lvl="1"/>
            <a:r>
              <a:rPr lang="de-DE" dirty="0" err="1"/>
              <a:t>Zuverläassigkeit</a:t>
            </a:r>
            <a:r>
              <a:rPr lang="de-DE" dirty="0"/>
              <a:t>/Verfügbarkeit (</a:t>
            </a:r>
            <a:r>
              <a:rPr lang="de-DE" dirty="0" err="1"/>
              <a:t>Availability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Partitionierungs-Toleranz</a:t>
            </a:r>
          </a:p>
          <a:p>
            <a:r>
              <a:rPr lang="de-DE" dirty="0" err="1"/>
              <a:t>No</a:t>
            </a:r>
            <a:r>
              <a:rPr lang="de-DE" dirty="0"/>
              <a:t>-SQL Datenbanksysteme verteilen die Last innerhalb eines Clusters/Netzwerks</a:t>
            </a:r>
          </a:p>
          <a:p>
            <a:pPr lvl="1"/>
            <a:r>
              <a:rPr lang="de-DE" dirty="0"/>
              <a:t>Dabei kommen oft DHT-Techniken zum Einsatz</a:t>
            </a:r>
          </a:p>
          <a:p>
            <a:pPr lvl="1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C0CC6-334E-4C04-9618-4D9F3CA5BEA6}" type="slidenum">
              <a:rPr lang="en-US" smtClean="0"/>
              <a:pPr>
                <a:defRPr/>
              </a:pPr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81378"/>
      </p:ext>
    </p:extLst>
  </p:cSld>
  <p:clrMapOvr>
    <a:masterClrMapping/>
  </p:clrMapOvr>
  <p:transition/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Schnittstelle der </a:t>
            </a:r>
            <a:r>
              <a:rPr lang="de-DE" dirty="0" err="1"/>
              <a:t>No</a:t>
            </a:r>
            <a:r>
              <a:rPr lang="de-DE" dirty="0"/>
              <a:t>-SQL Datenbanken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Insert(</a:t>
            </a:r>
            <a:r>
              <a:rPr lang="de-DE" dirty="0" err="1"/>
              <a:t>k,v</a:t>
            </a:r>
            <a:r>
              <a:rPr lang="de-DE" dirty="0"/>
              <a:t>)</a:t>
            </a:r>
          </a:p>
          <a:p>
            <a:r>
              <a:rPr lang="de-DE" dirty="0"/>
              <a:t>Lookup(k)</a:t>
            </a:r>
          </a:p>
          <a:p>
            <a:r>
              <a:rPr lang="de-DE" dirty="0"/>
              <a:t>Delete(k)</a:t>
            </a:r>
          </a:p>
          <a:p>
            <a:endParaRPr lang="de-DE" dirty="0"/>
          </a:p>
          <a:p>
            <a:r>
              <a:rPr lang="de-DE" dirty="0"/>
              <a:t>Extrem einfach </a:t>
            </a:r>
            <a:r>
              <a:rPr lang="de-DE" dirty="0">
                <a:sym typeface="Wingdings" pitchFamily="2" charset="2"/>
              </a:rPr>
              <a:t> effizient</a:t>
            </a:r>
          </a:p>
          <a:p>
            <a:r>
              <a:rPr lang="de-DE" dirty="0">
                <a:sym typeface="Wingdings" pitchFamily="2" charset="2"/>
              </a:rPr>
              <a:t>Aber: wer macht denn die </a:t>
            </a:r>
            <a:r>
              <a:rPr lang="de-DE" dirty="0" err="1">
                <a:sym typeface="Wingdings" pitchFamily="2" charset="2"/>
              </a:rPr>
              <a:t>Joins</a:t>
            </a:r>
            <a:r>
              <a:rPr lang="de-DE" dirty="0">
                <a:sym typeface="Wingdings" pitchFamily="2" charset="2"/>
              </a:rPr>
              <a:t>/Selektionen/…</a:t>
            </a:r>
          </a:p>
          <a:p>
            <a:pPr lvl="1"/>
            <a:r>
              <a:rPr lang="de-DE" dirty="0">
                <a:sym typeface="Wingdings" pitchFamily="2" charset="2"/>
              </a:rPr>
              <a:t> das Anwendungsprogramm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C0CC6-334E-4C04-9618-4D9F3CA5BEA6}" type="slidenum">
              <a:rPr lang="en-US" smtClean="0"/>
              <a:pPr>
                <a:defRPr/>
              </a:pPr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45712"/>
      </p:ext>
    </p:extLst>
  </p:cSld>
  <p:clrMapOvr>
    <a:masterClrMapping/>
  </p:clrMapOvr>
  <p:transition/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Konsistenzmodell: </a:t>
            </a:r>
            <a:r>
              <a:rPr lang="de-DE" strike="sngStrike" dirty="0">
                <a:solidFill>
                  <a:srgbClr val="FF0000"/>
                </a:solidFill>
              </a:rPr>
              <a:t>C</a:t>
            </a:r>
            <a:r>
              <a:rPr lang="de-DE" dirty="0"/>
              <a:t>AP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 err="1"/>
              <a:t>Relaxiertes</a:t>
            </a:r>
            <a:r>
              <a:rPr lang="de-DE" dirty="0"/>
              <a:t> Konsistenzmodell</a:t>
            </a:r>
          </a:p>
          <a:p>
            <a:pPr lvl="1"/>
            <a:r>
              <a:rPr lang="de-DE" dirty="0"/>
              <a:t>Replizierte Daten haben nicht alle den neuesten Zustand</a:t>
            </a:r>
          </a:p>
          <a:p>
            <a:pPr lvl="2"/>
            <a:r>
              <a:rPr lang="de-DE" dirty="0"/>
              <a:t>Vermeidung des (teuren) Zwei-Phasen-Commit-Protokolls</a:t>
            </a:r>
          </a:p>
          <a:p>
            <a:pPr lvl="1"/>
            <a:r>
              <a:rPr lang="de-DE" dirty="0"/>
              <a:t>Transaktionen könnten veraltete Daten zu lesen bekommen</a:t>
            </a:r>
          </a:p>
          <a:p>
            <a:pPr lvl="1"/>
            <a:r>
              <a:rPr lang="de-DE" dirty="0"/>
              <a:t>Eventual </a:t>
            </a:r>
            <a:r>
              <a:rPr lang="de-DE" dirty="0" err="1"/>
              <a:t>Consistency</a:t>
            </a:r>
            <a:endParaRPr lang="de-DE" dirty="0"/>
          </a:p>
          <a:p>
            <a:pPr lvl="2"/>
            <a:r>
              <a:rPr lang="de-DE" dirty="0"/>
              <a:t>Würde man das System anhalten, würden alle Kopien irgendwann (also </a:t>
            </a:r>
            <a:r>
              <a:rPr lang="de-DE" dirty="0" err="1"/>
              <a:t>eventually</a:t>
            </a:r>
            <a:r>
              <a:rPr lang="de-DE" dirty="0"/>
              <a:t>) in denselben Zustand übergehen</a:t>
            </a:r>
          </a:p>
          <a:p>
            <a:pPr lvl="1"/>
            <a:r>
              <a:rPr lang="de-DE" dirty="0"/>
              <a:t>Read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Writes</a:t>
            </a:r>
            <a:r>
              <a:rPr lang="de-DE" dirty="0"/>
              <a:t>-Garantie</a:t>
            </a:r>
          </a:p>
          <a:p>
            <a:pPr lvl="2"/>
            <a:r>
              <a:rPr lang="de-DE" dirty="0" err="1"/>
              <a:t>Tx</a:t>
            </a:r>
            <a:r>
              <a:rPr lang="de-DE" dirty="0"/>
              <a:t> </a:t>
            </a:r>
            <a:r>
              <a:rPr lang="de-DE" dirty="0" err="1"/>
              <a:t>leist</a:t>
            </a:r>
            <a:r>
              <a:rPr lang="de-DE" dirty="0"/>
              <a:t> auf jeden Fall ihre eigenen Änderungen</a:t>
            </a:r>
          </a:p>
          <a:p>
            <a:pPr lvl="1"/>
            <a:r>
              <a:rPr lang="de-DE" dirty="0"/>
              <a:t>Monotonic Read-Garantie</a:t>
            </a:r>
          </a:p>
          <a:p>
            <a:pPr lvl="2"/>
            <a:r>
              <a:rPr lang="de-DE" dirty="0" err="1"/>
              <a:t>Tx</a:t>
            </a:r>
            <a:r>
              <a:rPr lang="de-DE" dirty="0"/>
              <a:t> würde beim wiederholten Lesen keinen älteren Zustand als den vorher mal sichtbaren lesen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C0CC6-334E-4C04-9618-4D9F3CA5BEA6}" type="slidenum">
              <a:rPr lang="en-US" smtClean="0"/>
              <a:pPr>
                <a:defRPr/>
              </a:pPr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56742"/>
      </p:ext>
    </p:extLst>
  </p:cSld>
  <p:clrMapOvr>
    <a:masterClrMapping/>
  </p:clrMapOvr>
  <p:transition/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Systeme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MongoDB</a:t>
            </a:r>
            <a:endParaRPr lang="de-DE" dirty="0"/>
          </a:p>
          <a:p>
            <a:r>
              <a:rPr lang="de-DE" dirty="0"/>
              <a:t>Cassandra</a:t>
            </a:r>
          </a:p>
          <a:p>
            <a:r>
              <a:rPr lang="de-DE" dirty="0"/>
              <a:t>Dynamo</a:t>
            </a:r>
          </a:p>
          <a:p>
            <a:r>
              <a:rPr lang="de-DE" dirty="0" err="1"/>
              <a:t>BigTable</a:t>
            </a:r>
            <a:endParaRPr lang="de-DE" dirty="0"/>
          </a:p>
          <a:p>
            <a:r>
              <a:rPr lang="de-DE" dirty="0" err="1"/>
              <a:t>Hstore</a:t>
            </a:r>
            <a:endParaRPr lang="de-DE" dirty="0"/>
          </a:p>
          <a:p>
            <a:r>
              <a:rPr lang="de-DE" dirty="0" err="1"/>
              <a:t>SimpleDB</a:t>
            </a:r>
            <a:endParaRPr lang="de-DE" dirty="0"/>
          </a:p>
          <a:p>
            <a:r>
              <a:rPr lang="de-DE" dirty="0"/>
              <a:t>S3</a:t>
            </a:r>
          </a:p>
          <a:p>
            <a:r>
              <a:rPr lang="de-DE" dirty="0" err="1"/>
              <a:t>CockroachDB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C0CC6-334E-4C04-9618-4D9F3CA5BEA6}" type="slidenum">
              <a:rPr lang="en-US" smtClean="0"/>
              <a:pPr>
                <a:defRPr/>
              </a:pPr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3057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itel 1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F39E7027-915F-7341-A9EA-C8CBFD2E8FA2}"/>
    </a:ext>
  </a:extLst>
</a:theme>
</file>

<file path=ppt/theme/theme2.xml><?xml version="1.0" encoding="utf-8"?>
<a:theme xmlns:a="http://schemas.openxmlformats.org/drawingml/2006/main" name="Titel 2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BD7862EB-E8D6-994B-BBF4-6CC3FFF92DD2}"/>
    </a:ext>
  </a:extLst>
</a:theme>
</file>

<file path=ppt/theme/theme3.xml><?xml version="1.0" encoding="utf-8"?>
<a:theme xmlns:a="http://schemas.openxmlformats.org/drawingml/2006/main" name="Titel 3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16AD8073-F55B-9144-802C-46456E9E217B}"/>
    </a:ext>
  </a:extLst>
</a:theme>
</file>

<file path=ppt/theme/theme4.xml><?xml version="1.0" encoding="utf-8"?>
<a:theme xmlns:a="http://schemas.openxmlformats.org/drawingml/2006/main" name="Inhalt">
  <a:themeElements>
    <a:clrScheme name="TUM">
      <a:dk1>
        <a:sysClr val="windowText" lastClr="000000"/>
      </a:dk1>
      <a:lt1>
        <a:sysClr val="window" lastClr="FFFFFF"/>
      </a:lt1>
      <a:dk2>
        <a:srgbClr val="003359"/>
      </a:dk2>
      <a:lt2>
        <a:srgbClr val="0065BD"/>
      </a:lt2>
      <a:accent1>
        <a:srgbClr val="005293"/>
      </a:accent1>
      <a:accent2>
        <a:srgbClr val="64A0C8"/>
      </a:accent2>
      <a:accent3>
        <a:srgbClr val="98C6EA"/>
      </a:accent3>
      <a:accent4>
        <a:srgbClr val="A2AD00"/>
      </a:accent4>
      <a:accent5>
        <a:srgbClr val="E37222"/>
      </a:accent5>
      <a:accent6>
        <a:srgbClr val="DAD7CB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741D405E-8307-9B40-9F97-3F5DAC837EF3}"/>
    </a:ext>
  </a:extLst>
</a:theme>
</file>

<file path=ppt/theme/theme5.xml><?xml version="1.0" encoding="utf-8"?>
<a:theme xmlns:a="http://schemas.openxmlformats.org/drawingml/2006/main" name="Kapiteltrenner blau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4BFAB656-7532-6C41-9541-858AFF7D6765}"/>
    </a:ext>
  </a:extLst>
</a:theme>
</file>

<file path=ppt/theme/theme6.xml><?xml version="1.0" encoding="utf-8"?>
<a:theme xmlns:a="http://schemas.openxmlformats.org/drawingml/2006/main" name="Kapiteltrenner schwarz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A724F04A-1212-AA4C-B6F1-157BE88DDFD7}"/>
    </a:ext>
  </a:extLst>
</a:theme>
</file>

<file path=ppt/theme/theme7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TUM_Praesentation_p_v1_16-9</Template>
  <TotalTime>0</TotalTime>
  <Words>4509</Words>
  <Application>Microsoft Macintosh PowerPoint</Application>
  <PresentationFormat>Bildschirmpräsentation (16:9)</PresentationFormat>
  <Paragraphs>1648</Paragraphs>
  <Slides>98</Slides>
  <Notes>98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17</vt:i4>
      </vt:variant>
      <vt:variant>
        <vt:lpstr>Design</vt:lpstr>
      </vt:variant>
      <vt:variant>
        <vt:i4>6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98</vt:i4>
      </vt:variant>
    </vt:vector>
  </HeadingPairs>
  <TitlesOfParts>
    <vt:vector size="122" baseType="lpstr">
      <vt:lpstr>Arial Black</vt:lpstr>
      <vt:lpstr>Book Antiqua</vt:lpstr>
      <vt:lpstr>Calibri</vt:lpstr>
      <vt:lpstr>Courier New</vt:lpstr>
      <vt:lpstr>JoinFont</vt:lpstr>
      <vt:lpstr>Monotype Sorts</vt:lpstr>
      <vt:lpstr>ＭＳ ゴシック</vt:lpstr>
      <vt:lpstr>MT Extra</vt:lpstr>
      <vt:lpstr>OperatorSymbols</vt:lpstr>
      <vt:lpstr>StarMath</vt:lpstr>
      <vt:lpstr>Symbol</vt:lpstr>
      <vt:lpstr>Tahoma</vt:lpstr>
      <vt:lpstr>Times New Roman</vt:lpstr>
      <vt:lpstr>Webdings</vt:lpstr>
      <vt:lpstr>Wingdings</vt:lpstr>
      <vt:lpstr>ZapfDingbats BT</vt:lpstr>
      <vt:lpstr>Arial</vt:lpstr>
      <vt:lpstr>Titel 1</vt:lpstr>
      <vt:lpstr>Titel 2</vt:lpstr>
      <vt:lpstr>Titel 3</vt:lpstr>
      <vt:lpstr>Inhalt</vt:lpstr>
      <vt:lpstr>Kapiteltrenner blau</vt:lpstr>
      <vt:lpstr>Kapiteltrenner schwarz</vt:lpstr>
      <vt:lpstr>Equation</vt:lpstr>
      <vt:lpstr>Verteilte Datenbanken</vt:lpstr>
      <vt:lpstr>Terminologie</vt:lpstr>
      <vt:lpstr>Kommunikationsmedien</vt:lpstr>
      <vt:lpstr>Verteiltes Datenbanksystem</vt:lpstr>
      <vt:lpstr>Client-Server-Architektur</vt:lpstr>
      <vt:lpstr>Aufbau und Entwurf eines verteilten Datenbanksystems</vt:lpstr>
      <vt:lpstr>Fragmentierung und Allokation einer Relation</vt:lpstr>
      <vt:lpstr>PowerPoint-Präsentation</vt:lpstr>
      <vt:lpstr>Fragmentierung</vt:lpstr>
      <vt:lpstr>Korrektheits-Anforderungen</vt:lpstr>
      <vt:lpstr>Beispielrelation Professoren</vt:lpstr>
      <vt:lpstr>Horizontale Fragmentierung</vt:lpstr>
      <vt:lpstr>PowerPoint-Präsentation</vt:lpstr>
      <vt:lpstr>Abgeleitete horizontale Fragmentierung</vt:lpstr>
      <vt:lpstr>PowerPoint-Präsentation</vt:lpstr>
      <vt:lpstr>Andere Join-Arten</vt:lpstr>
      <vt:lpstr>Semi-Joins</vt:lpstr>
      <vt:lpstr>PowerPoint-Präsentation</vt:lpstr>
      <vt:lpstr>Vertikale Fragmentierung</vt:lpstr>
      <vt:lpstr>Vertikale Fragmentierung</vt:lpstr>
      <vt:lpstr>Vertikale Fragmentierung (Beispiel)</vt:lpstr>
      <vt:lpstr>Kombinierte Fragmentierung</vt:lpstr>
      <vt:lpstr>Rekonstruktion nach kombinierter Fragmentierung</vt:lpstr>
      <vt:lpstr>Baumdarstellung der Fragmentierungen (Beispiel)</vt:lpstr>
      <vt:lpstr>Allokation</vt:lpstr>
      <vt:lpstr>Transparenz in verteilten Datenbanken</vt:lpstr>
      <vt:lpstr>Fragmentierungstranparenz</vt:lpstr>
      <vt:lpstr>Fortsetzung Beispiel</vt:lpstr>
      <vt:lpstr>Allokationstransparenz</vt:lpstr>
      <vt:lpstr>Allokationstransparenz (Forts.)</vt:lpstr>
      <vt:lpstr>Lokale Schema-Transparenz</vt:lpstr>
      <vt:lpstr>Lokale Schema-Transparenz (Forts.)</vt:lpstr>
      <vt:lpstr>Anfrageübersetzung und Anfrageoptimierung</vt:lpstr>
      <vt:lpstr>Anfragebearbeitung bei horizontaler Fragmentierung</vt:lpstr>
      <vt:lpstr>Beispiel </vt:lpstr>
      <vt:lpstr>Algebraische Äquivalenzen</vt:lpstr>
      <vt:lpstr>Algebraische Äquivalenzen (Forts.)</vt:lpstr>
      <vt:lpstr>Algebraische Äquivalenzen (Forts.)</vt:lpstr>
      <vt:lpstr>Optimale Form der Anfrage</vt:lpstr>
      <vt:lpstr>Anfragebearbeitung bei vertikaler Fragmentierung</vt:lpstr>
      <vt:lpstr>Optimierung bei vertikaler Fragmentierung</vt:lpstr>
      <vt:lpstr>Der natürliche Verbund zweier Relationen R und S</vt:lpstr>
      <vt:lpstr>Join-Auswertung in VDBMS</vt:lpstr>
      <vt:lpstr>Join-Auswertung</vt:lpstr>
      <vt:lpstr>Join-Auswertung ohne Filterung</vt:lpstr>
      <vt:lpstr>Nested-Loops</vt:lpstr>
      <vt:lpstr>Der natürliche Verbund zweier Relationen R und S</vt:lpstr>
      <vt:lpstr>Transfer einer Argumentrelation</vt:lpstr>
      <vt:lpstr>Der natürliche Verbund zweier Relationen R und S</vt:lpstr>
      <vt:lpstr>Transfer beider Argumentrelationen</vt:lpstr>
      <vt:lpstr>Join-Auswertung mit Filterung</vt:lpstr>
      <vt:lpstr>Join-Auswertung mit Filterung (Beispiel, Filterung der Relation S)</vt:lpstr>
      <vt:lpstr>PowerPoint-Präsentation</vt:lpstr>
      <vt:lpstr>PowerPoint-Präsentation</vt:lpstr>
      <vt:lpstr>Join mit Hashfilter (Bloom-Filter)</vt:lpstr>
      <vt:lpstr>Join mit Hashfilter (False Drop Abschätzung)</vt:lpstr>
      <vt:lpstr>Join mit Hashfilter (False Drop Abschätzung)</vt:lpstr>
      <vt:lpstr>Join mit Hashfilter (False Drop Abschätzung)</vt:lpstr>
      <vt:lpstr>Parameter für die Kosten eines Auswertungsplan</vt:lpstr>
      <vt:lpstr>Transaktionskontrolle in VDBMS</vt:lpstr>
      <vt:lpstr>EOT-Behandlung</vt:lpstr>
      <vt:lpstr>Problemlösung: Zweiphasen-Commit-Protokoll</vt:lpstr>
      <vt:lpstr>Nachrichtenaustausch beim 2PC-Protokoll (für 4 Agenten)</vt:lpstr>
      <vt:lpstr>Ablauf der EOT-Behandlung beim 2PC-Protokoll</vt:lpstr>
      <vt:lpstr>Lineare Organisationsform beim 2PC-Protokoll</vt:lpstr>
      <vt:lpstr>Zustandsübergang beim  2PC-Protokoll: Koordinator</vt:lpstr>
      <vt:lpstr>Zustandsübergang beim  2PC-Protokoll: Agent</vt:lpstr>
      <vt:lpstr>Fehlersituationen des  2PC-Protokolls</vt:lpstr>
      <vt:lpstr>Absturz eines Koordinators</vt:lpstr>
      <vt:lpstr>Absturz eines Agenten</vt:lpstr>
      <vt:lpstr>Verlorengegangene Nachrichten</vt:lpstr>
      <vt:lpstr>Mehrbenutzersynchronisation  in VDBMS</vt:lpstr>
      <vt:lpstr>Serialisierbarkeit</vt:lpstr>
      <vt:lpstr>Lokale Sperrverwaltung</vt:lpstr>
      <vt:lpstr>Globale Sperrverwaltung</vt:lpstr>
      <vt:lpstr>Deadlocks in VDBMS</vt:lpstr>
      <vt:lpstr>„Verteilter“ Deadlock</vt:lpstr>
      <vt:lpstr>Timeout</vt:lpstr>
      <vt:lpstr>Zentralisierte Deadlock-Erkennung</vt:lpstr>
      <vt:lpstr>Dezentrale Deadlock-Erkennung</vt:lpstr>
      <vt:lpstr>Beispiel: S1 Heimatknoten von T1, S2 Heimatknoten von T2 </vt:lpstr>
      <vt:lpstr>Deadlock-Vermeidung</vt:lpstr>
      <vt:lpstr>Deadlockvermeidung bei Sperrbasierte Synchronisation</vt:lpstr>
      <vt:lpstr>Voraussetzungen für Deadlockvermeidungsverfahren</vt:lpstr>
      <vt:lpstr>Synchronisation bei replizierten Daten ROWA: Read One, Write All</vt:lpstr>
      <vt:lpstr>Quorum-Consensus Verfahren</vt:lpstr>
      <vt:lpstr>Beispiel</vt:lpstr>
      <vt:lpstr>Zustände</vt:lpstr>
      <vt:lpstr>Peer to Peer-Informationssysteme</vt:lpstr>
      <vt:lpstr>Napster-Architektur</vt:lpstr>
      <vt:lpstr>Gnutella-Architektur</vt:lpstr>
      <vt:lpstr>DHT: Distributed Hash Table</vt:lpstr>
      <vt:lpstr>CHORD</vt:lpstr>
      <vt:lpstr>CAN</vt:lpstr>
      <vt:lpstr>No-SQL Datenbanken</vt:lpstr>
      <vt:lpstr>Schnittstelle der No-SQL Datenbanken</vt:lpstr>
      <vt:lpstr>Konsistenzmodell: CAP</vt:lpstr>
      <vt:lpstr>Systeme</vt:lpstr>
    </vt:vector>
  </TitlesOfParts>
  <Company/>
  <LinksUpToDate>false</LinksUpToDate>
  <SharedDoc>false</SharedDoc>
  <HyperlinkBase/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Mehrbenutzersynchronisation </dc:title>
  <dc:creator>Alfons Kemper</dc:creator>
  <cp:lastModifiedBy>Alfons Kemper</cp:lastModifiedBy>
  <cp:revision>23</cp:revision>
  <cp:lastPrinted>2015-07-30T14:04:45Z</cp:lastPrinted>
  <dcterms:created xsi:type="dcterms:W3CDTF">2020-02-03T13:45:03Z</dcterms:created>
  <dcterms:modified xsi:type="dcterms:W3CDTF">2021-05-17T12:42:23Z</dcterms:modified>
</cp:coreProperties>
</file>