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157"/>
  </p:notesMasterIdLst>
  <p:handoutMasterIdLst>
    <p:handoutMasterId r:id="rId158"/>
  </p:handoutMasterIdLst>
  <p:sldIdLst>
    <p:sldId id="413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414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  <p:sldId id="411" r:id="rId156"/>
  </p:sldIdLst>
  <p:sldSz cx="9144000" cy="5143500" type="screen16x9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06" autoAdjust="0"/>
    <p:restoredTop sz="88272" autoAdjust="0"/>
  </p:normalViewPr>
  <p:slideViewPr>
    <p:cSldViewPr snapToGrid="0">
      <p:cViewPr>
        <p:scale>
          <a:sx n="146" d="100"/>
          <a:sy n="146" d="100"/>
        </p:scale>
        <p:origin x="1712" y="238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-810" y="-96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36.xml"/><Relationship Id="rId143" Type="http://schemas.openxmlformats.org/officeDocument/2006/relationships/slide" Target="slides/slide137.xml"/><Relationship Id="rId144" Type="http://schemas.openxmlformats.org/officeDocument/2006/relationships/slide" Target="slides/slide138.xml"/><Relationship Id="rId145" Type="http://schemas.openxmlformats.org/officeDocument/2006/relationships/slide" Target="slides/slide139.xml"/><Relationship Id="rId146" Type="http://schemas.openxmlformats.org/officeDocument/2006/relationships/slide" Target="slides/slide140.xml"/><Relationship Id="rId147" Type="http://schemas.openxmlformats.org/officeDocument/2006/relationships/slide" Target="slides/slide141.xml"/><Relationship Id="rId148" Type="http://schemas.openxmlformats.org/officeDocument/2006/relationships/slide" Target="slides/slide142.xml"/><Relationship Id="rId149" Type="http://schemas.openxmlformats.org/officeDocument/2006/relationships/slide" Target="slides/slide14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110" Type="http://schemas.openxmlformats.org/officeDocument/2006/relationships/slide" Target="slides/slide104.xml"/><Relationship Id="rId111" Type="http://schemas.openxmlformats.org/officeDocument/2006/relationships/slide" Target="slides/slide105.xml"/><Relationship Id="rId112" Type="http://schemas.openxmlformats.org/officeDocument/2006/relationships/slide" Target="slides/slide106.xml"/><Relationship Id="rId113" Type="http://schemas.openxmlformats.org/officeDocument/2006/relationships/slide" Target="slides/slide107.xml"/><Relationship Id="rId114" Type="http://schemas.openxmlformats.org/officeDocument/2006/relationships/slide" Target="slides/slide108.xml"/><Relationship Id="rId115" Type="http://schemas.openxmlformats.org/officeDocument/2006/relationships/slide" Target="slides/slide109.xml"/><Relationship Id="rId116" Type="http://schemas.openxmlformats.org/officeDocument/2006/relationships/slide" Target="slides/slide110.xml"/><Relationship Id="rId117" Type="http://schemas.openxmlformats.org/officeDocument/2006/relationships/slide" Target="slides/slide111.xml"/><Relationship Id="rId118" Type="http://schemas.openxmlformats.org/officeDocument/2006/relationships/slide" Target="slides/slide112.xml"/><Relationship Id="rId119" Type="http://schemas.openxmlformats.org/officeDocument/2006/relationships/slide" Target="slides/slide113.xml"/><Relationship Id="rId150" Type="http://schemas.openxmlformats.org/officeDocument/2006/relationships/slide" Target="slides/slide144.xml"/><Relationship Id="rId151" Type="http://schemas.openxmlformats.org/officeDocument/2006/relationships/slide" Target="slides/slide145.xml"/><Relationship Id="rId152" Type="http://schemas.openxmlformats.org/officeDocument/2006/relationships/slide" Target="slides/slide146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53" Type="http://schemas.openxmlformats.org/officeDocument/2006/relationships/slide" Target="slides/slide147.xml"/><Relationship Id="rId154" Type="http://schemas.openxmlformats.org/officeDocument/2006/relationships/slide" Target="slides/slide148.xml"/><Relationship Id="rId155" Type="http://schemas.openxmlformats.org/officeDocument/2006/relationships/slide" Target="slides/slide149.xml"/><Relationship Id="rId156" Type="http://schemas.openxmlformats.org/officeDocument/2006/relationships/slide" Target="slides/slide150.xml"/><Relationship Id="rId157" Type="http://schemas.openxmlformats.org/officeDocument/2006/relationships/notesMaster" Target="notesMasters/notesMaster1.xml"/><Relationship Id="rId158" Type="http://schemas.openxmlformats.org/officeDocument/2006/relationships/handoutMaster" Target="handoutMasters/handoutMaster1.xml"/><Relationship Id="rId159" Type="http://schemas.openxmlformats.org/officeDocument/2006/relationships/presProps" Target="presProps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120" Type="http://schemas.openxmlformats.org/officeDocument/2006/relationships/slide" Target="slides/slide114.xml"/><Relationship Id="rId121" Type="http://schemas.openxmlformats.org/officeDocument/2006/relationships/slide" Target="slides/slide115.xml"/><Relationship Id="rId122" Type="http://schemas.openxmlformats.org/officeDocument/2006/relationships/slide" Target="slides/slide116.xml"/><Relationship Id="rId123" Type="http://schemas.openxmlformats.org/officeDocument/2006/relationships/slide" Target="slides/slide117.xml"/><Relationship Id="rId124" Type="http://schemas.openxmlformats.org/officeDocument/2006/relationships/slide" Target="slides/slide118.xml"/><Relationship Id="rId125" Type="http://schemas.openxmlformats.org/officeDocument/2006/relationships/slide" Target="slides/slide119.xml"/><Relationship Id="rId126" Type="http://schemas.openxmlformats.org/officeDocument/2006/relationships/slide" Target="slides/slide120.xml"/><Relationship Id="rId127" Type="http://schemas.openxmlformats.org/officeDocument/2006/relationships/slide" Target="slides/slide121.xml"/><Relationship Id="rId128" Type="http://schemas.openxmlformats.org/officeDocument/2006/relationships/slide" Target="slides/slide122.xml"/><Relationship Id="rId129" Type="http://schemas.openxmlformats.org/officeDocument/2006/relationships/slide" Target="slides/slide123.xml"/><Relationship Id="rId160" Type="http://schemas.openxmlformats.org/officeDocument/2006/relationships/viewProps" Target="viewProps.xml"/><Relationship Id="rId161" Type="http://schemas.openxmlformats.org/officeDocument/2006/relationships/theme" Target="theme/theme1.xml"/><Relationship Id="rId162" Type="http://schemas.openxmlformats.org/officeDocument/2006/relationships/tableStyles" Target="tableStyle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130" Type="http://schemas.openxmlformats.org/officeDocument/2006/relationships/slide" Target="slides/slide124.xml"/><Relationship Id="rId131" Type="http://schemas.openxmlformats.org/officeDocument/2006/relationships/slide" Target="slides/slide125.xml"/><Relationship Id="rId132" Type="http://schemas.openxmlformats.org/officeDocument/2006/relationships/slide" Target="slides/slide126.xml"/><Relationship Id="rId133" Type="http://schemas.openxmlformats.org/officeDocument/2006/relationships/slide" Target="slides/slide127.xml"/><Relationship Id="rId134" Type="http://schemas.openxmlformats.org/officeDocument/2006/relationships/slide" Target="slides/slide128.xml"/><Relationship Id="rId135" Type="http://schemas.openxmlformats.org/officeDocument/2006/relationships/slide" Target="slides/slide129.xml"/><Relationship Id="rId136" Type="http://schemas.openxmlformats.org/officeDocument/2006/relationships/slide" Target="slides/slide130.xml"/><Relationship Id="rId137" Type="http://schemas.openxmlformats.org/officeDocument/2006/relationships/slide" Target="slides/slide131.xml"/><Relationship Id="rId138" Type="http://schemas.openxmlformats.org/officeDocument/2006/relationships/slide" Target="slides/slide132.xml"/><Relationship Id="rId139" Type="http://schemas.openxmlformats.org/officeDocument/2006/relationships/slide" Target="slides/slide13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" Target="slides/slide94.xml"/><Relationship Id="rId101" Type="http://schemas.openxmlformats.org/officeDocument/2006/relationships/slide" Target="slides/slide95.xml"/><Relationship Id="rId102" Type="http://schemas.openxmlformats.org/officeDocument/2006/relationships/slide" Target="slides/slide96.xml"/><Relationship Id="rId103" Type="http://schemas.openxmlformats.org/officeDocument/2006/relationships/slide" Target="slides/slide97.xml"/><Relationship Id="rId104" Type="http://schemas.openxmlformats.org/officeDocument/2006/relationships/slide" Target="slides/slide98.xml"/><Relationship Id="rId105" Type="http://schemas.openxmlformats.org/officeDocument/2006/relationships/slide" Target="slides/slide99.xml"/><Relationship Id="rId106" Type="http://schemas.openxmlformats.org/officeDocument/2006/relationships/slide" Target="slides/slide100.xml"/><Relationship Id="rId107" Type="http://schemas.openxmlformats.org/officeDocument/2006/relationships/slide" Target="slides/slide101.xml"/><Relationship Id="rId108" Type="http://schemas.openxmlformats.org/officeDocument/2006/relationships/slide" Target="slides/slide102.xml"/><Relationship Id="rId109" Type="http://schemas.openxmlformats.org/officeDocument/2006/relationships/slide" Target="slides/slide103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40" Type="http://schemas.openxmlformats.org/officeDocument/2006/relationships/slide" Target="slides/slide134.xml"/><Relationship Id="rId141" Type="http://schemas.openxmlformats.org/officeDocument/2006/relationships/slide" Target="slides/slide1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13/09/2021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13/09/2021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1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1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1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1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1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9.xml"/></Relationships>
</file>

<file path=ppt/notesSlides/_rels/notesSlide1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B0E6E6-2674-B44D-AA27-BF9D858C1490}" type="slidenum">
              <a:rPr lang="de-DE" sz="1300"/>
              <a:pPr/>
              <a:t>2</a:t>
            </a:fld>
            <a:endParaRPr lang="de-DE" sz="13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1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DD3155-2FCB-754C-BD65-035C64B3F936}" type="slidenum">
              <a:rPr lang="de-DE" sz="1300"/>
              <a:pPr/>
              <a:t>11</a:t>
            </a:fld>
            <a:endParaRPr lang="de-DE" sz="13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49495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37BFCE-4297-7449-AEC3-8D41DA4C286B}" type="slidenum">
              <a:rPr lang="de-DE" sz="1300"/>
              <a:pPr/>
              <a:t>108</a:t>
            </a:fld>
            <a:endParaRPr lang="de-DE" sz="1300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7170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12CFF2-F33B-354F-A0B4-49B8064F854B}" type="slidenum">
              <a:rPr lang="de-DE" sz="1300"/>
              <a:pPr/>
              <a:t>109</a:t>
            </a:fld>
            <a:endParaRPr lang="de-DE" sz="1300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0007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59C902-0F6D-1345-8481-825C2C93456D}" type="slidenum">
              <a:rPr lang="de-DE" sz="1300"/>
              <a:pPr/>
              <a:t>110</a:t>
            </a:fld>
            <a:endParaRPr lang="de-DE" sz="1300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7679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3AB258-8230-A34C-8832-C93C16BE30FE}" type="slidenum">
              <a:rPr lang="de-DE" sz="1300"/>
              <a:pPr/>
              <a:t>111</a:t>
            </a:fld>
            <a:endParaRPr lang="de-DE" sz="1300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7876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D80059-CACD-CA46-8937-91F975BA2491}" type="slidenum">
              <a:rPr lang="de-DE" sz="1300"/>
              <a:pPr/>
              <a:t>112</a:t>
            </a:fld>
            <a:endParaRPr lang="de-DE" sz="130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3758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829E75-9F66-744B-B6DE-C0D2DC739CE9}" type="slidenum">
              <a:rPr lang="de-DE" sz="1300"/>
              <a:pPr/>
              <a:t>113</a:t>
            </a:fld>
            <a:endParaRPr lang="de-DE" sz="1300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94257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D655CC-7F56-A443-B6A6-7A8BD918BC1E}" type="slidenum">
              <a:rPr lang="de-DE" sz="1300"/>
              <a:pPr/>
              <a:t>114</a:t>
            </a:fld>
            <a:endParaRPr lang="de-DE" sz="1300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9902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B2F311-FB3D-D042-AF28-77DF0F60443B}" type="slidenum">
              <a:rPr lang="de-DE" sz="1300"/>
              <a:pPr/>
              <a:t>115</a:t>
            </a:fld>
            <a:endParaRPr lang="de-DE" sz="1300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2121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9633DE-CC7E-8D46-A75B-EA9005FA43DF}" type="slidenum">
              <a:rPr lang="de-DE" sz="1300"/>
              <a:pPr/>
              <a:t>116</a:t>
            </a:fld>
            <a:endParaRPr lang="de-DE" sz="1300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4818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25B80F-F7F1-0A4D-A6FF-FBDF243E31DA}" type="slidenum">
              <a:rPr lang="de-DE" sz="1300"/>
              <a:pPr/>
              <a:t>117</a:t>
            </a:fld>
            <a:endParaRPr lang="de-DE" sz="1300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349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27DAAA-FACD-1C4F-BC9A-3397AA066310}" type="slidenum">
              <a:rPr lang="de-DE" sz="1300"/>
              <a:pPr/>
              <a:t>12</a:t>
            </a:fld>
            <a:endParaRPr lang="de-DE" sz="13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374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BE4694-BB66-F148-B3B2-2F7AB5967353}" type="slidenum">
              <a:rPr lang="de-DE" sz="1300"/>
              <a:pPr/>
              <a:t>118</a:t>
            </a:fld>
            <a:endParaRPr lang="de-DE" sz="1300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4728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4CC407-7214-BB46-B0E6-4B06225497E4}" type="slidenum">
              <a:rPr lang="de-DE" sz="1300"/>
              <a:pPr/>
              <a:t>119</a:t>
            </a:fld>
            <a:endParaRPr lang="de-DE" sz="1300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19035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037A24-513F-6245-A3AF-D9D182141D8F}" type="slidenum">
              <a:rPr lang="de-DE" sz="1300"/>
              <a:pPr/>
              <a:t>120</a:t>
            </a:fld>
            <a:endParaRPr lang="de-DE" sz="1300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469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B50621E-D443-AB43-9AB8-4BA222342F81}" type="slidenum">
              <a:rPr lang="de-DE" sz="1300"/>
              <a:pPr/>
              <a:t>121</a:t>
            </a:fld>
            <a:endParaRPr lang="de-DE" sz="1300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4557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2EF72C-7A20-5C4F-B862-B3B5DF4E926B}" type="slidenum">
              <a:rPr lang="de-DE" sz="1300"/>
              <a:pPr/>
              <a:t>122</a:t>
            </a:fld>
            <a:endParaRPr lang="de-DE" sz="1300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6797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75A7BB-D4E5-8A45-BD05-92220C68469C}" type="slidenum">
              <a:rPr lang="de-DE" sz="1300"/>
              <a:pPr/>
              <a:t>123</a:t>
            </a:fld>
            <a:endParaRPr lang="de-DE" sz="1300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3016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8B6758-719F-3C4D-9138-73963EAAFCCD}" type="slidenum">
              <a:rPr lang="de-DE" sz="1300"/>
              <a:pPr/>
              <a:t>124</a:t>
            </a:fld>
            <a:endParaRPr lang="de-DE" sz="1300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7676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BC2880-14C0-6048-B554-B94F36998E02}" type="slidenum">
              <a:rPr lang="de-DE" sz="1300"/>
              <a:pPr/>
              <a:t>125</a:t>
            </a:fld>
            <a:endParaRPr lang="de-DE" sz="1300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2930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04CE9A-6609-7E40-814E-4D7519EAB6BF}" type="slidenum">
              <a:rPr lang="de-DE" sz="1300"/>
              <a:pPr/>
              <a:t>126</a:t>
            </a:fld>
            <a:endParaRPr lang="de-DE" sz="1300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65832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C454F9-39CE-1749-A738-8403760BAE3B}" type="slidenum">
              <a:rPr lang="de-DE" sz="1300"/>
              <a:pPr/>
              <a:t>128</a:t>
            </a:fld>
            <a:endParaRPr lang="de-DE" sz="1300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57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C8776F-2E62-7B4D-84E7-6094F825431D}" type="slidenum">
              <a:rPr lang="de-DE" sz="1300"/>
              <a:pPr/>
              <a:t>13</a:t>
            </a:fld>
            <a:endParaRPr lang="de-DE" sz="13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983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88ACB4-7E73-F04A-8C71-C013B0EECB57}" type="slidenum">
              <a:rPr lang="de-DE" sz="1300"/>
              <a:pPr/>
              <a:t>129</a:t>
            </a:fld>
            <a:endParaRPr lang="de-DE" sz="1300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9436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D59E1B-5C65-E74B-AD7A-3DD4B8879BB2}" type="slidenum">
              <a:rPr lang="de-DE" sz="1300"/>
              <a:pPr/>
              <a:t>130</a:t>
            </a:fld>
            <a:endParaRPr lang="de-DE" sz="1300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0273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B31F25-B413-2342-8222-6425FD06EA68}" type="slidenum">
              <a:rPr lang="de-DE" sz="1300"/>
              <a:pPr/>
              <a:t>131</a:t>
            </a:fld>
            <a:endParaRPr lang="de-DE" sz="1300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6736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BD90B4-87F8-A240-A572-593ABE25187C}" type="slidenum">
              <a:rPr lang="de-DE" sz="1300"/>
              <a:pPr/>
              <a:t>132</a:t>
            </a:fld>
            <a:endParaRPr lang="de-DE" sz="1300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15547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446C84-18AE-1440-BC93-30BB59399237}" type="slidenum">
              <a:rPr lang="de-DE" sz="1300"/>
              <a:pPr/>
              <a:t>133</a:t>
            </a:fld>
            <a:endParaRPr lang="de-DE" sz="1300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63374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28365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87FDB5-871C-734B-990F-14AB8B7DEFF1}" type="slidenum">
              <a:rPr lang="de-DE" sz="1300"/>
              <a:pPr/>
              <a:t>134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679829597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51F301-8E42-B44F-BBCB-FDF2668B5F41}" type="slidenum">
              <a:rPr lang="de-DE" sz="1300"/>
              <a:pPr/>
              <a:t>135</a:t>
            </a:fld>
            <a:endParaRPr lang="de-DE" sz="1300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00601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B18FB3-4FE9-5C4E-9A39-778CAE7E3A6D}" type="slidenum">
              <a:rPr lang="de-DE" sz="1300"/>
              <a:pPr/>
              <a:t>136</a:t>
            </a:fld>
            <a:endParaRPr lang="de-DE" sz="1300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87124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D257EB-3E88-A641-9203-237F1185EFAD}" type="slidenum">
              <a:rPr lang="de-DE" sz="1300"/>
              <a:pPr/>
              <a:t>137</a:t>
            </a:fld>
            <a:endParaRPr lang="de-DE" sz="1300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38097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3BFE31-31A2-F44F-A7A2-6F4984577D3C}" type="slidenum">
              <a:rPr lang="de-DE" sz="1300"/>
              <a:pPr/>
              <a:t>138</a:t>
            </a:fld>
            <a:endParaRPr lang="de-DE" sz="1300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20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95179C-53EA-6448-AB04-CDDBA8FDBCB7}" type="slidenum">
              <a:rPr lang="de-DE" sz="1300"/>
              <a:pPr/>
              <a:t>14</a:t>
            </a:fld>
            <a:endParaRPr lang="de-DE" sz="13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0545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738A79-F293-384E-8B48-361958D90D99}" type="slidenum">
              <a:rPr lang="de-DE" sz="1300"/>
              <a:pPr/>
              <a:t>139</a:t>
            </a:fld>
            <a:endParaRPr lang="de-DE" sz="1300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64143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70E5D1-E6E3-A34C-840E-5D27D442B59A}" type="slidenum">
              <a:rPr lang="de-DE" sz="1300"/>
              <a:pPr/>
              <a:t>140</a:t>
            </a:fld>
            <a:endParaRPr lang="de-DE" sz="1300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714387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F7EDF4-4088-FE4E-99B8-3A6DE26579BF}" type="slidenum">
              <a:rPr lang="de-DE" sz="1300"/>
              <a:pPr/>
              <a:t>141</a:t>
            </a:fld>
            <a:endParaRPr lang="de-DE" sz="1300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53177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A7E102-025E-E640-8572-75CAED2EE282}" type="slidenum">
              <a:rPr lang="de-DE" sz="1300"/>
              <a:pPr/>
              <a:t>142</a:t>
            </a:fld>
            <a:endParaRPr lang="de-DE" sz="1300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8486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9CAE8C-B0A3-B84A-B35B-5655580F6247}" type="slidenum">
              <a:rPr lang="de-DE" sz="1300"/>
              <a:pPr/>
              <a:t>143</a:t>
            </a:fld>
            <a:endParaRPr lang="de-DE" sz="1300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74868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1616B9-23B4-E047-831E-AC4AEC191C5E}" type="slidenum">
              <a:rPr lang="de-DE" sz="1300"/>
              <a:pPr/>
              <a:t>144</a:t>
            </a:fld>
            <a:endParaRPr lang="de-DE" sz="1300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5302250"/>
            <a:ext cx="5689600" cy="5024438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29077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4FB9BD-CA17-9A45-A580-23C23121E0BF}" type="slidenum">
              <a:rPr lang="de-DE" sz="1300"/>
              <a:pPr/>
              <a:t>145</a:t>
            </a:fld>
            <a:endParaRPr lang="de-DE" sz="1300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22362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7178A4-B0AD-AC44-98A8-9BE00A90B948}" type="slidenum">
              <a:rPr lang="de-DE" sz="1300"/>
              <a:pPr/>
              <a:t>146</a:t>
            </a:fld>
            <a:endParaRPr lang="de-DE" sz="1300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626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23812C-40C5-1348-80A4-2C3013F1B83D}" type="slidenum">
              <a:rPr lang="de-DE" sz="1300"/>
              <a:pPr/>
              <a:t>147</a:t>
            </a:fld>
            <a:endParaRPr lang="de-DE" sz="1300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70344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2C6B51-3B27-3F4A-981D-7786233F6E64}" type="slidenum">
              <a:rPr lang="de-DE" sz="1300"/>
              <a:pPr/>
              <a:t>148</a:t>
            </a:fld>
            <a:endParaRPr lang="de-DE" sz="1300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29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93FC18-CC2C-1143-875E-E87E79008691}" type="slidenum">
              <a:rPr lang="de-DE" sz="1300"/>
              <a:pPr/>
              <a:t>15</a:t>
            </a:fld>
            <a:endParaRPr lang="de-DE" sz="13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5412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641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  <p:sp>
        <p:nvSpPr>
          <p:cNvPr id="31641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1063D7-23CE-6E43-9BDC-7403C30DB83F}" type="slidenum">
              <a:rPr lang="de-DE" sz="1300"/>
              <a:pPr/>
              <a:t>149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801803347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846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  <p:sp>
        <p:nvSpPr>
          <p:cNvPr id="31846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3471F9-A4D2-1444-BE02-F8A57B151DF7}" type="slidenum">
              <a:rPr lang="de-DE" sz="1300"/>
              <a:pPr/>
              <a:t>150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2004319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987657-3F6C-7344-B191-C50975910827}" type="slidenum">
              <a:rPr lang="de-DE" sz="1300"/>
              <a:pPr/>
              <a:t>16</a:t>
            </a:fld>
            <a:endParaRPr lang="de-DE" sz="13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42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A3AB86-6EF9-5141-9663-9AC3F5E4332D}" type="slidenum">
              <a:rPr lang="de-DE" sz="1300"/>
              <a:pPr/>
              <a:t>17</a:t>
            </a:fld>
            <a:endParaRPr lang="de-DE" sz="13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3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BA7AB1-D596-6B42-8F1E-6DA5794AB9E8}" type="slidenum">
              <a:rPr lang="de-DE" sz="1300"/>
              <a:pPr/>
              <a:t>18</a:t>
            </a:fld>
            <a:endParaRPr lang="de-DE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785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71FE96-BA75-6646-A46E-6DB855D8ACC8}" type="slidenum">
              <a:rPr lang="de-DE" sz="1300"/>
              <a:pPr/>
              <a:t>19</a:t>
            </a:fld>
            <a:endParaRPr lang="de-DE" sz="13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22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B940FC-4FE1-D34F-96D7-AD96717FCE74}" type="slidenum">
              <a:rPr lang="de-DE" sz="1300"/>
              <a:pPr/>
              <a:t>20</a:t>
            </a:fld>
            <a:endParaRPr lang="de-DE" sz="13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4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EAF8EC-744D-584B-A2DD-1B09C5B31679}" type="slidenum">
              <a:rPr lang="de-DE" sz="1300"/>
              <a:pPr/>
              <a:t>3</a:t>
            </a:fld>
            <a:endParaRPr lang="de-DE" sz="13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93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61501C-2DEF-E245-AC03-F12AF74FB934}" type="slidenum">
              <a:rPr lang="de-DE" sz="1300"/>
              <a:pPr/>
              <a:t>21</a:t>
            </a:fld>
            <a:endParaRPr lang="de-DE" sz="13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21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7D61A3-BCA2-F04E-B456-934C9AA22D92}" type="slidenum">
              <a:rPr lang="de-DE" sz="1300"/>
              <a:pPr/>
              <a:t>22</a:t>
            </a:fld>
            <a:endParaRPr lang="de-DE" sz="13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55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7F16CB-5C7E-FC4E-A9EE-9CBD5C7E0CBC}" type="slidenum">
              <a:rPr lang="de-DE" sz="1300"/>
              <a:pPr/>
              <a:t>23</a:t>
            </a:fld>
            <a:endParaRPr lang="de-DE" sz="13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72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5F42F2-6A11-5F42-B62A-0B68E3BE944B}" type="slidenum">
              <a:rPr lang="de-DE" sz="1300"/>
              <a:pPr/>
              <a:t>24</a:t>
            </a:fld>
            <a:endParaRPr lang="de-DE" sz="13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81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961131-68D0-F740-A338-C59E07D3B9C2}" type="slidenum">
              <a:rPr lang="de-DE" sz="1300"/>
              <a:pPr/>
              <a:t>25</a:t>
            </a:fld>
            <a:endParaRPr lang="de-DE" sz="13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99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A6836D-9E3E-8646-B28B-5E995BD40DB9}" type="slidenum">
              <a:rPr lang="de-DE" sz="1300"/>
              <a:pPr/>
              <a:t>26</a:t>
            </a:fld>
            <a:endParaRPr lang="de-DE" sz="13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59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CCA4DC-52B7-E44E-99DE-22423711847E}" type="slidenum">
              <a:rPr lang="de-DE" sz="1300"/>
              <a:pPr/>
              <a:t>27</a:t>
            </a:fld>
            <a:endParaRPr lang="de-DE" sz="13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37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BEA59C-B794-5647-972C-4542AD04D54B}" type="slidenum">
              <a:rPr lang="de-DE" sz="1300"/>
              <a:pPr/>
              <a:t>28</a:t>
            </a:fld>
            <a:endParaRPr lang="de-DE" sz="13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934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718D7F-23E2-104B-AF55-6B41942FD9EF}" type="slidenum">
              <a:rPr lang="de-DE" sz="1300"/>
              <a:pPr/>
              <a:t>36</a:t>
            </a:fld>
            <a:endParaRPr lang="de-DE" sz="13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0459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B5FEC0-6A62-1C40-B220-7C0A237B3EA1}" type="slidenum">
              <a:rPr lang="de-DE" sz="1300"/>
              <a:pPr/>
              <a:t>37</a:t>
            </a:fld>
            <a:endParaRPr lang="de-DE" sz="13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138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276C0A-73F9-1442-B59E-8F56C0818205}" type="slidenum">
              <a:rPr lang="de-DE" sz="1300"/>
              <a:pPr/>
              <a:t>4</a:t>
            </a:fld>
            <a:endParaRPr lang="de-DE" sz="13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0544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D75F89-EBB5-F241-B5C7-42060B5F553C}" type="slidenum">
              <a:rPr lang="de-DE" sz="1300"/>
              <a:pPr/>
              <a:t>38</a:t>
            </a:fld>
            <a:endParaRPr lang="de-DE" sz="13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332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00EC1C-C8A9-774F-A95A-B7812F11A17F}" type="slidenum">
              <a:rPr lang="de-DE" sz="1300"/>
              <a:pPr/>
              <a:t>39</a:t>
            </a:fld>
            <a:endParaRPr lang="de-DE" sz="13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244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CB467E-6A55-F04D-9054-AFCD1C09EC15}" type="slidenum">
              <a:rPr lang="de-DE" sz="1300"/>
              <a:pPr/>
              <a:t>40</a:t>
            </a:fld>
            <a:endParaRPr lang="de-DE" sz="13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57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E44BBF-4D4B-1F46-907A-5A715A353958}" type="slidenum">
              <a:rPr lang="de-DE" sz="1300"/>
              <a:pPr/>
              <a:t>41</a:t>
            </a:fld>
            <a:endParaRPr lang="de-DE" sz="13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967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AAD7CF-AD03-A14F-9839-03867B6A3A7D}" type="slidenum">
              <a:rPr lang="de-DE" sz="1300"/>
              <a:pPr/>
              <a:t>42</a:t>
            </a:fld>
            <a:endParaRPr lang="de-DE" sz="13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869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BEEC66-C0CC-EB4A-81C5-773AF9A07D19}" type="slidenum">
              <a:rPr lang="de-DE" sz="1300"/>
              <a:pPr/>
              <a:t>43</a:t>
            </a:fld>
            <a:endParaRPr lang="de-DE" sz="13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618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C509F4-7A0D-A440-9B65-B86A0C9ED35E}" type="slidenum">
              <a:rPr lang="de-DE" sz="1300"/>
              <a:pPr/>
              <a:t>44</a:t>
            </a:fld>
            <a:endParaRPr lang="de-DE" sz="13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992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21312D-7DC2-5E4F-84A4-A4A742496675}" type="slidenum">
              <a:rPr lang="de-DE" sz="1300"/>
              <a:pPr/>
              <a:t>45</a:t>
            </a:fld>
            <a:endParaRPr lang="de-DE" sz="13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090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17ABAD-896A-AC49-8432-CC1ABBD50996}" type="slidenum">
              <a:rPr lang="de-DE" sz="1300"/>
              <a:pPr/>
              <a:t>46</a:t>
            </a:fld>
            <a:endParaRPr lang="de-DE" sz="13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562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883F80-E136-1944-825F-2A2EB24005C3}" type="slidenum">
              <a:rPr lang="de-DE" sz="1300"/>
              <a:pPr/>
              <a:t>47</a:t>
            </a:fld>
            <a:endParaRPr lang="de-DE" sz="13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17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123F1D-C541-ED46-AABC-0C0E8DE83071}" type="slidenum">
              <a:rPr lang="de-DE" sz="1300"/>
              <a:pPr/>
              <a:t>5</a:t>
            </a:fld>
            <a:endParaRPr lang="de-DE" sz="13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873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4EF57A-111C-9C41-8CFA-6803AE1A6DB6}" type="slidenum">
              <a:rPr lang="de-DE" sz="1300"/>
              <a:pPr/>
              <a:t>48</a:t>
            </a:fld>
            <a:endParaRPr lang="de-DE" sz="13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532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F11641-F339-A84E-8DFB-8DB3736EC80E}" type="slidenum">
              <a:rPr lang="de-DE" sz="1300"/>
              <a:pPr/>
              <a:t>49</a:t>
            </a:fld>
            <a:endParaRPr lang="de-DE" sz="13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1346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FEE31D-D192-7C4C-9335-CC3C1F465232}" type="slidenum">
              <a:rPr lang="de-DE" sz="1300"/>
              <a:pPr/>
              <a:t>50</a:t>
            </a:fld>
            <a:endParaRPr lang="de-DE" sz="13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817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59551B-6EA9-F245-BF4D-4F75C04F86AB}" type="slidenum">
              <a:rPr lang="de-DE" sz="1300"/>
              <a:pPr/>
              <a:t>51</a:t>
            </a:fld>
            <a:endParaRPr lang="de-DE" sz="130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99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7C8E49-0A1E-A64D-9551-59522A3BCD60}" type="slidenum">
              <a:rPr lang="de-DE" sz="1300"/>
              <a:pPr/>
              <a:t>52</a:t>
            </a:fld>
            <a:endParaRPr lang="de-DE" sz="13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09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111EDD-56E4-A341-8646-149123DCAD1B}" type="slidenum">
              <a:rPr lang="de-DE" sz="1300"/>
              <a:pPr/>
              <a:t>53</a:t>
            </a:fld>
            <a:endParaRPr lang="de-DE" sz="13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408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6B4217-3528-6640-A8BC-C1BB5B02204C}" type="slidenum">
              <a:rPr lang="de-DE" sz="1300"/>
              <a:pPr/>
              <a:t>54</a:t>
            </a:fld>
            <a:endParaRPr lang="de-DE" sz="13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7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E74487-CF17-2446-84F2-A766458D775D}" type="slidenum">
              <a:rPr lang="de-DE" sz="1300"/>
              <a:pPr/>
              <a:t>55</a:t>
            </a:fld>
            <a:endParaRPr lang="de-DE" sz="13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98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3A0FA8-10A9-2346-91EF-4A95472275BB}" type="slidenum">
              <a:rPr lang="de-DE" sz="1300"/>
              <a:pPr/>
              <a:t>56</a:t>
            </a:fld>
            <a:endParaRPr lang="de-DE" sz="13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697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6D55AE-DECD-674B-951F-FF88E8AB3B90}" type="slidenum">
              <a:rPr lang="de-DE" sz="1300"/>
              <a:pPr/>
              <a:t>57</a:t>
            </a:fld>
            <a:endParaRPr lang="de-DE" sz="13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13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A14F40-C37E-3040-B81D-067BCA4779A9}" type="slidenum">
              <a:rPr lang="de-DE" sz="1300"/>
              <a:pPr/>
              <a:t>6</a:t>
            </a:fld>
            <a:endParaRPr lang="de-DE" sz="13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82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74385B-7DF3-B84A-B228-6E8EBB7BC3B0}" type="slidenum">
              <a:rPr lang="de-DE" sz="1300"/>
              <a:pPr/>
              <a:t>58</a:t>
            </a:fld>
            <a:endParaRPr lang="de-DE" sz="13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543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58CAA1-D7BC-164E-8F03-A525FF422662}" type="slidenum">
              <a:rPr lang="de-DE" sz="1300"/>
              <a:pPr/>
              <a:t>59</a:t>
            </a:fld>
            <a:endParaRPr lang="de-DE" sz="130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2822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7F6322-D2D8-5E43-A40F-CD2398AABCDC}" type="slidenum">
              <a:rPr lang="de-DE" sz="1300"/>
              <a:pPr/>
              <a:t>60</a:t>
            </a:fld>
            <a:endParaRPr lang="de-DE" sz="130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440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ED0CBD-B0A2-7B45-8299-0EE25467AB7B}" type="slidenum">
              <a:rPr lang="de-DE" sz="1300"/>
              <a:pPr/>
              <a:t>61</a:t>
            </a:fld>
            <a:endParaRPr lang="de-DE" sz="130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90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FBC5D4-F2FD-A44D-B334-F5E83C0F12B6}" type="slidenum">
              <a:rPr lang="de-DE" sz="1300"/>
              <a:pPr/>
              <a:t>62</a:t>
            </a:fld>
            <a:endParaRPr lang="de-DE" sz="13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659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EEBF96-4AB9-0C4F-A4CC-2241DD25074B}" type="slidenum">
              <a:rPr lang="de-DE" sz="1300"/>
              <a:pPr/>
              <a:t>63</a:t>
            </a:fld>
            <a:endParaRPr lang="de-DE" sz="130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4826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6BA21D-2DE6-5A48-B797-5E657C3FA94A}" type="slidenum">
              <a:rPr lang="de-DE" sz="1300"/>
              <a:pPr/>
              <a:t>64</a:t>
            </a:fld>
            <a:endParaRPr lang="de-DE" sz="130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980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7293E2-E4B7-EB4A-B32F-8B5C17D66346}" type="slidenum">
              <a:rPr lang="de-DE" sz="1300"/>
              <a:pPr/>
              <a:t>65</a:t>
            </a:fld>
            <a:endParaRPr lang="de-DE" sz="130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417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546D1B-BE25-2540-88D5-FDBBB19958BE}" type="slidenum">
              <a:rPr lang="de-DE" sz="1300"/>
              <a:pPr/>
              <a:t>66</a:t>
            </a:fld>
            <a:endParaRPr lang="de-DE" sz="130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022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A4B438-7F35-7C4A-8212-52BDB7DF0E7B}" type="slidenum">
              <a:rPr lang="de-DE" sz="1300"/>
              <a:pPr/>
              <a:t>67</a:t>
            </a:fld>
            <a:endParaRPr lang="de-DE" sz="130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7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92DF18-7CA2-9E42-8C0C-71CF5D63988B}" type="slidenum">
              <a:rPr lang="de-DE" sz="1300"/>
              <a:pPr/>
              <a:t>7</a:t>
            </a:fld>
            <a:endParaRPr lang="de-DE" sz="13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087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0CC313-904D-4148-9DFE-05B0AF892245}" type="slidenum">
              <a:rPr lang="de-DE" sz="1300"/>
              <a:pPr/>
              <a:t>68</a:t>
            </a:fld>
            <a:endParaRPr lang="de-DE" sz="130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97465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60DFA0-0354-674A-86A3-853A2BB3F619}" type="slidenum">
              <a:rPr lang="de-DE" sz="1300"/>
              <a:pPr/>
              <a:t>69</a:t>
            </a:fld>
            <a:endParaRPr lang="de-DE" sz="1300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6230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66196B-8D04-F549-9B5A-C956E1BA01C7}" type="slidenum">
              <a:rPr lang="de-DE" sz="1300"/>
              <a:pPr/>
              <a:t>70</a:t>
            </a:fld>
            <a:endParaRPr lang="de-DE" sz="130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1678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4040EE-D512-B444-BEEF-11C23E6855BE}" type="slidenum">
              <a:rPr lang="de-DE" sz="1300"/>
              <a:pPr/>
              <a:t>71</a:t>
            </a:fld>
            <a:endParaRPr lang="de-DE" sz="130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40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2075DA-2348-9749-A86E-3A15EA778D8D}" type="slidenum">
              <a:rPr lang="de-DE" sz="1300"/>
              <a:pPr/>
              <a:t>72</a:t>
            </a:fld>
            <a:endParaRPr lang="de-DE" sz="130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587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943FE7-DE44-7A47-B107-D8DF3BE4A000}" type="slidenum">
              <a:rPr lang="de-DE" sz="1300"/>
              <a:pPr/>
              <a:t>73</a:t>
            </a:fld>
            <a:endParaRPr lang="de-DE" sz="1300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5091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609039-ACAA-334F-BD7C-23C7DC181337}" type="slidenum">
              <a:rPr lang="de-DE" sz="1300"/>
              <a:pPr/>
              <a:t>74</a:t>
            </a:fld>
            <a:endParaRPr lang="de-DE" sz="130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96217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DBB130-AB1A-8641-81BC-F69E6523CB0A}" type="slidenum">
              <a:rPr lang="de-DE" sz="1300"/>
              <a:pPr/>
              <a:t>75</a:t>
            </a:fld>
            <a:endParaRPr lang="de-DE" sz="130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6876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307849-145F-4645-A06F-2B9C8D7048E2}" type="slidenum">
              <a:rPr lang="de-DE" sz="1300"/>
              <a:pPr/>
              <a:t>76</a:t>
            </a:fld>
            <a:endParaRPr lang="de-DE" sz="1300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705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94978A-4102-CF46-9DC3-3A0DE8ACB328}" type="slidenum">
              <a:rPr lang="de-DE" sz="1300"/>
              <a:pPr/>
              <a:t>77</a:t>
            </a:fld>
            <a:endParaRPr lang="de-DE" sz="1300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9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CAA15B-0DEF-B847-957B-9CA140D21B01}" type="slidenum">
              <a:rPr lang="de-DE" sz="1300"/>
              <a:pPr/>
              <a:t>8</a:t>
            </a:fld>
            <a:endParaRPr lang="de-DE" sz="13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8255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FA0874-DE77-9A47-B7BB-1B94C1399484}" type="slidenum">
              <a:rPr lang="de-DE" sz="1300"/>
              <a:pPr/>
              <a:t>78</a:t>
            </a:fld>
            <a:endParaRPr lang="de-DE" sz="130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6855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54CBA1-DAB3-FA42-9EF4-06B0A56526C1}" type="slidenum">
              <a:rPr lang="de-DE" sz="1300"/>
              <a:pPr/>
              <a:t>79</a:t>
            </a:fld>
            <a:endParaRPr lang="de-DE" sz="1300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322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215681-9747-DB4D-A84F-5B068C9872E5}" type="slidenum">
              <a:rPr lang="de-DE" sz="1300"/>
              <a:pPr/>
              <a:t>80</a:t>
            </a:fld>
            <a:endParaRPr lang="de-DE" sz="1300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01858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CC0E89-69F0-EE42-BBA7-397DFD453C3F}" type="slidenum">
              <a:rPr lang="de-DE" sz="1300"/>
              <a:pPr/>
              <a:t>81</a:t>
            </a:fld>
            <a:endParaRPr lang="de-DE" sz="1300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73746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D2479F-D306-2747-A0A3-E28F958A8949}" type="slidenum">
              <a:rPr lang="de-DE" sz="1300"/>
              <a:pPr/>
              <a:t>82</a:t>
            </a:fld>
            <a:endParaRPr lang="de-DE" sz="1300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1848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C1FDD6-A1CE-494D-A332-D02621EDB0B3}" type="slidenum">
              <a:rPr lang="de-DE" sz="1300"/>
              <a:pPr/>
              <a:t>83</a:t>
            </a:fld>
            <a:endParaRPr lang="de-DE" sz="1300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7509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132ED1-103B-324A-A39C-149BB99625DD}" type="slidenum">
              <a:rPr lang="de-DE" sz="1300"/>
              <a:pPr/>
              <a:t>84</a:t>
            </a:fld>
            <a:endParaRPr lang="de-DE" sz="130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4016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6C31C4-7844-D749-865F-D64AAE3AF13B}" type="slidenum">
              <a:rPr lang="de-DE" sz="1300"/>
              <a:pPr/>
              <a:t>85</a:t>
            </a:fld>
            <a:endParaRPr lang="de-DE" sz="1300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0530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A77A65-94F6-0641-B6F0-E9CC699139C5}" type="slidenum">
              <a:rPr lang="de-DE" sz="1300"/>
              <a:pPr/>
              <a:t>86</a:t>
            </a:fld>
            <a:endParaRPr lang="de-DE" sz="1300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3323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FDA6B2-0C51-5945-A7DB-0778D49AAAEB}" type="slidenum">
              <a:rPr lang="de-DE" sz="1300"/>
              <a:pPr/>
              <a:t>87</a:t>
            </a:fld>
            <a:endParaRPr lang="de-DE" sz="1300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94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1B632C-AD07-3C47-9CD6-BB6696A1C653}" type="slidenum">
              <a:rPr lang="de-DE" sz="1300"/>
              <a:pPr/>
              <a:t>9</a:t>
            </a:fld>
            <a:endParaRPr lang="de-DE" sz="13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0488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CD2FFD-2A7E-7A42-917C-243A8B534CF0}" type="slidenum">
              <a:rPr lang="de-DE" sz="1300"/>
              <a:pPr/>
              <a:t>88</a:t>
            </a:fld>
            <a:endParaRPr lang="de-DE" sz="130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4144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D7382A-70D1-8747-9053-D5EA90173574}" type="slidenum">
              <a:rPr lang="de-DE" sz="1300"/>
              <a:pPr/>
              <a:t>89</a:t>
            </a:fld>
            <a:endParaRPr lang="de-DE" sz="130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711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261C8A-3596-A44F-8B27-B56BB095E8D3}" type="slidenum">
              <a:rPr lang="de-DE" sz="1300"/>
              <a:pPr/>
              <a:t>90</a:t>
            </a:fld>
            <a:endParaRPr lang="de-DE" sz="1300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1165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0C41D9-9C57-7441-BEF6-2E3BA1F33B08}" type="slidenum">
              <a:rPr lang="de-DE" sz="1300"/>
              <a:pPr/>
              <a:t>91</a:t>
            </a:fld>
            <a:endParaRPr lang="de-DE" sz="1300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686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0928A8-70A8-3244-AA20-886C181567D1}" type="slidenum">
              <a:rPr lang="de-DE" sz="1300"/>
              <a:pPr/>
              <a:t>92</a:t>
            </a:fld>
            <a:endParaRPr lang="de-DE" sz="1300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78177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D9EED7-8814-B94D-BA67-50AAD7E98773}" type="slidenum">
              <a:rPr lang="de-DE" sz="1300"/>
              <a:pPr/>
              <a:t>93</a:t>
            </a:fld>
            <a:endParaRPr lang="de-DE" sz="130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1232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DF5187-544A-E04E-BD67-D029A41F0589}" type="slidenum">
              <a:rPr lang="de-DE" sz="1300"/>
              <a:pPr/>
              <a:t>94</a:t>
            </a:fld>
            <a:endParaRPr lang="de-DE" sz="130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75802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69161E-C6B8-2F44-8B9B-9903A08CF746}" type="slidenum">
              <a:rPr lang="de-DE" sz="1300"/>
              <a:pPr/>
              <a:t>95</a:t>
            </a:fld>
            <a:endParaRPr lang="de-DE" sz="130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3370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F348FC-627B-6A4E-8966-6231D4081AA1}" type="slidenum">
              <a:rPr lang="de-DE" sz="1300"/>
              <a:pPr/>
              <a:t>96</a:t>
            </a:fld>
            <a:endParaRPr lang="de-DE" sz="1300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04073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492353-CB76-6E43-92A8-805DE34A70F2}" type="slidenum">
              <a:rPr lang="de-DE" sz="1300"/>
              <a:pPr/>
              <a:t>97</a:t>
            </a:fld>
            <a:endParaRPr lang="de-DE" sz="130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63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E8628D-F802-8E44-B5E0-BE6493339B07}" type="slidenum">
              <a:rPr lang="de-DE" sz="1300"/>
              <a:pPr/>
              <a:t>10</a:t>
            </a:fld>
            <a:endParaRPr lang="de-DE" sz="13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4424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25A417-D5C9-7047-B8C0-EFA01704292D}" type="slidenum">
              <a:rPr lang="de-DE" sz="1300"/>
              <a:pPr/>
              <a:t>98</a:t>
            </a:fld>
            <a:endParaRPr lang="de-DE" sz="1300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8391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F17011-FA51-6A4A-8346-35F868938C69}" type="slidenum">
              <a:rPr lang="de-DE" sz="1300"/>
              <a:pPr/>
              <a:t>99</a:t>
            </a:fld>
            <a:endParaRPr lang="de-DE" sz="1300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73433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F68641-B795-8E4D-93A3-FF65DD33B206}" type="slidenum">
              <a:rPr lang="de-DE" sz="1300"/>
              <a:pPr/>
              <a:t>100</a:t>
            </a:fld>
            <a:endParaRPr lang="de-DE" sz="1300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8180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D91895-2475-1042-B854-B52BD76B9600}" type="slidenum">
              <a:rPr lang="de-DE" sz="1300"/>
              <a:pPr/>
              <a:t>101</a:t>
            </a:fld>
            <a:endParaRPr lang="de-DE" sz="1300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59988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7976E1-B590-614E-A511-EDC2EE7FBD22}" type="slidenum">
              <a:rPr lang="de-DE" sz="1300"/>
              <a:pPr/>
              <a:t>102</a:t>
            </a:fld>
            <a:endParaRPr lang="de-DE" sz="130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3849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39D4E3-3C9B-CB42-B0BF-FBC32DD6D894}" type="slidenum">
              <a:rPr lang="de-DE" sz="1300"/>
              <a:pPr/>
              <a:t>103</a:t>
            </a:fld>
            <a:endParaRPr lang="de-DE" sz="130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4298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B7EC47-644D-4948-B19F-B194FD94DF86}" type="slidenum">
              <a:rPr lang="de-DE" sz="1300"/>
              <a:pPr/>
              <a:t>104</a:t>
            </a:fld>
            <a:endParaRPr lang="de-DE" sz="1300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4636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08CE35-89D0-6143-8EBC-A749647D256D}" type="slidenum">
              <a:rPr lang="de-DE" sz="1300"/>
              <a:pPr/>
              <a:t>105</a:t>
            </a:fld>
            <a:endParaRPr lang="de-DE" sz="1300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5232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8ACC39-A058-544C-9290-D7D650D4BE15}" type="slidenum">
              <a:rPr lang="de-DE" sz="1300"/>
              <a:pPr/>
              <a:t>106</a:t>
            </a:fld>
            <a:endParaRPr lang="de-DE" sz="1300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420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85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A1ABA2-D3A7-8F40-936E-0C2AE495A201}" type="slidenum">
              <a:rPr lang="de-DE" sz="1300"/>
              <a:pPr/>
              <a:t>107</a:t>
            </a:fld>
            <a:endParaRPr lang="de-DE" sz="1300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5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48752"/>
            <a:ext cx="4188333" cy="2547074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8840"/>
            <a:ext cx="4180392" cy="254691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152650"/>
            <a:ext cx="9144000" cy="2990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52650"/>
            <a:ext cx="4197858" cy="2552700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3125"/>
            <a:ext cx="4180392" cy="254317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133600"/>
            <a:ext cx="9144000" cy="3009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0200"/>
            <a:ext cx="9144000" cy="35432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22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E0F6C-A68F-6642-BE47-DBC912CC3E0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549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2C419-11FF-BF48-8401-945704B7BEC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371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7AF3C-31A2-E541-8213-0179D07E4B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032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600200"/>
            <a:ext cx="8508999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143125"/>
            <a:ext cx="8508999" cy="25431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5053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Relationship Id="rId3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theme" Target="../theme/theme4.xml"/><Relationship Id="rId10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5.xml"/><Relationship Id="rId3" Type="http://schemas.openxmlformats.org/officeDocument/2006/relationships/image" Target="../media/image3.emf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6.xml"/><Relationship Id="rId3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7829538" cy="28851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Bild 8" descr="20150416 tum logo blau png final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02702" y="140098"/>
            <a:ext cx="604774" cy="3185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13" r:id="rId2"/>
    <p:sldLayoutId id="2147483714" r:id="rId3"/>
    <p:sldLayoutId id="2147483715" r:id="rId4"/>
  </p:sldLayoutIdLst>
  <p:hf hdr="0" ft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4922462"/>
            <a:ext cx="1115376" cy="210507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‹Nr.›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 l="398" t="14167" b="108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19506" y="321468"/>
            <a:ext cx="716042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Lehrstuhl für Mustertechnik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Fakultät für Musterverfahren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7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5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9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8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9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0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37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37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39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40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4.xml"/><Relationship Id="rId3" Type="http://schemas.openxmlformats.org/officeDocument/2006/relationships/image" Target="../media/image41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5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6.xml"/><Relationship Id="rId3" Type="http://schemas.openxmlformats.org/officeDocument/2006/relationships/image" Target="../media/image42.pn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7.xml"/><Relationship Id="rId3" Type="http://schemas.openxmlformats.org/officeDocument/2006/relationships/image" Target="../media/image43.pn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8.xml"/><Relationship Id="rId3" Type="http://schemas.openxmlformats.org/officeDocument/2006/relationships/image" Target="../media/image44.pn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9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0.xml"/><Relationship Id="rId3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1.xml"/><Relationship Id="rId3" Type="http://schemas.openxmlformats.org/officeDocument/2006/relationships/image" Target="../media/image46.pn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5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8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9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0.xml"/><Relationship Id="rId3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1.xml"/><Relationship Id="rId3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3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3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6259"/>
          </a:xfrm>
        </p:spPr>
        <p:txBody>
          <a:bodyPr/>
          <a:lstStyle/>
          <a:p>
            <a:r>
              <a:rPr lang="de-DE" dirty="0">
                <a:latin typeface="Arial Black" charset="0"/>
              </a:rPr>
              <a:t>Kapitel 8</a:t>
            </a:r>
            <a:br>
              <a:rPr lang="de-DE" dirty="0">
                <a:latin typeface="Arial Black" charset="0"/>
              </a:rPr>
            </a:br>
            <a:r>
              <a:rPr lang="de-DE" dirty="0">
                <a:latin typeface="Arial Black" charset="0"/>
              </a:rPr>
              <a:t>Anfragebearbeitung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5262" y="1448240"/>
            <a:ext cx="8398738" cy="3695260"/>
          </a:xfrm>
        </p:spPr>
        <p:txBody>
          <a:bodyPr/>
          <a:lstStyle/>
          <a:p>
            <a:pPr>
              <a:buFont typeface="Webdings" charset="0"/>
              <a:buChar char="="/>
            </a:pPr>
            <a:r>
              <a:rPr lang="de-DE" dirty="0">
                <a:latin typeface="Arial Black" charset="0"/>
              </a:rPr>
              <a:t>Logische Optimierung</a:t>
            </a:r>
          </a:p>
          <a:p>
            <a:pPr>
              <a:buFont typeface="Webdings" charset="0"/>
              <a:buChar char="="/>
            </a:pPr>
            <a:r>
              <a:rPr lang="de-DE" dirty="0">
                <a:latin typeface="Arial Black" charset="0"/>
              </a:rPr>
              <a:t>Physische Optimierung</a:t>
            </a:r>
          </a:p>
          <a:p>
            <a:pPr>
              <a:buFont typeface="Webdings" charset="0"/>
              <a:buChar char="="/>
            </a:pPr>
            <a:r>
              <a:rPr lang="de-DE" dirty="0">
                <a:latin typeface="Arial Black" charset="0"/>
              </a:rPr>
              <a:t>Kostenmodelle</a:t>
            </a:r>
          </a:p>
          <a:p>
            <a:pPr>
              <a:buFont typeface="Webdings" charset="0"/>
              <a:buChar char="="/>
            </a:pPr>
            <a:r>
              <a:rPr lang="de-DE" dirty="0">
                <a:latin typeface="Arial Black" charset="0"/>
              </a:rPr>
              <a:t>„Tuning</a:t>
            </a:r>
            <a:r>
              <a:rPr lang="ja-JP" altLang="de-DE" dirty="0">
                <a:latin typeface="Arial Black" charset="0"/>
              </a:rPr>
              <a:t>“</a:t>
            </a:r>
            <a:endParaRPr lang="de-DE" dirty="0">
              <a:latin typeface="Arial Black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712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21594" y="857250"/>
            <a:ext cx="6500813" cy="3486150"/>
          </a:xfrm>
          <a:noFill/>
        </p:spPr>
        <p:txBody>
          <a:bodyPr lIns="67866" tIns="33338" rIns="67866" bIns="33338"/>
          <a:lstStyle/>
          <a:p>
            <a:pPr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>
              <a:buNone/>
            </a:pPr>
            <a:r>
              <a:rPr lang="de-DE" dirty="0">
                <a:latin typeface="Tahoma" charset="0"/>
              </a:rPr>
              <a:t>8. Die Operationen </a:t>
            </a:r>
            <a:r>
              <a:rPr lang="de-DE" dirty="0">
                <a:latin typeface="JoinFont" charset="0"/>
                <a:sym typeface="Symbol" charset="0"/>
              </a:rPr>
              <a:t>A</a:t>
            </a:r>
            <a:r>
              <a:rPr lang="de-DE" dirty="0">
                <a:latin typeface="Tahoma" charset="0"/>
              </a:rPr>
              <a:t>, ⋈, </a:t>
            </a:r>
            <a:r>
              <a:rPr lang="de-DE" dirty="0">
                <a:latin typeface="Tahoma" charset="0"/>
                <a:sym typeface="Symbol" charset="0"/>
              </a:rPr>
              <a:t></a:t>
            </a:r>
            <a:r>
              <a:rPr lang="de-DE" dirty="0">
                <a:latin typeface="Tahoma" charset="0"/>
              </a:rPr>
              <a:t>, </a:t>
            </a:r>
            <a:r>
              <a:rPr lang="de-DE" dirty="0">
                <a:latin typeface="Tahoma" charset="0"/>
                <a:sym typeface="Symbol" charset="0"/>
              </a:rPr>
              <a:t> </a:t>
            </a:r>
            <a:r>
              <a:rPr lang="de-DE" dirty="0">
                <a:latin typeface="Tahoma" charset="0"/>
              </a:rPr>
              <a:t>sind jeweils (einzeln betrachtet) assoziativ. Wenn also </a:t>
            </a:r>
            <a:r>
              <a:rPr lang="de-DE" dirty="0">
                <a:latin typeface="Tahoma" charset="0"/>
                <a:sym typeface="Symbol" charset="0"/>
              </a:rPr>
              <a:t> </a:t>
            </a:r>
            <a:r>
              <a:rPr lang="de-DE" dirty="0">
                <a:latin typeface="Tahoma" charset="0"/>
              </a:rPr>
              <a:t>eine dieser Operationen bezeichnet, so gilt</a:t>
            </a:r>
            <a:r>
              <a:rPr lang="de-DE" dirty="0" smtClean="0">
                <a:latin typeface="Tahoma" charset="0"/>
              </a:rPr>
              <a:t>:</a:t>
            </a:r>
          </a:p>
          <a:p>
            <a:pPr>
              <a:buNone/>
            </a:pPr>
            <a:endParaRPr lang="de-DE" dirty="0">
              <a:latin typeface="Tahoma" charset="0"/>
            </a:endParaRPr>
          </a:p>
          <a:p>
            <a:pPr>
              <a:buFont typeface="Webdings" charset="0"/>
              <a:buNone/>
            </a:pPr>
            <a:r>
              <a:rPr lang="de-DE" dirty="0">
                <a:latin typeface="Tahoma" charset="0"/>
              </a:rPr>
              <a:t>      (</a:t>
            </a:r>
            <a:r>
              <a:rPr lang="de-DE" i="1" dirty="0">
                <a:latin typeface="Tahoma" charset="0"/>
              </a:rPr>
              <a:t>R </a:t>
            </a:r>
            <a:r>
              <a:rPr lang="de-DE" dirty="0">
                <a:latin typeface="Tahoma" charset="0"/>
                <a:sym typeface="Symbol" charset="0"/>
              </a:rPr>
              <a:t></a:t>
            </a:r>
            <a:r>
              <a:rPr lang="de-DE" i="1" dirty="0">
                <a:latin typeface="Tahoma" charset="0"/>
              </a:rPr>
              <a:t>S </a:t>
            </a:r>
            <a:r>
              <a:rPr lang="de-DE" dirty="0">
                <a:latin typeface="Tahoma" charset="0"/>
              </a:rPr>
              <a:t>) </a:t>
            </a:r>
            <a:r>
              <a:rPr lang="de-DE" dirty="0">
                <a:latin typeface="Tahoma" charset="0"/>
                <a:sym typeface="Symbol" charset="0"/>
              </a:rPr>
              <a:t></a:t>
            </a:r>
            <a:r>
              <a:rPr lang="de-DE" i="1" dirty="0">
                <a:latin typeface="Tahoma" charset="0"/>
              </a:rPr>
              <a:t>T </a:t>
            </a:r>
            <a:r>
              <a:rPr lang="de-DE" dirty="0">
                <a:latin typeface="Tahoma" charset="0"/>
                <a:sym typeface="Symbol" charset="0"/>
              </a:rPr>
              <a:t></a:t>
            </a:r>
            <a:r>
              <a:rPr lang="de-DE" i="1" dirty="0">
                <a:latin typeface="Tahoma" charset="0"/>
                <a:sym typeface="Symbol" charset="0"/>
              </a:rPr>
              <a:t> </a:t>
            </a:r>
            <a:r>
              <a:rPr lang="de-DE" i="1" dirty="0">
                <a:latin typeface="Tahoma" charset="0"/>
              </a:rPr>
              <a:t>R </a:t>
            </a:r>
            <a:r>
              <a:rPr lang="de-DE" dirty="0">
                <a:latin typeface="Tahoma" charset="0"/>
                <a:sym typeface="Symbol" charset="0"/>
              </a:rPr>
              <a:t></a:t>
            </a:r>
            <a:r>
              <a:rPr lang="de-DE" dirty="0">
                <a:latin typeface="Tahoma" charset="0"/>
              </a:rPr>
              <a:t>(</a:t>
            </a:r>
            <a:r>
              <a:rPr lang="de-DE" i="1" dirty="0">
                <a:latin typeface="Tahoma" charset="0"/>
              </a:rPr>
              <a:t>S </a:t>
            </a:r>
            <a:r>
              <a:rPr lang="de-DE" dirty="0">
                <a:latin typeface="Tahoma" charset="0"/>
                <a:sym typeface="Symbol" charset="0"/>
              </a:rPr>
              <a:t></a:t>
            </a:r>
            <a:r>
              <a:rPr lang="de-DE" i="1" dirty="0">
                <a:latin typeface="Tahoma" charset="0"/>
              </a:rPr>
              <a:t>T </a:t>
            </a:r>
            <a:r>
              <a:rPr lang="de-DE" dirty="0" smtClean="0">
                <a:latin typeface="Tahoma" charset="0"/>
              </a:rPr>
              <a:t>)</a:t>
            </a:r>
          </a:p>
          <a:p>
            <a:pPr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>
              <a:buFont typeface="Webdings" charset="0"/>
              <a:buNone/>
            </a:pPr>
            <a:r>
              <a:rPr lang="de-DE" dirty="0">
                <a:latin typeface="Tahoma" charset="0"/>
              </a:rPr>
              <a:t>9. Die Operation 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dirty="0">
                <a:latin typeface="Tahoma" charset="0"/>
              </a:rPr>
              <a:t> ist distributiv mit </a:t>
            </a:r>
            <a:r>
              <a:rPr lang="de-DE" dirty="0">
                <a:latin typeface="Tahoma" charset="0"/>
                <a:sym typeface="Symbol" charset="0"/>
              </a:rPr>
              <a:t></a:t>
            </a:r>
            <a:r>
              <a:rPr lang="de-DE" dirty="0">
                <a:latin typeface="Tahoma" charset="0"/>
              </a:rPr>
              <a:t>, </a:t>
            </a:r>
            <a:r>
              <a:rPr lang="de-DE" dirty="0">
                <a:latin typeface="Tahoma" charset="0"/>
                <a:sym typeface="Symbol" charset="0"/>
              </a:rPr>
              <a:t> </a:t>
            </a:r>
            <a:r>
              <a:rPr lang="de-DE" dirty="0">
                <a:latin typeface="Tahoma" charset="0"/>
              </a:rPr>
              <a:t>, </a:t>
            </a:r>
            <a:r>
              <a:rPr lang="de-DE" dirty="0">
                <a:latin typeface="Tahoma" charset="0"/>
                <a:sym typeface="Symbol" charset="0"/>
              </a:rPr>
              <a:t></a:t>
            </a:r>
            <a:r>
              <a:rPr lang="de-DE" dirty="0">
                <a:latin typeface="Tahoma" charset="0"/>
              </a:rPr>
              <a:t>. Falls </a:t>
            </a:r>
            <a:r>
              <a:rPr lang="de-DE" dirty="0">
                <a:latin typeface="Tahoma" charset="0"/>
                <a:sym typeface="Symbol" charset="0"/>
              </a:rPr>
              <a:t></a:t>
            </a:r>
            <a:r>
              <a:rPr lang="de-DE" dirty="0">
                <a:latin typeface="Tahoma" charset="0"/>
              </a:rPr>
              <a:t> eine 	dieser Operationen bezeichnet, gilt</a:t>
            </a:r>
            <a:r>
              <a:rPr lang="de-DE" dirty="0" smtClean="0">
                <a:latin typeface="Tahoma" charset="0"/>
              </a:rPr>
              <a:t>:</a:t>
            </a:r>
          </a:p>
          <a:p>
            <a:pPr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>
              <a:buFont typeface="Webdings" charset="0"/>
              <a:buNone/>
            </a:pPr>
            <a:r>
              <a:rPr lang="de-DE" dirty="0">
                <a:latin typeface="Tahoma" charset="0"/>
              </a:rPr>
              <a:t> 	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 dirty="0">
                <a:latin typeface="Tahoma" charset="0"/>
              </a:rPr>
              <a:t>c</a:t>
            </a:r>
            <a:r>
              <a:rPr lang="de-DE" dirty="0">
                <a:latin typeface="Tahoma" charset="0"/>
              </a:rPr>
              <a:t>(</a:t>
            </a:r>
            <a:r>
              <a:rPr lang="de-DE" i="1" dirty="0">
                <a:latin typeface="Tahoma" charset="0"/>
              </a:rPr>
              <a:t>R</a:t>
            </a:r>
            <a:r>
              <a:rPr lang="de-DE" dirty="0">
                <a:latin typeface="Tahoma" charset="0"/>
              </a:rPr>
              <a:t> </a:t>
            </a:r>
            <a:r>
              <a:rPr lang="de-DE" dirty="0">
                <a:latin typeface="Tahoma" charset="0"/>
                <a:sym typeface="Symbol" charset="0"/>
              </a:rPr>
              <a:t></a:t>
            </a:r>
            <a:r>
              <a:rPr lang="de-DE" i="1" dirty="0">
                <a:latin typeface="Tahoma" charset="0"/>
              </a:rPr>
              <a:t>S</a:t>
            </a:r>
            <a:r>
              <a:rPr lang="de-DE" dirty="0">
                <a:latin typeface="Tahoma" charset="0"/>
              </a:rPr>
              <a:t>) </a:t>
            </a:r>
            <a:r>
              <a:rPr lang="de-DE" dirty="0" smtClean="0">
                <a:latin typeface="Tahoma" charset="0"/>
                <a:sym typeface="Symbol" charset="0"/>
              </a:rPr>
              <a:t> </a:t>
            </a:r>
            <a:r>
              <a:rPr lang="de-DE" dirty="0" smtClean="0">
                <a:latin typeface="Tahoma" charset="0"/>
              </a:rPr>
              <a:t>(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 dirty="0">
                <a:latin typeface="Tahoma" charset="0"/>
              </a:rPr>
              <a:t>c</a:t>
            </a:r>
            <a:r>
              <a:rPr lang="de-DE" dirty="0">
                <a:latin typeface="Tahoma" charset="0"/>
              </a:rPr>
              <a:t> (</a:t>
            </a:r>
            <a:r>
              <a:rPr lang="de-DE" i="1" dirty="0">
                <a:latin typeface="Tahoma" charset="0"/>
              </a:rPr>
              <a:t>R</a:t>
            </a:r>
            <a:r>
              <a:rPr lang="de-DE" dirty="0">
                <a:latin typeface="Tahoma" charset="0"/>
              </a:rPr>
              <a:t>)) </a:t>
            </a:r>
            <a:r>
              <a:rPr lang="de-DE" dirty="0">
                <a:latin typeface="Tahoma" charset="0"/>
                <a:sym typeface="Symbol" charset="0"/>
              </a:rPr>
              <a:t> </a:t>
            </a:r>
            <a:r>
              <a:rPr lang="de-DE" dirty="0">
                <a:latin typeface="Tahoma" charset="0"/>
              </a:rPr>
              <a:t>(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 dirty="0">
                <a:latin typeface="Tahoma" charset="0"/>
              </a:rPr>
              <a:t>c</a:t>
            </a:r>
            <a:r>
              <a:rPr lang="de-DE" dirty="0">
                <a:latin typeface="Tahoma" charset="0"/>
              </a:rPr>
              <a:t> (S</a:t>
            </a:r>
            <a:r>
              <a:rPr lang="de-DE" dirty="0" smtClean="0">
                <a:latin typeface="Tahoma" charset="0"/>
              </a:rPr>
              <a:t>))</a:t>
            </a:r>
          </a:p>
          <a:p>
            <a:pPr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>
              <a:buFont typeface="Webdings" charset="0"/>
              <a:buNone/>
            </a:pPr>
            <a:r>
              <a:rPr lang="de-DE" dirty="0" smtClean="0">
                <a:latin typeface="Tahoma" charset="0"/>
              </a:rPr>
              <a:t>10</a:t>
            </a:r>
            <a:r>
              <a:rPr lang="de-DE" dirty="0">
                <a:latin typeface="Tahoma" charset="0"/>
              </a:rPr>
              <a:t>. Die Operation 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dirty="0">
                <a:latin typeface="Tahoma" charset="0"/>
              </a:rPr>
              <a:t> ist distributiv mit </a:t>
            </a:r>
            <a:r>
              <a:rPr lang="de-DE" dirty="0" smtClean="0">
                <a:latin typeface="Tahoma" charset="0"/>
                <a:sym typeface="Symbol" charset="0"/>
              </a:rPr>
              <a:t></a:t>
            </a:r>
            <a:endParaRPr lang="de-DE" dirty="0" smtClean="0">
              <a:latin typeface="Tahoma" charset="0"/>
            </a:endParaRPr>
          </a:p>
          <a:p>
            <a:pPr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>
              <a:buFont typeface="Webdings" charset="0"/>
              <a:buNone/>
            </a:pPr>
            <a:r>
              <a:rPr lang="de-DE" dirty="0">
                <a:latin typeface="Tahoma" charset="0"/>
              </a:rPr>
              <a:t>	 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 dirty="0">
                <a:latin typeface="Tahoma" charset="0"/>
              </a:rPr>
              <a:t>c</a:t>
            </a:r>
            <a:r>
              <a:rPr lang="de-DE" dirty="0">
                <a:latin typeface="Tahoma" charset="0"/>
              </a:rPr>
              <a:t>(</a:t>
            </a:r>
            <a:r>
              <a:rPr lang="de-DE" i="1" dirty="0">
                <a:latin typeface="Tahoma" charset="0"/>
              </a:rPr>
              <a:t>R</a:t>
            </a:r>
            <a:r>
              <a:rPr lang="de-DE" dirty="0">
                <a:latin typeface="Tahoma" charset="0"/>
              </a:rPr>
              <a:t> </a:t>
            </a:r>
            <a:r>
              <a:rPr lang="de-DE" dirty="0">
                <a:latin typeface="Tahoma" charset="0"/>
                <a:sym typeface="Symbol" charset="0"/>
              </a:rPr>
              <a:t></a:t>
            </a:r>
            <a:r>
              <a:rPr lang="de-DE" dirty="0">
                <a:latin typeface="Tahoma" charset="0"/>
              </a:rPr>
              <a:t> </a:t>
            </a:r>
            <a:r>
              <a:rPr lang="de-DE" i="1" dirty="0">
                <a:latin typeface="Tahoma" charset="0"/>
              </a:rPr>
              <a:t>S</a:t>
            </a:r>
            <a:r>
              <a:rPr lang="de-DE" dirty="0">
                <a:latin typeface="Tahoma" charset="0"/>
              </a:rPr>
              <a:t>) </a:t>
            </a:r>
            <a:r>
              <a:rPr lang="de-DE" dirty="0" smtClean="0">
                <a:latin typeface="Tahoma" charset="0"/>
                <a:sym typeface="Symbol" charset="0"/>
              </a:rPr>
              <a:t> </a:t>
            </a:r>
            <a:r>
              <a:rPr lang="de-DE" dirty="0" smtClean="0">
                <a:latin typeface="Tahoma" charset="0"/>
              </a:rPr>
              <a:t>(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 dirty="0">
                <a:latin typeface="Tahoma" charset="0"/>
              </a:rPr>
              <a:t>c</a:t>
            </a:r>
            <a:r>
              <a:rPr lang="de-DE" dirty="0">
                <a:latin typeface="Tahoma" charset="0"/>
              </a:rPr>
              <a:t> (</a:t>
            </a:r>
            <a:r>
              <a:rPr lang="de-DE" i="1" dirty="0">
                <a:latin typeface="Tahoma" charset="0"/>
              </a:rPr>
              <a:t>R</a:t>
            </a:r>
            <a:r>
              <a:rPr lang="de-DE" dirty="0">
                <a:latin typeface="Tahoma" charset="0"/>
              </a:rPr>
              <a:t>)) </a:t>
            </a:r>
            <a:r>
              <a:rPr lang="de-DE" dirty="0">
                <a:latin typeface="Tahoma" charset="0"/>
                <a:sym typeface="Symbol" charset="0"/>
              </a:rPr>
              <a:t> </a:t>
            </a:r>
            <a:r>
              <a:rPr lang="de-DE" dirty="0">
                <a:latin typeface="Tahoma" charset="0"/>
              </a:rPr>
              <a:t>(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 dirty="0">
                <a:latin typeface="Tahoma" charset="0"/>
              </a:rPr>
              <a:t>c</a:t>
            </a:r>
            <a:r>
              <a:rPr lang="de-DE" dirty="0">
                <a:latin typeface="Tahoma" charset="0"/>
              </a:rPr>
              <a:t> (S))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29451" y="-7355"/>
            <a:ext cx="7958716" cy="706040"/>
          </a:xfrm>
          <a:noFill/>
        </p:spPr>
        <p:txBody>
          <a:bodyPr lIns="67866" tIns="33338" rIns="67866" bIns="33338"/>
          <a:lstStyle/>
          <a:p>
            <a:r>
              <a:rPr lang="de-DE" sz="2400">
                <a:latin typeface="Arial Black" charset="0"/>
              </a:rPr>
              <a:t>Äquivalenzerhaltende Transformationsregeln</a:t>
            </a:r>
            <a:endParaRPr lang="de-DE">
              <a:latin typeface="Arial Black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83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15043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215044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3</a:t>
            </a: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3726657" y="985838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Heap</a:t>
            </a:r>
          </a:p>
        </p:txBody>
      </p:sp>
      <p:sp>
        <p:nvSpPr>
          <p:cNvPr id="215046" name="Oval 6"/>
          <p:cNvSpPr>
            <a:spLocks noChangeArrowheads="1"/>
          </p:cNvSpPr>
          <p:nvPr/>
        </p:nvSpPr>
        <p:spPr bwMode="auto">
          <a:xfrm>
            <a:off x="3886200" y="194310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1-3</a:t>
            </a:r>
          </a:p>
        </p:txBody>
      </p:sp>
      <p:sp>
        <p:nvSpPr>
          <p:cNvPr id="215047" name="Oval 7"/>
          <p:cNvSpPr>
            <a:spLocks noChangeArrowheads="1"/>
          </p:cNvSpPr>
          <p:nvPr/>
        </p:nvSpPr>
        <p:spPr bwMode="auto">
          <a:xfrm>
            <a:off x="3200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1-97</a:t>
            </a:r>
          </a:p>
        </p:txBody>
      </p:sp>
      <p:sp>
        <p:nvSpPr>
          <p:cNvPr id="215048" name="Oval 8"/>
          <p:cNvSpPr>
            <a:spLocks noChangeArrowheads="1"/>
          </p:cNvSpPr>
          <p:nvPr/>
        </p:nvSpPr>
        <p:spPr bwMode="auto">
          <a:xfrm>
            <a:off x="4343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1-17</a:t>
            </a:r>
          </a:p>
        </p:txBody>
      </p:sp>
      <p:cxnSp>
        <p:nvCxnSpPr>
          <p:cNvPr id="215049" name="AutoShape 9"/>
          <p:cNvCxnSpPr>
            <a:cxnSpLocks noChangeShapeType="1"/>
            <a:stCxn id="215046" idx="3"/>
            <a:endCxn id="215047" idx="0"/>
          </p:cNvCxnSpPr>
          <p:nvPr/>
        </p:nvCxnSpPr>
        <p:spPr bwMode="auto">
          <a:xfrm flipH="1">
            <a:off x="3571876" y="2494360"/>
            <a:ext cx="4226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5050" name="AutoShape 10"/>
          <p:cNvCxnSpPr>
            <a:cxnSpLocks noChangeShapeType="1"/>
            <a:stCxn id="215046" idx="5"/>
            <a:endCxn id="215048" idx="0"/>
          </p:cNvCxnSpPr>
          <p:nvPr/>
        </p:nvCxnSpPr>
        <p:spPr bwMode="auto">
          <a:xfrm>
            <a:off x="4520803" y="2494360"/>
            <a:ext cx="1940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051" name="Line 11"/>
          <p:cNvSpPr>
            <a:spLocks noChangeShapeType="1"/>
          </p:cNvSpPr>
          <p:nvPr/>
        </p:nvSpPr>
        <p:spPr bwMode="auto">
          <a:xfrm flipV="1">
            <a:off x="4514850" y="1543050"/>
            <a:ext cx="1943100" cy="6858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3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17091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217092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3</a:t>
            </a: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3726657" y="985838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Heap</a:t>
            </a:r>
          </a:p>
        </p:txBody>
      </p:sp>
      <p:sp>
        <p:nvSpPr>
          <p:cNvPr id="217094" name="Oval 6"/>
          <p:cNvSpPr>
            <a:spLocks noChangeArrowheads="1"/>
          </p:cNvSpPr>
          <p:nvPr/>
        </p:nvSpPr>
        <p:spPr bwMode="auto">
          <a:xfrm>
            <a:off x="3886200" y="194310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1-5</a:t>
            </a:r>
          </a:p>
        </p:txBody>
      </p:sp>
      <p:sp>
        <p:nvSpPr>
          <p:cNvPr id="217095" name="Oval 7"/>
          <p:cNvSpPr>
            <a:spLocks noChangeArrowheads="1"/>
          </p:cNvSpPr>
          <p:nvPr/>
        </p:nvSpPr>
        <p:spPr bwMode="auto">
          <a:xfrm>
            <a:off x="3200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1-97</a:t>
            </a:r>
          </a:p>
        </p:txBody>
      </p:sp>
      <p:sp>
        <p:nvSpPr>
          <p:cNvPr id="217096" name="Oval 8"/>
          <p:cNvSpPr>
            <a:spLocks noChangeArrowheads="1"/>
          </p:cNvSpPr>
          <p:nvPr/>
        </p:nvSpPr>
        <p:spPr bwMode="auto">
          <a:xfrm>
            <a:off x="4343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1-17</a:t>
            </a:r>
          </a:p>
        </p:txBody>
      </p:sp>
      <p:cxnSp>
        <p:nvCxnSpPr>
          <p:cNvPr id="217097" name="AutoShape 9"/>
          <p:cNvCxnSpPr>
            <a:cxnSpLocks noChangeShapeType="1"/>
            <a:stCxn id="217094" idx="3"/>
            <a:endCxn id="217095" idx="0"/>
          </p:cNvCxnSpPr>
          <p:nvPr/>
        </p:nvCxnSpPr>
        <p:spPr bwMode="auto">
          <a:xfrm flipH="1">
            <a:off x="3571876" y="2494360"/>
            <a:ext cx="4226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7098" name="AutoShape 10"/>
          <p:cNvCxnSpPr>
            <a:cxnSpLocks noChangeShapeType="1"/>
            <a:stCxn id="217094" idx="5"/>
            <a:endCxn id="217096" idx="0"/>
          </p:cNvCxnSpPr>
          <p:nvPr/>
        </p:nvCxnSpPr>
        <p:spPr bwMode="auto">
          <a:xfrm>
            <a:off x="4520803" y="2494360"/>
            <a:ext cx="1940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7099" name="Line 11"/>
          <p:cNvSpPr>
            <a:spLocks noChangeShapeType="1"/>
          </p:cNvSpPr>
          <p:nvPr/>
        </p:nvSpPr>
        <p:spPr bwMode="auto">
          <a:xfrm flipV="1">
            <a:off x="2000250" y="2228850"/>
            <a:ext cx="1885950" cy="5143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79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19139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219140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3726657" y="985838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Heap</a:t>
            </a:r>
          </a:p>
        </p:txBody>
      </p:sp>
      <p:sp>
        <p:nvSpPr>
          <p:cNvPr id="219142" name="Oval 6"/>
          <p:cNvSpPr>
            <a:spLocks noChangeArrowheads="1"/>
          </p:cNvSpPr>
          <p:nvPr/>
        </p:nvSpPr>
        <p:spPr bwMode="auto">
          <a:xfrm>
            <a:off x="3886200" y="194310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1-5</a:t>
            </a:r>
          </a:p>
        </p:txBody>
      </p:sp>
      <p:sp>
        <p:nvSpPr>
          <p:cNvPr id="219143" name="Oval 7"/>
          <p:cNvSpPr>
            <a:spLocks noChangeArrowheads="1"/>
          </p:cNvSpPr>
          <p:nvPr/>
        </p:nvSpPr>
        <p:spPr bwMode="auto">
          <a:xfrm>
            <a:off x="3200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1-97</a:t>
            </a:r>
          </a:p>
        </p:txBody>
      </p:sp>
      <p:sp>
        <p:nvSpPr>
          <p:cNvPr id="219144" name="Oval 8"/>
          <p:cNvSpPr>
            <a:spLocks noChangeArrowheads="1"/>
          </p:cNvSpPr>
          <p:nvPr/>
        </p:nvSpPr>
        <p:spPr bwMode="auto">
          <a:xfrm>
            <a:off x="4343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1-17</a:t>
            </a:r>
          </a:p>
        </p:txBody>
      </p:sp>
      <p:cxnSp>
        <p:nvCxnSpPr>
          <p:cNvPr id="219145" name="AutoShape 9"/>
          <p:cNvCxnSpPr>
            <a:cxnSpLocks noChangeShapeType="1"/>
            <a:stCxn id="219142" idx="3"/>
            <a:endCxn id="219143" idx="0"/>
          </p:cNvCxnSpPr>
          <p:nvPr/>
        </p:nvCxnSpPr>
        <p:spPr bwMode="auto">
          <a:xfrm flipH="1">
            <a:off x="3571876" y="2494360"/>
            <a:ext cx="4226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9146" name="AutoShape 10"/>
          <p:cNvCxnSpPr>
            <a:cxnSpLocks noChangeShapeType="1"/>
            <a:stCxn id="219142" idx="5"/>
            <a:endCxn id="219144" idx="0"/>
          </p:cNvCxnSpPr>
          <p:nvPr/>
        </p:nvCxnSpPr>
        <p:spPr bwMode="auto">
          <a:xfrm>
            <a:off x="4520803" y="2494360"/>
            <a:ext cx="1940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9147" name="Line 11"/>
          <p:cNvSpPr>
            <a:spLocks noChangeShapeType="1"/>
          </p:cNvSpPr>
          <p:nvPr/>
        </p:nvSpPr>
        <p:spPr bwMode="auto">
          <a:xfrm flipV="1">
            <a:off x="4514850" y="1885950"/>
            <a:ext cx="2057400" cy="4000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7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21187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221188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3726657" y="985838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Heap</a:t>
            </a:r>
          </a:p>
        </p:txBody>
      </p:sp>
      <p:sp>
        <p:nvSpPr>
          <p:cNvPr id="221190" name="Oval 6"/>
          <p:cNvSpPr>
            <a:spLocks noChangeArrowheads="1"/>
          </p:cNvSpPr>
          <p:nvPr/>
        </p:nvSpPr>
        <p:spPr bwMode="auto">
          <a:xfrm>
            <a:off x="3886200" y="194310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1-27</a:t>
            </a:r>
          </a:p>
        </p:txBody>
      </p:sp>
      <p:sp>
        <p:nvSpPr>
          <p:cNvPr id="221191" name="Oval 7"/>
          <p:cNvSpPr>
            <a:spLocks noChangeArrowheads="1"/>
          </p:cNvSpPr>
          <p:nvPr/>
        </p:nvSpPr>
        <p:spPr bwMode="auto">
          <a:xfrm>
            <a:off x="3200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1-97</a:t>
            </a:r>
          </a:p>
        </p:txBody>
      </p:sp>
      <p:sp>
        <p:nvSpPr>
          <p:cNvPr id="221192" name="Oval 8"/>
          <p:cNvSpPr>
            <a:spLocks noChangeArrowheads="1"/>
          </p:cNvSpPr>
          <p:nvPr/>
        </p:nvSpPr>
        <p:spPr bwMode="auto">
          <a:xfrm>
            <a:off x="4343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1-17</a:t>
            </a:r>
          </a:p>
        </p:txBody>
      </p:sp>
      <p:cxnSp>
        <p:nvCxnSpPr>
          <p:cNvPr id="221193" name="AutoShape 9"/>
          <p:cNvCxnSpPr>
            <a:cxnSpLocks noChangeShapeType="1"/>
            <a:stCxn id="221190" idx="3"/>
            <a:endCxn id="221191" idx="0"/>
          </p:cNvCxnSpPr>
          <p:nvPr/>
        </p:nvCxnSpPr>
        <p:spPr bwMode="auto">
          <a:xfrm flipH="1">
            <a:off x="3571876" y="2494360"/>
            <a:ext cx="4226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1194" name="AutoShape 10"/>
          <p:cNvCxnSpPr>
            <a:cxnSpLocks noChangeShapeType="1"/>
            <a:stCxn id="221190" idx="5"/>
            <a:endCxn id="221192" idx="0"/>
          </p:cNvCxnSpPr>
          <p:nvPr/>
        </p:nvCxnSpPr>
        <p:spPr bwMode="auto">
          <a:xfrm>
            <a:off x="4520803" y="2494360"/>
            <a:ext cx="1940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1195" name="Line 11"/>
          <p:cNvSpPr>
            <a:spLocks noChangeShapeType="1"/>
          </p:cNvSpPr>
          <p:nvPr/>
        </p:nvSpPr>
        <p:spPr bwMode="auto">
          <a:xfrm flipV="1">
            <a:off x="2057400" y="2286000"/>
            <a:ext cx="1943100" cy="7429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41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23235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223236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3726657" y="985838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Heap</a:t>
            </a:r>
          </a:p>
        </p:txBody>
      </p:sp>
      <p:sp>
        <p:nvSpPr>
          <p:cNvPr id="223238" name="Oval 6"/>
          <p:cNvSpPr>
            <a:spLocks noChangeArrowheads="1"/>
          </p:cNvSpPr>
          <p:nvPr/>
        </p:nvSpPr>
        <p:spPr bwMode="auto">
          <a:xfrm>
            <a:off x="3886200" y="194310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1-27</a:t>
            </a:r>
          </a:p>
        </p:txBody>
      </p:sp>
      <p:sp>
        <p:nvSpPr>
          <p:cNvPr id="223239" name="Oval 7"/>
          <p:cNvSpPr>
            <a:spLocks noChangeArrowheads="1"/>
          </p:cNvSpPr>
          <p:nvPr/>
        </p:nvSpPr>
        <p:spPr bwMode="auto">
          <a:xfrm>
            <a:off x="3200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1-97</a:t>
            </a:r>
          </a:p>
        </p:txBody>
      </p:sp>
      <p:sp>
        <p:nvSpPr>
          <p:cNvPr id="223240" name="Oval 8"/>
          <p:cNvSpPr>
            <a:spLocks noChangeArrowheads="1"/>
          </p:cNvSpPr>
          <p:nvPr/>
        </p:nvSpPr>
        <p:spPr bwMode="auto">
          <a:xfrm>
            <a:off x="4343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1-17</a:t>
            </a:r>
          </a:p>
        </p:txBody>
      </p:sp>
      <p:cxnSp>
        <p:nvCxnSpPr>
          <p:cNvPr id="223241" name="AutoShape 9"/>
          <p:cNvCxnSpPr>
            <a:cxnSpLocks noChangeShapeType="1"/>
            <a:stCxn id="223238" idx="3"/>
            <a:endCxn id="223239" idx="0"/>
          </p:cNvCxnSpPr>
          <p:nvPr/>
        </p:nvCxnSpPr>
        <p:spPr bwMode="auto">
          <a:xfrm flipH="1">
            <a:off x="3571876" y="2494360"/>
            <a:ext cx="4226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3242" name="AutoShape 10"/>
          <p:cNvCxnSpPr>
            <a:cxnSpLocks noChangeShapeType="1"/>
            <a:stCxn id="223238" idx="5"/>
            <a:endCxn id="223240" idx="0"/>
          </p:cNvCxnSpPr>
          <p:nvPr/>
        </p:nvCxnSpPr>
        <p:spPr bwMode="auto">
          <a:xfrm>
            <a:off x="4520803" y="2494360"/>
            <a:ext cx="1940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3243" name="AutoShape 12"/>
          <p:cNvCxnSpPr>
            <a:cxnSpLocks noChangeShapeType="1"/>
            <a:stCxn id="223238" idx="6"/>
            <a:endCxn id="223240" idx="6"/>
          </p:cNvCxnSpPr>
          <p:nvPr/>
        </p:nvCxnSpPr>
        <p:spPr bwMode="auto">
          <a:xfrm>
            <a:off x="4643438" y="2257425"/>
            <a:ext cx="457200" cy="857250"/>
          </a:xfrm>
          <a:prstGeom prst="curvedConnector3">
            <a:avLst>
              <a:gd name="adj1" fmla="val 134375"/>
            </a:avLst>
          </a:prstGeom>
          <a:noFill/>
          <a:ln w="38100">
            <a:solidFill>
              <a:srgbClr val="CC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80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25283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225284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3726657" y="985838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Heap</a:t>
            </a:r>
          </a:p>
        </p:txBody>
      </p:sp>
      <p:sp>
        <p:nvSpPr>
          <p:cNvPr id="225286" name="Oval 6"/>
          <p:cNvSpPr>
            <a:spLocks noChangeArrowheads="1"/>
          </p:cNvSpPr>
          <p:nvPr/>
        </p:nvSpPr>
        <p:spPr bwMode="auto">
          <a:xfrm>
            <a:off x="3886200" y="194310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1-17</a:t>
            </a:r>
          </a:p>
        </p:txBody>
      </p:sp>
      <p:sp>
        <p:nvSpPr>
          <p:cNvPr id="225287" name="Oval 7"/>
          <p:cNvSpPr>
            <a:spLocks noChangeArrowheads="1"/>
          </p:cNvSpPr>
          <p:nvPr/>
        </p:nvSpPr>
        <p:spPr bwMode="auto">
          <a:xfrm>
            <a:off x="3200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1-97</a:t>
            </a:r>
          </a:p>
        </p:txBody>
      </p:sp>
      <p:sp>
        <p:nvSpPr>
          <p:cNvPr id="225288" name="Oval 8"/>
          <p:cNvSpPr>
            <a:spLocks noChangeArrowheads="1"/>
          </p:cNvSpPr>
          <p:nvPr/>
        </p:nvSpPr>
        <p:spPr bwMode="auto">
          <a:xfrm>
            <a:off x="4343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1-27</a:t>
            </a:r>
          </a:p>
        </p:txBody>
      </p:sp>
      <p:cxnSp>
        <p:nvCxnSpPr>
          <p:cNvPr id="225289" name="AutoShape 9"/>
          <p:cNvCxnSpPr>
            <a:cxnSpLocks noChangeShapeType="1"/>
            <a:stCxn id="225286" idx="3"/>
            <a:endCxn id="225287" idx="0"/>
          </p:cNvCxnSpPr>
          <p:nvPr/>
        </p:nvCxnSpPr>
        <p:spPr bwMode="auto">
          <a:xfrm flipH="1">
            <a:off x="3571876" y="2494360"/>
            <a:ext cx="4226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5290" name="AutoShape 10"/>
          <p:cNvCxnSpPr>
            <a:cxnSpLocks noChangeShapeType="1"/>
            <a:stCxn id="225286" idx="5"/>
            <a:endCxn id="225288" idx="0"/>
          </p:cNvCxnSpPr>
          <p:nvPr/>
        </p:nvCxnSpPr>
        <p:spPr bwMode="auto">
          <a:xfrm>
            <a:off x="4520803" y="2494360"/>
            <a:ext cx="1940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5291" name="AutoShape 11"/>
          <p:cNvCxnSpPr>
            <a:cxnSpLocks noChangeShapeType="1"/>
            <a:stCxn id="225286" idx="6"/>
            <a:endCxn id="225288" idx="6"/>
          </p:cNvCxnSpPr>
          <p:nvPr/>
        </p:nvCxnSpPr>
        <p:spPr bwMode="auto">
          <a:xfrm>
            <a:off x="4643438" y="2257425"/>
            <a:ext cx="457200" cy="857250"/>
          </a:xfrm>
          <a:prstGeom prst="curvedConnector3">
            <a:avLst>
              <a:gd name="adj1" fmla="val 134375"/>
            </a:avLst>
          </a:prstGeom>
          <a:noFill/>
          <a:ln w="38100">
            <a:solidFill>
              <a:srgbClr val="CC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41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27331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227332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3726657" y="985838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Heap</a:t>
            </a:r>
          </a:p>
        </p:txBody>
      </p:sp>
      <p:sp>
        <p:nvSpPr>
          <p:cNvPr id="227334" name="Oval 6"/>
          <p:cNvSpPr>
            <a:spLocks noChangeArrowheads="1"/>
          </p:cNvSpPr>
          <p:nvPr/>
        </p:nvSpPr>
        <p:spPr bwMode="auto">
          <a:xfrm>
            <a:off x="3886200" y="194310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1-17</a:t>
            </a:r>
          </a:p>
        </p:txBody>
      </p:sp>
      <p:sp>
        <p:nvSpPr>
          <p:cNvPr id="227335" name="Oval 7"/>
          <p:cNvSpPr>
            <a:spLocks noChangeArrowheads="1"/>
          </p:cNvSpPr>
          <p:nvPr/>
        </p:nvSpPr>
        <p:spPr bwMode="auto">
          <a:xfrm>
            <a:off x="3200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1-97</a:t>
            </a:r>
          </a:p>
        </p:txBody>
      </p:sp>
      <p:sp>
        <p:nvSpPr>
          <p:cNvPr id="227336" name="Oval 8"/>
          <p:cNvSpPr>
            <a:spLocks noChangeArrowheads="1"/>
          </p:cNvSpPr>
          <p:nvPr/>
        </p:nvSpPr>
        <p:spPr bwMode="auto">
          <a:xfrm>
            <a:off x="4343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1-27</a:t>
            </a:r>
          </a:p>
        </p:txBody>
      </p:sp>
      <p:cxnSp>
        <p:nvCxnSpPr>
          <p:cNvPr id="227337" name="AutoShape 9"/>
          <p:cNvCxnSpPr>
            <a:cxnSpLocks noChangeShapeType="1"/>
            <a:stCxn id="227334" idx="3"/>
            <a:endCxn id="227335" idx="0"/>
          </p:cNvCxnSpPr>
          <p:nvPr/>
        </p:nvCxnSpPr>
        <p:spPr bwMode="auto">
          <a:xfrm flipH="1">
            <a:off x="3571876" y="2494360"/>
            <a:ext cx="4226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7338" name="AutoShape 10"/>
          <p:cNvCxnSpPr>
            <a:cxnSpLocks noChangeShapeType="1"/>
            <a:stCxn id="227334" idx="5"/>
            <a:endCxn id="227336" idx="0"/>
          </p:cNvCxnSpPr>
          <p:nvPr/>
        </p:nvCxnSpPr>
        <p:spPr bwMode="auto">
          <a:xfrm>
            <a:off x="4520803" y="2494360"/>
            <a:ext cx="1940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7339" name="Line 11"/>
          <p:cNvSpPr>
            <a:spLocks noChangeShapeType="1"/>
          </p:cNvSpPr>
          <p:nvPr/>
        </p:nvSpPr>
        <p:spPr bwMode="auto">
          <a:xfrm flipV="1">
            <a:off x="4572000" y="2171700"/>
            <a:ext cx="2057400" cy="1143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82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29379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229380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3726657" y="985838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Heap</a:t>
            </a:r>
          </a:p>
        </p:txBody>
      </p:sp>
      <p:sp>
        <p:nvSpPr>
          <p:cNvPr id="229382" name="Oval 6"/>
          <p:cNvSpPr>
            <a:spLocks noChangeArrowheads="1"/>
          </p:cNvSpPr>
          <p:nvPr/>
        </p:nvSpPr>
        <p:spPr bwMode="auto">
          <a:xfrm>
            <a:off x="3886200" y="194310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2-16</a:t>
            </a:r>
          </a:p>
        </p:txBody>
      </p:sp>
      <p:sp>
        <p:nvSpPr>
          <p:cNvPr id="229383" name="Oval 7"/>
          <p:cNvSpPr>
            <a:spLocks noChangeArrowheads="1"/>
          </p:cNvSpPr>
          <p:nvPr/>
        </p:nvSpPr>
        <p:spPr bwMode="auto">
          <a:xfrm>
            <a:off x="3200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1-97</a:t>
            </a:r>
          </a:p>
        </p:txBody>
      </p:sp>
      <p:sp>
        <p:nvSpPr>
          <p:cNvPr id="229384" name="Oval 8"/>
          <p:cNvSpPr>
            <a:spLocks noChangeArrowheads="1"/>
          </p:cNvSpPr>
          <p:nvPr/>
        </p:nvSpPr>
        <p:spPr bwMode="auto">
          <a:xfrm>
            <a:off x="4343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1-27</a:t>
            </a:r>
          </a:p>
        </p:txBody>
      </p:sp>
      <p:cxnSp>
        <p:nvCxnSpPr>
          <p:cNvPr id="229385" name="AutoShape 9"/>
          <p:cNvCxnSpPr>
            <a:cxnSpLocks noChangeShapeType="1"/>
            <a:stCxn id="229382" idx="3"/>
            <a:endCxn id="229383" idx="0"/>
          </p:cNvCxnSpPr>
          <p:nvPr/>
        </p:nvCxnSpPr>
        <p:spPr bwMode="auto">
          <a:xfrm flipH="1">
            <a:off x="3571876" y="2494360"/>
            <a:ext cx="4226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9386" name="AutoShape 10"/>
          <p:cNvCxnSpPr>
            <a:cxnSpLocks noChangeShapeType="1"/>
            <a:stCxn id="229382" idx="5"/>
            <a:endCxn id="229384" idx="0"/>
          </p:cNvCxnSpPr>
          <p:nvPr/>
        </p:nvCxnSpPr>
        <p:spPr bwMode="auto">
          <a:xfrm>
            <a:off x="4520803" y="2494360"/>
            <a:ext cx="1940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9387" name="Line 12"/>
          <p:cNvSpPr>
            <a:spLocks noChangeShapeType="1"/>
          </p:cNvSpPr>
          <p:nvPr/>
        </p:nvSpPr>
        <p:spPr bwMode="auto">
          <a:xfrm flipV="1">
            <a:off x="2057400" y="2286000"/>
            <a:ext cx="1885950" cy="10858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9388" name="AutoShape 13"/>
          <p:cNvSpPr>
            <a:spLocks noChangeArrowheads="1"/>
          </p:cNvSpPr>
          <p:nvPr/>
        </p:nvSpPr>
        <p:spPr bwMode="auto">
          <a:xfrm>
            <a:off x="4400550" y="1314450"/>
            <a:ext cx="1654952" cy="685800"/>
          </a:xfrm>
          <a:prstGeom prst="wedgeEllipseCallout">
            <a:avLst>
              <a:gd name="adj1" fmla="val -68366"/>
              <a:gd name="adj2" fmla="val 74134"/>
            </a:avLst>
          </a:prstGeom>
          <a:solidFill>
            <a:schemeClr val="bg1"/>
          </a:solidFill>
          <a:ln w="38100">
            <a:solidFill>
              <a:srgbClr val="CC00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de-DE" sz="1500">
                <a:latin typeface="Times New Roman" charset="0"/>
              </a:rPr>
              <a:t>Nächster Run, kleiner als 17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18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31427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231428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3726657" y="985838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Heap</a:t>
            </a:r>
          </a:p>
        </p:txBody>
      </p:sp>
      <p:sp>
        <p:nvSpPr>
          <p:cNvPr id="231430" name="Oval 6"/>
          <p:cNvSpPr>
            <a:spLocks noChangeArrowheads="1"/>
          </p:cNvSpPr>
          <p:nvPr/>
        </p:nvSpPr>
        <p:spPr bwMode="auto">
          <a:xfrm>
            <a:off x="3886200" y="194310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2-16</a:t>
            </a:r>
          </a:p>
        </p:txBody>
      </p:sp>
      <p:sp>
        <p:nvSpPr>
          <p:cNvPr id="231431" name="Oval 7"/>
          <p:cNvSpPr>
            <a:spLocks noChangeArrowheads="1"/>
          </p:cNvSpPr>
          <p:nvPr/>
        </p:nvSpPr>
        <p:spPr bwMode="auto">
          <a:xfrm>
            <a:off x="3200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1-97</a:t>
            </a:r>
          </a:p>
        </p:txBody>
      </p:sp>
      <p:sp>
        <p:nvSpPr>
          <p:cNvPr id="231432" name="Oval 8"/>
          <p:cNvSpPr>
            <a:spLocks noChangeArrowheads="1"/>
          </p:cNvSpPr>
          <p:nvPr/>
        </p:nvSpPr>
        <p:spPr bwMode="auto">
          <a:xfrm>
            <a:off x="4343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1-27</a:t>
            </a:r>
          </a:p>
        </p:txBody>
      </p:sp>
      <p:cxnSp>
        <p:nvCxnSpPr>
          <p:cNvPr id="231433" name="AutoShape 9"/>
          <p:cNvCxnSpPr>
            <a:cxnSpLocks noChangeShapeType="1"/>
            <a:stCxn id="231430" idx="3"/>
            <a:endCxn id="231431" idx="0"/>
          </p:cNvCxnSpPr>
          <p:nvPr/>
        </p:nvCxnSpPr>
        <p:spPr bwMode="auto">
          <a:xfrm flipH="1">
            <a:off x="3571876" y="2494360"/>
            <a:ext cx="4226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1434" name="AutoShape 10"/>
          <p:cNvCxnSpPr>
            <a:cxnSpLocks noChangeShapeType="1"/>
            <a:stCxn id="231430" idx="5"/>
            <a:endCxn id="231432" idx="0"/>
          </p:cNvCxnSpPr>
          <p:nvPr/>
        </p:nvCxnSpPr>
        <p:spPr bwMode="auto">
          <a:xfrm>
            <a:off x="4520803" y="2494360"/>
            <a:ext cx="1940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1435" name="AutoShape 12"/>
          <p:cNvSpPr>
            <a:spLocks noChangeArrowheads="1"/>
          </p:cNvSpPr>
          <p:nvPr/>
        </p:nvSpPr>
        <p:spPr bwMode="auto">
          <a:xfrm>
            <a:off x="4400550" y="1314450"/>
            <a:ext cx="1543050" cy="685800"/>
          </a:xfrm>
          <a:prstGeom prst="wedgeEllipseCallout">
            <a:avLst>
              <a:gd name="adj1" fmla="val -68366"/>
              <a:gd name="adj2" fmla="val 74134"/>
            </a:avLst>
          </a:prstGeom>
          <a:solidFill>
            <a:schemeClr val="bg1"/>
          </a:solidFill>
          <a:ln w="38100">
            <a:solidFill>
              <a:srgbClr val="CC00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de-DE" sz="1500">
                <a:latin typeface="Times New Roman" charset="0"/>
              </a:rPr>
              <a:t>Nächster Run, kleiner als 17</a:t>
            </a:r>
          </a:p>
        </p:txBody>
      </p:sp>
      <p:cxnSp>
        <p:nvCxnSpPr>
          <p:cNvPr id="231436" name="AutoShape 13"/>
          <p:cNvCxnSpPr>
            <a:cxnSpLocks noChangeShapeType="1"/>
            <a:stCxn id="231432" idx="6"/>
            <a:endCxn id="231430" idx="6"/>
          </p:cNvCxnSpPr>
          <p:nvPr/>
        </p:nvCxnSpPr>
        <p:spPr bwMode="auto">
          <a:xfrm flipH="1" flipV="1">
            <a:off x="4643438" y="2257425"/>
            <a:ext cx="457200" cy="857250"/>
          </a:xfrm>
          <a:prstGeom prst="curvedConnector3">
            <a:avLst>
              <a:gd name="adj1" fmla="val -34375"/>
            </a:avLst>
          </a:prstGeom>
          <a:noFill/>
          <a:ln w="38100">
            <a:solidFill>
              <a:srgbClr val="CC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75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33475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233476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3726657" y="985838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Heap</a:t>
            </a:r>
          </a:p>
        </p:txBody>
      </p:sp>
      <p:sp>
        <p:nvSpPr>
          <p:cNvPr id="233478" name="Oval 6"/>
          <p:cNvSpPr>
            <a:spLocks noChangeArrowheads="1"/>
          </p:cNvSpPr>
          <p:nvPr/>
        </p:nvSpPr>
        <p:spPr bwMode="auto">
          <a:xfrm>
            <a:off x="3886200" y="194310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1-27</a:t>
            </a:r>
          </a:p>
        </p:txBody>
      </p:sp>
      <p:sp>
        <p:nvSpPr>
          <p:cNvPr id="233479" name="Oval 7"/>
          <p:cNvSpPr>
            <a:spLocks noChangeArrowheads="1"/>
          </p:cNvSpPr>
          <p:nvPr/>
        </p:nvSpPr>
        <p:spPr bwMode="auto">
          <a:xfrm>
            <a:off x="3200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1-97</a:t>
            </a:r>
          </a:p>
        </p:txBody>
      </p:sp>
      <p:sp>
        <p:nvSpPr>
          <p:cNvPr id="233480" name="Oval 8"/>
          <p:cNvSpPr>
            <a:spLocks noChangeArrowheads="1"/>
          </p:cNvSpPr>
          <p:nvPr/>
        </p:nvSpPr>
        <p:spPr bwMode="auto">
          <a:xfrm>
            <a:off x="4343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2-16</a:t>
            </a:r>
          </a:p>
        </p:txBody>
      </p:sp>
      <p:cxnSp>
        <p:nvCxnSpPr>
          <p:cNvPr id="233481" name="AutoShape 9"/>
          <p:cNvCxnSpPr>
            <a:cxnSpLocks noChangeShapeType="1"/>
            <a:stCxn id="233478" idx="3"/>
            <a:endCxn id="233479" idx="0"/>
          </p:cNvCxnSpPr>
          <p:nvPr/>
        </p:nvCxnSpPr>
        <p:spPr bwMode="auto">
          <a:xfrm flipH="1">
            <a:off x="3571876" y="2494360"/>
            <a:ext cx="4226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3482" name="AutoShape 10"/>
          <p:cNvCxnSpPr>
            <a:cxnSpLocks noChangeShapeType="1"/>
            <a:stCxn id="233478" idx="5"/>
            <a:endCxn id="233480" idx="0"/>
          </p:cNvCxnSpPr>
          <p:nvPr/>
        </p:nvCxnSpPr>
        <p:spPr bwMode="auto">
          <a:xfrm>
            <a:off x="4520803" y="2494360"/>
            <a:ext cx="1940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3483" name="AutoShape 11"/>
          <p:cNvCxnSpPr>
            <a:cxnSpLocks noChangeShapeType="1"/>
            <a:stCxn id="233480" idx="6"/>
            <a:endCxn id="233478" idx="6"/>
          </p:cNvCxnSpPr>
          <p:nvPr/>
        </p:nvCxnSpPr>
        <p:spPr bwMode="auto">
          <a:xfrm flipH="1" flipV="1">
            <a:off x="4643438" y="2257425"/>
            <a:ext cx="457200" cy="857250"/>
          </a:xfrm>
          <a:prstGeom prst="curvedConnector3">
            <a:avLst>
              <a:gd name="adj1" fmla="val -34375"/>
            </a:avLst>
          </a:prstGeom>
          <a:noFill/>
          <a:ln w="38100">
            <a:solidFill>
              <a:srgbClr val="CC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21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21594" y="857250"/>
            <a:ext cx="6500813" cy="3371850"/>
          </a:xfrm>
          <a:noFill/>
        </p:spPr>
        <p:txBody>
          <a:bodyPr lIns="67866" tIns="33338" rIns="67866" bIns="33338"/>
          <a:lstStyle/>
          <a:p>
            <a:pPr>
              <a:buFont typeface="Webdings" charset="0"/>
              <a:buNone/>
            </a:pPr>
            <a:r>
              <a:rPr lang="de-DE" dirty="0">
                <a:latin typeface="Tahoma" charset="0"/>
              </a:rPr>
              <a:t>11. Die </a:t>
            </a:r>
            <a:r>
              <a:rPr lang="de-DE" dirty="0" err="1">
                <a:latin typeface="Tahoma" charset="0"/>
              </a:rPr>
              <a:t>Join</a:t>
            </a:r>
            <a:r>
              <a:rPr lang="de-DE" dirty="0">
                <a:latin typeface="Tahoma" charset="0"/>
              </a:rPr>
              <a:t>- und/oder Selektionsprädikate können mittels de </a:t>
            </a:r>
            <a:r>
              <a:rPr lang="de-DE" dirty="0" err="1">
                <a:latin typeface="Tahoma" charset="0"/>
              </a:rPr>
              <a:t>Morgan's</a:t>
            </a:r>
            <a:r>
              <a:rPr lang="de-DE" dirty="0">
                <a:latin typeface="Tahoma" charset="0"/>
              </a:rPr>
              <a:t>  Regeln umgeformt werden:</a:t>
            </a:r>
          </a:p>
          <a:p>
            <a:pPr>
              <a:buFont typeface="Webdings" charset="0"/>
              <a:buNone/>
            </a:pPr>
            <a:r>
              <a:rPr lang="de-DE" dirty="0">
                <a:solidFill>
                  <a:schemeClr val="folHlink"/>
                </a:solidFill>
                <a:latin typeface="Tahoma" charset="0"/>
              </a:rPr>
              <a:t>	</a:t>
            </a:r>
            <a:r>
              <a:rPr lang="de-DE" dirty="0">
                <a:latin typeface="Tahoma" charset="0"/>
              </a:rPr>
              <a:t>	</a:t>
            </a:r>
            <a:r>
              <a:rPr lang="de-DE" dirty="0">
                <a:latin typeface="Tahoma" charset="0"/>
                <a:sym typeface="Symbol" charset="0"/>
              </a:rPr>
              <a:t></a:t>
            </a:r>
            <a:r>
              <a:rPr lang="de-DE" dirty="0">
                <a:latin typeface="Tahoma" charset="0"/>
              </a:rPr>
              <a:t> (</a:t>
            </a:r>
            <a:r>
              <a:rPr lang="de-DE" i="1" dirty="0">
                <a:latin typeface="Tahoma" charset="0"/>
              </a:rPr>
              <a:t>c</a:t>
            </a:r>
            <a:r>
              <a:rPr lang="de-DE" baseline="-25000" dirty="0">
                <a:latin typeface="Tahoma" charset="0"/>
              </a:rPr>
              <a:t>1</a:t>
            </a:r>
            <a:r>
              <a:rPr lang="de-DE" dirty="0">
                <a:latin typeface="Tahoma" charset="0"/>
              </a:rPr>
              <a:t> </a:t>
            </a:r>
            <a:r>
              <a:rPr lang="de-DE" dirty="0">
                <a:latin typeface="Tahoma" charset="0"/>
                <a:sym typeface="Symbol" charset="0"/>
              </a:rPr>
              <a:t> </a:t>
            </a:r>
            <a:r>
              <a:rPr lang="de-DE" i="1" dirty="0">
                <a:latin typeface="Tahoma" charset="0"/>
              </a:rPr>
              <a:t>c</a:t>
            </a:r>
            <a:r>
              <a:rPr lang="de-DE" baseline="-25000" dirty="0">
                <a:latin typeface="Tahoma" charset="0"/>
              </a:rPr>
              <a:t>2</a:t>
            </a:r>
            <a:r>
              <a:rPr lang="de-DE" dirty="0">
                <a:latin typeface="Tahoma" charset="0"/>
              </a:rPr>
              <a:t>) </a:t>
            </a:r>
            <a:r>
              <a:rPr lang="de-DE" dirty="0">
                <a:latin typeface="Tahoma" charset="0"/>
                <a:sym typeface="Symbol" charset="0"/>
              </a:rPr>
              <a:t></a:t>
            </a:r>
            <a:r>
              <a:rPr lang="de-DE" dirty="0">
                <a:latin typeface="Tahoma" charset="0"/>
              </a:rPr>
              <a:t> (</a:t>
            </a:r>
            <a:r>
              <a:rPr lang="de-DE" dirty="0">
                <a:latin typeface="Tahoma" charset="0"/>
                <a:sym typeface="Symbol" charset="0"/>
              </a:rPr>
              <a:t></a:t>
            </a:r>
            <a:r>
              <a:rPr lang="de-DE" i="1" dirty="0">
                <a:latin typeface="Tahoma" charset="0"/>
              </a:rPr>
              <a:t>c</a:t>
            </a:r>
            <a:r>
              <a:rPr lang="de-DE" baseline="-25000" dirty="0">
                <a:latin typeface="Tahoma" charset="0"/>
              </a:rPr>
              <a:t>1</a:t>
            </a:r>
            <a:r>
              <a:rPr lang="de-DE" dirty="0">
                <a:latin typeface="Tahoma" charset="0"/>
              </a:rPr>
              <a:t>) </a:t>
            </a:r>
            <a:r>
              <a:rPr lang="de-DE" dirty="0">
                <a:latin typeface="Tahoma" charset="0"/>
                <a:sym typeface="Symbol" charset="0"/>
              </a:rPr>
              <a:t> </a:t>
            </a:r>
            <a:r>
              <a:rPr lang="de-DE" dirty="0">
                <a:latin typeface="Tahoma" charset="0"/>
              </a:rPr>
              <a:t>(</a:t>
            </a:r>
            <a:r>
              <a:rPr lang="de-DE" dirty="0">
                <a:latin typeface="Tahoma" charset="0"/>
                <a:sym typeface="Symbol" charset="0"/>
              </a:rPr>
              <a:t></a:t>
            </a:r>
            <a:r>
              <a:rPr lang="de-DE" i="1" dirty="0">
                <a:latin typeface="Tahoma" charset="0"/>
              </a:rPr>
              <a:t>c</a:t>
            </a:r>
            <a:r>
              <a:rPr lang="de-DE" baseline="-25000" dirty="0">
                <a:latin typeface="Tahoma" charset="0"/>
              </a:rPr>
              <a:t>2</a:t>
            </a:r>
            <a:r>
              <a:rPr lang="de-DE" dirty="0">
                <a:latin typeface="Tahoma" charset="0"/>
              </a:rPr>
              <a:t>)</a:t>
            </a:r>
          </a:p>
          <a:p>
            <a:pPr>
              <a:buFont typeface="Webdings" charset="0"/>
              <a:buNone/>
            </a:pPr>
            <a:r>
              <a:rPr lang="de-DE" dirty="0">
                <a:latin typeface="Tahoma" charset="0"/>
              </a:rPr>
              <a:t>		</a:t>
            </a:r>
            <a:r>
              <a:rPr lang="de-DE" dirty="0">
                <a:latin typeface="Tahoma" charset="0"/>
                <a:sym typeface="Symbol" charset="0"/>
              </a:rPr>
              <a:t></a:t>
            </a:r>
            <a:r>
              <a:rPr lang="de-DE" dirty="0">
                <a:latin typeface="Tahoma" charset="0"/>
              </a:rPr>
              <a:t> (</a:t>
            </a:r>
            <a:r>
              <a:rPr lang="de-DE" i="1" dirty="0">
                <a:latin typeface="Tahoma" charset="0"/>
              </a:rPr>
              <a:t>c</a:t>
            </a:r>
            <a:r>
              <a:rPr lang="de-DE" baseline="-25000" dirty="0">
                <a:latin typeface="Tahoma" charset="0"/>
              </a:rPr>
              <a:t>1</a:t>
            </a:r>
            <a:r>
              <a:rPr lang="de-DE" dirty="0">
                <a:latin typeface="Tahoma" charset="0"/>
              </a:rPr>
              <a:t> </a:t>
            </a:r>
            <a:r>
              <a:rPr lang="de-DE" dirty="0">
                <a:latin typeface="Tahoma" charset="0"/>
                <a:sym typeface="Symbol" charset="0"/>
              </a:rPr>
              <a:t> </a:t>
            </a:r>
            <a:r>
              <a:rPr lang="de-DE" i="1" dirty="0">
                <a:latin typeface="Tahoma" charset="0"/>
              </a:rPr>
              <a:t>c</a:t>
            </a:r>
            <a:r>
              <a:rPr lang="de-DE" baseline="-25000" dirty="0">
                <a:latin typeface="Tahoma" charset="0"/>
              </a:rPr>
              <a:t>2</a:t>
            </a:r>
            <a:r>
              <a:rPr lang="de-DE" dirty="0">
                <a:latin typeface="Tahoma" charset="0"/>
              </a:rPr>
              <a:t>) </a:t>
            </a:r>
            <a:r>
              <a:rPr lang="de-DE" dirty="0">
                <a:latin typeface="Tahoma" charset="0"/>
                <a:sym typeface="Symbol" charset="0"/>
              </a:rPr>
              <a:t></a:t>
            </a:r>
            <a:r>
              <a:rPr lang="de-DE" dirty="0">
                <a:latin typeface="Tahoma" charset="0"/>
              </a:rPr>
              <a:t> (</a:t>
            </a:r>
            <a:r>
              <a:rPr lang="de-DE" dirty="0">
                <a:latin typeface="Tahoma" charset="0"/>
                <a:sym typeface="Symbol" charset="0"/>
              </a:rPr>
              <a:t></a:t>
            </a:r>
            <a:r>
              <a:rPr lang="de-DE" i="1" dirty="0">
                <a:latin typeface="Tahoma" charset="0"/>
              </a:rPr>
              <a:t>c</a:t>
            </a:r>
            <a:r>
              <a:rPr lang="de-DE" baseline="-25000" dirty="0">
                <a:latin typeface="Tahoma" charset="0"/>
              </a:rPr>
              <a:t>1</a:t>
            </a:r>
            <a:r>
              <a:rPr lang="de-DE" dirty="0">
                <a:latin typeface="Tahoma" charset="0"/>
              </a:rPr>
              <a:t>) </a:t>
            </a:r>
            <a:r>
              <a:rPr lang="de-DE" dirty="0">
                <a:latin typeface="Tahoma" charset="0"/>
                <a:sym typeface="Symbol" charset="0"/>
              </a:rPr>
              <a:t> </a:t>
            </a:r>
            <a:r>
              <a:rPr lang="de-DE" dirty="0">
                <a:latin typeface="Tahoma" charset="0"/>
              </a:rPr>
              <a:t>(</a:t>
            </a:r>
            <a:r>
              <a:rPr lang="de-DE" dirty="0">
                <a:latin typeface="Tahoma" charset="0"/>
                <a:sym typeface="Symbol" charset="0"/>
              </a:rPr>
              <a:t></a:t>
            </a:r>
            <a:r>
              <a:rPr lang="de-DE" i="1" dirty="0">
                <a:latin typeface="Tahoma" charset="0"/>
              </a:rPr>
              <a:t>c</a:t>
            </a:r>
            <a:r>
              <a:rPr lang="de-DE" baseline="-25000" dirty="0">
                <a:latin typeface="Tahoma" charset="0"/>
              </a:rPr>
              <a:t>2</a:t>
            </a:r>
            <a:r>
              <a:rPr lang="de-DE" dirty="0" smtClean="0">
                <a:latin typeface="Tahoma" charset="0"/>
              </a:rPr>
              <a:t>)</a:t>
            </a:r>
          </a:p>
          <a:p>
            <a:pPr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>
              <a:buFont typeface="Webdings" charset="0"/>
              <a:buNone/>
            </a:pPr>
            <a:r>
              <a:rPr lang="de-DE" dirty="0">
                <a:latin typeface="Tahoma" charset="0"/>
              </a:rPr>
              <a:t>12. Ein kartesisches Produkt, das von einer Selektions-Operation gefolgt wird, deren Selektionsprädikat Attribute aus beiden Operanden des kartesischen Produktes enthält, kann in eine </a:t>
            </a:r>
            <a:r>
              <a:rPr lang="de-DE" dirty="0" err="1">
                <a:latin typeface="Tahoma" charset="0"/>
              </a:rPr>
              <a:t>Joinoperation</a:t>
            </a:r>
            <a:r>
              <a:rPr lang="de-DE" dirty="0">
                <a:latin typeface="Tahoma" charset="0"/>
              </a:rPr>
              <a:t> umgeformt werden.</a:t>
            </a:r>
          </a:p>
          <a:p>
            <a:pPr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>
              <a:buFont typeface="Webdings" charset="0"/>
              <a:buNone/>
            </a:pPr>
            <a:r>
              <a:rPr lang="de-DE" dirty="0" smtClean="0">
                <a:latin typeface="Tahoma" charset="0"/>
              </a:rPr>
              <a:t>Sei </a:t>
            </a:r>
            <a:r>
              <a:rPr lang="de-DE" i="1" dirty="0">
                <a:latin typeface="Tahoma" charset="0"/>
              </a:rPr>
              <a:t>c</a:t>
            </a:r>
            <a:r>
              <a:rPr lang="de-DE" dirty="0">
                <a:latin typeface="Tahoma" charset="0"/>
              </a:rPr>
              <a:t> eine Bedingung der Form </a:t>
            </a:r>
            <a:r>
              <a:rPr lang="de-DE" i="1" dirty="0">
                <a:latin typeface="Tahoma" charset="0"/>
              </a:rPr>
              <a:t>A </a:t>
            </a:r>
            <a:r>
              <a:rPr lang="de-DE" i="1" dirty="0">
                <a:latin typeface="Tahoma" charset="0"/>
                <a:sym typeface="Symbol" charset="0"/>
              </a:rPr>
              <a:t></a:t>
            </a:r>
            <a:r>
              <a:rPr lang="de-DE" dirty="0">
                <a:latin typeface="Tahoma" charset="0"/>
                <a:sym typeface="Symbol" charset="0"/>
              </a:rPr>
              <a:t> </a:t>
            </a:r>
            <a:r>
              <a:rPr lang="de-DE" i="1" dirty="0">
                <a:latin typeface="Tahoma" charset="0"/>
              </a:rPr>
              <a:t>B</a:t>
            </a:r>
            <a:r>
              <a:rPr lang="de-DE" dirty="0">
                <a:latin typeface="Tahoma" charset="0"/>
              </a:rPr>
              <a:t>, mit </a:t>
            </a:r>
            <a:r>
              <a:rPr lang="de-DE" i="1" dirty="0">
                <a:latin typeface="Tahoma" charset="0"/>
              </a:rPr>
              <a:t>A</a:t>
            </a:r>
            <a:r>
              <a:rPr lang="de-DE" dirty="0">
                <a:latin typeface="Tahoma" charset="0"/>
              </a:rPr>
              <a:t> ein Attribut von </a:t>
            </a:r>
            <a:r>
              <a:rPr lang="de-DE" i="1" dirty="0">
                <a:latin typeface="Tahoma" charset="0"/>
              </a:rPr>
              <a:t>R</a:t>
            </a:r>
            <a:r>
              <a:rPr lang="de-DE" dirty="0">
                <a:latin typeface="Tahoma" charset="0"/>
              </a:rPr>
              <a:t> und</a:t>
            </a:r>
            <a:r>
              <a:rPr lang="de-DE" i="1" dirty="0">
                <a:latin typeface="Tahoma" charset="0"/>
              </a:rPr>
              <a:t> B</a:t>
            </a:r>
            <a:r>
              <a:rPr lang="de-DE" dirty="0">
                <a:latin typeface="Tahoma" charset="0"/>
              </a:rPr>
              <a:t> ein Attribut aus </a:t>
            </a:r>
            <a:r>
              <a:rPr lang="de-DE" i="1" dirty="0">
                <a:latin typeface="Tahoma" charset="0"/>
              </a:rPr>
              <a:t>S</a:t>
            </a:r>
            <a:r>
              <a:rPr lang="de-DE" dirty="0">
                <a:latin typeface="Tahoma" charset="0"/>
              </a:rPr>
              <a:t>.</a:t>
            </a:r>
          </a:p>
          <a:p>
            <a:pPr>
              <a:buNone/>
            </a:pPr>
            <a:r>
              <a:rPr lang="de-DE" dirty="0">
                <a:latin typeface="Tahoma" charset="0"/>
              </a:rPr>
              <a:t> 		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 dirty="0">
                <a:latin typeface="Tahoma" charset="0"/>
              </a:rPr>
              <a:t>c</a:t>
            </a:r>
            <a:r>
              <a:rPr lang="de-DE" dirty="0">
                <a:latin typeface="Tahoma" charset="0"/>
              </a:rPr>
              <a:t>(R</a:t>
            </a:r>
            <a:r>
              <a:rPr lang="de-DE" dirty="0">
                <a:solidFill>
                  <a:schemeClr val="folHlink"/>
                </a:solidFill>
                <a:latin typeface="Tahoma" charset="0"/>
              </a:rPr>
              <a:t> </a:t>
            </a:r>
            <a:r>
              <a:rPr lang="de-DE" dirty="0">
                <a:latin typeface="Tahoma" charset="0"/>
                <a:sym typeface="Euclid Symbol" charset="0"/>
              </a:rPr>
              <a:t>X</a:t>
            </a:r>
            <a:r>
              <a:rPr lang="de-DE" i="1" baseline="-25000" dirty="0">
                <a:latin typeface="Tahoma" charset="0"/>
              </a:rPr>
              <a:t> </a:t>
            </a:r>
            <a:r>
              <a:rPr lang="de-DE" i="1" dirty="0">
                <a:latin typeface="Tahoma" charset="0"/>
              </a:rPr>
              <a:t>S </a:t>
            </a:r>
            <a:r>
              <a:rPr lang="de-DE" dirty="0">
                <a:latin typeface="Tahoma" charset="0"/>
              </a:rPr>
              <a:t>) </a:t>
            </a:r>
            <a:r>
              <a:rPr lang="de-DE" dirty="0">
                <a:latin typeface="Tahoma" charset="0"/>
                <a:sym typeface="Symbol" charset="0"/>
              </a:rPr>
              <a:t></a:t>
            </a:r>
            <a:r>
              <a:rPr lang="de-DE" dirty="0">
                <a:latin typeface="Tahoma" charset="0"/>
              </a:rPr>
              <a:t> </a:t>
            </a:r>
            <a:r>
              <a:rPr lang="de-DE" dirty="0" smtClean="0">
                <a:latin typeface="Tahoma" charset="0"/>
              </a:rPr>
              <a:t>R ⋈</a:t>
            </a:r>
            <a:r>
              <a:rPr lang="de-DE" i="1" baseline="-25000" dirty="0" smtClean="0">
                <a:latin typeface="Tahoma" charset="0"/>
              </a:rPr>
              <a:t>c </a:t>
            </a:r>
            <a:r>
              <a:rPr lang="de-DE" i="1" dirty="0">
                <a:latin typeface="Tahoma" charset="0"/>
              </a:rPr>
              <a:t>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529877" y="0"/>
            <a:ext cx="8001000" cy="706040"/>
          </a:xfrm>
          <a:noFill/>
        </p:spPr>
        <p:txBody>
          <a:bodyPr lIns="67866" tIns="33338" rIns="67866" bIns="33338"/>
          <a:lstStyle/>
          <a:p>
            <a:r>
              <a:rPr lang="de-DE" sz="2400">
                <a:latin typeface="Arial Black" charset="0"/>
              </a:rPr>
              <a:t>Äquivalenzerhaltende Transformationsregeln</a:t>
            </a:r>
            <a:endParaRPr lang="de-DE">
              <a:latin typeface="Arial Black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0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35523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235524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3726657" y="985838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Heap</a:t>
            </a:r>
          </a:p>
        </p:txBody>
      </p:sp>
      <p:sp>
        <p:nvSpPr>
          <p:cNvPr id="235526" name="Oval 6"/>
          <p:cNvSpPr>
            <a:spLocks noChangeArrowheads="1"/>
          </p:cNvSpPr>
          <p:nvPr/>
        </p:nvSpPr>
        <p:spPr bwMode="auto">
          <a:xfrm>
            <a:off x="3886200" y="194310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1-27</a:t>
            </a:r>
          </a:p>
        </p:txBody>
      </p:sp>
      <p:sp>
        <p:nvSpPr>
          <p:cNvPr id="235527" name="Oval 7"/>
          <p:cNvSpPr>
            <a:spLocks noChangeArrowheads="1"/>
          </p:cNvSpPr>
          <p:nvPr/>
        </p:nvSpPr>
        <p:spPr bwMode="auto">
          <a:xfrm>
            <a:off x="3200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1-97</a:t>
            </a:r>
          </a:p>
        </p:txBody>
      </p:sp>
      <p:sp>
        <p:nvSpPr>
          <p:cNvPr id="235528" name="Oval 8"/>
          <p:cNvSpPr>
            <a:spLocks noChangeArrowheads="1"/>
          </p:cNvSpPr>
          <p:nvPr/>
        </p:nvSpPr>
        <p:spPr bwMode="auto">
          <a:xfrm>
            <a:off x="4343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2-16</a:t>
            </a:r>
          </a:p>
        </p:txBody>
      </p:sp>
      <p:cxnSp>
        <p:nvCxnSpPr>
          <p:cNvPr id="235529" name="AutoShape 9"/>
          <p:cNvCxnSpPr>
            <a:cxnSpLocks noChangeShapeType="1"/>
            <a:stCxn id="235526" idx="3"/>
            <a:endCxn id="235527" idx="0"/>
          </p:cNvCxnSpPr>
          <p:nvPr/>
        </p:nvCxnSpPr>
        <p:spPr bwMode="auto">
          <a:xfrm flipH="1">
            <a:off x="3571876" y="2494360"/>
            <a:ext cx="4226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530" name="AutoShape 10"/>
          <p:cNvCxnSpPr>
            <a:cxnSpLocks noChangeShapeType="1"/>
            <a:stCxn id="235526" idx="5"/>
            <a:endCxn id="235528" idx="0"/>
          </p:cNvCxnSpPr>
          <p:nvPr/>
        </p:nvCxnSpPr>
        <p:spPr bwMode="auto">
          <a:xfrm>
            <a:off x="4520803" y="2494360"/>
            <a:ext cx="1940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5531" name="Line 11"/>
          <p:cNvSpPr>
            <a:spLocks noChangeShapeType="1"/>
          </p:cNvSpPr>
          <p:nvPr/>
        </p:nvSpPr>
        <p:spPr bwMode="auto">
          <a:xfrm>
            <a:off x="4572000" y="2286000"/>
            <a:ext cx="1943100" cy="2286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60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37571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237572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3726657" y="985838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Heap</a:t>
            </a:r>
          </a:p>
        </p:txBody>
      </p:sp>
      <p:sp>
        <p:nvSpPr>
          <p:cNvPr id="237574" name="Oval 6"/>
          <p:cNvSpPr>
            <a:spLocks noChangeArrowheads="1"/>
          </p:cNvSpPr>
          <p:nvPr/>
        </p:nvSpPr>
        <p:spPr bwMode="auto">
          <a:xfrm>
            <a:off x="3886200" y="194310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2-2</a:t>
            </a:r>
          </a:p>
        </p:txBody>
      </p:sp>
      <p:sp>
        <p:nvSpPr>
          <p:cNvPr id="237575" name="Oval 7"/>
          <p:cNvSpPr>
            <a:spLocks noChangeArrowheads="1"/>
          </p:cNvSpPr>
          <p:nvPr/>
        </p:nvSpPr>
        <p:spPr bwMode="auto">
          <a:xfrm>
            <a:off x="3200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1-97</a:t>
            </a:r>
          </a:p>
        </p:txBody>
      </p:sp>
      <p:sp>
        <p:nvSpPr>
          <p:cNvPr id="237576" name="Oval 8"/>
          <p:cNvSpPr>
            <a:spLocks noChangeArrowheads="1"/>
          </p:cNvSpPr>
          <p:nvPr/>
        </p:nvSpPr>
        <p:spPr bwMode="auto">
          <a:xfrm>
            <a:off x="4343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2-16</a:t>
            </a:r>
          </a:p>
        </p:txBody>
      </p:sp>
      <p:cxnSp>
        <p:nvCxnSpPr>
          <p:cNvPr id="237577" name="AutoShape 9"/>
          <p:cNvCxnSpPr>
            <a:cxnSpLocks noChangeShapeType="1"/>
            <a:stCxn id="237574" idx="3"/>
            <a:endCxn id="237575" idx="0"/>
          </p:cNvCxnSpPr>
          <p:nvPr/>
        </p:nvCxnSpPr>
        <p:spPr bwMode="auto">
          <a:xfrm flipH="1">
            <a:off x="3571876" y="2494360"/>
            <a:ext cx="4226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7578" name="AutoShape 10"/>
          <p:cNvCxnSpPr>
            <a:cxnSpLocks noChangeShapeType="1"/>
            <a:stCxn id="237574" idx="5"/>
            <a:endCxn id="237576" idx="0"/>
          </p:cNvCxnSpPr>
          <p:nvPr/>
        </p:nvCxnSpPr>
        <p:spPr bwMode="auto">
          <a:xfrm>
            <a:off x="4520803" y="2494360"/>
            <a:ext cx="1940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7579" name="Line 11"/>
          <p:cNvSpPr>
            <a:spLocks noChangeShapeType="1"/>
          </p:cNvSpPr>
          <p:nvPr/>
        </p:nvSpPr>
        <p:spPr bwMode="auto">
          <a:xfrm flipV="1">
            <a:off x="2000250" y="2286000"/>
            <a:ext cx="2000250" cy="13716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36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39619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239620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3726657" y="985838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Heap</a:t>
            </a:r>
          </a:p>
        </p:txBody>
      </p:sp>
      <p:sp>
        <p:nvSpPr>
          <p:cNvPr id="239622" name="Oval 6"/>
          <p:cNvSpPr>
            <a:spLocks noChangeArrowheads="1"/>
          </p:cNvSpPr>
          <p:nvPr/>
        </p:nvSpPr>
        <p:spPr bwMode="auto">
          <a:xfrm>
            <a:off x="3886200" y="194310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2-2</a:t>
            </a:r>
          </a:p>
        </p:txBody>
      </p:sp>
      <p:sp>
        <p:nvSpPr>
          <p:cNvPr id="239623" name="Oval 7"/>
          <p:cNvSpPr>
            <a:spLocks noChangeArrowheads="1"/>
          </p:cNvSpPr>
          <p:nvPr/>
        </p:nvSpPr>
        <p:spPr bwMode="auto">
          <a:xfrm>
            <a:off x="3200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1-97</a:t>
            </a:r>
          </a:p>
        </p:txBody>
      </p:sp>
      <p:sp>
        <p:nvSpPr>
          <p:cNvPr id="239624" name="Oval 8"/>
          <p:cNvSpPr>
            <a:spLocks noChangeArrowheads="1"/>
          </p:cNvSpPr>
          <p:nvPr/>
        </p:nvSpPr>
        <p:spPr bwMode="auto">
          <a:xfrm>
            <a:off x="4343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2-16</a:t>
            </a:r>
          </a:p>
        </p:txBody>
      </p:sp>
      <p:cxnSp>
        <p:nvCxnSpPr>
          <p:cNvPr id="239625" name="AutoShape 9"/>
          <p:cNvCxnSpPr>
            <a:cxnSpLocks noChangeShapeType="1"/>
            <a:stCxn id="239622" idx="3"/>
            <a:endCxn id="239623" idx="0"/>
          </p:cNvCxnSpPr>
          <p:nvPr/>
        </p:nvCxnSpPr>
        <p:spPr bwMode="auto">
          <a:xfrm flipH="1">
            <a:off x="3571876" y="2494360"/>
            <a:ext cx="4226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9626" name="AutoShape 10"/>
          <p:cNvCxnSpPr>
            <a:cxnSpLocks noChangeShapeType="1"/>
            <a:stCxn id="239622" idx="5"/>
            <a:endCxn id="239624" idx="0"/>
          </p:cNvCxnSpPr>
          <p:nvPr/>
        </p:nvCxnSpPr>
        <p:spPr bwMode="auto">
          <a:xfrm>
            <a:off x="4520803" y="2494360"/>
            <a:ext cx="1940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17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41667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241668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97</a:t>
            </a: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3726657" y="985838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Heap</a:t>
            </a:r>
          </a:p>
        </p:txBody>
      </p:sp>
      <p:sp>
        <p:nvSpPr>
          <p:cNvPr id="241670" name="Oval 6"/>
          <p:cNvSpPr>
            <a:spLocks noChangeArrowheads="1"/>
          </p:cNvSpPr>
          <p:nvPr/>
        </p:nvSpPr>
        <p:spPr bwMode="auto">
          <a:xfrm>
            <a:off x="3886200" y="194310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1-97</a:t>
            </a:r>
          </a:p>
        </p:txBody>
      </p:sp>
      <p:sp>
        <p:nvSpPr>
          <p:cNvPr id="241671" name="Oval 7"/>
          <p:cNvSpPr>
            <a:spLocks noChangeArrowheads="1"/>
          </p:cNvSpPr>
          <p:nvPr/>
        </p:nvSpPr>
        <p:spPr bwMode="auto">
          <a:xfrm>
            <a:off x="3200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2-2</a:t>
            </a:r>
          </a:p>
        </p:txBody>
      </p:sp>
      <p:sp>
        <p:nvSpPr>
          <p:cNvPr id="241672" name="Oval 8"/>
          <p:cNvSpPr>
            <a:spLocks noChangeArrowheads="1"/>
          </p:cNvSpPr>
          <p:nvPr/>
        </p:nvSpPr>
        <p:spPr bwMode="auto">
          <a:xfrm>
            <a:off x="4343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2-16</a:t>
            </a:r>
          </a:p>
        </p:txBody>
      </p:sp>
      <p:cxnSp>
        <p:nvCxnSpPr>
          <p:cNvPr id="241673" name="AutoShape 9"/>
          <p:cNvCxnSpPr>
            <a:cxnSpLocks noChangeShapeType="1"/>
            <a:stCxn id="241670" idx="3"/>
            <a:endCxn id="241671" idx="0"/>
          </p:cNvCxnSpPr>
          <p:nvPr/>
        </p:nvCxnSpPr>
        <p:spPr bwMode="auto">
          <a:xfrm flipH="1">
            <a:off x="3571876" y="2494360"/>
            <a:ext cx="4226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1674" name="AutoShape 10"/>
          <p:cNvCxnSpPr>
            <a:cxnSpLocks noChangeShapeType="1"/>
            <a:stCxn id="241670" idx="5"/>
            <a:endCxn id="241672" idx="0"/>
          </p:cNvCxnSpPr>
          <p:nvPr/>
        </p:nvCxnSpPr>
        <p:spPr bwMode="auto">
          <a:xfrm>
            <a:off x="4520803" y="2494360"/>
            <a:ext cx="1940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1675" name="AutoShape 11"/>
          <p:cNvCxnSpPr>
            <a:cxnSpLocks noChangeShapeType="1"/>
            <a:stCxn id="241671" idx="1"/>
            <a:endCxn id="241670" idx="2"/>
          </p:cNvCxnSpPr>
          <p:nvPr/>
        </p:nvCxnSpPr>
        <p:spPr bwMode="auto">
          <a:xfrm rot="-5400000">
            <a:off x="3280172" y="2286001"/>
            <a:ext cx="620316" cy="563165"/>
          </a:xfrm>
          <a:prstGeom prst="curvedConnector2">
            <a:avLst/>
          </a:prstGeom>
          <a:noFill/>
          <a:ln w="38100">
            <a:solidFill>
              <a:srgbClr val="CC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41676" name="Line 12"/>
          <p:cNvSpPr>
            <a:spLocks noChangeShapeType="1"/>
          </p:cNvSpPr>
          <p:nvPr/>
        </p:nvSpPr>
        <p:spPr bwMode="auto">
          <a:xfrm>
            <a:off x="4514850" y="2228850"/>
            <a:ext cx="1943100" cy="5715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44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43715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243716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97</a:t>
            </a: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3726657" y="985838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Heap</a:t>
            </a:r>
          </a:p>
        </p:txBody>
      </p:sp>
      <p:sp>
        <p:nvSpPr>
          <p:cNvPr id="243718" name="Oval 6"/>
          <p:cNvSpPr>
            <a:spLocks noChangeArrowheads="1"/>
          </p:cNvSpPr>
          <p:nvPr/>
        </p:nvSpPr>
        <p:spPr bwMode="auto">
          <a:xfrm>
            <a:off x="3886200" y="194310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1-99</a:t>
            </a:r>
          </a:p>
        </p:txBody>
      </p:sp>
      <p:sp>
        <p:nvSpPr>
          <p:cNvPr id="243719" name="Oval 7"/>
          <p:cNvSpPr>
            <a:spLocks noChangeArrowheads="1"/>
          </p:cNvSpPr>
          <p:nvPr/>
        </p:nvSpPr>
        <p:spPr bwMode="auto">
          <a:xfrm>
            <a:off x="3200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2-2</a:t>
            </a:r>
          </a:p>
        </p:txBody>
      </p:sp>
      <p:sp>
        <p:nvSpPr>
          <p:cNvPr id="243720" name="Oval 8"/>
          <p:cNvSpPr>
            <a:spLocks noChangeArrowheads="1"/>
          </p:cNvSpPr>
          <p:nvPr/>
        </p:nvSpPr>
        <p:spPr bwMode="auto">
          <a:xfrm>
            <a:off x="4343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2-16</a:t>
            </a:r>
          </a:p>
        </p:txBody>
      </p:sp>
      <p:cxnSp>
        <p:nvCxnSpPr>
          <p:cNvPr id="243721" name="AutoShape 9"/>
          <p:cNvCxnSpPr>
            <a:cxnSpLocks noChangeShapeType="1"/>
            <a:stCxn id="243718" idx="3"/>
            <a:endCxn id="243719" idx="0"/>
          </p:cNvCxnSpPr>
          <p:nvPr/>
        </p:nvCxnSpPr>
        <p:spPr bwMode="auto">
          <a:xfrm flipH="1">
            <a:off x="3571876" y="2494360"/>
            <a:ext cx="4226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3722" name="AutoShape 10"/>
          <p:cNvCxnSpPr>
            <a:cxnSpLocks noChangeShapeType="1"/>
            <a:stCxn id="243718" idx="5"/>
            <a:endCxn id="243720" idx="0"/>
          </p:cNvCxnSpPr>
          <p:nvPr/>
        </p:nvCxnSpPr>
        <p:spPr bwMode="auto">
          <a:xfrm>
            <a:off x="4520803" y="2494360"/>
            <a:ext cx="1940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43723" name="Line 11"/>
          <p:cNvSpPr>
            <a:spLocks noChangeShapeType="1"/>
          </p:cNvSpPr>
          <p:nvPr/>
        </p:nvSpPr>
        <p:spPr bwMode="auto">
          <a:xfrm flipV="1">
            <a:off x="2057400" y="2228850"/>
            <a:ext cx="1943100" cy="17716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53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45763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245764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3726657" y="985838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Heap</a:t>
            </a:r>
          </a:p>
        </p:txBody>
      </p:sp>
      <p:sp>
        <p:nvSpPr>
          <p:cNvPr id="245766" name="Oval 6"/>
          <p:cNvSpPr>
            <a:spLocks noChangeArrowheads="1"/>
          </p:cNvSpPr>
          <p:nvPr/>
        </p:nvSpPr>
        <p:spPr bwMode="auto">
          <a:xfrm>
            <a:off x="3886200" y="194310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1-99</a:t>
            </a:r>
          </a:p>
        </p:txBody>
      </p:sp>
      <p:sp>
        <p:nvSpPr>
          <p:cNvPr id="245767" name="Oval 7"/>
          <p:cNvSpPr>
            <a:spLocks noChangeArrowheads="1"/>
          </p:cNvSpPr>
          <p:nvPr/>
        </p:nvSpPr>
        <p:spPr bwMode="auto">
          <a:xfrm>
            <a:off x="3200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2-2</a:t>
            </a:r>
          </a:p>
        </p:txBody>
      </p:sp>
      <p:sp>
        <p:nvSpPr>
          <p:cNvPr id="245768" name="Oval 8"/>
          <p:cNvSpPr>
            <a:spLocks noChangeArrowheads="1"/>
          </p:cNvSpPr>
          <p:nvPr/>
        </p:nvSpPr>
        <p:spPr bwMode="auto">
          <a:xfrm>
            <a:off x="4343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2-16</a:t>
            </a:r>
          </a:p>
        </p:txBody>
      </p:sp>
      <p:cxnSp>
        <p:nvCxnSpPr>
          <p:cNvPr id="245769" name="AutoShape 9"/>
          <p:cNvCxnSpPr>
            <a:cxnSpLocks noChangeShapeType="1"/>
            <a:stCxn id="245766" idx="3"/>
            <a:endCxn id="245767" idx="0"/>
          </p:cNvCxnSpPr>
          <p:nvPr/>
        </p:nvCxnSpPr>
        <p:spPr bwMode="auto">
          <a:xfrm flipH="1">
            <a:off x="3571876" y="2494360"/>
            <a:ext cx="4226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770" name="AutoShape 10"/>
          <p:cNvCxnSpPr>
            <a:cxnSpLocks noChangeShapeType="1"/>
            <a:stCxn id="245766" idx="5"/>
            <a:endCxn id="245768" idx="0"/>
          </p:cNvCxnSpPr>
          <p:nvPr/>
        </p:nvCxnSpPr>
        <p:spPr bwMode="auto">
          <a:xfrm>
            <a:off x="4520803" y="2494360"/>
            <a:ext cx="1940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45771" name="Line 11"/>
          <p:cNvSpPr>
            <a:spLocks noChangeShapeType="1"/>
          </p:cNvSpPr>
          <p:nvPr/>
        </p:nvSpPr>
        <p:spPr bwMode="auto">
          <a:xfrm>
            <a:off x="4572000" y="2286000"/>
            <a:ext cx="1943100" cy="8572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53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47811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247812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3726657" y="985838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Heap</a:t>
            </a:r>
          </a:p>
        </p:txBody>
      </p:sp>
      <p:sp>
        <p:nvSpPr>
          <p:cNvPr id="247814" name="Oval 6"/>
          <p:cNvSpPr>
            <a:spLocks noChangeArrowheads="1"/>
          </p:cNvSpPr>
          <p:nvPr/>
        </p:nvSpPr>
        <p:spPr bwMode="auto">
          <a:xfrm>
            <a:off x="3886200" y="194310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2-13</a:t>
            </a:r>
          </a:p>
        </p:txBody>
      </p:sp>
      <p:sp>
        <p:nvSpPr>
          <p:cNvPr id="247815" name="Oval 7"/>
          <p:cNvSpPr>
            <a:spLocks noChangeArrowheads="1"/>
          </p:cNvSpPr>
          <p:nvPr/>
        </p:nvSpPr>
        <p:spPr bwMode="auto">
          <a:xfrm>
            <a:off x="3200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2-2</a:t>
            </a:r>
          </a:p>
        </p:txBody>
      </p:sp>
      <p:sp>
        <p:nvSpPr>
          <p:cNvPr id="247816" name="Oval 8"/>
          <p:cNvSpPr>
            <a:spLocks noChangeArrowheads="1"/>
          </p:cNvSpPr>
          <p:nvPr/>
        </p:nvSpPr>
        <p:spPr bwMode="auto">
          <a:xfrm>
            <a:off x="4343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2-16</a:t>
            </a:r>
          </a:p>
        </p:txBody>
      </p:sp>
      <p:cxnSp>
        <p:nvCxnSpPr>
          <p:cNvPr id="247817" name="AutoShape 9"/>
          <p:cNvCxnSpPr>
            <a:cxnSpLocks noChangeShapeType="1"/>
            <a:stCxn id="247814" idx="3"/>
            <a:endCxn id="247815" idx="0"/>
          </p:cNvCxnSpPr>
          <p:nvPr/>
        </p:nvCxnSpPr>
        <p:spPr bwMode="auto">
          <a:xfrm flipH="1">
            <a:off x="3571876" y="2494360"/>
            <a:ext cx="4226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7818" name="AutoShape 10"/>
          <p:cNvCxnSpPr>
            <a:cxnSpLocks noChangeShapeType="1"/>
            <a:stCxn id="247814" idx="5"/>
            <a:endCxn id="247816" idx="0"/>
          </p:cNvCxnSpPr>
          <p:nvPr/>
        </p:nvCxnSpPr>
        <p:spPr bwMode="auto">
          <a:xfrm>
            <a:off x="4520803" y="2494360"/>
            <a:ext cx="1940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47819" name="Line 11"/>
          <p:cNvSpPr>
            <a:spLocks noChangeShapeType="1"/>
          </p:cNvSpPr>
          <p:nvPr/>
        </p:nvSpPr>
        <p:spPr bwMode="auto">
          <a:xfrm flipV="1">
            <a:off x="2057400" y="2228850"/>
            <a:ext cx="1943100" cy="21145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092" name="Rectangle 12"/>
          <p:cNvSpPr>
            <a:spLocks noChangeArrowheads="1"/>
          </p:cNvSpPr>
          <p:nvPr/>
        </p:nvSpPr>
        <p:spPr bwMode="auto">
          <a:xfrm>
            <a:off x="6355110" y="1428750"/>
            <a:ext cx="571500" cy="200025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90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2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49859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249860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  <a:p>
            <a:endParaRPr lang="de-DE" sz="2100">
              <a:latin typeface="Times New Roman" charset="0"/>
            </a:endParaRPr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3726657" y="985838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Heap</a:t>
            </a:r>
          </a:p>
        </p:txBody>
      </p:sp>
      <p:sp>
        <p:nvSpPr>
          <p:cNvPr id="249862" name="Oval 6"/>
          <p:cNvSpPr>
            <a:spLocks noChangeArrowheads="1"/>
          </p:cNvSpPr>
          <p:nvPr/>
        </p:nvSpPr>
        <p:spPr bwMode="auto">
          <a:xfrm>
            <a:off x="3886200" y="194310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2-2</a:t>
            </a:r>
          </a:p>
        </p:txBody>
      </p:sp>
      <p:sp>
        <p:nvSpPr>
          <p:cNvPr id="249863" name="Oval 7"/>
          <p:cNvSpPr>
            <a:spLocks noChangeArrowheads="1"/>
          </p:cNvSpPr>
          <p:nvPr/>
        </p:nvSpPr>
        <p:spPr bwMode="auto">
          <a:xfrm>
            <a:off x="3200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2-13</a:t>
            </a:r>
          </a:p>
        </p:txBody>
      </p:sp>
      <p:sp>
        <p:nvSpPr>
          <p:cNvPr id="249864" name="Oval 8"/>
          <p:cNvSpPr>
            <a:spLocks noChangeArrowheads="1"/>
          </p:cNvSpPr>
          <p:nvPr/>
        </p:nvSpPr>
        <p:spPr bwMode="auto">
          <a:xfrm>
            <a:off x="4343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2-16</a:t>
            </a:r>
          </a:p>
        </p:txBody>
      </p:sp>
      <p:cxnSp>
        <p:nvCxnSpPr>
          <p:cNvPr id="249865" name="AutoShape 9"/>
          <p:cNvCxnSpPr>
            <a:cxnSpLocks noChangeShapeType="1"/>
            <a:stCxn id="249862" idx="3"/>
            <a:endCxn id="249863" idx="0"/>
          </p:cNvCxnSpPr>
          <p:nvPr/>
        </p:nvCxnSpPr>
        <p:spPr bwMode="auto">
          <a:xfrm flipH="1">
            <a:off x="3571876" y="2494360"/>
            <a:ext cx="4226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9866" name="AutoShape 10"/>
          <p:cNvCxnSpPr>
            <a:cxnSpLocks noChangeShapeType="1"/>
            <a:stCxn id="249862" idx="5"/>
            <a:endCxn id="249864" idx="0"/>
          </p:cNvCxnSpPr>
          <p:nvPr/>
        </p:nvCxnSpPr>
        <p:spPr bwMode="auto">
          <a:xfrm>
            <a:off x="4520803" y="2494360"/>
            <a:ext cx="1940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6400800" y="1428750"/>
            <a:ext cx="571500" cy="200025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6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5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51907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251908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3726657" y="985838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Heap</a:t>
            </a:r>
          </a:p>
        </p:txBody>
      </p:sp>
      <p:sp>
        <p:nvSpPr>
          <p:cNvPr id="251910" name="Oval 6"/>
          <p:cNvSpPr>
            <a:spLocks noChangeArrowheads="1"/>
          </p:cNvSpPr>
          <p:nvPr/>
        </p:nvSpPr>
        <p:spPr bwMode="auto">
          <a:xfrm>
            <a:off x="3886200" y="194310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2-2</a:t>
            </a:r>
          </a:p>
        </p:txBody>
      </p:sp>
      <p:sp>
        <p:nvSpPr>
          <p:cNvPr id="251911" name="Oval 7"/>
          <p:cNvSpPr>
            <a:spLocks noChangeArrowheads="1"/>
          </p:cNvSpPr>
          <p:nvPr/>
        </p:nvSpPr>
        <p:spPr bwMode="auto">
          <a:xfrm>
            <a:off x="3200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2-13</a:t>
            </a:r>
          </a:p>
        </p:txBody>
      </p:sp>
      <p:sp>
        <p:nvSpPr>
          <p:cNvPr id="251912" name="Oval 8"/>
          <p:cNvSpPr>
            <a:spLocks noChangeArrowheads="1"/>
          </p:cNvSpPr>
          <p:nvPr/>
        </p:nvSpPr>
        <p:spPr bwMode="auto">
          <a:xfrm>
            <a:off x="4343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2-16</a:t>
            </a:r>
          </a:p>
        </p:txBody>
      </p:sp>
      <p:cxnSp>
        <p:nvCxnSpPr>
          <p:cNvPr id="251913" name="AutoShape 9"/>
          <p:cNvCxnSpPr>
            <a:cxnSpLocks noChangeShapeType="1"/>
            <a:stCxn id="251910" idx="3"/>
            <a:endCxn id="251911" idx="0"/>
          </p:cNvCxnSpPr>
          <p:nvPr/>
        </p:nvCxnSpPr>
        <p:spPr bwMode="auto">
          <a:xfrm flipH="1">
            <a:off x="3571876" y="2494360"/>
            <a:ext cx="4226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1914" name="AutoShape 10"/>
          <p:cNvCxnSpPr>
            <a:cxnSpLocks noChangeShapeType="1"/>
            <a:stCxn id="251910" idx="5"/>
            <a:endCxn id="251912" idx="0"/>
          </p:cNvCxnSpPr>
          <p:nvPr/>
        </p:nvCxnSpPr>
        <p:spPr bwMode="auto">
          <a:xfrm>
            <a:off x="4520803" y="2494360"/>
            <a:ext cx="1940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6355110" y="1485900"/>
            <a:ext cx="571500" cy="200025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51916" name="AutoShape 12"/>
          <p:cNvCxnSpPr>
            <a:cxnSpLocks noChangeShapeType="1"/>
            <a:stCxn id="251910" idx="2"/>
            <a:endCxn id="251911" idx="1"/>
          </p:cNvCxnSpPr>
          <p:nvPr/>
        </p:nvCxnSpPr>
        <p:spPr bwMode="auto">
          <a:xfrm rot="10800000" flipV="1">
            <a:off x="3308748" y="2257425"/>
            <a:ext cx="563165" cy="620316"/>
          </a:xfrm>
          <a:prstGeom prst="curvedConnector2">
            <a:avLst/>
          </a:prstGeom>
          <a:noFill/>
          <a:ln w="38100">
            <a:solidFill>
              <a:srgbClr val="CC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1917" name="Rectangle 13"/>
          <p:cNvSpPr>
            <a:spLocks noChangeArrowheads="1"/>
          </p:cNvSpPr>
          <p:nvPr/>
        </p:nvSpPr>
        <p:spPr bwMode="auto">
          <a:xfrm>
            <a:off x="6355110" y="3555206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22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9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 Black" charset="0"/>
              </a:rPr>
              <a:t>Implementierungs-Details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dirty="0">
                <a:latin typeface="Tahoma" charset="0"/>
              </a:rPr>
              <a:t>Natürlich darf man nicht einzelne Datensätze zwischen Hauptspeicher und Hintergrundspeicher transferieren</a:t>
            </a:r>
          </a:p>
          <a:p>
            <a:pPr lvl="1">
              <a:lnSpc>
                <a:spcPct val="80000"/>
              </a:lnSpc>
            </a:pPr>
            <a:r>
              <a:rPr lang="de-DE" dirty="0">
                <a:latin typeface="Tahoma" charset="0"/>
              </a:rPr>
              <a:t>Jeder „Round-Trip</a:t>
            </a:r>
            <a:r>
              <a:rPr lang="ja-JP" altLang="de-DE" dirty="0">
                <a:latin typeface="Tahoma" charset="0"/>
              </a:rPr>
              <a:t>“</a:t>
            </a:r>
            <a:r>
              <a:rPr lang="de-DE" altLang="ja-JP" dirty="0">
                <a:latin typeface="Tahoma" charset="0"/>
              </a:rPr>
              <a:t> kostet viel Zeit (</a:t>
            </a:r>
            <a:r>
              <a:rPr lang="de-DE" altLang="ja-JP" dirty="0" err="1">
                <a:latin typeface="Tahoma" charset="0"/>
              </a:rPr>
              <a:t>ca</a:t>
            </a:r>
            <a:r>
              <a:rPr lang="de-DE" altLang="ja-JP" dirty="0">
                <a:latin typeface="Tahoma" charset="0"/>
              </a:rPr>
              <a:t> 10 </a:t>
            </a:r>
            <a:r>
              <a:rPr lang="de-DE" altLang="ja-JP" dirty="0" err="1">
                <a:latin typeface="Tahoma" charset="0"/>
              </a:rPr>
              <a:t>ms</a:t>
            </a:r>
            <a:r>
              <a:rPr lang="de-DE" altLang="ja-JP" dirty="0" smtClean="0">
                <a:latin typeface="Tahoma" charset="0"/>
              </a:rPr>
              <a:t>)</a:t>
            </a:r>
          </a:p>
          <a:p>
            <a:pPr lvl="1">
              <a:lnSpc>
                <a:spcPct val="80000"/>
              </a:lnSpc>
            </a:pPr>
            <a:endParaRPr lang="de-DE" altLang="ja-JP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dirty="0">
                <a:latin typeface="Tahoma" charset="0"/>
              </a:rPr>
              <a:t>Man transferiert größere Blöcke</a:t>
            </a:r>
          </a:p>
          <a:p>
            <a:pPr lvl="1">
              <a:lnSpc>
                <a:spcPct val="80000"/>
              </a:lnSpc>
            </a:pPr>
            <a:r>
              <a:rPr lang="de-DE" dirty="0">
                <a:latin typeface="Tahoma" charset="0"/>
              </a:rPr>
              <a:t>Mindestens 8 KB </a:t>
            </a:r>
            <a:r>
              <a:rPr lang="de-DE" dirty="0" smtClean="0">
                <a:latin typeface="Tahoma" charset="0"/>
              </a:rPr>
              <a:t>Größe</a:t>
            </a:r>
          </a:p>
          <a:p>
            <a:pPr lvl="1">
              <a:lnSpc>
                <a:spcPct val="80000"/>
              </a:lnSpc>
            </a:pPr>
            <a:endParaRPr lang="de-DE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dirty="0" err="1">
                <a:latin typeface="Tahoma" charset="0"/>
              </a:rPr>
              <a:t>Replacement</a:t>
            </a:r>
            <a:r>
              <a:rPr lang="de-DE" dirty="0">
                <a:latin typeface="Tahoma" charset="0"/>
              </a:rPr>
              <a:t> </a:t>
            </a:r>
            <a:r>
              <a:rPr lang="de-DE" dirty="0" err="1">
                <a:latin typeface="Tahoma" charset="0"/>
              </a:rPr>
              <a:t>Selection</a:t>
            </a:r>
            <a:r>
              <a:rPr lang="de-DE" dirty="0">
                <a:latin typeface="Tahoma" charset="0"/>
              </a:rPr>
              <a:t> ist problematisch, wenn die zu sortierenden Datensätze variable Größe habe</a:t>
            </a:r>
          </a:p>
          <a:p>
            <a:pPr lvl="1">
              <a:lnSpc>
                <a:spcPct val="80000"/>
              </a:lnSpc>
            </a:pPr>
            <a:r>
              <a:rPr lang="de-DE" dirty="0">
                <a:latin typeface="Tahoma" charset="0"/>
              </a:rPr>
              <a:t>Der neue Datensatz passt dann nicht unbedingt in den frei gewordenen Platz, d.h., man benötigt eine aufwendigere </a:t>
            </a:r>
            <a:r>
              <a:rPr lang="de-DE" dirty="0" smtClean="0">
                <a:latin typeface="Tahoma" charset="0"/>
              </a:rPr>
              <a:t>Freispeicherverwaltung</a:t>
            </a:r>
          </a:p>
          <a:p>
            <a:pPr lvl="1">
              <a:lnSpc>
                <a:spcPct val="80000"/>
              </a:lnSpc>
            </a:pPr>
            <a:endParaRPr lang="de-DE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dirty="0" err="1">
                <a:latin typeface="Tahoma" charset="0"/>
              </a:rPr>
              <a:t>Replacement</a:t>
            </a:r>
            <a:r>
              <a:rPr lang="de-DE" dirty="0">
                <a:latin typeface="Tahoma" charset="0"/>
              </a:rPr>
              <a:t> </a:t>
            </a:r>
            <a:r>
              <a:rPr lang="de-DE" dirty="0" err="1">
                <a:latin typeface="Tahoma" charset="0"/>
              </a:rPr>
              <a:t>Selection</a:t>
            </a:r>
            <a:r>
              <a:rPr lang="de-DE" dirty="0">
                <a:latin typeface="Tahoma" charset="0"/>
              </a:rPr>
              <a:t> führt im Durchschnitt zu einer Verdoppelung der Run-Länge</a:t>
            </a:r>
          </a:p>
          <a:p>
            <a:pPr lvl="1">
              <a:lnSpc>
                <a:spcPct val="80000"/>
              </a:lnSpc>
            </a:pPr>
            <a:r>
              <a:rPr lang="de-DE" dirty="0">
                <a:latin typeface="Tahoma" charset="0"/>
              </a:rPr>
              <a:t>Beweis findet man im [Knuth</a:t>
            </a:r>
            <a:r>
              <a:rPr lang="de-DE" dirty="0" smtClean="0">
                <a:latin typeface="Tahoma" charset="0"/>
              </a:rPr>
              <a:t>]</a:t>
            </a:r>
          </a:p>
          <a:p>
            <a:pPr lvl="1">
              <a:lnSpc>
                <a:spcPct val="80000"/>
              </a:lnSpc>
            </a:pPr>
            <a:endParaRPr lang="de-DE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dirty="0">
                <a:latin typeface="Tahoma" charset="0"/>
              </a:rPr>
              <a:t>Komplexität des externen Sortierens? O(N log N) ??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dirty="0">
              <a:latin typeface="Tahoma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17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281" y="613124"/>
            <a:ext cx="8858580" cy="4530376"/>
          </a:xfrm>
          <a:noFill/>
        </p:spPr>
        <p:txBody>
          <a:bodyPr lIns="67866" tIns="33338" rIns="67866" bIns="33338"/>
          <a:lstStyle/>
          <a:p>
            <a:pPr marL="342900" indent="-342900">
              <a:buFont typeface="Webdings" charset="0"/>
              <a:buAutoNum type="arabicPeriod"/>
            </a:pPr>
            <a:r>
              <a:rPr lang="de-DE" dirty="0" smtClean="0">
                <a:latin typeface="Tahoma" charset="0"/>
              </a:rPr>
              <a:t>Mittels </a:t>
            </a:r>
            <a:r>
              <a:rPr lang="de-DE" dirty="0">
                <a:latin typeface="Tahoma" charset="0"/>
              </a:rPr>
              <a:t>Regel 1 werden konjunktive Selektionsprädikate in Kaskaden von 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dirty="0">
                <a:latin typeface="Tahoma" charset="0"/>
              </a:rPr>
              <a:t>-</a:t>
            </a:r>
            <a:r>
              <a:rPr lang="de-DE" dirty="0" smtClean="0">
                <a:latin typeface="Tahoma" charset="0"/>
              </a:rPr>
              <a:t>Operationen zerlegt.</a:t>
            </a:r>
          </a:p>
          <a:p>
            <a:pPr marL="342900" indent="-342900">
              <a:buFont typeface="Webdings" charset="0"/>
              <a:buAutoNum type="arabicPeriod"/>
            </a:pPr>
            <a:endParaRPr lang="de-DE" dirty="0">
              <a:latin typeface="Tahoma" charset="0"/>
            </a:endParaRPr>
          </a:p>
          <a:p>
            <a:pPr>
              <a:buFont typeface="Webdings" charset="0"/>
              <a:buNone/>
            </a:pPr>
            <a:r>
              <a:rPr lang="de-DE" dirty="0">
                <a:latin typeface="Tahoma" charset="0"/>
              </a:rPr>
              <a:t>2. Mittels Regeln 2, 4, 6, und 9 werden Selektionsoperationen soweit  „nach unten</a:t>
            </a:r>
            <a:r>
              <a:rPr lang="ja-JP" altLang="de-DE" dirty="0">
                <a:latin typeface="Tahoma" charset="0"/>
              </a:rPr>
              <a:t>“</a:t>
            </a:r>
            <a:r>
              <a:rPr lang="de-DE" altLang="ja-JP" dirty="0">
                <a:latin typeface="Tahoma" charset="0"/>
              </a:rPr>
              <a:t> propagiert wie möglich</a:t>
            </a:r>
            <a:r>
              <a:rPr lang="de-DE" altLang="ja-JP" dirty="0" smtClean="0">
                <a:latin typeface="Tahoma" charset="0"/>
              </a:rPr>
              <a:t>.</a:t>
            </a:r>
          </a:p>
          <a:p>
            <a:pPr>
              <a:buFont typeface="Webdings" charset="0"/>
              <a:buNone/>
            </a:pPr>
            <a:endParaRPr lang="de-DE" altLang="ja-JP" dirty="0">
              <a:latin typeface="Tahoma" charset="0"/>
            </a:endParaRPr>
          </a:p>
          <a:p>
            <a:pPr>
              <a:buFont typeface="Webdings" charset="0"/>
              <a:buNone/>
            </a:pPr>
            <a:r>
              <a:rPr lang="de-DE" dirty="0">
                <a:latin typeface="Tahoma" charset="0"/>
              </a:rPr>
              <a:t>3. Mittels Regel 8 werden die Blattknoten so vertauscht, dass derjenige, der das kleinste Zwischenergebnis liefert, zuerst ausgewertet wird</a:t>
            </a:r>
            <a:r>
              <a:rPr lang="de-DE" dirty="0" smtClean="0">
                <a:latin typeface="Tahoma" charset="0"/>
              </a:rPr>
              <a:t>.</a:t>
            </a:r>
          </a:p>
          <a:p>
            <a:pPr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>
              <a:buNone/>
            </a:pPr>
            <a:r>
              <a:rPr lang="de-DE" dirty="0">
                <a:latin typeface="Tahoma" charset="0"/>
              </a:rPr>
              <a:t>4. Forme eine </a:t>
            </a:r>
            <a:r>
              <a:rPr lang="de-DE" dirty="0">
                <a:latin typeface="Tahoma" charset="0"/>
                <a:sym typeface="Euclid Symbol" charset="0"/>
              </a:rPr>
              <a:t>X</a:t>
            </a:r>
            <a:r>
              <a:rPr lang="de-DE" dirty="0">
                <a:latin typeface="Tahoma" charset="0"/>
              </a:rPr>
              <a:t>-Operation, die von einer 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dirty="0">
                <a:latin typeface="Tahoma" charset="0"/>
              </a:rPr>
              <a:t>-Operation gefolgt wird, wenn möglich in eine </a:t>
            </a:r>
            <a:r>
              <a:rPr lang="de-DE" dirty="0" smtClean="0">
                <a:latin typeface="JoinFont" charset="0"/>
                <a:sym typeface="Symbol" charset="0"/>
              </a:rPr>
              <a:t>⋈ </a:t>
            </a:r>
            <a:r>
              <a:rPr lang="de-DE" dirty="0" smtClean="0">
                <a:latin typeface="Tahoma" charset="0"/>
              </a:rPr>
              <a:t>-</a:t>
            </a:r>
            <a:r>
              <a:rPr lang="de-DE" dirty="0">
                <a:latin typeface="Tahoma" charset="0"/>
              </a:rPr>
              <a:t>Operation </a:t>
            </a:r>
            <a:r>
              <a:rPr lang="de-DE" dirty="0" smtClean="0">
                <a:latin typeface="Tahoma" charset="0"/>
              </a:rPr>
              <a:t>um</a:t>
            </a:r>
          </a:p>
          <a:p>
            <a:pPr>
              <a:buNone/>
            </a:pPr>
            <a:endParaRPr lang="de-DE" dirty="0">
              <a:latin typeface="Tahoma" charset="0"/>
            </a:endParaRPr>
          </a:p>
          <a:p>
            <a:pPr>
              <a:buFont typeface="Webdings" charset="0"/>
              <a:buNone/>
            </a:pPr>
            <a:r>
              <a:rPr lang="de-DE" dirty="0">
                <a:latin typeface="Tahoma" charset="0"/>
              </a:rPr>
              <a:t>5. Mittels Regeln 3, 4, 7, und 10 werden Projektionen soweit wie möglich nach unten propagiert</a:t>
            </a:r>
            <a:r>
              <a:rPr lang="de-DE" dirty="0" smtClean="0">
                <a:latin typeface="Tahoma" charset="0"/>
              </a:rPr>
              <a:t>.</a:t>
            </a:r>
          </a:p>
          <a:p>
            <a:pPr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>
              <a:buFont typeface="Webdings" charset="0"/>
              <a:buNone/>
            </a:pPr>
            <a:r>
              <a:rPr lang="de-DE" dirty="0">
                <a:latin typeface="Tahoma" charset="0"/>
              </a:rPr>
              <a:t>6. Versuche Operationsfolgen zusammenzufassen, wenn sie in einem „Durchlauf</a:t>
            </a:r>
            <a:r>
              <a:rPr lang="ja-JP" altLang="de-DE" dirty="0">
                <a:latin typeface="Tahoma" charset="0"/>
              </a:rPr>
              <a:t>“</a:t>
            </a:r>
            <a:r>
              <a:rPr lang="de-DE" altLang="ja-JP" dirty="0">
                <a:latin typeface="Tahoma" charset="0"/>
              </a:rPr>
              <a:t> ausführbar sind (z.B. Anwendung von Regel 1,  Regel 3, aber auch Zusammenfassung aufeinanderfolgender Selektionen  und Projektionen zu einer „Filter</a:t>
            </a:r>
            <a:r>
              <a:rPr lang="ja-JP" altLang="de-DE" dirty="0">
                <a:latin typeface="Tahoma" charset="0"/>
              </a:rPr>
              <a:t>“</a:t>
            </a:r>
            <a:r>
              <a:rPr lang="de-DE" altLang="ja-JP" dirty="0">
                <a:latin typeface="Tahoma" charset="0"/>
              </a:rPr>
              <a:t>-Operation).</a:t>
            </a:r>
            <a:endParaRPr lang="de-DE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8141"/>
            <a:ext cx="9328994" cy="728863"/>
          </a:xfrm>
          <a:noFill/>
        </p:spPr>
        <p:txBody>
          <a:bodyPr lIns="67866" tIns="33338" rIns="67866" bIns="33338"/>
          <a:lstStyle/>
          <a:p>
            <a:r>
              <a:rPr lang="de-DE" sz="2000" dirty="0">
                <a:latin typeface="Arial Black" charset="0"/>
              </a:rPr>
              <a:t>Heuristische Anwendung der Transformationsregeln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82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1" y="8335"/>
            <a:ext cx="9144000" cy="857250"/>
          </a:xfrm>
        </p:spPr>
        <p:txBody>
          <a:bodyPr/>
          <a:lstStyle/>
          <a:p>
            <a:r>
              <a:rPr lang="de-DE">
                <a:latin typeface="Arial Black" charset="0"/>
              </a:rPr>
              <a:t>Algorithmen auf sehr großen Datenmengen</a:t>
            </a:r>
          </a:p>
        </p:txBody>
      </p:sp>
      <p:sp>
        <p:nvSpPr>
          <p:cNvPr id="256003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 b="1">
                <a:latin typeface="Times New Roman" charset="0"/>
              </a:rPr>
              <a:t>R</a:t>
            </a:r>
          </a:p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44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78</a:t>
            </a:r>
          </a:p>
          <a:p>
            <a:pPr algn="ctr"/>
            <a:r>
              <a:rPr lang="de-DE" sz="2100">
                <a:latin typeface="Times New Roman" charset="0"/>
              </a:rPr>
              <a:t>90</a:t>
            </a:r>
          </a:p>
          <a:p>
            <a:pPr algn="ctr"/>
            <a:r>
              <a:rPr lang="de-DE" sz="2100">
                <a:latin typeface="Times New Roman" charset="0"/>
              </a:rPr>
              <a:t>13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r>
              <a:rPr lang="de-DE" sz="2100">
                <a:latin typeface="Times New Roman" charset="0"/>
              </a:rPr>
              <a:t>42</a:t>
            </a:r>
          </a:p>
          <a:p>
            <a:pPr algn="ctr"/>
            <a:r>
              <a:rPr lang="de-DE" sz="2100">
                <a:latin typeface="Times New Roman" charset="0"/>
              </a:rPr>
              <a:t>89</a:t>
            </a: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256004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 b="1">
                <a:latin typeface="Times New Roman" charset="0"/>
              </a:rPr>
              <a:t>S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44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</a:t>
            </a:r>
          </a:p>
          <a:p>
            <a:pPr algn="ctr">
              <a:lnSpc>
                <a:spcPct val="110000"/>
              </a:lnSpc>
            </a:pPr>
            <a:endParaRPr lang="de-DE" sz="2100">
              <a:latin typeface="Times New Roman" charset="0"/>
            </a:endParaRPr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3724275" y="865585"/>
            <a:ext cx="950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R </a:t>
            </a:r>
            <a:r>
              <a:rPr lang="de-DE">
                <a:latin typeface="Times New Roman" charset="0"/>
                <a:sym typeface="Symbol" charset="0"/>
              </a:rPr>
              <a:t> S</a:t>
            </a:r>
            <a:endParaRPr lang="de-DE">
              <a:latin typeface="Times New Roman" charset="0"/>
            </a:endParaRPr>
          </a:p>
        </p:txBody>
      </p:sp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2628900" y="1771650"/>
            <a:ext cx="35433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de-DE">
                <a:latin typeface="Times New Roman" charset="0"/>
              </a:rPr>
              <a:t>Nested Loop: O(N</a:t>
            </a:r>
            <a:r>
              <a:rPr lang="de-DE" baseline="30000">
                <a:latin typeface="Times New Roman" charset="0"/>
              </a:rPr>
              <a:t>2</a:t>
            </a:r>
            <a:r>
              <a:rPr lang="de-DE">
                <a:latin typeface="Times New Roman" charset="0"/>
              </a:rPr>
              <a:t>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>
                <a:latin typeface="Times New Roman" charset="0"/>
              </a:rPr>
              <a:t>Sortieren: O(N log N)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>
                <a:latin typeface="Times New Roman" charset="0"/>
              </a:rPr>
              <a:t>Partitionieren und Hashing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de-DE">
              <a:latin typeface="Times New Roman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64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>
                <a:latin typeface="Arial Black" charset="0"/>
              </a:rPr>
              <a:t>Übersetzung der logischen Algebra</a:t>
            </a:r>
            <a:br>
              <a:rPr lang="de-DE" sz="2400">
                <a:latin typeface="Arial Black" charset="0"/>
              </a:rPr>
            </a:br>
            <a:endParaRPr lang="de-DE" sz="2400">
              <a:latin typeface="Arial Black" charset="0"/>
            </a:endParaRPr>
          </a:p>
        </p:txBody>
      </p:sp>
      <p:grpSp>
        <p:nvGrpSpPr>
          <p:cNvPr id="258051" name="Group 51"/>
          <p:cNvGrpSpPr>
            <a:grpSpLocks/>
          </p:cNvGrpSpPr>
          <p:nvPr/>
        </p:nvGrpSpPr>
        <p:grpSpPr bwMode="auto">
          <a:xfrm>
            <a:off x="3977879" y="2247900"/>
            <a:ext cx="1458515" cy="1026319"/>
            <a:chOff x="2064" y="1616"/>
            <a:chExt cx="1225" cy="862"/>
          </a:xfrm>
        </p:grpSpPr>
        <p:sp>
          <p:nvSpPr>
            <p:cNvPr id="258084" name="Rectangle 41"/>
            <p:cNvSpPr>
              <a:spLocks noChangeArrowheads="1"/>
            </p:cNvSpPr>
            <p:nvPr/>
          </p:nvSpPr>
          <p:spPr bwMode="auto">
            <a:xfrm>
              <a:off x="2064" y="1616"/>
              <a:ext cx="1179" cy="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58085" name="Group 9"/>
            <p:cNvGrpSpPr>
              <a:grpSpLocks/>
            </p:cNvGrpSpPr>
            <p:nvPr/>
          </p:nvGrpSpPr>
          <p:grpSpPr bwMode="auto">
            <a:xfrm>
              <a:off x="2109" y="1706"/>
              <a:ext cx="1180" cy="763"/>
              <a:chOff x="385" y="709"/>
              <a:chExt cx="1180" cy="763"/>
            </a:xfrm>
          </p:grpSpPr>
          <p:sp>
            <p:nvSpPr>
              <p:cNvPr id="258086" name="Text Box 4"/>
              <p:cNvSpPr txBox="1">
                <a:spLocks noChangeArrowheads="1"/>
              </p:cNvSpPr>
              <p:nvPr/>
            </p:nvSpPr>
            <p:spPr bwMode="auto">
              <a:xfrm>
                <a:off x="385" y="1162"/>
                <a:ext cx="27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sz="1800">
                    <a:solidFill>
                      <a:srgbClr val="0000FF"/>
                    </a:solidFill>
                  </a:rPr>
                  <a:t>R</a:t>
                </a:r>
              </a:p>
            </p:txBody>
          </p:sp>
          <p:sp>
            <p:nvSpPr>
              <p:cNvPr id="258087" name="Text Box 5"/>
              <p:cNvSpPr txBox="1">
                <a:spLocks noChangeArrowheads="1"/>
              </p:cNvSpPr>
              <p:nvPr/>
            </p:nvSpPr>
            <p:spPr bwMode="auto">
              <a:xfrm>
                <a:off x="1066" y="1162"/>
                <a:ext cx="27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sz="1800">
                    <a:solidFill>
                      <a:srgbClr val="0000FF"/>
                    </a:solidFill>
                  </a:rPr>
                  <a:t>S</a:t>
                </a:r>
              </a:p>
            </p:txBody>
          </p:sp>
          <p:sp>
            <p:nvSpPr>
              <p:cNvPr id="258088" name="Text Box 6"/>
              <p:cNvSpPr txBox="1">
                <a:spLocks noChangeArrowheads="1"/>
              </p:cNvSpPr>
              <p:nvPr/>
            </p:nvSpPr>
            <p:spPr bwMode="auto">
              <a:xfrm>
                <a:off x="703" y="709"/>
                <a:ext cx="86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sz="1800" dirty="0">
                    <a:latin typeface="JoinFont" charset="0"/>
                    <a:sym typeface="Symbol" charset="0"/>
                  </a:rPr>
                  <a:t>⋈ </a:t>
                </a:r>
                <a:r>
                  <a:rPr lang="de-DE" sz="1800" baseline="-25000" dirty="0">
                    <a:solidFill>
                      <a:srgbClr val="0000FF"/>
                    </a:solidFill>
                  </a:rPr>
                  <a:t>R.A=S.B</a:t>
                </a:r>
                <a:endParaRPr lang="de-DE" sz="1800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8089" name="Line 7"/>
              <p:cNvSpPr>
                <a:spLocks noChangeShapeType="1"/>
              </p:cNvSpPr>
              <p:nvPr/>
            </p:nvSpPr>
            <p:spPr bwMode="auto">
              <a:xfrm flipV="1">
                <a:off x="612" y="981"/>
                <a:ext cx="227" cy="226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58090" name="Line 8"/>
              <p:cNvSpPr>
                <a:spLocks noChangeShapeType="1"/>
              </p:cNvSpPr>
              <p:nvPr/>
            </p:nvSpPr>
            <p:spPr bwMode="auto">
              <a:xfrm>
                <a:off x="884" y="981"/>
                <a:ext cx="227" cy="226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258052" name="Text Box 11"/>
          <p:cNvSpPr txBox="1">
            <a:spLocks noChangeArrowheads="1"/>
          </p:cNvSpPr>
          <p:nvPr/>
        </p:nvSpPr>
        <p:spPr bwMode="auto">
          <a:xfrm>
            <a:off x="6163866" y="4569619"/>
            <a:ext cx="323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R</a:t>
            </a:r>
          </a:p>
        </p:txBody>
      </p:sp>
      <p:sp>
        <p:nvSpPr>
          <p:cNvPr id="258053" name="Text Box 12"/>
          <p:cNvSpPr txBox="1">
            <a:spLocks noChangeArrowheads="1"/>
          </p:cNvSpPr>
          <p:nvPr/>
        </p:nvSpPr>
        <p:spPr bwMode="auto">
          <a:xfrm>
            <a:off x="6974681" y="4569619"/>
            <a:ext cx="323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S</a:t>
            </a:r>
          </a:p>
        </p:txBody>
      </p:sp>
      <p:sp>
        <p:nvSpPr>
          <p:cNvPr id="258054" name="Text Box 13"/>
          <p:cNvSpPr txBox="1">
            <a:spLocks noChangeArrowheads="1"/>
          </p:cNvSpPr>
          <p:nvPr/>
        </p:nvSpPr>
        <p:spPr bwMode="auto">
          <a:xfrm>
            <a:off x="6055519" y="4030266"/>
            <a:ext cx="1945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/>
              <a:t>HashJoin</a:t>
            </a:r>
            <a:r>
              <a:rPr lang="de-DE" sz="1800" baseline="-25000"/>
              <a:t>R.A=S.B</a:t>
            </a:r>
          </a:p>
        </p:txBody>
      </p:sp>
      <p:sp>
        <p:nvSpPr>
          <p:cNvPr id="258055" name="Line 14"/>
          <p:cNvSpPr>
            <a:spLocks noChangeShapeType="1"/>
          </p:cNvSpPr>
          <p:nvPr/>
        </p:nvSpPr>
        <p:spPr bwMode="auto">
          <a:xfrm flipV="1">
            <a:off x="6434138" y="4354117"/>
            <a:ext cx="270272" cy="26908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56" name="Line 15"/>
          <p:cNvSpPr>
            <a:spLocks noChangeShapeType="1"/>
          </p:cNvSpPr>
          <p:nvPr/>
        </p:nvSpPr>
        <p:spPr bwMode="auto">
          <a:xfrm>
            <a:off x="6757988" y="4354117"/>
            <a:ext cx="270272" cy="26908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57" name="Text Box 17"/>
          <p:cNvSpPr txBox="1">
            <a:spLocks noChangeArrowheads="1"/>
          </p:cNvSpPr>
          <p:nvPr/>
        </p:nvSpPr>
        <p:spPr bwMode="auto">
          <a:xfrm>
            <a:off x="6218635" y="2085975"/>
            <a:ext cx="323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R</a:t>
            </a:r>
          </a:p>
        </p:txBody>
      </p:sp>
      <p:sp>
        <p:nvSpPr>
          <p:cNvPr id="258058" name="Text Box 18"/>
          <p:cNvSpPr txBox="1">
            <a:spLocks noChangeArrowheads="1"/>
          </p:cNvSpPr>
          <p:nvPr/>
        </p:nvSpPr>
        <p:spPr bwMode="auto">
          <a:xfrm>
            <a:off x="7244954" y="2085975"/>
            <a:ext cx="323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S</a:t>
            </a:r>
          </a:p>
        </p:txBody>
      </p:sp>
      <p:sp>
        <p:nvSpPr>
          <p:cNvPr id="258059" name="Text Box 19"/>
          <p:cNvSpPr txBox="1">
            <a:spLocks noChangeArrowheads="1"/>
          </p:cNvSpPr>
          <p:nvPr/>
        </p:nvSpPr>
        <p:spPr bwMode="auto">
          <a:xfrm>
            <a:off x="6111477" y="573881"/>
            <a:ext cx="20301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/>
              <a:t>MergeJoin</a:t>
            </a:r>
            <a:r>
              <a:rPr lang="de-DE" sz="1800" baseline="-25000"/>
              <a:t>R.A</a:t>
            </a:r>
            <a:r>
              <a:rPr lang="de-DE" sz="1800" baseline="-25000" dirty="0"/>
              <a:t>=S.B</a:t>
            </a:r>
          </a:p>
        </p:txBody>
      </p:sp>
      <p:sp>
        <p:nvSpPr>
          <p:cNvPr id="258060" name="Line 20"/>
          <p:cNvSpPr>
            <a:spLocks noChangeShapeType="1"/>
          </p:cNvSpPr>
          <p:nvPr/>
        </p:nvSpPr>
        <p:spPr bwMode="auto">
          <a:xfrm flipV="1">
            <a:off x="6381750" y="897731"/>
            <a:ext cx="485775" cy="647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61" name="Line 21"/>
          <p:cNvSpPr>
            <a:spLocks noChangeShapeType="1"/>
          </p:cNvSpPr>
          <p:nvPr/>
        </p:nvSpPr>
        <p:spPr bwMode="auto">
          <a:xfrm>
            <a:off x="6921103" y="897731"/>
            <a:ext cx="432197" cy="647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62" name="Text Box 22"/>
          <p:cNvSpPr txBox="1">
            <a:spLocks noChangeArrowheads="1"/>
          </p:cNvSpPr>
          <p:nvPr/>
        </p:nvSpPr>
        <p:spPr bwMode="auto">
          <a:xfrm>
            <a:off x="5841207" y="1545431"/>
            <a:ext cx="1079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 dirty="0"/>
              <a:t>[</a:t>
            </a:r>
            <a:r>
              <a:rPr lang="de-DE" sz="1800" b="1" dirty="0" err="1"/>
              <a:t>Sort</a:t>
            </a:r>
            <a:r>
              <a:rPr lang="de-DE" sz="1800" baseline="-25000" dirty="0" err="1"/>
              <a:t>R.A</a:t>
            </a:r>
            <a:r>
              <a:rPr lang="de-DE" sz="1800" b="1" dirty="0"/>
              <a:t>]</a:t>
            </a:r>
          </a:p>
        </p:txBody>
      </p:sp>
      <p:sp>
        <p:nvSpPr>
          <p:cNvPr id="258063" name="Text Box 23"/>
          <p:cNvSpPr txBox="1">
            <a:spLocks noChangeArrowheads="1"/>
          </p:cNvSpPr>
          <p:nvPr/>
        </p:nvSpPr>
        <p:spPr bwMode="auto">
          <a:xfrm>
            <a:off x="6921104" y="1545431"/>
            <a:ext cx="10798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/>
              <a:t>[</a:t>
            </a:r>
            <a:r>
              <a:rPr lang="de-DE" sz="1800" b="1" dirty="0" err="1"/>
              <a:t>Sort</a:t>
            </a:r>
            <a:r>
              <a:rPr lang="de-DE" sz="1800" baseline="-25000" dirty="0" err="1"/>
              <a:t>S.B</a:t>
            </a:r>
            <a:r>
              <a:rPr lang="de-DE" sz="1800" b="1" dirty="0"/>
              <a:t>]</a:t>
            </a:r>
          </a:p>
        </p:txBody>
      </p:sp>
      <p:sp>
        <p:nvSpPr>
          <p:cNvPr id="258064" name="Line 24"/>
          <p:cNvSpPr>
            <a:spLocks noChangeShapeType="1"/>
          </p:cNvSpPr>
          <p:nvPr/>
        </p:nvSpPr>
        <p:spPr bwMode="auto">
          <a:xfrm flipV="1">
            <a:off x="6381750" y="1869282"/>
            <a:ext cx="0" cy="27027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65" name="Line 25"/>
          <p:cNvSpPr>
            <a:spLocks noChangeShapeType="1"/>
          </p:cNvSpPr>
          <p:nvPr/>
        </p:nvSpPr>
        <p:spPr bwMode="auto">
          <a:xfrm flipV="1">
            <a:off x="7406879" y="1869282"/>
            <a:ext cx="0" cy="27027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66" name="Text Box 32"/>
          <p:cNvSpPr txBox="1">
            <a:spLocks noChangeArrowheads="1"/>
          </p:cNvSpPr>
          <p:nvPr/>
        </p:nvSpPr>
        <p:spPr bwMode="auto">
          <a:xfrm>
            <a:off x="1250156" y="4206479"/>
            <a:ext cx="323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R</a:t>
            </a:r>
          </a:p>
        </p:txBody>
      </p:sp>
      <p:sp>
        <p:nvSpPr>
          <p:cNvPr id="258067" name="Text Box 33"/>
          <p:cNvSpPr txBox="1">
            <a:spLocks noChangeArrowheads="1"/>
          </p:cNvSpPr>
          <p:nvPr/>
        </p:nvSpPr>
        <p:spPr bwMode="auto">
          <a:xfrm>
            <a:off x="2817019" y="4800600"/>
            <a:ext cx="323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S</a:t>
            </a:r>
          </a:p>
        </p:txBody>
      </p:sp>
      <p:sp>
        <p:nvSpPr>
          <p:cNvPr id="258068" name="Text Box 34"/>
          <p:cNvSpPr txBox="1">
            <a:spLocks noChangeArrowheads="1"/>
          </p:cNvSpPr>
          <p:nvPr/>
        </p:nvSpPr>
        <p:spPr bwMode="auto">
          <a:xfrm>
            <a:off x="1143001" y="3234929"/>
            <a:ext cx="1889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/>
              <a:t>IndexJoin</a:t>
            </a:r>
            <a:r>
              <a:rPr lang="de-DE" sz="1800" baseline="-25000"/>
              <a:t>R.A=S.B</a:t>
            </a:r>
          </a:p>
        </p:txBody>
      </p:sp>
      <p:sp>
        <p:nvSpPr>
          <p:cNvPr id="258069" name="Line 35"/>
          <p:cNvSpPr>
            <a:spLocks noChangeShapeType="1"/>
          </p:cNvSpPr>
          <p:nvPr/>
        </p:nvSpPr>
        <p:spPr bwMode="auto">
          <a:xfrm flipV="1">
            <a:off x="1413272" y="3558779"/>
            <a:ext cx="485775" cy="647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70" name="Line 36"/>
          <p:cNvSpPr>
            <a:spLocks noChangeShapeType="1"/>
          </p:cNvSpPr>
          <p:nvPr/>
        </p:nvSpPr>
        <p:spPr bwMode="auto">
          <a:xfrm>
            <a:off x="1952625" y="3558779"/>
            <a:ext cx="1026319" cy="647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71" name="Text Box 38"/>
          <p:cNvSpPr txBox="1">
            <a:spLocks noChangeArrowheads="1"/>
          </p:cNvSpPr>
          <p:nvPr/>
        </p:nvSpPr>
        <p:spPr bwMode="auto">
          <a:xfrm>
            <a:off x="1790700" y="4206479"/>
            <a:ext cx="2376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/>
              <a:t>[Hash</a:t>
            </a:r>
            <a:r>
              <a:rPr lang="de-DE" sz="1800" baseline="-25000"/>
              <a:t>S.B </a:t>
            </a:r>
            <a:r>
              <a:rPr lang="de-DE" sz="1800" b="1"/>
              <a:t>| Tree</a:t>
            </a:r>
            <a:r>
              <a:rPr lang="de-DE" sz="1800" baseline="-25000"/>
              <a:t>S.B</a:t>
            </a:r>
            <a:r>
              <a:rPr lang="de-DE" sz="1800" b="1"/>
              <a:t>]</a:t>
            </a:r>
          </a:p>
        </p:txBody>
      </p:sp>
      <p:sp>
        <p:nvSpPr>
          <p:cNvPr id="258072" name="Line 40"/>
          <p:cNvSpPr>
            <a:spLocks noChangeShapeType="1"/>
          </p:cNvSpPr>
          <p:nvPr/>
        </p:nvSpPr>
        <p:spPr bwMode="auto">
          <a:xfrm flipV="1">
            <a:off x="2978944" y="4585097"/>
            <a:ext cx="0" cy="27027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73" name="Text Box 42"/>
          <p:cNvSpPr txBox="1">
            <a:spLocks noChangeArrowheads="1"/>
          </p:cNvSpPr>
          <p:nvPr/>
        </p:nvSpPr>
        <p:spPr bwMode="auto">
          <a:xfrm>
            <a:off x="1494235" y="1437085"/>
            <a:ext cx="323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R</a:t>
            </a:r>
          </a:p>
        </p:txBody>
      </p:sp>
      <p:sp>
        <p:nvSpPr>
          <p:cNvPr id="258074" name="Text Box 43"/>
          <p:cNvSpPr txBox="1">
            <a:spLocks noChangeArrowheads="1"/>
          </p:cNvSpPr>
          <p:nvPr/>
        </p:nvSpPr>
        <p:spPr bwMode="auto">
          <a:xfrm>
            <a:off x="2546747" y="1977629"/>
            <a:ext cx="323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S</a:t>
            </a:r>
          </a:p>
        </p:txBody>
      </p:sp>
      <p:sp>
        <p:nvSpPr>
          <p:cNvPr id="258075" name="Text Box 44"/>
          <p:cNvSpPr txBox="1">
            <a:spLocks noChangeArrowheads="1"/>
          </p:cNvSpPr>
          <p:nvPr/>
        </p:nvSpPr>
        <p:spPr bwMode="auto">
          <a:xfrm>
            <a:off x="1413273" y="465535"/>
            <a:ext cx="2240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/>
              <a:t>NestedLoop</a:t>
            </a:r>
            <a:r>
              <a:rPr lang="de-DE" sz="1800" baseline="-25000"/>
              <a:t>R.A=S.B</a:t>
            </a:r>
          </a:p>
        </p:txBody>
      </p:sp>
      <p:sp>
        <p:nvSpPr>
          <p:cNvPr id="258076" name="Line 45"/>
          <p:cNvSpPr>
            <a:spLocks noChangeShapeType="1"/>
          </p:cNvSpPr>
          <p:nvPr/>
        </p:nvSpPr>
        <p:spPr bwMode="auto">
          <a:xfrm flipV="1">
            <a:off x="1683544" y="789385"/>
            <a:ext cx="485775" cy="647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77" name="Line 46"/>
          <p:cNvSpPr>
            <a:spLocks noChangeShapeType="1"/>
          </p:cNvSpPr>
          <p:nvPr/>
        </p:nvSpPr>
        <p:spPr bwMode="auto">
          <a:xfrm>
            <a:off x="2222897" y="789385"/>
            <a:ext cx="432197" cy="647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78" name="Text Box 48"/>
          <p:cNvSpPr txBox="1">
            <a:spLocks noChangeArrowheads="1"/>
          </p:cNvSpPr>
          <p:nvPr/>
        </p:nvSpPr>
        <p:spPr bwMode="auto">
          <a:xfrm>
            <a:off x="2141935" y="1437085"/>
            <a:ext cx="1214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/>
              <a:t>[Bucket]</a:t>
            </a:r>
          </a:p>
        </p:txBody>
      </p:sp>
      <p:sp>
        <p:nvSpPr>
          <p:cNvPr id="258079" name="Line 50"/>
          <p:cNvSpPr>
            <a:spLocks noChangeShapeType="1"/>
          </p:cNvSpPr>
          <p:nvPr/>
        </p:nvSpPr>
        <p:spPr bwMode="auto">
          <a:xfrm flipV="1">
            <a:off x="2708672" y="1760935"/>
            <a:ext cx="0" cy="27027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80" name="Line 52"/>
          <p:cNvSpPr>
            <a:spLocks noChangeShapeType="1"/>
          </p:cNvSpPr>
          <p:nvPr/>
        </p:nvSpPr>
        <p:spPr bwMode="auto">
          <a:xfrm flipH="1" flipV="1">
            <a:off x="3330179" y="1275160"/>
            <a:ext cx="1026319" cy="972740"/>
          </a:xfrm>
          <a:prstGeom prst="line">
            <a:avLst/>
          </a:prstGeom>
          <a:noFill/>
          <a:ln w="76200">
            <a:solidFill>
              <a:srgbClr val="FF66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81" name="Line 53"/>
          <p:cNvSpPr>
            <a:spLocks noChangeShapeType="1"/>
          </p:cNvSpPr>
          <p:nvPr/>
        </p:nvSpPr>
        <p:spPr bwMode="auto">
          <a:xfrm flipV="1">
            <a:off x="4842272" y="1383507"/>
            <a:ext cx="1079897" cy="864394"/>
          </a:xfrm>
          <a:prstGeom prst="line">
            <a:avLst/>
          </a:prstGeom>
          <a:noFill/>
          <a:ln w="76200">
            <a:solidFill>
              <a:srgbClr val="FF66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82" name="Line 54"/>
          <p:cNvSpPr>
            <a:spLocks noChangeShapeType="1"/>
          </p:cNvSpPr>
          <p:nvPr/>
        </p:nvSpPr>
        <p:spPr bwMode="auto">
          <a:xfrm>
            <a:off x="5166122" y="3274219"/>
            <a:ext cx="1079897" cy="647700"/>
          </a:xfrm>
          <a:prstGeom prst="line">
            <a:avLst/>
          </a:prstGeom>
          <a:noFill/>
          <a:ln w="76200">
            <a:solidFill>
              <a:srgbClr val="FF66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083" name="Line 55"/>
          <p:cNvSpPr>
            <a:spLocks noChangeShapeType="1"/>
          </p:cNvSpPr>
          <p:nvPr/>
        </p:nvSpPr>
        <p:spPr bwMode="auto">
          <a:xfrm flipH="1">
            <a:off x="3059907" y="3057525"/>
            <a:ext cx="917972" cy="648891"/>
          </a:xfrm>
          <a:prstGeom prst="line">
            <a:avLst/>
          </a:prstGeom>
          <a:noFill/>
          <a:ln w="76200">
            <a:solidFill>
              <a:srgbClr val="FF66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36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>
                <a:latin typeface="Arial Black" charset="0"/>
              </a:rPr>
              <a:t>Übersetzung der logischen Algebra</a:t>
            </a:r>
            <a:br>
              <a:rPr lang="de-DE" sz="2400">
                <a:latin typeface="Arial Black" charset="0"/>
              </a:rPr>
            </a:br>
            <a:endParaRPr lang="de-DE" sz="2400">
              <a:latin typeface="Arial Black" charset="0"/>
            </a:endParaRPr>
          </a:p>
        </p:txBody>
      </p:sp>
      <p:sp>
        <p:nvSpPr>
          <p:cNvPr id="260099" name="Rectangle 43"/>
          <p:cNvSpPr>
            <a:spLocks noChangeArrowheads="1"/>
          </p:cNvSpPr>
          <p:nvPr/>
        </p:nvSpPr>
        <p:spPr bwMode="auto">
          <a:xfrm>
            <a:off x="3869532" y="1815703"/>
            <a:ext cx="1188244" cy="124182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0100" name="Text Box 44"/>
          <p:cNvSpPr txBox="1">
            <a:spLocks noChangeArrowheads="1"/>
          </p:cNvSpPr>
          <p:nvPr/>
        </p:nvSpPr>
        <p:spPr bwMode="auto">
          <a:xfrm>
            <a:off x="4193382" y="1924050"/>
            <a:ext cx="59412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</a:t>
            </a:r>
            <a:r>
              <a:rPr lang="de-DE" sz="1800" baseline="-25000">
                <a:sym typeface="Symbol" charset="0"/>
              </a:rPr>
              <a:t>P</a:t>
            </a:r>
          </a:p>
          <a:p>
            <a:pPr algn="ctr">
              <a:spcBef>
                <a:spcPct val="50000"/>
              </a:spcBef>
            </a:pPr>
            <a:endParaRPr lang="de-DE" sz="1800" baseline="-25000">
              <a:sym typeface="Symbol" charset="0"/>
            </a:endParaRPr>
          </a:p>
          <a:p>
            <a:pPr algn="ctr">
              <a:spcBef>
                <a:spcPct val="50000"/>
              </a:spcBef>
            </a:pPr>
            <a:r>
              <a:rPr lang="de-DE" sz="1800">
                <a:sym typeface="Symbol" charset="0"/>
              </a:rPr>
              <a:t>R</a:t>
            </a:r>
          </a:p>
        </p:txBody>
      </p:sp>
      <p:sp>
        <p:nvSpPr>
          <p:cNvPr id="260101" name="Line 45"/>
          <p:cNvSpPr>
            <a:spLocks noChangeShapeType="1"/>
          </p:cNvSpPr>
          <p:nvPr/>
        </p:nvSpPr>
        <p:spPr bwMode="auto">
          <a:xfrm flipV="1">
            <a:off x="4463654" y="2247900"/>
            <a:ext cx="0" cy="3774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0102" name="Text Box 46"/>
          <p:cNvSpPr txBox="1">
            <a:spLocks noChangeArrowheads="1"/>
          </p:cNvSpPr>
          <p:nvPr/>
        </p:nvSpPr>
        <p:spPr bwMode="auto">
          <a:xfrm>
            <a:off x="1818085" y="3219450"/>
            <a:ext cx="107989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Select</a:t>
            </a:r>
            <a:r>
              <a:rPr lang="de-DE" sz="1800" baseline="-25000">
                <a:sym typeface="Symbol" charset="0"/>
              </a:rPr>
              <a:t>P</a:t>
            </a:r>
          </a:p>
          <a:p>
            <a:pPr algn="ctr">
              <a:spcBef>
                <a:spcPct val="50000"/>
              </a:spcBef>
            </a:pPr>
            <a:endParaRPr lang="de-DE" sz="1800" baseline="-25000">
              <a:sym typeface="Symbol" charset="0"/>
            </a:endParaRPr>
          </a:p>
          <a:p>
            <a:pPr algn="ctr">
              <a:spcBef>
                <a:spcPct val="50000"/>
              </a:spcBef>
            </a:pPr>
            <a:r>
              <a:rPr lang="de-DE" sz="1800">
                <a:sym typeface="Symbol" charset="0"/>
              </a:rPr>
              <a:t>R</a:t>
            </a:r>
          </a:p>
        </p:txBody>
      </p:sp>
      <p:sp>
        <p:nvSpPr>
          <p:cNvPr id="260103" name="Line 47"/>
          <p:cNvSpPr>
            <a:spLocks noChangeShapeType="1"/>
          </p:cNvSpPr>
          <p:nvPr/>
        </p:nvSpPr>
        <p:spPr bwMode="auto">
          <a:xfrm flipV="1">
            <a:off x="2357438" y="3543300"/>
            <a:ext cx="0" cy="3786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0104" name="Text Box 48"/>
          <p:cNvSpPr txBox="1">
            <a:spLocks noChangeArrowheads="1"/>
          </p:cNvSpPr>
          <p:nvPr/>
        </p:nvSpPr>
        <p:spPr bwMode="auto">
          <a:xfrm>
            <a:off x="5868591" y="681038"/>
            <a:ext cx="161925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800" b="1" dirty="0" err="1">
                <a:sym typeface="Symbol" charset="0"/>
              </a:rPr>
              <a:t>IndexSelect</a:t>
            </a:r>
            <a:r>
              <a:rPr lang="de-DE" sz="1800" baseline="-25000" dirty="0" err="1">
                <a:sym typeface="Symbol" charset="0"/>
              </a:rPr>
              <a:t>P</a:t>
            </a:r>
            <a:endParaRPr lang="de-DE" sz="1800" baseline="-25000" dirty="0">
              <a:sym typeface="Symbol" charset="0"/>
            </a:endParaRPr>
          </a:p>
          <a:p>
            <a:pPr algn="ctr">
              <a:spcBef>
                <a:spcPct val="50000"/>
              </a:spcBef>
            </a:pPr>
            <a:endParaRPr lang="de-DE" sz="1800" baseline="-25000" dirty="0">
              <a:sym typeface="Symbol" charset="0"/>
            </a:endParaRPr>
          </a:p>
          <a:p>
            <a:pPr algn="ctr">
              <a:spcBef>
                <a:spcPct val="50000"/>
              </a:spcBef>
            </a:pPr>
            <a:r>
              <a:rPr lang="de-DE" sz="1800" dirty="0">
                <a:sym typeface="Symbol" charset="0"/>
              </a:rPr>
              <a:t>R</a:t>
            </a:r>
          </a:p>
        </p:txBody>
      </p:sp>
      <p:sp>
        <p:nvSpPr>
          <p:cNvPr id="260105" name="Line 49"/>
          <p:cNvSpPr>
            <a:spLocks noChangeShapeType="1"/>
          </p:cNvSpPr>
          <p:nvPr/>
        </p:nvSpPr>
        <p:spPr bwMode="auto">
          <a:xfrm flipV="1">
            <a:off x="6678216" y="1006079"/>
            <a:ext cx="0" cy="3786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0106" name="Line 50"/>
          <p:cNvSpPr>
            <a:spLocks noChangeShapeType="1"/>
          </p:cNvSpPr>
          <p:nvPr/>
        </p:nvSpPr>
        <p:spPr bwMode="auto">
          <a:xfrm flipH="1">
            <a:off x="2951560" y="2571750"/>
            <a:ext cx="917972" cy="648891"/>
          </a:xfrm>
          <a:prstGeom prst="line">
            <a:avLst/>
          </a:prstGeom>
          <a:noFill/>
          <a:ln w="76200">
            <a:solidFill>
              <a:srgbClr val="FF66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0107" name="Line 51"/>
          <p:cNvSpPr>
            <a:spLocks noChangeShapeType="1"/>
          </p:cNvSpPr>
          <p:nvPr/>
        </p:nvSpPr>
        <p:spPr bwMode="auto">
          <a:xfrm flipV="1">
            <a:off x="5057775" y="1221581"/>
            <a:ext cx="1243013" cy="809625"/>
          </a:xfrm>
          <a:prstGeom prst="line">
            <a:avLst/>
          </a:prstGeom>
          <a:noFill/>
          <a:ln w="76200">
            <a:solidFill>
              <a:srgbClr val="FF66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97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>
                <a:latin typeface="Arial Black" charset="0"/>
              </a:rPr>
              <a:t>Übersetzung der logischen Algebra</a:t>
            </a:r>
            <a:br>
              <a:rPr lang="de-DE" sz="2400">
                <a:latin typeface="Arial Black" charset="0"/>
              </a:rPr>
            </a:br>
            <a:endParaRPr lang="de-DE" sz="2400">
              <a:latin typeface="Arial Black" charset="0"/>
            </a:endParaRPr>
          </a:p>
        </p:txBody>
      </p:sp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3869532" y="1275160"/>
            <a:ext cx="1188244" cy="124182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4193382" y="1383507"/>
            <a:ext cx="59412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</a:t>
            </a:r>
            <a:r>
              <a:rPr lang="de-DE" sz="1800" baseline="-25000">
                <a:sym typeface="Symbol" charset="0"/>
              </a:rPr>
              <a:t>l</a:t>
            </a:r>
          </a:p>
          <a:p>
            <a:pPr algn="ctr">
              <a:spcBef>
                <a:spcPct val="50000"/>
              </a:spcBef>
            </a:pPr>
            <a:endParaRPr lang="de-DE" sz="1800" baseline="-25000">
              <a:sym typeface="Symbol" charset="0"/>
            </a:endParaRPr>
          </a:p>
          <a:p>
            <a:pPr algn="ctr">
              <a:spcBef>
                <a:spcPct val="50000"/>
              </a:spcBef>
            </a:pPr>
            <a:r>
              <a:rPr lang="de-DE" sz="1800">
                <a:sym typeface="Symbol" charset="0"/>
              </a:rPr>
              <a:t>R</a:t>
            </a:r>
          </a:p>
        </p:txBody>
      </p:sp>
      <p:sp>
        <p:nvSpPr>
          <p:cNvPr id="262149" name="Line 5"/>
          <p:cNvSpPr>
            <a:spLocks noChangeShapeType="1"/>
          </p:cNvSpPr>
          <p:nvPr/>
        </p:nvSpPr>
        <p:spPr bwMode="auto">
          <a:xfrm flipV="1">
            <a:off x="4463654" y="1707356"/>
            <a:ext cx="0" cy="3774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2150" name="Text Box 6"/>
          <p:cNvSpPr txBox="1">
            <a:spLocks noChangeArrowheads="1"/>
          </p:cNvSpPr>
          <p:nvPr/>
        </p:nvSpPr>
        <p:spPr bwMode="auto">
          <a:xfrm>
            <a:off x="3059907" y="3274219"/>
            <a:ext cx="167401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[NestedDup]</a:t>
            </a:r>
            <a:endParaRPr lang="de-DE" sz="1800" baseline="-25000">
              <a:sym typeface="Symbol" charset="0"/>
            </a:endParaRPr>
          </a:p>
          <a:p>
            <a:pPr algn="ctr">
              <a:spcBef>
                <a:spcPct val="50000"/>
              </a:spcBef>
            </a:pPr>
            <a:endParaRPr lang="de-DE" sz="1800" baseline="-25000">
              <a:sym typeface="Symbol" charset="0"/>
            </a:endParaRPr>
          </a:p>
          <a:p>
            <a:pPr algn="ctr"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Project</a:t>
            </a:r>
            <a:r>
              <a:rPr lang="de-DE" sz="1800" baseline="-25000">
                <a:sym typeface="Symbol" charset="0"/>
              </a:rPr>
              <a:t>l</a:t>
            </a:r>
          </a:p>
          <a:p>
            <a:pPr algn="ctr">
              <a:spcBef>
                <a:spcPct val="50000"/>
              </a:spcBef>
            </a:pPr>
            <a:endParaRPr lang="de-DE" sz="1800" baseline="-25000">
              <a:sym typeface="Symbol" charset="0"/>
            </a:endParaRPr>
          </a:p>
          <a:p>
            <a:pPr algn="ctr">
              <a:spcBef>
                <a:spcPct val="50000"/>
              </a:spcBef>
            </a:pPr>
            <a:r>
              <a:rPr lang="de-DE" sz="1800">
                <a:sym typeface="Symbol" charset="0"/>
              </a:rPr>
              <a:t>R</a:t>
            </a:r>
          </a:p>
        </p:txBody>
      </p:sp>
      <p:sp>
        <p:nvSpPr>
          <p:cNvPr id="262151" name="Line 7"/>
          <p:cNvSpPr>
            <a:spLocks noChangeShapeType="1"/>
          </p:cNvSpPr>
          <p:nvPr/>
        </p:nvSpPr>
        <p:spPr bwMode="auto">
          <a:xfrm flipV="1">
            <a:off x="3870722" y="3598069"/>
            <a:ext cx="0" cy="3786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2152" name="Line 10"/>
          <p:cNvSpPr>
            <a:spLocks noChangeShapeType="1"/>
          </p:cNvSpPr>
          <p:nvPr/>
        </p:nvSpPr>
        <p:spPr bwMode="auto">
          <a:xfrm flipH="1">
            <a:off x="3815953" y="2518172"/>
            <a:ext cx="432197" cy="809625"/>
          </a:xfrm>
          <a:prstGeom prst="line">
            <a:avLst/>
          </a:prstGeom>
          <a:noFill/>
          <a:ln w="76200">
            <a:solidFill>
              <a:srgbClr val="FF66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2153" name="Line 11"/>
          <p:cNvSpPr>
            <a:spLocks noChangeShapeType="1"/>
          </p:cNvSpPr>
          <p:nvPr/>
        </p:nvSpPr>
        <p:spPr bwMode="auto">
          <a:xfrm flipH="1" flipV="1">
            <a:off x="2844403" y="1113235"/>
            <a:ext cx="1079897" cy="540544"/>
          </a:xfrm>
          <a:prstGeom prst="line">
            <a:avLst/>
          </a:prstGeom>
          <a:noFill/>
          <a:ln w="76200">
            <a:solidFill>
              <a:srgbClr val="FF66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2154" name="Line 12"/>
          <p:cNvSpPr>
            <a:spLocks noChangeShapeType="1"/>
          </p:cNvSpPr>
          <p:nvPr/>
        </p:nvSpPr>
        <p:spPr bwMode="auto">
          <a:xfrm flipV="1">
            <a:off x="3870722" y="4246960"/>
            <a:ext cx="0" cy="3786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2155" name="Text Box 13"/>
          <p:cNvSpPr txBox="1">
            <a:spLocks noChangeArrowheads="1"/>
          </p:cNvSpPr>
          <p:nvPr/>
        </p:nvSpPr>
        <p:spPr bwMode="auto">
          <a:xfrm>
            <a:off x="6326982" y="897732"/>
            <a:ext cx="167401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[SortDup]</a:t>
            </a:r>
          </a:p>
          <a:p>
            <a:pPr algn="ctr">
              <a:spcBef>
                <a:spcPct val="50000"/>
              </a:spcBef>
            </a:pPr>
            <a:endParaRPr lang="de-DE" sz="1800" b="1">
              <a:sym typeface="Symbol" charset="0"/>
            </a:endParaRPr>
          </a:p>
          <a:p>
            <a:pPr algn="ctr"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Sort</a:t>
            </a:r>
            <a:endParaRPr lang="de-DE" sz="1800" baseline="-25000">
              <a:sym typeface="Symbol" charset="0"/>
            </a:endParaRPr>
          </a:p>
          <a:p>
            <a:pPr algn="ctr">
              <a:spcBef>
                <a:spcPct val="50000"/>
              </a:spcBef>
            </a:pPr>
            <a:endParaRPr lang="de-DE" sz="1800" baseline="-25000">
              <a:sym typeface="Symbol" charset="0"/>
            </a:endParaRPr>
          </a:p>
          <a:p>
            <a:pPr algn="ctr"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Project</a:t>
            </a:r>
            <a:r>
              <a:rPr lang="de-DE" sz="1800" baseline="-25000">
                <a:sym typeface="Symbol" charset="0"/>
              </a:rPr>
              <a:t>l</a:t>
            </a:r>
          </a:p>
          <a:p>
            <a:pPr algn="ctr">
              <a:spcBef>
                <a:spcPct val="50000"/>
              </a:spcBef>
            </a:pPr>
            <a:endParaRPr lang="de-DE" sz="1800" baseline="-25000">
              <a:sym typeface="Symbol" charset="0"/>
            </a:endParaRPr>
          </a:p>
          <a:p>
            <a:pPr algn="ctr">
              <a:spcBef>
                <a:spcPct val="50000"/>
              </a:spcBef>
            </a:pPr>
            <a:r>
              <a:rPr lang="de-DE" sz="1800">
                <a:sym typeface="Symbol" charset="0"/>
              </a:rPr>
              <a:t>R</a:t>
            </a:r>
          </a:p>
        </p:txBody>
      </p:sp>
      <p:sp>
        <p:nvSpPr>
          <p:cNvPr id="262156" name="Line 14"/>
          <p:cNvSpPr>
            <a:spLocks noChangeShapeType="1"/>
          </p:cNvSpPr>
          <p:nvPr/>
        </p:nvSpPr>
        <p:spPr bwMode="auto">
          <a:xfrm flipV="1">
            <a:off x="7136606" y="1294210"/>
            <a:ext cx="0" cy="3786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2157" name="Line 16"/>
          <p:cNvSpPr>
            <a:spLocks noChangeShapeType="1"/>
          </p:cNvSpPr>
          <p:nvPr/>
        </p:nvSpPr>
        <p:spPr bwMode="auto">
          <a:xfrm flipV="1">
            <a:off x="7136606" y="2050257"/>
            <a:ext cx="0" cy="3786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2158" name="Line 17"/>
          <p:cNvSpPr>
            <a:spLocks noChangeShapeType="1"/>
          </p:cNvSpPr>
          <p:nvPr/>
        </p:nvSpPr>
        <p:spPr bwMode="auto">
          <a:xfrm flipV="1">
            <a:off x="7136606" y="2697957"/>
            <a:ext cx="0" cy="3786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2159" name="Line 18"/>
          <p:cNvSpPr>
            <a:spLocks noChangeShapeType="1"/>
          </p:cNvSpPr>
          <p:nvPr/>
        </p:nvSpPr>
        <p:spPr bwMode="auto">
          <a:xfrm flipV="1">
            <a:off x="5057775" y="1977629"/>
            <a:ext cx="1458516" cy="53578"/>
          </a:xfrm>
          <a:prstGeom prst="line">
            <a:avLst/>
          </a:prstGeom>
          <a:noFill/>
          <a:ln w="76200">
            <a:solidFill>
              <a:srgbClr val="FF66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2160" name="Text Box 19"/>
          <p:cNvSpPr txBox="1">
            <a:spLocks noChangeArrowheads="1"/>
          </p:cNvSpPr>
          <p:nvPr/>
        </p:nvSpPr>
        <p:spPr bwMode="auto">
          <a:xfrm>
            <a:off x="1385888" y="411957"/>
            <a:ext cx="167401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[IndexDup]</a:t>
            </a:r>
          </a:p>
          <a:p>
            <a:pPr algn="ctr">
              <a:spcBef>
                <a:spcPct val="50000"/>
              </a:spcBef>
            </a:pPr>
            <a:endParaRPr lang="de-DE" sz="1800" b="1">
              <a:sym typeface="Symbol" charset="0"/>
            </a:endParaRPr>
          </a:p>
          <a:p>
            <a:pPr algn="ctr"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[Hash | Tree]</a:t>
            </a:r>
            <a:endParaRPr lang="de-DE" sz="1800" baseline="-25000">
              <a:sym typeface="Symbol" charset="0"/>
            </a:endParaRPr>
          </a:p>
          <a:p>
            <a:pPr algn="ctr">
              <a:spcBef>
                <a:spcPct val="50000"/>
              </a:spcBef>
            </a:pPr>
            <a:endParaRPr lang="de-DE" sz="1800" baseline="-25000">
              <a:sym typeface="Symbol" charset="0"/>
            </a:endParaRPr>
          </a:p>
          <a:p>
            <a:pPr algn="ctr"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Project</a:t>
            </a:r>
            <a:r>
              <a:rPr lang="de-DE" sz="1800" baseline="-25000">
                <a:sym typeface="Symbol" charset="0"/>
              </a:rPr>
              <a:t>l</a:t>
            </a:r>
          </a:p>
          <a:p>
            <a:pPr algn="ctr">
              <a:spcBef>
                <a:spcPct val="50000"/>
              </a:spcBef>
            </a:pPr>
            <a:endParaRPr lang="de-DE" sz="1800" baseline="-25000">
              <a:sym typeface="Symbol" charset="0"/>
            </a:endParaRPr>
          </a:p>
          <a:p>
            <a:pPr algn="ctr">
              <a:spcBef>
                <a:spcPct val="50000"/>
              </a:spcBef>
            </a:pPr>
            <a:r>
              <a:rPr lang="de-DE" sz="1800">
                <a:sym typeface="Symbol" charset="0"/>
              </a:rPr>
              <a:t>R</a:t>
            </a:r>
          </a:p>
        </p:txBody>
      </p:sp>
      <p:sp>
        <p:nvSpPr>
          <p:cNvPr id="262161" name="Line 20"/>
          <p:cNvSpPr>
            <a:spLocks noChangeShapeType="1"/>
          </p:cNvSpPr>
          <p:nvPr/>
        </p:nvSpPr>
        <p:spPr bwMode="auto">
          <a:xfrm flipV="1">
            <a:off x="2195513" y="808435"/>
            <a:ext cx="0" cy="3786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2162" name="Line 21"/>
          <p:cNvSpPr>
            <a:spLocks noChangeShapeType="1"/>
          </p:cNvSpPr>
          <p:nvPr/>
        </p:nvSpPr>
        <p:spPr bwMode="auto">
          <a:xfrm flipV="1">
            <a:off x="2195513" y="1564482"/>
            <a:ext cx="0" cy="3786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2163" name="Line 22"/>
          <p:cNvSpPr>
            <a:spLocks noChangeShapeType="1"/>
          </p:cNvSpPr>
          <p:nvPr/>
        </p:nvSpPr>
        <p:spPr bwMode="auto">
          <a:xfrm flipV="1">
            <a:off x="2195513" y="2212182"/>
            <a:ext cx="0" cy="3786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27753"/>
      </p:ext>
    </p:ext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b="-195"/>
          <a:stretch>
            <a:fillRect/>
          </a:stretch>
        </p:blipFill>
        <p:spPr bwMode="auto">
          <a:xfrm>
            <a:off x="1143000" y="-28575"/>
            <a:ext cx="6858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6" name="Text Box 5"/>
          <p:cNvSpPr txBox="1">
            <a:spLocks noChangeArrowheads="1"/>
          </p:cNvSpPr>
          <p:nvPr/>
        </p:nvSpPr>
        <p:spPr bwMode="auto">
          <a:xfrm>
            <a:off x="81530" y="0"/>
            <a:ext cx="3699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>
                <a:latin typeface="Arial Black" charset="0"/>
              </a:rPr>
              <a:t>Ein </a:t>
            </a:r>
            <a:r>
              <a:rPr lang="de-DE" dirty="0" err="1">
                <a:latin typeface="Arial Black" charset="0"/>
              </a:rPr>
              <a:t>Auswer-tungsplan</a:t>
            </a:r>
            <a:endParaRPr lang="de-DE" dirty="0">
              <a:latin typeface="Arial Black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9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>
                <a:latin typeface="Arial Black" charset="0"/>
              </a:rPr>
              <a:t>Wiederholung der Optimierungsphasen</a:t>
            </a:r>
            <a:br>
              <a:rPr lang="de-DE" sz="2400">
                <a:latin typeface="Arial Black" charset="0"/>
              </a:rPr>
            </a:br>
            <a:endParaRPr lang="de-DE" sz="2400">
              <a:latin typeface="Arial Black" charset="0"/>
            </a:endParaRPr>
          </a:p>
        </p:txBody>
      </p:sp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1143000" y="573881"/>
            <a:ext cx="5588794" cy="228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800" b="1" dirty="0" err="1"/>
              <a:t>select</a:t>
            </a:r>
            <a:r>
              <a:rPr lang="de-DE" sz="1800" dirty="0"/>
              <a:t> </a:t>
            </a:r>
            <a:r>
              <a:rPr lang="de-DE" sz="1800" dirty="0" err="1"/>
              <a:t>distinct</a:t>
            </a:r>
            <a:r>
              <a:rPr lang="de-DE" sz="1800" dirty="0"/>
              <a:t> </a:t>
            </a:r>
            <a:r>
              <a:rPr lang="de-DE" sz="1800" dirty="0" err="1"/>
              <a:t>s.Semester</a:t>
            </a:r>
            <a:endParaRPr lang="de-DE" sz="1800" dirty="0"/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800" b="1" dirty="0" err="1"/>
              <a:t>from</a:t>
            </a:r>
            <a:r>
              <a:rPr lang="de-DE" sz="1800" dirty="0"/>
              <a:t> Studenten s, hören </a:t>
            </a:r>
            <a:r>
              <a:rPr lang="de-DE" sz="1800" dirty="0" smtClean="0"/>
              <a:t>h,</a:t>
            </a:r>
            <a:endParaRPr lang="de-DE" sz="1800" dirty="0"/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800" dirty="0"/>
              <a:t>          Vorlesungen v, Professoren p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800" b="1" dirty="0" err="1"/>
              <a:t>where</a:t>
            </a:r>
            <a:r>
              <a:rPr lang="de-DE" sz="1800" dirty="0"/>
              <a:t> </a:t>
            </a:r>
            <a:r>
              <a:rPr lang="de-DE" sz="1800" dirty="0" err="1"/>
              <a:t>p.Name</a:t>
            </a:r>
            <a:r>
              <a:rPr lang="de-DE" sz="1800" dirty="0"/>
              <a:t> = </a:t>
            </a:r>
            <a:r>
              <a:rPr lang="de-DE" sz="1800" dirty="0" smtClean="0"/>
              <a:t>'Sokrates‘ </a:t>
            </a:r>
            <a:r>
              <a:rPr lang="de-DE" sz="1800" b="1" dirty="0" err="1"/>
              <a:t>and</a:t>
            </a:r>
            <a:r>
              <a:rPr lang="de-DE" sz="1800" b="1" dirty="0"/>
              <a:t>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800" dirty="0"/>
              <a:t>            </a:t>
            </a:r>
            <a:r>
              <a:rPr lang="de-DE" sz="1800" dirty="0" err="1"/>
              <a:t>v.gelesenVon</a:t>
            </a:r>
            <a:r>
              <a:rPr lang="de-DE" sz="1800" dirty="0"/>
              <a:t> = </a:t>
            </a:r>
            <a:r>
              <a:rPr lang="de-DE" sz="1800" dirty="0" err="1"/>
              <a:t>p.PersNr</a:t>
            </a:r>
            <a:r>
              <a:rPr lang="de-DE" sz="1800" dirty="0"/>
              <a:t> </a:t>
            </a:r>
            <a:r>
              <a:rPr lang="de-DE" sz="1800" b="1" dirty="0" err="1"/>
              <a:t>and</a:t>
            </a:r>
            <a:endParaRPr lang="de-DE" sz="1800" b="1" dirty="0"/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800" dirty="0"/>
              <a:t>            </a:t>
            </a:r>
            <a:r>
              <a:rPr lang="de-DE" sz="1800" dirty="0" err="1"/>
              <a:t>v.VorlNr</a:t>
            </a:r>
            <a:r>
              <a:rPr lang="de-DE" sz="1800" dirty="0"/>
              <a:t> = </a:t>
            </a:r>
            <a:r>
              <a:rPr lang="de-DE" sz="1800" dirty="0" err="1"/>
              <a:t>h.VorlNr</a:t>
            </a:r>
            <a:r>
              <a:rPr lang="de-DE" sz="1800" dirty="0"/>
              <a:t> </a:t>
            </a:r>
            <a:r>
              <a:rPr lang="de-DE" sz="1800" b="1" dirty="0" err="1"/>
              <a:t>and</a:t>
            </a:r>
            <a:r>
              <a:rPr lang="de-DE" sz="1800" b="1" dirty="0"/>
              <a:t>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800" b="1" dirty="0"/>
              <a:t>            </a:t>
            </a:r>
            <a:r>
              <a:rPr lang="de-DE" sz="1800" dirty="0" err="1"/>
              <a:t>h.MatrNr</a:t>
            </a:r>
            <a:r>
              <a:rPr lang="de-DE" sz="1800" dirty="0"/>
              <a:t> = </a:t>
            </a:r>
            <a:r>
              <a:rPr lang="de-DE" sz="1800" dirty="0" err="1"/>
              <a:t>s.MatrNr</a:t>
            </a:r>
            <a:endParaRPr lang="de-DE" sz="1800" dirty="0"/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4625578" y="4083844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s</a:t>
            </a:r>
          </a:p>
        </p:txBody>
      </p: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5651897" y="4083844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h</a:t>
            </a:r>
          </a:p>
        </p:txBody>
      </p:sp>
      <p:sp>
        <p:nvSpPr>
          <p:cNvPr id="266246" name="Text Box 6"/>
          <p:cNvSpPr txBox="1">
            <a:spLocks noChangeArrowheads="1"/>
          </p:cNvSpPr>
          <p:nvPr/>
        </p:nvSpPr>
        <p:spPr bwMode="auto">
          <a:xfrm>
            <a:off x="6516291" y="3651647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v</a:t>
            </a:r>
          </a:p>
        </p:txBody>
      </p:sp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7218760" y="2680097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p</a:t>
            </a:r>
          </a:p>
        </p:txBody>
      </p:sp>
      <p:sp>
        <p:nvSpPr>
          <p:cNvPr id="266248" name="Text Box 8"/>
          <p:cNvSpPr txBox="1">
            <a:spLocks noChangeArrowheads="1"/>
          </p:cNvSpPr>
          <p:nvPr/>
        </p:nvSpPr>
        <p:spPr bwMode="auto">
          <a:xfrm>
            <a:off x="5112544" y="3489722"/>
            <a:ext cx="37742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</a:t>
            </a:r>
          </a:p>
        </p:txBody>
      </p:sp>
      <p:sp>
        <p:nvSpPr>
          <p:cNvPr id="266249" name="Text Box 9"/>
          <p:cNvSpPr txBox="1">
            <a:spLocks noChangeArrowheads="1"/>
          </p:cNvSpPr>
          <p:nvPr/>
        </p:nvSpPr>
        <p:spPr bwMode="auto">
          <a:xfrm>
            <a:off x="5922169" y="2895600"/>
            <a:ext cx="2702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</a:t>
            </a:r>
          </a:p>
        </p:txBody>
      </p:sp>
      <p:sp>
        <p:nvSpPr>
          <p:cNvPr id="266250" name="Text Box 10"/>
          <p:cNvSpPr txBox="1">
            <a:spLocks noChangeArrowheads="1"/>
          </p:cNvSpPr>
          <p:nvPr/>
        </p:nvSpPr>
        <p:spPr bwMode="auto">
          <a:xfrm>
            <a:off x="6678216" y="2139553"/>
            <a:ext cx="3774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</a:t>
            </a:r>
          </a:p>
        </p:txBody>
      </p:sp>
      <p:sp>
        <p:nvSpPr>
          <p:cNvPr id="266251" name="Text Box 11"/>
          <p:cNvSpPr txBox="1">
            <a:spLocks noChangeArrowheads="1"/>
          </p:cNvSpPr>
          <p:nvPr/>
        </p:nvSpPr>
        <p:spPr bwMode="auto">
          <a:xfrm>
            <a:off x="5679068" y="1390650"/>
            <a:ext cx="237572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</a:t>
            </a:r>
            <a:r>
              <a:rPr lang="de-DE" sz="1800" baseline="-25000" dirty="0" err="1"/>
              <a:t>p.Name</a:t>
            </a:r>
            <a:r>
              <a:rPr lang="de-DE" sz="1800" baseline="-25000" dirty="0"/>
              <a:t> = ´Sokrates´ </a:t>
            </a:r>
            <a:r>
              <a:rPr lang="de-DE" sz="1800" b="1" baseline="-25000" dirty="0" err="1"/>
              <a:t>and</a:t>
            </a:r>
            <a:r>
              <a:rPr lang="de-DE" sz="1800" dirty="0"/>
              <a:t> ...</a:t>
            </a:r>
          </a:p>
        </p:txBody>
      </p:sp>
      <p:sp>
        <p:nvSpPr>
          <p:cNvPr id="266252" name="Text Box 12"/>
          <p:cNvSpPr txBox="1">
            <a:spLocks noChangeArrowheads="1"/>
          </p:cNvSpPr>
          <p:nvPr/>
        </p:nvSpPr>
        <p:spPr bwMode="auto">
          <a:xfrm>
            <a:off x="6192441" y="789385"/>
            <a:ext cx="1700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</a:t>
            </a:r>
            <a:r>
              <a:rPr lang="de-DE" sz="1800" b="1" baseline="-25000">
                <a:sym typeface="Symbol" charset="0"/>
              </a:rPr>
              <a:t>s.Semester</a:t>
            </a:r>
          </a:p>
        </p:txBody>
      </p:sp>
      <p:cxnSp>
        <p:nvCxnSpPr>
          <p:cNvPr id="266253" name="AutoShape 13"/>
          <p:cNvCxnSpPr>
            <a:cxnSpLocks noChangeShapeType="1"/>
            <a:stCxn id="266244" idx="0"/>
            <a:endCxn id="266248" idx="2"/>
          </p:cNvCxnSpPr>
          <p:nvPr/>
        </p:nvCxnSpPr>
        <p:spPr bwMode="auto">
          <a:xfrm flipV="1">
            <a:off x="4841677" y="3905220"/>
            <a:ext cx="459582" cy="178624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254" name="AutoShape 14"/>
          <p:cNvCxnSpPr>
            <a:cxnSpLocks noChangeShapeType="1"/>
            <a:stCxn id="266245" idx="0"/>
          </p:cNvCxnSpPr>
          <p:nvPr/>
        </p:nvCxnSpPr>
        <p:spPr bwMode="auto">
          <a:xfrm flipH="1" flipV="1">
            <a:off x="5328048" y="3868342"/>
            <a:ext cx="539948" cy="21550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66255" name="Line 15"/>
          <p:cNvSpPr>
            <a:spLocks noChangeShapeType="1"/>
          </p:cNvSpPr>
          <p:nvPr/>
        </p:nvSpPr>
        <p:spPr bwMode="auto">
          <a:xfrm flipV="1">
            <a:off x="5381625" y="3274219"/>
            <a:ext cx="648891" cy="37742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56" name="Line 16"/>
          <p:cNvSpPr>
            <a:spLocks noChangeShapeType="1"/>
          </p:cNvSpPr>
          <p:nvPr/>
        </p:nvSpPr>
        <p:spPr bwMode="auto">
          <a:xfrm flipH="1" flipV="1">
            <a:off x="6137672" y="3274219"/>
            <a:ext cx="594122" cy="37742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57" name="Line 17"/>
          <p:cNvSpPr>
            <a:spLocks noChangeShapeType="1"/>
          </p:cNvSpPr>
          <p:nvPr/>
        </p:nvSpPr>
        <p:spPr bwMode="auto">
          <a:xfrm flipV="1">
            <a:off x="6137672" y="2518172"/>
            <a:ext cx="594122" cy="4857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58" name="Line 18"/>
          <p:cNvSpPr>
            <a:spLocks noChangeShapeType="1"/>
          </p:cNvSpPr>
          <p:nvPr/>
        </p:nvSpPr>
        <p:spPr bwMode="auto">
          <a:xfrm flipH="1" flipV="1">
            <a:off x="7002066" y="2463403"/>
            <a:ext cx="432197" cy="27027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66259" name="AutoShape 19"/>
          <p:cNvCxnSpPr>
            <a:cxnSpLocks noChangeShapeType="1"/>
            <a:stCxn id="266250" idx="0"/>
            <a:endCxn id="266251" idx="2"/>
          </p:cNvCxnSpPr>
          <p:nvPr/>
        </p:nvCxnSpPr>
        <p:spPr bwMode="auto">
          <a:xfrm flipV="1">
            <a:off x="6866930" y="1806148"/>
            <a:ext cx="0" cy="33340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66260" name="Line 20"/>
          <p:cNvSpPr>
            <a:spLocks noChangeShapeType="1"/>
          </p:cNvSpPr>
          <p:nvPr/>
        </p:nvSpPr>
        <p:spPr bwMode="auto">
          <a:xfrm flipV="1">
            <a:off x="6840142" y="1221581"/>
            <a:ext cx="1190" cy="3238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61" name="AutoShape 21"/>
          <p:cNvSpPr>
            <a:spLocks noChangeArrowheads="1"/>
          </p:cNvSpPr>
          <p:nvPr/>
        </p:nvSpPr>
        <p:spPr bwMode="auto">
          <a:xfrm rot="630957">
            <a:off x="5057776" y="2301478"/>
            <a:ext cx="945356" cy="27027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27268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r="23105" b="-11"/>
          <a:stretch>
            <a:fillRect/>
          </a:stretch>
        </p:blipFill>
        <p:spPr bwMode="auto">
          <a:xfrm>
            <a:off x="3168253" y="1"/>
            <a:ext cx="4832747" cy="474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291" name="AutoShape 4"/>
          <p:cNvSpPr>
            <a:spLocks noChangeArrowheads="1"/>
          </p:cNvSpPr>
          <p:nvPr/>
        </p:nvSpPr>
        <p:spPr bwMode="auto">
          <a:xfrm rot="1728647">
            <a:off x="1439467" y="1113235"/>
            <a:ext cx="945356" cy="27027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8292" name="Text Box 5"/>
          <p:cNvSpPr txBox="1">
            <a:spLocks noChangeArrowheads="1"/>
          </p:cNvSpPr>
          <p:nvPr/>
        </p:nvSpPr>
        <p:spPr bwMode="auto">
          <a:xfrm>
            <a:off x="4301728" y="1457325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s</a:t>
            </a:r>
          </a:p>
        </p:txBody>
      </p:sp>
      <p:sp>
        <p:nvSpPr>
          <p:cNvPr id="268293" name="Text Box 6"/>
          <p:cNvSpPr txBox="1">
            <a:spLocks noChangeArrowheads="1"/>
          </p:cNvSpPr>
          <p:nvPr/>
        </p:nvSpPr>
        <p:spPr bwMode="auto">
          <a:xfrm>
            <a:off x="3789760" y="3024188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h</a:t>
            </a:r>
          </a:p>
        </p:txBody>
      </p:sp>
      <p:sp>
        <p:nvSpPr>
          <p:cNvPr id="268294" name="Text Box 7"/>
          <p:cNvSpPr txBox="1">
            <a:spLocks noChangeArrowheads="1"/>
          </p:cNvSpPr>
          <p:nvPr/>
        </p:nvSpPr>
        <p:spPr bwMode="auto">
          <a:xfrm>
            <a:off x="2844403" y="3671888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v</a:t>
            </a:r>
          </a:p>
        </p:txBody>
      </p:sp>
      <p:sp>
        <p:nvSpPr>
          <p:cNvPr id="268295" name="Text Box 8"/>
          <p:cNvSpPr txBox="1">
            <a:spLocks noChangeArrowheads="1"/>
          </p:cNvSpPr>
          <p:nvPr/>
        </p:nvSpPr>
        <p:spPr bwMode="auto">
          <a:xfrm>
            <a:off x="1737122" y="4104085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p</a:t>
            </a:r>
          </a:p>
        </p:txBody>
      </p:sp>
      <p:sp>
        <p:nvSpPr>
          <p:cNvPr id="268296" name="Text Box 9"/>
          <p:cNvSpPr txBox="1">
            <a:spLocks noChangeArrowheads="1"/>
          </p:cNvSpPr>
          <p:nvPr/>
        </p:nvSpPr>
        <p:spPr bwMode="auto">
          <a:xfrm>
            <a:off x="2601516" y="594122"/>
            <a:ext cx="202525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dirty="0">
                <a:latin typeface="JoinFont" charset="0"/>
                <a:sym typeface="Symbol" charset="0"/>
              </a:rPr>
              <a:t>⋈</a:t>
            </a:r>
            <a:r>
              <a:rPr lang="de-DE" sz="1800" baseline="-25000" dirty="0" err="1"/>
              <a:t>s.MatrNr</a:t>
            </a:r>
            <a:r>
              <a:rPr lang="de-DE" sz="1800" baseline="-25000" dirty="0"/>
              <a:t>=</a:t>
            </a:r>
            <a:r>
              <a:rPr lang="de-DE" sz="1800" baseline="-25000" dirty="0" err="1"/>
              <a:t>h.MatrNr</a:t>
            </a:r>
            <a:endParaRPr lang="de-DE" sz="1800" baseline="-25000" dirty="0"/>
          </a:p>
        </p:txBody>
      </p:sp>
      <p:sp>
        <p:nvSpPr>
          <p:cNvPr id="268297" name="Text Box 10"/>
          <p:cNvSpPr txBox="1">
            <a:spLocks noChangeArrowheads="1"/>
          </p:cNvSpPr>
          <p:nvPr/>
        </p:nvSpPr>
        <p:spPr bwMode="auto">
          <a:xfrm>
            <a:off x="1466850" y="2538412"/>
            <a:ext cx="22943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dirty="0">
                <a:latin typeface="JoinFont" charset="0"/>
                <a:sym typeface="Symbol" charset="0"/>
              </a:rPr>
              <a:t>⋈</a:t>
            </a:r>
            <a:r>
              <a:rPr lang="de-DE" sz="1800" baseline="-25000" dirty="0" err="1"/>
              <a:t>p.PersNr</a:t>
            </a:r>
            <a:r>
              <a:rPr lang="de-DE" sz="1800" baseline="-25000" dirty="0"/>
              <a:t>=</a:t>
            </a:r>
            <a:r>
              <a:rPr lang="de-DE" sz="1800" baseline="-25000" dirty="0" err="1"/>
              <a:t>v.gelesenVon</a:t>
            </a:r>
            <a:endParaRPr lang="de-DE" sz="1800" baseline="-25000" dirty="0"/>
          </a:p>
        </p:txBody>
      </p:sp>
      <p:sp>
        <p:nvSpPr>
          <p:cNvPr id="268298" name="Text Box 11"/>
          <p:cNvSpPr txBox="1">
            <a:spLocks noChangeArrowheads="1"/>
          </p:cNvSpPr>
          <p:nvPr/>
        </p:nvSpPr>
        <p:spPr bwMode="auto">
          <a:xfrm>
            <a:off x="2763441" y="0"/>
            <a:ext cx="1700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</a:t>
            </a:r>
            <a:r>
              <a:rPr lang="de-DE" sz="1800" b="1" baseline="-25000">
                <a:sym typeface="Symbol" charset="0"/>
              </a:rPr>
              <a:t>s.Semester</a:t>
            </a:r>
          </a:p>
        </p:txBody>
      </p:sp>
      <p:sp>
        <p:nvSpPr>
          <p:cNvPr id="268299" name="Line 12"/>
          <p:cNvSpPr>
            <a:spLocks noChangeShapeType="1"/>
          </p:cNvSpPr>
          <p:nvPr/>
        </p:nvSpPr>
        <p:spPr bwMode="auto">
          <a:xfrm flipH="1" flipV="1">
            <a:off x="2384822" y="2969419"/>
            <a:ext cx="675084" cy="70246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8300" name="Line 13"/>
          <p:cNvSpPr>
            <a:spLocks noChangeShapeType="1"/>
          </p:cNvSpPr>
          <p:nvPr/>
        </p:nvSpPr>
        <p:spPr bwMode="auto">
          <a:xfrm flipH="1" flipV="1">
            <a:off x="3249216" y="1889523"/>
            <a:ext cx="729853" cy="113466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8301" name="Line 14"/>
          <p:cNvSpPr>
            <a:spLocks noChangeShapeType="1"/>
          </p:cNvSpPr>
          <p:nvPr/>
        </p:nvSpPr>
        <p:spPr bwMode="auto">
          <a:xfrm flipV="1">
            <a:off x="3168254" y="971551"/>
            <a:ext cx="458390" cy="59412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8302" name="Text Box 15"/>
          <p:cNvSpPr txBox="1">
            <a:spLocks noChangeArrowheads="1"/>
          </p:cNvSpPr>
          <p:nvPr/>
        </p:nvSpPr>
        <p:spPr bwMode="auto">
          <a:xfrm>
            <a:off x="1143000" y="3489722"/>
            <a:ext cx="180882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 dirty="0">
                <a:sym typeface="Symbol" charset="0"/>
              </a:rPr>
              <a:t></a:t>
            </a:r>
            <a:r>
              <a:rPr lang="de-DE" sz="1800" baseline="-25000" dirty="0" err="1"/>
              <a:t>p.Name</a:t>
            </a:r>
            <a:r>
              <a:rPr lang="de-DE" sz="1800" baseline="-25000" dirty="0"/>
              <a:t> = ´Sokrates´</a:t>
            </a:r>
            <a:endParaRPr lang="de-DE" sz="1800" dirty="0"/>
          </a:p>
        </p:txBody>
      </p:sp>
      <p:sp>
        <p:nvSpPr>
          <p:cNvPr id="268303" name="Line 16"/>
          <p:cNvSpPr>
            <a:spLocks noChangeShapeType="1"/>
          </p:cNvSpPr>
          <p:nvPr/>
        </p:nvSpPr>
        <p:spPr bwMode="auto">
          <a:xfrm flipV="1">
            <a:off x="1925241" y="3888581"/>
            <a:ext cx="0" cy="3238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8304" name="Line 17"/>
          <p:cNvSpPr>
            <a:spLocks noChangeShapeType="1"/>
          </p:cNvSpPr>
          <p:nvPr/>
        </p:nvSpPr>
        <p:spPr bwMode="auto">
          <a:xfrm flipV="1">
            <a:off x="1899048" y="3024188"/>
            <a:ext cx="377428" cy="59412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8305" name="Text Box 18"/>
          <p:cNvSpPr txBox="1">
            <a:spLocks noChangeArrowheads="1"/>
          </p:cNvSpPr>
          <p:nvPr/>
        </p:nvSpPr>
        <p:spPr bwMode="auto">
          <a:xfrm>
            <a:off x="2169319" y="1457325"/>
            <a:ext cx="22943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dirty="0">
                <a:latin typeface="JoinFont" charset="0"/>
                <a:sym typeface="Symbol" charset="0"/>
              </a:rPr>
              <a:t>⋈</a:t>
            </a:r>
            <a:r>
              <a:rPr lang="de-DE" sz="1800" baseline="-25000" dirty="0" err="1"/>
              <a:t>v.VorlNr</a:t>
            </a:r>
            <a:r>
              <a:rPr lang="de-DE" sz="1800" baseline="-25000" dirty="0"/>
              <a:t>=</a:t>
            </a:r>
            <a:r>
              <a:rPr lang="de-DE" sz="1800" baseline="-25000" dirty="0" err="1"/>
              <a:t>h.VorlNr</a:t>
            </a:r>
            <a:endParaRPr lang="de-DE" sz="1800" baseline="-25000" dirty="0"/>
          </a:p>
        </p:txBody>
      </p:sp>
      <p:sp>
        <p:nvSpPr>
          <p:cNvPr id="268306" name="Line 19"/>
          <p:cNvSpPr>
            <a:spLocks noChangeShapeType="1"/>
          </p:cNvSpPr>
          <p:nvPr/>
        </p:nvSpPr>
        <p:spPr bwMode="auto">
          <a:xfrm flipV="1">
            <a:off x="2413397" y="1889523"/>
            <a:ext cx="727472" cy="86439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68307" name="AutoShape 22"/>
          <p:cNvCxnSpPr>
            <a:cxnSpLocks noChangeShapeType="1"/>
            <a:stCxn id="268292" idx="0"/>
            <a:endCxn id="268296" idx="2"/>
          </p:cNvCxnSpPr>
          <p:nvPr/>
        </p:nvCxnSpPr>
        <p:spPr bwMode="auto">
          <a:xfrm flipH="1" flipV="1">
            <a:off x="3614143" y="1009620"/>
            <a:ext cx="903684" cy="44770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68308" name="Line 27"/>
          <p:cNvSpPr>
            <a:spLocks noChangeShapeType="1"/>
          </p:cNvSpPr>
          <p:nvPr/>
        </p:nvSpPr>
        <p:spPr bwMode="auto">
          <a:xfrm>
            <a:off x="3626644" y="323850"/>
            <a:ext cx="0" cy="4857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8309" name="AutoShape 29"/>
          <p:cNvSpPr>
            <a:spLocks noChangeArrowheads="1"/>
          </p:cNvSpPr>
          <p:nvPr/>
        </p:nvSpPr>
        <p:spPr bwMode="auto">
          <a:xfrm rot="1728647">
            <a:off x="4733926" y="1275160"/>
            <a:ext cx="945356" cy="27027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AF3C-31A2-E541-8213-0179D07E4B64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77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AF3C-31A2-E541-8213-0179D07E4B64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8" y="0"/>
            <a:ext cx="67246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85868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Kostenbasierte Optimierung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Tahoma" charset="0"/>
              </a:rPr>
              <a:t>Generiere </a:t>
            </a:r>
            <a:r>
              <a:rPr lang="de-DE" dirty="0">
                <a:solidFill>
                  <a:schemeClr val="hlink"/>
                </a:solidFill>
                <a:latin typeface="Tahoma" charset="0"/>
              </a:rPr>
              <a:t>alle </a:t>
            </a:r>
            <a:r>
              <a:rPr lang="de-DE" dirty="0">
                <a:latin typeface="Tahoma" charset="0"/>
              </a:rPr>
              <a:t>denkbaren </a:t>
            </a:r>
            <a:r>
              <a:rPr lang="de-DE" dirty="0" err="1">
                <a:latin typeface="Tahoma" charset="0"/>
              </a:rPr>
              <a:t>Anfrageausertungspläne</a:t>
            </a:r>
            <a:endParaRPr lang="de-DE" dirty="0">
              <a:latin typeface="Tahoma" charset="0"/>
            </a:endParaRPr>
          </a:p>
          <a:p>
            <a:pPr lvl="1"/>
            <a:r>
              <a:rPr lang="de-DE" dirty="0" err="1" smtClean="0">
                <a:latin typeface="Tahoma" charset="0"/>
              </a:rPr>
              <a:t>Enumeration</a:t>
            </a:r>
            <a:endParaRPr lang="de-DE" dirty="0" smtClean="0">
              <a:latin typeface="Tahoma" charset="0"/>
            </a:endParaRPr>
          </a:p>
          <a:p>
            <a:pPr lvl="1"/>
            <a:endParaRPr lang="de-DE" dirty="0">
              <a:latin typeface="Tahoma" charset="0"/>
            </a:endParaRPr>
          </a:p>
          <a:p>
            <a:r>
              <a:rPr lang="de-DE" dirty="0">
                <a:latin typeface="Tahoma" charset="0"/>
              </a:rPr>
              <a:t>Bewerte deren Kosten </a:t>
            </a:r>
          </a:p>
          <a:p>
            <a:pPr lvl="1"/>
            <a:r>
              <a:rPr lang="de-DE" dirty="0">
                <a:latin typeface="Tahoma" charset="0"/>
              </a:rPr>
              <a:t>Kostenmodell</a:t>
            </a:r>
          </a:p>
          <a:p>
            <a:pPr lvl="1"/>
            <a:r>
              <a:rPr lang="de-DE" dirty="0">
                <a:latin typeface="Tahoma" charset="0"/>
              </a:rPr>
              <a:t>Statistiken</a:t>
            </a:r>
          </a:p>
          <a:p>
            <a:pPr lvl="1"/>
            <a:r>
              <a:rPr lang="de-DE" dirty="0">
                <a:latin typeface="Tahoma" charset="0"/>
              </a:rPr>
              <a:t>Histogramme</a:t>
            </a:r>
          </a:p>
          <a:p>
            <a:pPr lvl="1"/>
            <a:r>
              <a:rPr lang="de-DE" dirty="0">
                <a:latin typeface="Tahoma" charset="0"/>
              </a:rPr>
              <a:t>Kalibrierung gemäß verwendetem Rechner</a:t>
            </a:r>
          </a:p>
          <a:p>
            <a:pPr lvl="1"/>
            <a:r>
              <a:rPr lang="de-DE" dirty="0">
                <a:latin typeface="Tahoma" charset="0"/>
              </a:rPr>
              <a:t>Abhängig vom verfügbaren Speicher</a:t>
            </a:r>
          </a:p>
          <a:p>
            <a:pPr lvl="1"/>
            <a:r>
              <a:rPr lang="de-DE" dirty="0">
                <a:latin typeface="Tahoma" charset="0"/>
              </a:rPr>
              <a:t>Aufwands-Kostenmodell</a:t>
            </a:r>
          </a:p>
          <a:p>
            <a:pPr lvl="2"/>
            <a:r>
              <a:rPr lang="de-DE" dirty="0">
                <a:latin typeface="Tahoma" charset="0"/>
              </a:rPr>
              <a:t>Durchsatz-maximierend</a:t>
            </a:r>
          </a:p>
          <a:p>
            <a:pPr lvl="2"/>
            <a:r>
              <a:rPr lang="de-DE" dirty="0">
                <a:latin typeface="Tahoma" charset="0"/>
              </a:rPr>
              <a:t>Nicht </a:t>
            </a:r>
            <a:r>
              <a:rPr lang="de-DE" dirty="0" smtClean="0">
                <a:latin typeface="Tahoma" charset="0"/>
              </a:rPr>
              <a:t>(immer) Antwortzeit-minimierend</a:t>
            </a:r>
          </a:p>
          <a:p>
            <a:pPr lvl="2"/>
            <a:endParaRPr lang="de-DE" dirty="0">
              <a:latin typeface="Tahoma" charset="0"/>
            </a:endParaRPr>
          </a:p>
          <a:p>
            <a:r>
              <a:rPr lang="de-DE" dirty="0">
                <a:latin typeface="Tahoma" charset="0"/>
              </a:rPr>
              <a:t>Behalte den billigsten Plan</a:t>
            </a:r>
          </a:p>
          <a:p>
            <a:endParaRPr lang="de-DE" dirty="0">
              <a:latin typeface="Tahoma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85670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Problemgröße</a:t>
            </a:r>
            <a:endParaRPr lang="en-GB">
              <a:latin typeface="Arial Black" charset="0"/>
            </a:endParaRP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14400"/>
            <a:ext cx="6858000" cy="901304"/>
          </a:xfrm>
        </p:spPr>
        <p:txBody>
          <a:bodyPr/>
          <a:lstStyle/>
          <a:p>
            <a:pPr marL="400050" indent="-400050"/>
            <a:r>
              <a:rPr lang="de-DE" sz="1500" dirty="0" err="1">
                <a:solidFill>
                  <a:schemeClr val="accent2"/>
                </a:solidFill>
                <a:latin typeface="Tahoma" charset="0"/>
              </a:rPr>
              <a:t>Suchraum</a:t>
            </a:r>
            <a:r>
              <a:rPr lang="de-DE" sz="1500" dirty="0">
                <a:solidFill>
                  <a:schemeClr val="accent2"/>
                </a:solidFill>
                <a:latin typeface="Tahoma" charset="0"/>
              </a:rPr>
              <a:t> (Planstruktur</a:t>
            </a:r>
            <a:r>
              <a:rPr lang="de-DE" sz="1500" dirty="0" smtClean="0">
                <a:solidFill>
                  <a:schemeClr val="accent2"/>
                </a:solidFill>
                <a:latin typeface="Tahoma" charset="0"/>
              </a:rPr>
              <a:t>)</a:t>
            </a:r>
          </a:p>
          <a:p>
            <a:pPr marL="400050" indent="-400050"/>
            <a:endParaRPr lang="de-DE" sz="1500" dirty="0">
              <a:solidFill>
                <a:schemeClr val="accent2"/>
              </a:solidFill>
              <a:latin typeface="Tahoma" charset="0"/>
            </a:endParaRPr>
          </a:p>
          <a:p>
            <a:r>
              <a:rPr lang="de-DE" sz="1500" dirty="0">
                <a:latin typeface="Tahoma" charset="0"/>
              </a:rPr>
              <a:t># </a:t>
            </a:r>
            <a:r>
              <a:rPr lang="de-DE" sz="1500" dirty="0" err="1">
                <a:latin typeface="Tahoma" charset="0"/>
              </a:rPr>
              <a:t>Bushy</a:t>
            </a:r>
            <a:r>
              <a:rPr lang="de-DE" sz="1500" dirty="0">
                <a:latin typeface="Tahoma" charset="0"/>
              </a:rPr>
              <a:t>-Pläne mit </a:t>
            </a:r>
            <a:r>
              <a:rPr lang="de-DE" sz="1500" i="1" dirty="0" err="1">
                <a:latin typeface="Tahoma" charset="0"/>
              </a:rPr>
              <a:t>n</a:t>
            </a:r>
            <a:r>
              <a:rPr lang="de-DE" sz="1500" dirty="0">
                <a:latin typeface="Tahoma" charset="0"/>
              </a:rPr>
              <a:t> Tabellen [</a:t>
            </a:r>
            <a:r>
              <a:rPr lang="de-DE" sz="1500" dirty="0" err="1">
                <a:latin typeface="Tahoma" charset="0"/>
              </a:rPr>
              <a:t>Ganguly</a:t>
            </a:r>
            <a:r>
              <a:rPr lang="de-DE" sz="1500" dirty="0">
                <a:latin typeface="Tahoma" charset="0"/>
              </a:rPr>
              <a:t> et al. 1992]:</a:t>
            </a:r>
            <a:endParaRPr lang="en-GB" sz="1500" dirty="0">
              <a:latin typeface="Tahoma" charset="0"/>
            </a:endParaRPr>
          </a:p>
        </p:txBody>
      </p:sp>
      <p:graphicFrame>
        <p:nvGraphicFramePr>
          <p:cNvPr id="400388" name="Group 4"/>
          <p:cNvGraphicFramePr>
            <a:graphicFrameLocks noGrp="1"/>
          </p:cNvGraphicFramePr>
          <p:nvPr/>
        </p:nvGraphicFramePr>
        <p:xfrm>
          <a:off x="4572000" y="1771650"/>
          <a:ext cx="2684861" cy="1647827"/>
        </p:xfrm>
        <a:graphic>
          <a:graphicData uri="http://schemas.openxmlformats.org/drawingml/2006/table">
            <a:tbl>
              <a:tblPr/>
              <a:tblGrid>
                <a:gridCol w="350044"/>
                <a:gridCol w="1004888"/>
                <a:gridCol w="1329929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endParaRPr kumimoji="1" lang="en-GB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2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endParaRPr kumimoji="1" lang="en-GB" sz="1200" b="0" i="1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(2(</a:t>
                      </a:r>
                      <a:r>
                        <a:rPr kumimoji="1" lang="de-DE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-1))!/(</a:t>
                      </a:r>
                      <a:r>
                        <a:rPr kumimoji="1" lang="de-DE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-1)!</a:t>
                      </a:r>
                      <a:endParaRPr kumimoji="1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1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  <a:endParaRPr kumimoji="1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1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endParaRPr kumimoji="1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146</a:t>
                      </a:r>
                      <a:endParaRPr kumimoji="1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1680</a:t>
                      </a:r>
                      <a:endParaRPr kumimoji="1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  <a:endParaRPr kumimoji="1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22026</a:t>
                      </a:r>
                      <a:endParaRPr kumimoji="1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1,76*10</a:t>
                      </a:r>
                      <a:r>
                        <a:rPr kumimoji="1" lang="de-DE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  <a:endParaRPr kumimoji="1" lang="en-GB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  <a:endParaRPr kumimoji="1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4,85 * 10</a:t>
                      </a:r>
                      <a:r>
                        <a:rPr kumimoji="1" lang="de-DE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  <a:endParaRPr kumimoji="1" lang="en-GB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4,3*10</a:t>
                      </a:r>
                      <a:r>
                        <a:rPr kumimoji="1" lang="de-DE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</a:t>
                      </a:r>
                      <a:endParaRPr kumimoji="1" lang="en-GB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0414" name="Group 30"/>
          <p:cNvGraphicFramePr>
            <a:graphicFrameLocks noGrp="1"/>
          </p:cNvGraphicFramePr>
          <p:nvPr/>
        </p:nvGraphicFramePr>
        <p:xfrm>
          <a:off x="2743201" y="2228850"/>
          <a:ext cx="964406" cy="685800"/>
        </p:xfrm>
        <a:graphic>
          <a:graphicData uri="http://schemas.openxmlformats.org/drawingml/2006/table">
            <a:tbl>
              <a:tblPr/>
              <a:tblGrid>
                <a:gridCol w="964406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(2(</a:t>
                      </a:r>
                      <a:r>
                        <a:rPr kumimoji="1" lang="de-DE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-1))!</a:t>
                      </a:r>
                      <a:endParaRPr kumimoji="1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-1)!</a:t>
                      </a:r>
                      <a:endParaRPr kumimoji="1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422" name="Text Box 38"/>
          <p:cNvSpPr txBox="1">
            <a:spLocks noChangeArrowheads="1"/>
          </p:cNvSpPr>
          <p:nvPr/>
        </p:nvSpPr>
        <p:spPr bwMode="auto">
          <a:xfrm>
            <a:off x="1143000" y="3600451"/>
            <a:ext cx="62833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l" eaLnBrk="1" hangingPunct="1">
              <a:buClr>
                <a:schemeClr val="accent2"/>
              </a:buClr>
            </a:pPr>
            <a:r>
              <a:rPr lang="de-DE" sz="1800" dirty="0"/>
              <a:t> Plankosten unterscheiden sich </a:t>
            </a:r>
            <a:r>
              <a:rPr lang="de-DE" sz="1800"/>
              <a:t>um </a:t>
            </a:r>
            <a:r>
              <a:rPr lang="de-DE" sz="1800" smtClean="0"/>
              <a:t>Größenordnungen</a:t>
            </a:r>
          </a:p>
          <a:p>
            <a:pPr marL="0" indent="0" algn="l" eaLnBrk="1" hangingPunct="1">
              <a:buClr>
                <a:schemeClr val="accent2"/>
              </a:buClr>
            </a:pPr>
            <a:endParaRPr lang="de-DE" sz="1800" dirty="0"/>
          </a:p>
          <a:p>
            <a:pPr marL="0" indent="0" algn="l" eaLnBrk="1" hangingPunct="1">
              <a:buClr>
                <a:schemeClr val="accent2"/>
              </a:buClr>
            </a:pPr>
            <a:r>
              <a:rPr lang="de-DE" sz="1800" dirty="0"/>
              <a:t> Optimierungsproblem ist </a:t>
            </a:r>
            <a:r>
              <a:rPr lang="de-DE" sz="1800" i="1" dirty="0"/>
              <a:t>NP</a:t>
            </a:r>
            <a:r>
              <a:rPr lang="de-DE" sz="1800" dirty="0"/>
              <a:t>-hart [</a:t>
            </a:r>
            <a:r>
              <a:rPr lang="de-DE" sz="1800" dirty="0" err="1"/>
              <a:t>Ibaraki</a:t>
            </a:r>
            <a:r>
              <a:rPr lang="de-DE" sz="1800" dirty="0"/>
              <a:t> 1984]</a:t>
            </a:r>
            <a:endParaRPr lang="en-GB" sz="18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2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>
                <a:latin typeface="Arial Black" charset="0"/>
              </a:rPr>
              <a:t>Anwendung der Transformationsregeln</a:t>
            </a:r>
            <a:br>
              <a:rPr lang="de-DE" sz="2400">
                <a:latin typeface="Arial Black" charset="0"/>
              </a:rPr>
            </a:br>
            <a:endParaRPr lang="de-DE" sz="2400">
              <a:latin typeface="Arial Black" charset="0"/>
            </a:endParaRP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665980" y="573881"/>
            <a:ext cx="4391796" cy="228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800" b="1" dirty="0" err="1"/>
              <a:t>select</a:t>
            </a:r>
            <a:r>
              <a:rPr lang="de-DE" sz="1800" dirty="0"/>
              <a:t> </a:t>
            </a:r>
            <a:r>
              <a:rPr lang="de-DE" sz="1800" dirty="0" err="1"/>
              <a:t>distinct</a:t>
            </a:r>
            <a:r>
              <a:rPr lang="de-DE" sz="1800" dirty="0"/>
              <a:t> </a:t>
            </a:r>
            <a:r>
              <a:rPr lang="de-DE" sz="1800" dirty="0" err="1"/>
              <a:t>s.Semester</a:t>
            </a:r>
            <a:endParaRPr lang="de-DE" sz="1800" dirty="0"/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800" b="1" dirty="0" err="1"/>
              <a:t>from</a:t>
            </a:r>
            <a:r>
              <a:rPr lang="de-DE" sz="1800" dirty="0"/>
              <a:t> Studenten s, hören </a:t>
            </a:r>
            <a:r>
              <a:rPr lang="de-DE" sz="1800" dirty="0"/>
              <a:t>h,</a:t>
            </a:r>
            <a:endParaRPr lang="de-DE" sz="1800" dirty="0"/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800" dirty="0"/>
              <a:t>          Vorlesungen v, Professoren p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800" b="1" dirty="0" err="1"/>
              <a:t>where</a:t>
            </a:r>
            <a:r>
              <a:rPr lang="de-DE" sz="1800" dirty="0"/>
              <a:t> </a:t>
            </a:r>
            <a:r>
              <a:rPr lang="de-DE" sz="1800" dirty="0" err="1"/>
              <a:t>p.Name</a:t>
            </a:r>
            <a:r>
              <a:rPr lang="de-DE" sz="1800" dirty="0"/>
              <a:t> = ´Sokrates´ </a:t>
            </a:r>
            <a:r>
              <a:rPr lang="de-DE" sz="1800" b="1" dirty="0" err="1"/>
              <a:t>and</a:t>
            </a:r>
            <a:r>
              <a:rPr lang="de-DE" sz="1800" b="1" dirty="0"/>
              <a:t>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800" dirty="0"/>
              <a:t>            </a:t>
            </a:r>
            <a:r>
              <a:rPr lang="de-DE" sz="1800" dirty="0" err="1"/>
              <a:t>v.gelesenVon</a:t>
            </a:r>
            <a:r>
              <a:rPr lang="de-DE" sz="1800" dirty="0"/>
              <a:t> = </a:t>
            </a:r>
            <a:r>
              <a:rPr lang="de-DE" sz="1800" dirty="0" err="1"/>
              <a:t>p.PersNr</a:t>
            </a:r>
            <a:r>
              <a:rPr lang="de-DE" sz="1800" dirty="0"/>
              <a:t> </a:t>
            </a:r>
            <a:r>
              <a:rPr lang="de-DE" sz="1800" b="1" dirty="0" err="1"/>
              <a:t>and</a:t>
            </a:r>
            <a:endParaRPr lang="de-DE" sz="1800" b="1" dirty="0"/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800" dirty="0"/>
              <a:t>            </a:t>
            </a:r>
            <a:r>
              <a:rPr lang="de-DE" sz="1800" dirty="0" err="1"/>
              <a:t>v.VorlNr</a:t>
            </a:r>
            <a:r>
              <a:rPr lang="de-DE" sz="1800" dirty="0"/>
              <a:t> = </a:t>
            </a:r>
            <a:r>
              <a:rPr lang="de-DE" sz="1800" dirty="0" err="1"/>
              <a:t>h.VorlNr</a:t>
            </a:r>
            <a:r>
              <a:rPr lang="de-DE" sz="1800" dirty="0"/>
              <a:t> </a:t>
            </a:r>
            <a:r>
              <a:rPr lang="de-DE" sz="1800" b="1" dirty="0" err="1"/>
              <a:t>and</a:t>
            </a:r>
            <a:endParaRPr lang="de-DE" sz="1800" b="1" dirty="0"/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800" dirty="0"/>
              <a:t>            </a:t>
            </a:r>
            <a:r>
              <a:rPr lang="de-DE" sz="1800" dirty="0" err="1"/>
              <a:t>h.MatrNr</a:t>
            </a:r>
            <a:r>
              <a:rPr lang="de-DE" sz="1800" dirty="0"/>
              <a:t> = </a:t>
            </a:r>
            <a:r>
              <a:rPr lang="de-DE" sz="1800" dirty="0" err="1"/>
              <a:t>s.MatrNr</a:t>
            </a:r>
            <a:endParaRPr lang="de-DE" sz="1800" dirty="0"/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4625578" y="4083844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s</a:t>
            </a: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5651897" y="4083844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h</a:t>
            </a:r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6516291" y="3651647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v</a:t>
            </a:r>
          </a:p>
        </p:txBody>
      </p:sp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7218760" y="2680097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p</a:t>
            </a:r>
          </a:p>
        </p:txBody>
      </p:sp>
      <p:sp>
        <p:nvSpPr>
          <p:cNvPr id="38920" name="Text Box 10"/>
          <p:cNvSpPr txBox="1">
            <a:spLocks noChangeArrowheads="1"/>
          </p:cNvSpPr>
          <p:nvPr/>
        </p:nvSpPr>
        <p:spPr bwMode="auto">
          <a:xfrm>
            <a:off x="5112544" y="3489722"/>
            <a:ext cx="37742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</a:t>
            </a:r>
          </a:p>
        </p:txBody>
      </p:sp>
      <p:sp>
        <p:nvSpPr>
          <p:cNvPr id="38921" name="Text Box 11"/>
          <p:cNvSpPr txBox="1">
            <a:spLocks noChangeArrowheads="1"/>
          </p:cNvSpPr>
          <p:nvPr/>
        </p:nvSpPr>
        <p:spPr bwMode="auto">
          <a:xfrm>
            <a:off x="5922169" y="2895600"/>
            <a:ext cx="2702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</a:t>
            </a:r>
          </a:p>
        </p:txBody>
      </p:sp>
      <p:sp>
        <p:nvSpPr>
          <p:cNvPr id="38922" name="Text Box 12"/>
          <p:cNvSpPr txBox="1">
            <a:spLocks noChangeArrowheads="1"/>
          </p:cNvSpPr>
          <p:nvPr/>
        </p:nvSpPr>
        <p:spPr bwMode="auto">
          <a:xfrm>
            <a:off x="6678216" y="2139553"/>
            <a:ext cx="3774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</a:t>
            </a:r>
          </a:p>
        </p:txBody>
      </p:sp>
      <p:sp>
        <p:nvSpPr>
          <p:cNvPr id="38923" name="Text Box 13"/>
          <p:cNvSpPr txBox="1">
            <a:spLocks noChangeArrowheads="1"/>
          </p:cNvSpPr>
          <p:nvPr/>
        </p:nvSpPr>
        <p:spPr bwMode="auto">
          <a:xfrm>
            <a:off x="5706666" y="1383506"/>
            <a:ext cx="237572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 dirty="0">
                <a:sym typeface="Symbol" charset="0"/>
              </a:rPr>
              <a:t></a:t>
            </a:r>
            <a:r>
              <a:rPr lang="de-DE" sz="1800" baseline="-25000" dirty="0" err="1"/>
              <a:t>p.Name</a:t>
            </a:r>
            <a:r>
              <a:rPr lang="de-DE" sz="1800" baseline="-25000" dirty="0"/>
              <a:t> = ´Sokrates´ </a:t>
            </a:r>
            <a:r>
              <a:rPr lang="de-DE" sz="1800" b="1" baseline="-25000" dirty="0" err="1"/>
              <a:t>and</a:t>
            </a:r>
            <a:r>
              <a:rPr lang="de-DE" sz="1800" dirty="0"/>
              <a:t> ...</a:t>
            </a:r>
          </a:p>
        </p:txBody>
      </p:sp>
      <p:sp>
        <p:nvSpPr>
          <p:cNvPr id="38924" name="Text Box 14"/>
          <p:cNvSpPr txBox="1">
            <a:spLocks noChangeArrowheads="1"/>
          </p:cNvSpPr>
          <p:nvPr/>
        </p:nvSpPr>
        <p:spPr bwMode="auto">
          <a:xfrm>
            <a:off x="6192441" y="789385"/>
            <a:ext cx="1700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</a:t>
            </a:r>
            <a:r>
              <a:rPr lang="de-DE" sz="1800" b="1" baseline="-25000">
                <a:sym typeface="Symbol" charset="0"/>
              </a:rPr>
              <a:t>s.Semester</a:t>
            </a:r>
          </a:p>
        </p:txBody>
      </p:sp>
      <p:cxnSp>
        <p:nvCxnSpPr>
          <p:cNvPr id="38925" name="AutoShape 15"/>
          <p:cNvCxnSpPr>
            <a:cxnSpLocks noChangeShapeType="1"/>
            <a:stCxn id="38916" idx="0"/>
            <a:endCxn id="38920" idx="2"/>
          </p:cNvCxnSpPr>
          <p:nvPr/>
        </p:nvCxnSpPr>
        <p:spPr bwMode="auto">
          <a:xfrm flipV="1">
            <a:off x="4841677" y="3905220"/>
            <a:ext cx="459582" cy="178624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926" name="AutoShape 16"/>
          <p:cNvCxnSpPr>
            <a:cxnSpLocks noChangeShapeType="1"/>
            <a:stCxn id="38917" idx="0"/>
          </p:cNvCxnSpPr>
          <p:nvPr/>
        </p:nvCxnSpPr>
        <p:spPr bwMode="auto">
          <a:xfrm flipH="1" flipV="1">
            <a:off x="5328048" y="3868342"/>
            <a:ext cx="539948" cy="21550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8927" name="Line 17"/>
          <p:cNvSpPr>
            <a:spLocks noChangeShapeType="1"/>
          </p:cNvSpPr>
          <p:nvPr/>
        </p:nvSpPr>
        <p:spPr bwMode="auto">
          <a:xfrm flipV="1">
            <a:off x="5381625" y="3274219"/>
            <a:ext cx="648891" cy="37742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8" name="Line 18"/>
          <p:cNvSpPr>
            <a:spLocks noChangeShapeType="1"/>
          </p:cNvSpPr>
          <p:nvPr/>
        </p:nvSpPr>
        <p:spPr bwMode="auto">
          <a:xfrm flipH="1" flipV="1">
            <a:off x="6137672" y="3274219"/>
            <a:ext cx="594122" cy="37742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9" name="Line 19"/>
          <p:cNvSpPr>
            <a:spLocks noChangeShapeType="1"/>
          </p:cNvSpPr>
          <p:nvPr/>
        </p:nvSpPr>
        <p:spPr bwMode="auto">
          <a:xfrm flipV="1">
            <a:off x="6137672" y="2518172"/>
            <a:ext cx="594122" cy="4857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0" name="Line 20"/>
          <p:cNvSpPr>
            <a:spLocks noChangeShapeType="1"/>
          </p:cNvSpPr>
          <p:nvPr/>
        </p:nvSpPr>
        <p:spPr bwMode="auto">
          <a:xfrm flipH="1" flipV="1">
            <a:off x="7002066" y="2463403"/>
            <a:ext cx="432197" cy="27027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38931" name="AutoShape 21"/>
          <p:cNvCxnSpPr>
            <a:cxnSpLocks noChangeShapeType="1"/>
            <a:stCxn id="38922" idx="0"/>
            <a:endCxn id="38923" idx="2"/>
          </p:cNvCxnSpPr>
          <p:nvPr/>
        </p:nvCxnSpPr>
        <p:spPr bwMode="auto">
          <a:xfrm flipV="1">
            <a:off x="6866930" y="1799004"/>
            <a:ext cx="27598" cy="340549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8932" name="Line 22"/>
          <p:cNvSpPr>
            <a:spLocks noChangeShapeType="1"/>
          </p:cNvSpPr>
          <p:nvPr/>
        </p:nvSpPr>
        <p:spPr bwMode="auto">
          <a:xfrm flipV="1">
            <a:off x="6840141" y="1221581"/>
            <a:ext cx="0" cy="3238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3" name="AutoShape 23"/>
          <p:cNvSpPr>
            <a:spLocks noChangeArrowheads="1"/>
          </p:cNvSpPr>
          <p:nvPr/>
        </p:nvSpPr>
        <p:spPr bwMode="auto">
          <a:xfrm rot="2879528">
            <a:off x="4882159" y="1774627"/>
            <a:ext cx="945356" cy="27027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 b="40950"/>
          <a:stretch>
            <a:fillRect/>
          </a:stretch>
        </p:blipFill>
        <p:spPr bwMode="auto">
          <a:xfrm>
            <a:off x="1143000" y="-182166"/>
            <a:ext cx="6858000" cy="335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AF3C-31A2-E541-8213-0179D07E4B64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50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4451" y="857250"/>
            <a:ext cx="7117372" cy="3943350"/>
          </a:xfrm>
          <a:noFill/>
        </p:spPr>
        <p:txBody>
          <a:bodyPr lIns="67866" tIns="33338" rIns="67866" bIns="33338"/>
          <a:lstStyle/>
          <a:p>
            <a:pPr>
              <a:lnSpc>
                <a:spcPct val="95000"/>
              </a:lnSpc>
              <a:spcBef>
                <a:spcPct val="10000"/>
              </a:spcBef>
              <a:buFont typeface="Webdings" charset="0"/>
              <a:buNone/>
            </a:pPr>
            <a:r>
              <a:rPr lang="de-DE" dirty="0">
                <a:latin typeface="Tahoma" charset="0"/>
              </a:rPr>
              <a:t>Sind verschiedene Strategien anwendbar, so benötigt man zur Auswahl eine Kostenfunktion. Sie basiert auf dem Begriff der Selektivität</a:t>
            </a:r>
            <a:r>
              <a:rPr lang="de-DE" dirty="0" smtClean="0">
                <a:latin typeface="Tahoma" charset="0"/>
              </a:rPr>
              <a:t>.</a:t>
            </a:r>
          </a:p>
          <a:p>
            <a:pPr>
              <a:lnSpc>
                <a:spcPct val="95000"/>
              </a:lnSpc>
              <a:spcBef>
                <a:spcPct val="10000"/>
              </a:spcBef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de-DE" dirty="0">
                <a:latin typeface="Tahoma" charset="0"/>
              </a:rPr>
              <a:t>Die </a:t>
            </a:r>
            <a:r>
              <a:rPr lang="de-DE" dirty="0">
                <a:solidFill>
                  <a:schemeClr val="hlink"/>
                </a:solidFill>
                <a:latin typeface="Tahoma" charset="0"/>
              </a:rPr>
              <a:t>Selektivität</a:t>
            </a:r>
            <a:r>
              <a:rPr lang="de-DE" dirty="0">
                <a:latin typeface="Tahoma" charset="0"/>
              </a:rPr>
              <a:t> eines Suchprädikats schätzt die Anzahl der qualifizierenden Tupel relativ zur Gesamtanzahl der Tupel in der Relation</a:t>
            </a:r>
            <a:r>
              <a:rPr lang="de-DE" dirty="0" smtClean="0">
                <a:latin typeface="Tahoma" charset="0"/>
              </a:rPr>
              <a:t>.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endParaRPr lang="de-DE" dirty="0">
              <a:latin typeface="Tahoma" charset="0"/>
            </a:endParaRPr>
          </a:p>
          <a:p>
            <a:r>
              <a:rPr lang="de-DE" dirty="0">
                <a:latin typeface="Tahoma" charset="0"/>
              </a:rPr>
              <a:t>Beispiele:</a:t>
            </a:r>
          </a:p>
          <a:p>
            <a:pPr lvl="1"/>
            <a:r>
              <a:rPr lang="de-DE" dirty="0">
                <a:latin typeface="Tahoma" charset="0"/>
              </a:rPr>
              <a:t>die Selektivität einer Anfrage, die das Schlüsselattribut einer Relation </a:t>
            </a:r>
            <a:r>
              <a:rPr lang="de-DE" i="1" dirty="0">
                <a:latin typeface="Tahoma" charset="0"/>
              </a:rPr>
              <a:t>R</a:t>
            </a:r>
            <a:r>
              <a:rPr lang="de-DE" dirty="0">
                <a:latin typeface="Tahoma" charset="0"/>
              </a:rPr>
              <a:t> spezifiziert, ist 1/ #</a:t>
            </a:r>
            <a:r>
              <a:rPr lang="de-DE" i="1" dirty="0">
                <a:latin typeface="Tahoma" charset="0"/>
              </a:rPr>
              <a:t>R</a:t>
            </a:r>
            <a:r>
              <a:rPr lang="de-DE" dirty="0">
                <a:latin typeface="Tahoma" charset="0"/>
              </a:rPr>
              <a:t>, wobei #</a:t>
            </a:r>
            <a:r>
              <a:rPr lang="de-DE" i="1" dirty="0">
                <a:latin typeface="Tahoma" charset="0"/>
              </a:rPr>
              <a:t>R</a:t>
            </a:r>
            <a:r>
              <a:rPr lang="de-DE" dirty="0">
                <a:latin typeface="Tahoma" charset="0"/>
              </a:rPr>
              <a:t> die </a:t>
            </a:r>
            <a:r>
              <a:rPr lang="de-DE" dirty="0" err="1">
                <a:latin typeface="Tahoma" charset="0"/>
              </a:rPr>
              <a:t>Kardinalität</a:t>
            </a:r>
            <a:r>
              <a:rPr lang="de-DE" dirty="0">
                <a:latin typeface="Tahoma" charset="0"/>
              </a:rPr>
              <a:t> der Relation</a:t>
            </a:r>
            <a:r>
              <a:rPr lang="de-DE" i="1" dirty="0">
                <a:latin typeface="Tahoma" charset="0"/>
              </a:rPr>
              <a:t> R</a:t>
            </a:r>
            <a:r>
              <a:rPr lang="de-DE" dirty="0">
                <a:latin typeface="Tahoma" charset="0"/>
              </a:rPr>
              <a:t> angibt</a:t>
            </a:r>
            <a:r>
              <a:rPr lang="de-DE" dirty="0" smtClean="0">
                <a:latin typeface="Tahoma" charset="0"/>
              </a:rPr>
              <a:t>.</a:t>
            </a:r>
          </a:p>
          <a:p>
            <a:pPr lvl="1"/>
            <a:endParaRPr lang="de-DE" dirty="0">
              <a:latin typeface="Tahoma" charset="0"/>
            </a:endParaRPr>
          </a:p>
          <a:p>
            <a:pPr lvl="1"/>
            <a:r>
              <a:rPr lang="de-DE" dirty="0">
                <a:latin typeface="Tahoma" charset="0"/>
              </a:rPr>
              <a:t>Wenn ein Attribut </a:t>
            </a:r>
            <a:r>
              <a:rPr lang="de-DE" i="1" dirty="0">
                <a:latin typeface="Tahoma" charset="0"/>
              </a:rPr>
              <a:t>A </a:t>
            </a:r>
            <a:r>
              <a:rPr lang="de-DE" dirty="0">
                <a:latin typeface="Tahoma" charset="0"/>
              </a:rPr>
              <a:t>spezifiziert wird, für das </a:t>
            </a:r>
            <a:r>
              <a:rPr lang="de-DE" i="1" dirty="0">
                <a:latin typeface="Tahoma" charset="0"/>
              </a:rPr>
              <a:t>i </a:t>
            </a:r>
            <a:r>
              <a:rPr lang="de-DE" dirty="0">
                <a:latin typeface="Tahoma" charset="0"/>
              </a:rPr>
              <a:t>verschiedene Werte existieren, so kann die Selektivität als</a:t>
            </a:r>
          </a:p>
          <a:p>
            <a:pPr lvl="1">
              <a:buFont typeface="Webdings" charset="0"/>
              <a:buNone/>
            </a:pPr>
            <a:r>
              <a:rPr lang="de-DE" dirty="0">
                <a:latin typeface="Tahoma" charset="0"/>
              </a:rPr>
              <a:t>			(#</a:t>
            </a:r>
            <a:r>
              <a:rPr lang="de-DE" i="1" dirty="0">
                <a:latin typeface="Tahoma" charset="0"/>
              </a:rPr>
              <a:t>R</a:t>
            </a:r>
            <a:r>
              <a:rPr lang="de-DE" dirty="0">
                <a:latin typeface="Tahoma" charset="0"/>
              </a:rPr>
              <a:t>/</a:t>
            </a:r>
            <a:r>
              <a:rPr lang="de-DE" i="1" dirty="0">
                <a:latin typeface="Tahoma" charset="0"/>
              </a:rPr>
              <a:t>i</a:t>
            </a:r>
            <a:r>
              <a:rPr lang="de-DE" dirty="0">
                <a:latin typeface="Tahoma" charset="0"/>
              </a:rPr>
              <a:t>) / #</a:t>
            </a:r>
            <a:r>
              <a:rPr lang="de-DE" i="1" dirty="0">
                <a:latin typeface="Tahoma" charset="0"/>
              </a:rPr>
              <a:t>R	</a:t>
            </a:r>
            <a:r>
              <a:rPr lang="de-DE" dirty="0">
                <a:latin typeface="Tahoma" charset="0"/>
              </a:rPr>
              <a:t>oder	 1/</a:t>
            </a:r>
            <a:r>
              <a:rPr lang="de-DE" i="1" dirty="0">
                <a:latin typeface="Tahoma" charset="0"/>
              </a:rPr>
              <a:t>i</a:t>
            </a:r>
            <a:endParaRPr lang="de-DE" dirty="0">
              <a:latin typeface="Tahoma" charset="0"/>
            </a:endParaRPr>
          </a:p>
          <a:p>
            <a:pPr lvl="1">
              <a:buFont typeface="Webdings" charset="0"/>
              <a:buNone/>
            </a:pPr>
            <a:r>
              <a:rPr lang="de-DE" dirty="0">
                <a:latin typeface="Tahoma" charset="0"/>
              </a:rPr>
              <a:t>	abgeschätzt werden.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151210"/>
            <a:ext cx="6858000" cy="706040"/>
          </a:xfrm>
          <a:noFill/>
        </p:spPr>
        <p:txBody>
          <a:bodyPr lIns="67866" tIns="33338" rIns="67866" bIns="33338"/>
          <a:lstStyle/>
          <a:p>
            <a:r>
              <a:rPr lang="de-DE">
                <a:latin typeface="Arial Black" charset="0"/>
              </a:rPr>
              <a:t> Selektivität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39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18457" r="25873" b="12158"/>
          <a:stretch>
            <a:fillRect/>
          </a:stretch>
        </p:blipFill>
        <p:spPr bwMode="auto">
          <a:xfrm>
            <a:off x="1439466" y="0"/>
            <a:ext cx="5967413" cy="507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AF3C-31A2-E541-8213-0179D07E4B64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8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t="16780" r="9245" b="30061"/>
          <a:stretch>
            <a:fillRect/>
          </a:stretch>
        </p:blipFill>
        <p:spPr bwMode="auto">
          <a:xfrm>
            <a:off x="1143000" y="1113235"/>
            <a:ext cx="7668816" cy="388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057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Abschätzung für einfache Fälle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43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>
              <a:latin typeface="Arial Black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64850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14844" r="8659" b="4964"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75" name="Text Box 5"/>
          <p:cNvSpPr txBox="1">
            <a:spLocks noChangeArrowheads="1"/>
          </p:cNvSpPr>
          <p:nvPr/>
        </p:nvSpPr>
        <p:spPr bwMode="auto">
          <a:xfrm>
            <a:off x="4895851" y="250031"/>
            <a:ext cx="2839367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/>
              <a:t>Parametrisierte Verteilung</a:t>
            </a:r>
          </a:p>
        </p:txBody>
      </p:sp>
      <p:sp>
        <p:nvSpPr>
          <p:cNvPr id="284676" name="Text Box 6"/>
          <p:cNvSpPr txBox="1">
            <a:spLocks noChangeArrowheads="1"/>
          </p:cNvSpPr>
          <p:nvPr/>
        </p:nvSpPr>
        <p:spPr bwMode="auto">
          <a:xfrm>
            <a:off x="6407944" y="2733675"/>
            <a:ext cx="1428596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/>
              <a:t>Histogramm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AF3C-31A2-E541-8213-0179D07E4B64}" type="slidenum">
              <a:rPr lang="en-US" smtClean="0"/>
              <a:pPr>
                <a:defRPr/>
              </a:pPr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13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t="18994" r="16928" b="13086"/>
          <a:stretch>
            <a:fillRect/>
          </a:stretch>
        </p:blipFill>
        <p:spPr bwMode="auto">
          <a:xfrm>
            <a:off x="1143001" y="0"/>
            <a:ext cx="6966347" cy="496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AF3C-31A2-E541-8213-0179D07E4B64}" type="slidenum">
              <a:rPr lang="en-US" smtClean="0"/>
              <a:pPr>
                <a:defRPr/>
              </a:pPr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67180"/>
      </p:ext>
    </p:extLst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t="21941" r="16927" b="14844"/>
          <a:stretch>
            <a:fillRect/>
          </a:stretch>
        </p:blipFill>
        <p:spPr bwMode="auto">
          <a:xfrm>
            <a:off x="1277542" y="519112"/>
            <a:ext cx="6859190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771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445294"/>
          </a:xfrm>
        </p:spPr>
        <p:txBody>
          <a:bodyPr/>
          <a:lstStyle/>
          <a:p>
            <a:r>
              <a:rPr lang="de-DE" sz="2400">
                <a:latin typeface="Arial Black" charset="0"/>
              </a:rPr>
              <a:t>I/O-Kosten: Block Nested Loop Join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04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Tuning von Datenbanken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latin typeface="Tahoma" charset="0"/>
              </a:rPr>
              <a:t>Statistiken (Histogramme, etc.) müssen explizit angelegt werden</a:t>
            </a:r>
          </a:p>
          <a:p>
            <a:r>
              <a:rPr lang="de-DE">
                <a:latin typeface="Tahoma" charset="0"/>
              </a:rPr>
              <a:t>Anderenfalls liefern die Kostenmodelle falsche Werte</a:t>
            </a:r>
          </a:p>
          <a:p>
            <a:r>
              <a:rPr lang="de-DE">
                <a:latin typeface="Tahoma" charset="0"/>
              </a:rPr>
              <a:t>In Oracle …</a:t>
            </a:r>
          </a:p>
          <a:p>
            <a:pPr lvl="1"/>
            <a:r>
              <a:rPr lang="de-DE">
                <a:latin typeface="Tahoma" charset="0"/>
              </a:rPr>
              <a:t>analyze table Professoren compute statistics for table;</a:t>
            </a:r>
          </a:p>
          <a:p>
            <a:pPr lvl="1"/>
            <a:r>
              <a:rPr lang="de-DE">
                <a:latin typeface="Tahoma" charset="0"/>
              </a:rPr>
              <a:t>Man kann sich auch auf approximative Statistiken verlassen</a:t>
            </a:r>
          </a:p>
          <a:p>
            <a:pPr lvl="2"/>
            <a:r>
              <a:rPr lang="de-DE">
                <a:latin typeface="Tahoma" charset="0"/>
              </a:rPr>
              <a:t>Anstatt compute verwendet man estimate</a:t>
            </a:r>
          </a:p>
          <a:p>
            <a:r>
              <a:rPr lang="de-DE">
                <a:latin typeface="Tahoma" charset="0"/>
              </a:rPr>
              <a:t>In DB2 …</a:t>
            </a:r>
          </a:p>
          <a:p>
            <a:pPr lvl="1"/>
            <a:r>
              <a:rPr lang="de-DE">
                <a:latin typeface="Tahoma" charset="0"/>
              </a:rPr>
              <a:t>runstats on table …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36882"/>
      </p:ext>
    </p:extLst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Analysieren von Leistungsengpässen</a:t>
            </a:r>
          </a:p>
        </p:txBody>
      </p:sp>
      <p:pic>
        <p:nvPicPr>
          <p:cNvPr id="292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417" r="18750" b="68750"/>
          <a:stretch>
            <a:fillRect/>
          </a:stretch>
        </p:blipFill>
        <p:spPr bwMode="auto">
          <a:xfrm>
            <a:off x="1143000" y="857250"/>
            <a:ext cx="6858000" cy="142636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51042" r="18750" b="7292"/>
          <a:stretch>
            <a:fillRect/>
          </a:stretch>
        </p:blipFill>
        <p:spPr bwMode="auto">
          <a:xfrm>
            <a:off x="1143000" y="2286000"/>
            <a:ext cx="6858000" cy="282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69" name="AutoShape 5"/>
          <p:cNvSpPr>
            <a:spLocks noChangeArrowheads="1"/>
          </p:cNvSpPr>
          <p:nvPr/>
        </p:nvSpPr>
        <p:spPr bwMode="auto">
          <a:xfrm>
            <a:off x="5922169" y="2950369"/>
            <a:ext cx="1890713" cy="864394"/>
          </a:xfrm>
          <a:prstGeom prst="wedgeRoundRectCallout">
            <a:avLst>
              <a:gd name="adj1" fmla="val -116940"/>
              <a:gd name="adj2" fmla="val -81130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/>
              <a:t>Geschätzte </a:t>
            </a:r>
          </a:p>
          <a:p>
            <a:r>
              <a:rPr lang="de-DE"/>
              <a:t>Kosten von </a:t>
            </a:r>
          </a:p>
          <a:p>
            <a:r>
              <a:rPr lang="de-DE"/>
              <a:t>Oracle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78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Aufspalten der Selektionsprädikate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143001" y="4408885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s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2169319" y="4408885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h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3033713" y="3976688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v</a:t>
            </a: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3736182" y="3005138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p</a:t>
            </a: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1629966" y="3814762"/>
            <a:ext cx="3774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</a:t>
            </a:r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2439591" y="3220641"/>
            <a:ext cx="2702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</a:t>
            </a:r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3195637" y="2464594"/>
            <a:ext cx="37742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</a:t>
            </a:r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2224088" y="1708547"/>
            <a:ext cx="229433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</a:t>
            </a:r>
            <a:r>
              <a:rPr lang="de-DE" sz="1800" baseline="-25000"/>
              <a:t>p.Name = ´Sokrates´ </a:t>
            </a:r>
            <a:r>
              <a:rPr lang="de-DE" sz="1800" b="1" baseline="-25000"/>
              <a:t>and</a:t>
            </a:r>
            <a:r>
              <a:rPr lang="de-DE" sz="1800"/>
              <a:t> ...</a:t>
            </a:r>
          </a:p>
        </p:txBody>
      </p:sp>
      <p:sp>
        <p:nvSpPr>
          <p:cNvPr id="40971" name="Text Box 12"/>
          <p:cNvSpPr txBox="1">
            <a:spLocks noChangeArrowheads="1"/>
          </p:cNvSpPr>
          <p:nvPr/>
        </p:nvSpPr>
        <p:spPr bwMode="auto">
          <a:xfrm>
            <a:off x="2709862" y="1114425"/>
            <a:ext cx="1700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</a:t>
            </a:r>
            <a:r>
              <a:rPr lang="de-DE" sz="1800" b="1" baseline="-25000">
                <a:sym typeface="Symbol" charset="0"/>
              </a:rPr>
              <a:t>s.Semester</a:t>
            </a:r>
          </a:p>
        </p:txBody>
      </p:sp>
      <p:cxnSp>
        <p:nvCxnSpPr>
          <p:cNvPr id="40972" name="AutoShape 13"/>
          <p:cNvCxnSpPr>
            <a:cxnSpLocks noChangeShapeType="1"/>
            <a:stCxn id="40963" idx="0"/>
            <a:endCxn id="40967" idx="2"/>
          </p:cNvCxnSpPr>
          <p:nvPr/>
        </p:nvCxnSpPr>
        <p:spPr bwMode="auto">
          <a:xfrm flipV="1">
            <a:off x="1359100" y="4230260"/>
            <a:ext cx="459580" cy="1786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973" name="AutoShape 14"/>
          <p:cNvCxnSpPr>
            <a:cxnSpLocks noChangeShapeType="1"/>
            <a:stCxn id="40964" idx="0"/>
          </p:cNvCxnSpPr>
          <p:nvPr/>
        </p:nvCxnSpPr>
        <p:spPr bwMode="auto">
          <a:xfrm flipH="1" flipV="1">
            <a:off x="1845470" y="4193381"/>
            <a:ext cx="539948" cy="215504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0974" name="Line 15"/>
          <p:cNvSpPr>
            <a:spLocks noChangeShapeType="1"/>
          </p:cNvSpPr>
          <p:nvPr/>
        </p:nvSpPr>
        <p:spPr bwMode="auto">
          <a:xfrm flipV="1">
            <a:off x="1899048" y="3599260"/>
            <a:ext cx="648890" cy="37742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5" name="Line 16"/>
          <p:cNvSpPr>
            <a:spLocks noChangeShapeType="1"/>
          </p:cNvSpPr>
          <p:nvPr/>
        </p:nvSpPr>
        <p:spPr bwMode="auto">
          <a:xfrm flipH="1" flipV="1">
            <a:off x="2655094" y="3599260"/>
            <a:ext cx="594122" cy="37742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6" name="Line 17"/>
          <p:cNvSpPr>
            <a:spLocks noChangeShapeType="1"/>
          </p:cNvSpPr>
          <p:nvPr/>
        </p:nvSpPr>
        <p:spPr bwMode="auto">
          <a:xfrm flipV="1">
            <a:off x="2655094" y="2843213"/>
            <a:ext cx="594122" cy="4857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7" name="Line 18"/>
          <p:cNvSpPr>
            <a:spLocks noChangeShapeType="1"/>
          </p:cNvSpPr>
          <p:nvPr/>
        </p:nvSpPr>
        <p:spPr bwMode="auto">
          <a:xfrm flipH="1" flipV="1">
            <a:off x="3519488" y="2788444"/>
            <a:ext cx="432197" cy="27027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0978" name="AutoShape 19"/>
          <p:cNvCxnSpPr>
            <a:cxnSpLocks noChangeShapeType="1"/>
            <a:stCxn id="40969" idx="0"/>
          </p:cNvCxnSpPr>
          <p:nvPr/>
        </p:nvCxnSpPr>
        <p:spPr bwMode="auto">
          <a:xfrm flipV="1">
            <a:off x="3384352" y="2156504"/>
            <a:ext cx="14256" cy="30809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0979" name="Line 20"/>
          <p:cNvSpPr>
            <a:spLocks noChangeShapeType="1"/>
          </p:cNvSpPr>
          <p:nvPr/>
        </p:nvSpPr>
        <p:spPr bwMode="auto">
          <a:xfrm flipV="1">
            <a:off x="3357563" y="1546622"/>
            <a:ext cx="0" cy="3238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80" name="AutoShape 21"/>
          <p:cNvSpPr>
            <a:spLocks noChangeArrowheads="1"/>
          </p:cNvSpPr>
          <p:nvPr/>
        </p:nvSpPr>
        <p:spPr bwMode="auto">
          <a:xfrm>
            <a:off x="3924301" y="2409826"/>
            <a:ext cx="945356" cy="27027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81" name="Text Box 22"/>
          <p:cNvSpPr txBox="1">
            <a:spLocks noChangeArrowheads="1"/>
          </p:cNvSpPr>
          <p:nvPr/>
        </p:nvSpPr>
        <p:spPr bwMode="auto">
          <a:xfrm>
            <a:off x="4193382" y="4800600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s</a:t>
            </a:r>
          </a:p>
        </p:txBody>
      </p:sp>
      <p:sp>
        <p:nvSpPr>
          <p:cNvPr id="40982" name="Text Box 23"/>
          <p:cNvSpPr txBox="1">
            <a:spLocks noChangeArrowheads="1"/>
          </p:cNvSpPr>
          <p:nvPr/>
        </p:nvSpPr>
        <p:spPr bwMode="auto">
          <a:xfrm>
            <a:off x="5219701" y="4800600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h</a:t>
            </a:r>
          </a:p>
        </p:txBody>
      </p:sp>
      <p:sp>
        <p:nvSpPr>
          <p:cNvPr id="40983" name="Text Box 24"/>
          <p:cNvSpPr txBox="1">
            <a:spLocks noChangeArrowheads="1"/>
          </p:cNvSpPr>
          <p:nvPr/>
        </p:nvSpPr>
        <p:spPr bwMode="auto">
          <a:xfrm>
            <a:off x="6137672" y="4569619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v</a:t>
            </a:r>
          </a:p>
        </p:txBody>
      </p:sp>
      <p:sp>
        <p:nvSpPr>
          <p:cNvPr id="40984" name="Text Box 25"/>
          <p:cNvSpPr txBox="1">
            <a:spLocks noChangeArrowheads="1"/>
          </p:cNvSpPr>
          <p:nvPr/>
        </p:nvSpPr>
        <p:spPr bwMode="auto">
          <a:xfrm>
            <a:off x="7218760" y="4192191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p</a:t>
            </a:r>
          </a:p>
        </p:txBody>
      </p:sp>
      <p:sp>
        <p:nvSpPr>
          <p:cNvPr id="40985" name="Text Box 26"/>
          <p:cNvSpPr txBox="1">
            <a:spLocks noChangeArrowheads="1"/>
          </p:cNvSpPr>
          <p:nvPr/>
        </p:nvSpPr>
        <p:spPr bwMode="auto">
          <a:xfrm>
            <a:off x="4680348" y="4300537"/>
            <a:ext cx="3774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</a:t>
            </a:r>
          </a:p>
        </p:txBody>
      </p:sp>
      <p:sp>
        <p:nvSpPr>
          <p:cNvPr id="40986" name="Text Box 27"/>
          <p:cNvSpPr txBox="1">
            <a:spLocks noChangeArrowheads="1"/>
          </p:cNvSpPr>
          <p:nvPr/>
        </p:nvSpPr>
        <p:spPr bwMode="auto">
          <a:xfrm>
            <a:off x="5328047" y="3706416"/>
            <a:ext cx="2702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</a:t>
            </a:r>
          </a:p>
        </p:txBody>
      </p:sp>
      <p:sp>
        <p:nvSpPr>
          <p:cNvPr id="40987" name="Text Box 28"/>
          <p:cNvSpPr txBox="1">
            <a:spLocks noChangeArrowheads="1"/>
          </p:cNvSpPr>
          <p:nvPr/>
        </p:nvSpPr>
        <p:spPr bwMode="auto">
          <a:xfrm>
            <a:off x="6300787" y="3436144"/>
            <a:ext cx="37742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</a:t>
            </a:r>
          </a:p>
        </p:txBody>
      </p:sp>
      <p:sp>
        <p:nvSpPr>
          <p:cNvPr id="40988" name="Text Box 29"/>
          <p:cNvSpPr txBox="1">
            <a:spLocks noChangeArrowheads="1"/>
          </p:cNvSpPr>
          <p:nvPr/>
        </p:nvSpPr>
        <p:spPr bwMode="auto">
          <a:xfrm>
            <a:off x="5381625" y="1653778"/>
            <a:ext cx="22943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</a:t>
            </a:r>
            <a:r>
              <a:rPr lang="de-DE" sz="1800" baseline="-25000"/>
              <a:t>p.PersNr=v.gelesenVon</a:t>
            </a:r>
            <a:endParaRPr lang="de-DE" sz="1800"/>
          </a:p>
        </p:txBody>
      </p:sp>
      <p:sp>
        <p:nvSpPr>
          <p:cNvPr id="40989" name="Text Box 30"/>
          <p:cNvSpPr txBox="1">
            <a:spLocks noChangeArrowheads="1"/>
          </p:cNvSpPr>
          <p:nvPr/>
        </p:nvSpPr>
        <p:spPr bwMode="auto">
          <a:xfrm>
            <a:off x="5760244" y="1006079"/>
            <a:ext cx="1700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</a:t>
            </a:r>
            <a:r>
              <a:rPr lang="de-DE" sz="1800" b="1" baseline="-25000">
                <a:sym typeface="Symbol" charset="0"/>
              </a:rPr>
              <a:t>s.Semester</a:t>
            </a:r>
          </a:p>
        </p:txBody>
      </p:sp>
      <p:cxnSp>
        <p:nvCxnSpPr>
          <p:cNvPr id="40990" name="AutoShape 31"/>
          <p:cNvCxnSpPr>
            <a:cxnSpLocks noChangeShapeType="1"/>
            <a:stCxn id="40981" idx="0"/>
            <a:endCxn id="40985" idx="2"/>
          </p:cNvCxnSpPr>
          <p:nvPr/>
        </p:nvCxnSpPr>
        <p:spPr bwMode="auto">
          <a:xfrm flipV="1">
            <a:off x="4409481" y="4716035"/>
            <a:ext cx="459581" cy="8456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991" name="AutoShape 32"/>
          <p:cNvCxnSpPr>
            <a:cxnSpLocks noChangeShapeType="1"/>
            <a:stCxn id="40982" idx="0"/>
            <a:endCxn id="40985" idx="2"/>
          </p:cNvCxnSpPr>
          <p:nvPr/>
        </p:nvCxnSpPr>
        <p:spPr bwMode="auto">
          <a:xfrm flipH="1" flipV="1">
            <a:off x="4869062" y="4716035"/>
            <a:ext cx="566738" cy="8456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0992" name="Line 34"/>
          <p:cNvSpPr>
            <a:spLocks noChangeShapeType="1"/>
          </p:cNvSpPr>
          <p:nvPr/>
        </p:nvSpPr>
        <p:spPr bwMode="auto">
          <a:xfrm flipH="1" flipV="1">
            <a:off x="5598319" y="4137422"/>
            <a:ext cx="702469" cy="43219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93" name="Line 38"/>
          <p:cNvSpPr>
            <a:spLocks noChangeShapeType="1"/>
          </p:cNvSpPr>
          <p:nvPr/>
        </p:nvSpPr>
        <p:spPr bwMode="auto">
          <a:xfrm flipV="1">
            <a:off x="6462713" y="1383506"/>
            <a:ext cx="0" cy="3238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94" name="Text Box 40"/>
          <p:cNvSpPr txBox="1">
            <a:spLocks noChangeArrowheads="1"/>
          </p:cNvSpPr>
          <p:nvPr/>
        </p:nvSpPr>
        <p:spPr bwMode="auto">
          <a:xfrm>
            <a:off x="5436394" y="2950369"/>
            <a:ext cx="22943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</a:t>
            </a:r>
            <a:r>
              <a:rPr lang="de-DE" sz="1800" baseline="-25000"/>
              <a:t>p.Name = ´Sokrates´</a:t>
            </a:r>
            <a:endParaRPr lang="de-DE" sz="1800"/>
          </a:p>
        </p:txBody>
      </p:sp>
      <p:sp>
        <p:nvSpPr>
          <p:cNvPr id="40995" name="Line 41"/>
          <p:cNvSpPr>
            <a:spLocks noChangeShapeType="1"/>
          </p:cNvSpPr>
          <p:nvPr/>
        </p:nvSpPr>
        <p:spPr bwMode="auto">
          <a:xfrm flipH="1" flipV="1">
            <a:off x="6624638" y="3651648"/>
            <a:ext cx="756047" cy="54054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96" name="Text Box 42"/>
          <p:cNvSpPr txBox="1">
            <a:spLocks noChangeArrowheads="1"/>
          </p:cNvSpPr>
          <p:nvPr/>
        </p:nvSpPr>
        <p:spPr bwMode="auto">
          <a:xfrm>
            <a:off x="5489972" y="2518172"/>
            <a:ext cx="229433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</a:t>
            </a:r>
            <a:r>
              <a:rPr lang="de-DE" sz="1800" baseline="-25000"/>
              <a:t>s.MatrNr=h.MatrNr</a:t>
            </a:r>
            <a:endParaRPr lang="de-DE" sz="1800"/>
          </a:p>
        </p:txBody>
      </p:sp>
      <p:sp>
        <p:nvSpPr>
          <p:cNvPr id="40997" name="Line 43"/>
          <p:cNvSpPr>
            <a:spLocks noChangeShapeType="1"/>
          </p:cNvSpPr>
          <p:nvPr/>
        </p:nvSpPr>
        <p:spPr bwMode="auto">
          <a:xfrm flipV="1">
            <a:off x="4950619" y="4137422"/>
            <a:ext cx="431006" cy="27027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98" name="Text Box 45"/>
          <p:cNvSpPr txBox="1">
            <a:spLocks noChangeArrowheads="1"/>
          </p:cNvSpPr>
          <p:nvPr/>
        </p:nvSpPr>
        <p:spPr bwMode="auto">
          <a:xfrm>
            <a:off x="5436394" y="2085975"/>
            <a:ext cx="22943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</a:t>
            </a:r>
            <a:r>
              <a:rPr lang="de-DE" sz="1800" baseline="-25000"/>
              <a:t>v.VorlNr=h.VorlNr</a:t>
            </a:r>
            <a:endParaRPr lang="de-DE" sz="1800"/>
          </a:p>
        </p:txBody>
      </p:sp>
      <p:sp>
        <p:nvSpPr>
          <p:cNvPr id="40999" name="Line 46"/>
          <p:cNvSpPr>
            <a:spLocks noChangeShapeType="1"/>
          </p:cNvSpPr>
          <p:nvPr/>
        </p:nvSpPr>
        <p:spPr bwMode="auto">
          <a:xfrm flipV="1">
            <a:off x="6462713" y="2085975"/>
            <a:ext cx="0" cy="161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00" name="Line 47"/>
          <p:cNvSpPr>
            <a:spLocks noChangeShapeType="1"/>
          </p:cNvSpPr>
          <p:nvPr/>
        </p:nvSpPr>
        <p:spPr bwMode="auto">
          <a:xfrm flipV="1">
            <a:off x="5598319" y="3651647"/>
            <a:ext cx="756047" cy="161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01" name="Line 48"/>
          <p:cNvSpPr>
            <a:spLocks noChangeShapeType="1"/>
          </p:cNvSpPr>
          <p:nvPr/>
        </p:nvSpPr>
        <p:spPr bwMode="auto">
          <a:xfrm flipV="1">
            <a:off x="6462713" y="2518172"/>
            <a:ext cx="0" cy="161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02" name="Line 49"/>
          <p:cNvSpPr>
            <a:spLocks noChangeShapeType="1"/>
          </p:cNvSpPr>
          <p:nvPr/>
        </p:nvSpPr>
        <p:spPr bwMode="auto">
          <a:xfrm flipV="1">
            <a:off x="6462713" y="2950369"/>
            <a:ext cx="0" cy="161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03" name="Line 50"/>
          <p:cNvSpPr>
            <a:spLocks noChangeShapeType="1"/>
          </p:cNvSpPr>
          <p:nvPr/>
        </p:nvSpPr>
        <p:spPr bwMode="auto">
          <a:xfrm flipV="1">
            <a:off x="6462713" y="3382566"/>
            <a:ext cx="0" cy="161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6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Baumdarstellung</a:t>
            </a:r>
          </a:p>
        </p:txBody>
      </p:sp>
      <p:pic>
        <p:nvPicPr>
          <p:cNvPr id="294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30208" r="19531" b="19792"/>
          <a:stretch>
            <a:fillRect/>
          </a:stretch>
        </p:blipFill>
        <p:spPr bwMode="auto">
          <a:xfrm>
            <a:off x="1771650" y="800100"/>
            <a:ext cx="58293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74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 Black" charset="0"/>
              </a:rPr>
              <a:t>Algorithmen - Ansätze</a:t>
            </a:r>
            <a:endParaRPr lang="en-GB" dirty="0">
              <a:latin typeface="Arial Black" charset="0"/>
            </a:endParaRP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Tahoma" charset="0"/>
              </a:rPr>
              <a:t>Erschöpfende Suche</a:t>
            </a:r>
          </a:p>
          <a:p>
            <a:pPr lvl="1"/>
            <a:r>
              <a:rPr lang="de-DE" dirty="0">
                <a:solidFill>
                  <a:srgbClr val="990000"/>
                </a:solidFill>
                <a:latin typeface="Tahoma" charset="0"/>
              </a:rPr>
              <a:t>Dynamische Programmierung</a:t>
            </a:r>
            <a:r>
              <a:rPr lang="de-DE" dirty="0">
                <a:latin typeface="Tahoma" charset="0"/>
              </a:rPr>
              <a:t> (System R)</a:t>
            </a:r>
          </a:p>
          <a:p>
            <a:pPr lvl="1"/>
            <a:r>
              <a:rPr lang="de-DE" dirty="0">
                <a:latin typeface="Tahoma" charset="0"/>
              </a:rPr>
              <a:t>A* </a:t>
            </a:r>
            <a:r>
              <a:rPr lang="de-DE" dirty="0" smtClean="0">
                <a:latin typeface="Tahoma" charset="0"/>
              </a:rPr>
              <a:t>Suche</a:t>
            </a:r>
          </a:p>
          <a:p>
            <a:pPr lvl="1"/>
            <a:endParaRPr lang="de-DE" dirty="0">
              <a:latin typeface="Tahoma" charset="0"/>
            </a:endParaRPr>
          </a:p>
          <a:p>
            <a:r>
              <a:rPr lang="de-DE" dirty="0">
                <a:latin typeface="Tahoma" charset="0"/>
              </a:rPr>
              <a:t>Heuristiken (Planbewertung nötig)</a:t>
            </a:r>
          </a:p>
          <a:p>
            <a:pPr lvl="1"/>
            <a:r>
              <a:rPr lang="de-DE" dirty="0">
                <a:latin typeface="Tahoma" charset="0"/>
              </a:rPr>
              <a:t>Minimum </a:t>
            </a:r>
            <a:r>
              <a:rPr lang="de-DE" dirty="0" err="1">
                <a:latin typeface="Tahoma" charset="0"/>
              </a:rPr>
              <a:t>Selectivity</a:t>
            </a:r>
            <a:r>
              <a:rPr lang="de-DE" dirty="0">
                <a:latin typeface="Tahoma" charset="0"/>
              </a:rPr>
              <a:t>, Intermediate </a:t>
            </a:r>
            <a:r>
              <a:rPr lang="de-DE" dirty="0" err="1">
                <a:latin typeface="Tahoma" charset="0"/>
              </a:rPr>
              <a:t>Result</a:t>
            </a:r>
            <a:r>
              <a:rPr lang="de-DE" dirty="0">
                <a:latin typeface="Tahoma" charset="0"/>
              </a:rPr>
              <a:t>,...</a:t>
            </a:r>
          </a:p>
          <a:p>
            <a:pPr lvl="1"/>
            <a:r>
              <a:rPr lang="de-DE" dirty="0">
                <a:latin typeface="Tahoma" charset="0"/>
              </a:rPr>
              <a:t>KBZ-Algorithmus, </a:t>
            </a:r>
            <a:r>
              <a:rPr lang="de-DE" dirty="0" smtClean="0">
                <a:latin typeface="Tahoma" charset="0"/>
              </a:rPr>
              <a:t>AB-Algorithmus</a:t>
            </a:r>
          </a:p>
          <a:p>
            <a:pPr lvl="1"/>
            <a:endParaRPr lang="de-DE" dirty="0">
              <a:latin typeface="Tahoma" charset="0"/>
            </a:endParaRPr>
          </a:p>
          <a:p>
            <a:r>
              <a:rPr lang="de-DE" dirty="0">
                <a:latin typeface="Tahoma" charset="0"/>
              </a:rPr>
              <a:t>Randomisierte Algorithmen</a:t>
            </a:r>
          </a:p>
          <a:p>
            <a:pPr lvl="1"/>
            <a:r>
              <a:rPr lang="de-DE" dirty="0">
                <a:latin typeface="Tahoma" charset="0"/>
              </a:rPr>
              <a:t>Iterative </a:t>
            </a:r>
            <a:r>
              <a:rPr lang="de-DE" dirty="0" err="1">
                <a:latin typeface="Tahoma" charset="0"/>
              </a:rPr>
              <a:t>Improvement</a:t>
            </a:r>
            <a:endParaRPr lang="de-DE" dirty="0">
              <a:latin typeface="Tahoma" charset="0"/>
            </a:endParaRPr>
          </a:p>
          <a:p>
            <a:pPr lvl="1"/>
            <a:r>
              <a:rPr lang="de-DE" dirty="0" err="1">
                <a:latin typeface="Tahoma" charset="0"/>
              </a:rPr>
              <a:t>Simulated</a:t>
            </a:r>
            <a:r>
              <a:rPr lang="de-DE" dirty="0">
                <a:latin typeface="Tahoma" charset="0"/>
              </a:rPr>
              <a:t> </a:t>
            </a:r>
            <a:r>
              <a:rPr lang="de-DE" dirty="0" err="1">
                <a:latin typeface="Tahoma" charset="0"/>
              </a:rPr>
              <a:t>Annealing</a:t>
            </a:r>
            <a:endParaRPr lang="en-GB" dirty="0">
              <a:latin typeface="Tahoma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Problemgröße</a:t>
            </a:r>
            <a:endParaRPr lang="en-GB">
              <a:latin typeface="Arial Black" charset="0"/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14400"/>
            <a:ext cx="6858000" cy="901304"/>
          </a:xfrm>
        </p:spPr>
        <p:txBody>
          <a:bodyPr/>
          <a:lstStyle/>
          <a:p>
            <a:pPr marL="400050" indent="-400050"/>
            <a:r>
              <a:rPr lang="de-DE" sz="1500">
                <a:solidFill>
                  <a:schemeClr val="accent2"/>
                </a:solidFill>
                <a:latin typeface="Tahoma" charset="0"/>
              </a:rPr>
              <a:t>Suchraum (Planstruktur)</a:t>
            </a:r>
          </a:p>
          <a:p>
            <a:pPr marL="400050" indent="-400050">
              <a:buFontTx/>
              <a:buAutoNum type="arabicPeriod"/>
            </a:pPr>
            <a:r>
              <a:rPr lang="de-DE" sz="1500">
                <a:latin typeface="Tahoma" charset="0"/>
              </a:rPr>
              <a:t># Bushy-Pläne mit </a:t>
            </a:r>
            <a:r>
              <a:rPr lang="de-DE" sz="1500" i="1">
                <a:latin typeface="Tahoma" charset="0"/>
              </a:rPr>
              <a:t>n</a:t>
            </a:r>
            <a:r>
              <a:rPr lang="de-DE" sz="1500">
                <a:latin typeface="Tahoma" charset="0"/>
              </a:rPr>
              <a:t> Tabellen [Ganguly et al. 1992]:</a:t>
            </a:r>
            <a:endParaRPr lang="en-GB" sz="1500">
              <a:latin typeface="Tahoma" charset="0"/>
            </a:endParaRPr>
          </a:p>
        </p:txBody>
      </p:sp>
      <p:graphicFrame>
        <p:nvGraphicFramePr>
          <p:cNvPr id="189444" name="Group 4"/>
          <p:cNvGraphicFramePr>
            <a:graphicFrameLocks noGrp="1"/>
          </p:cNvGraphicFramePr>
          <p:nvPr/>
        </p:nvGraphicFramePr>
        <p:xfrm>
          <a:off x="4572000" y="1771650"/>
          <a:ext cx="2684861" cy="1647827"/>
        </p:xfrm>
        <a:graphic>
          <a:graphicData uri="http://schemas.openxmlformats.org/drawingml/2006/table">
            <a:tbl>
              <a:tblPr/>
              <a:tblGrid>
                <a:gridCol w="350044"/>
                <a:gridCol w="1004888"/>
                <a:gridCol w="1329929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endParaRPr kumimoji="1" lang="en-GB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2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endParaRPr kumimoji="1" lang="en-GB" sz="1200" b="0" i="1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(2(</a:t>
                      </a:r>
                      <a:r>
                        <a:rPr kumimoji="1" lang="de-DE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-1))!/(</a:t>
                      </a:r>
                      <a:r>
                        <a:rPr kumimoji="1" lang="de-DE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-1)!</a:t>
                      </a:r>
                      <a:endParaRPr kumimoji="1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1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  <a:endParaRPr kumimoji="1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1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endParaRPr kumimoji="1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146</a:t>
                      </a:r>
                      <a:endParaRPr kumimoji="1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1680</a:t>
                      </a:r>
                      <a:endParaRPr kumimoji="1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  <a:endParaRPr kumimoji="1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22026</a:t>
                      </a:r>
                      <a:endParaRPr kumimoji="1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1,76*10</a:t>
                      </a:r>
                      <a:r>
                        <a:rPr kumimoji="1" lang="de-DE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  <a:endParaRPr kumimoji="1" lang="en-GB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  <a:endParaRPr kumimoji="1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4,85 * 10</a:t>
                      </a:r>
                      <a:r>
                        <a:rPr kumimoji="1" lang="de-DE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  <a:endParaRPr kumimoji="1" lang="en-GB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4,3*10</a:t>
                      </a:r>
                      <a:r>
                        <a:rPr kumimoji="1" lang="de-DE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</a:t>
                      </a:r>
                      <a:endParaRPr kumimoji="1" lang="en-GB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9470" name="Group 30"/>
          <p:cNvGraphicFramePr>
            <a:graphicFrameLocks noGrp="1"/>
          </p:cNvGraphicFramePr>
          <p:nvPr/>
        </p:nvGraphicFramePr>
        <p:xfrm>
          <a:off x="2743201" y="2228850"/>
          <a:ext cx="964406" cy="685800"/>
        </p:xfrm>
        <a:graphic>
          <a:graphicData uri="http://schemas.openxmlformats.org/drawingml/2006/table">
            <a:tbl>
              <a:tblPr/>
              <a:tblGrid>
                <a:gridCol w="964406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(2(</a:t>
                      </a:r>
                      <a:r>
                        <a:rPr kumimoji="1" lang="de-DE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-1))!</a:t>
                      </a:r>
                      <a:endParaRPr kumimoji="1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-1)!</a:t>
                      </a:r>
                      <a:endParaRPr kumimoji="1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9478" name="Text Box 38"/>
          <p:cNvSpPr txBox="1">
            <a:spLocks noChangeArrowheads="1"/>
          </p:cNvSpPr>
          <p:nvPr/>
        </p:nvSpPr>
        <p:spPr bwMode="auto">
          <a:xfrm>
            <a:off x="1714500" y="3600451"/>
            <a:ext cx="6173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Clr>
                <a:schemeClr val="accent2"/>
              </a:buClr>
              <a:buFontTx/>
              <a:buAutoNum type="arabicPeriod" startAt="2"/>
            </a:pPr>
            <a:r>
              <a:rPr lang="de-DE" sz="1800"/>
              <a:t> Plankosten unterscheiden sich um Größenordnungen</a:t>
            </a:r>
          </a:p>
          <a:p>
            <a:pPr algn="l" eaLnBrk="1" hangingPunct="1">
              <a:buClr>
                <a:schemeClr val="accent2"/>
              </a:buClr>
              <a:buFontTx/>
              <a:buAutoNum type="arabicPeriod" startAt="2"/>
            </a:pPr>
            <a:r>
              <a:rPr lang="de-DE" sz="1800"/>
              <a:t> Optimierungsproblem ist </a:t>
            </a:r>
            <a:r>
              <a:rPr lang="de-DE" sz="1800" i="1"/>
              <a:t>NP</a:t>
            </a:r>
            <a:r>
              <a:rPr lang="de-DE" sz="1800"/>
              <a:t>-hart [Ibaraki 1984]</a:t>
            </a:r>
            <a:endParaRPr lang="en-GB" sz="18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78" grpId="0" build="p" autoUpdateAnimBg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34" y="109904"/>
            <a:ext cx="6515100" cy="857250"/>
          </a:xfrm>
        </p:spPr>
        <p:txBody>
          <a:bodyPr/>
          <a:lstStyle/>
          <a:p>
            <a:r>
              <a:rPr lang="de-DE" dirty="0">
                <a:latin typeface="Arial Black" charset="0"/>
              </a:rPr>
              <a:t>Dynamische Programmierung </a:t>
            </a:r>
            <a:endParaRPr lang="en-GB" dirty="0">
              <a:latin typeface="Arial Black" charset="0"/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398985"/>
            <a:ext cx="6858000" cy="3120628"/>
          </a:xfrm>
        </p:spPr>
        <p:txBody>
          <a:bodyPr/>
          <a:lstStyle/>
          <a:p>
            <a:pPr marL="457200" indent="-457200"/>
            <a:r>
              <a:rPr lang="de-DE" dirty="0">
                <a:solidFill>
                  <a:schemeClr val="accent2"/>
                </a:solidFill>
                <a:latin typeface="Tahoma" charset="0"/>
              </a:rPr>
              <a:t>Identifikation von 3 Phasen</a:t>
            </a:r>
          </a:p>
          <a:p>
            <a:pPr marL="457200" indent="-457200">
              <a:buFontTx/>
              <a:buAutoNum type="arabicPeriod"/>
            </a:pPr>
            <a:r>
              <a:rPr lang="de-DE" dirty="0">
                <a:latin typeface="Tahoma" charset="0"/>
              </a:rPr>
              <a:t>Access Root - Phase: Aufzählen der </a:t>
            </a:r>
            <a:r>
              <a:rPr lang="de-DE" dirty="0" smtClean="0">
                <a:latin typeface="Tahoma" charset="0"/>
              </a:rPr>
              <a:t>Zugriffspläne</a:t>
            </a:r>
          </a:p>
          <a:p>
            <a:pPr marL="457200" indent="-457200">
              <a:buFontTx/>
              <a:buAutoNum type="arabicPeriod"/>
            </a:pPr>
            <a:endParaRPr lang="de-DE" dirty="0">
              <a:latin typeface="Tahoma" charset="0"/>
            </a:endParaRPr>
          </a:p>
          <a:p>
            <a:pPr marL="457200" indent="-457200">
              <a:buFontTx/>
              <a:buAutoNum type="arabicPeriod"/>
            </a:pPr>
            <a:r>
              <a:rPr lang="de-DE" dirty="0" err="1">
                <a:latin typeface="Tahoma" charset="0"/>
              </a:rPr>
              <a:t>Join</a:t>
            </a:r>
            <a:r>
              <a:rPr lang="de-DE" dirty="0">
                <a:latin typeface="Tahoma" charset="0"/>
              </a:rPr>
              <a:t> Root - Phase: Aufzählen der </a:t>
            </a:r>
            <a:r>
              <a:rPr lang="de-DE" dirty="0" err="1" smtClean="0">
                <a:latin typeface="Tahoma" charset="0"/>
              </a:rPr>
              <a:t>Join</a:t>
            </a:r>
            <a:r>
              <a:rPr lang="de-DE" dirty="0" smtClean="0">
                <a:latin typeface="Tahoma" charset="0"/>
              </a:rPr>
              <a:t>-Kombinationen</a:t>
            </a:r>
          </a:p>
          <a:p>
            <a:pPr marL="457200" indent="-457200">
              <a:buFontTx/>
              <a:buAutoNum type="arabicPeriod"/>
            </a:pPr>
            <a:endParaRPr lang="de-DE" dirty="0">
              <a:latin typeface="Tahoma" charset="0"/>
            </a:endParaRPr>
          </a:p>
          <a:p>
            <a:pPr marL="457200" indent="-457200">
              <a:buFontTx/>
              <a:buAutoNum type="arabicPeriod"/>
            </a:pPr>
            <a:r>
              <a:rPr lang="de-DE" dirty="0">
                <a:latin typeface="Tahoma" charset="0"/>
              </a:rPr>
              <a:t>Finish Root - Phase: </a:t>
            </a:r>
            <a:r>
              <a:rPr lang="de-DE" dirty="0" err="1">
                <a:latin typeface="Tahoma" charset="0"/>
              </a:rPr>
              <a:t>sort</a:t>
            </a:r>
            <a:r>
              <a:rPr lang="de-DE" dirty="0">
                <a:latin typeface="Tahoma" charset="0"/>
              </a:rPr>
              <a:t>, </a:t>
            </a:r>
            <a:r>
              <a:rPr lang="de-DE" dirty="0" err="1">
                <a:latin typeface="Tahoma" charset="0"/>
              </a:rPr>
              <a:t>group-by</a:t>
            </a:r>
            <a:r>
              <a:rPr lang="de-DE" dirty="0">
                <a:latin typeface="Tahoma" charset="0"/>
              </a:rPr>
              <a:t>, etc.</a:t>
            </a:r>
            <a:endParaRPr lang="en-GB" sz="2100" dirty="0">
              <a:latin typeface="Tahoma" charset="0"/>
            </a:endParaRPr>
          </a:p>
          <a:p>
            <a:pPr marL="457200" indent="-457200"/>
            <a:endParaRPr lang="en-GB" sz="2100" dirty="0">
              <a:latin typeface="Tahoma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Optimierung durch Dynamische Programmierung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2708" y="742950"/>
            <a:ext cx="7000142" cy="3686175"/>
          </a:xfrm>
        </p:spPr>
        <p:txBody>
          <a:bodyPr/>
          <a:lstStyle/>
          <a:p>
            <a:r>
              <a:rPr lang="de-DE" dirty="0">
                <a:latin typeface="Tahoma" charset="0"/>
              </a:rPr>
              <a:t>Standardverfahren in heutigen relationalen </a:t>
            </a:r>
            <a:r>
              <a:rPr lang="de-DE" dirty="0" smtClean="0">
                <a:latin typeface="Tahoma" charset="0"/>
              </a:rPr>
              <a:t>Datenbanksystemen</a:t>
            </a:r>
          </a:p>
          <a:p>
            <a:endParaRPr lang="de-DE" dirty="0">
              <a:latin typeface="Tahoma" charset="0"/>
            </a:endParaRPr>
          </a:p>
          <a:p>
            <a:r>
              <a:rPr lang="de-DE" dirty="0">
                <a:latin typeface="Tahoma" charset="0"/>
              </a:rPr>
              <a:t>Voraussetzung ist ein Kostenmodell als Zielfunktion</a:t>
            </a:r>
          </a:p>
          <a:p>
            <a:pPr lvl="2"/>
            <a:r>
              <a:rPr lang="de-DE" dirty="0">
                <a:latin typeface="Tahoma" charset="0"/>
              </a:rPr>
              <a:t>I/O-Kosten</a:t>
            </a:r>
          </a:p>
          <a:p>
            <a:pPr lvl="2"/>
            <a:r>
              <a:rPr lang="de-DE" dirty="0" smtClean="0">
                <a:latin typeface="Tahoma" charset="0"/>
              </a:rPr>
              <a:t>CPU-Kosten</a:t>
            </a:r>
          </a:p>
          <a:p>
            <a:pPr lvl="2"/>
            <a:endParaRPr lang="de-DE" dirty="0">
              <a:latin typeface="Tahoma" charset="0"/>
            </a:endParaRPr>
          </a:p>
          <a:p>
            <a:r>
              <a:rPr lang="de-DE" dirty="0">
                <a:latin typeface="Tahoma" charset="0"/>
              </a:rPr>
              <a:t>DP basiert auf dem Optimalitätskriterium von </a:t>
            </a:r>
            <a:r>
              <a:rPr lang="de-DE" dirty="0" err="1">
                <a:latin typeface="Tahoma" charset="0"/>
              </a:rPr>
              <a:t>Bellman</a:t>
            </a:r>
            <a:endParaRPr lang="de-DE" dirty="0">
              <a:latin typeface="Tahoma" charset="0"/>
            </a:endParaRPr>
          </a:p>
          <a:p>
            <a:r>
              <a:rPr lang="de-DE" dirty="0">
                <a:latin typeface="Tahoma" charset="0"/>
              </a:rPr>
              <a:t>Literatur zu DP</a:t>
            </a:r>
            <a:r>
              <a:rPr lang="de-DE" dirty="0" smtClean="0">
                <a:latin typeface="Tahoma" charset="0"/>
              </a:rPr>
              <a:t>:</a:t>
            </a:r>
          </a:p>
          <a:p>
            <a:endParaRPr lang="de-DE" dirty="0">
              <a:latin typeface="Tahoma" charset="0"/>
            </a:endParaRPr>
          </a:p>
          <a:p>
            <a:pPr lvl="1"/>
            <a:r>
              <a:rPr lang="de-DE" sz="1500" dirty="0">
                <a:latin typeface="Tahoma" charset="0"/>
              </a:rPr>
              <a:t>D. Kossmann und K. Stocker:  Iterative Dynamic </a:t>
            </a:r>
            <a:r>
              <a:rPr lang="de-DE" sz="1500" dirty="0" err="1">
                <a:latin typeface="Tahoma" charset="0"/>
              </a:rPr>
              <a:t>Programming</a:t>
            </a:r>
            <a:r>
              <a:rPr lang="de-DE" sz="1500" dirty="0">
                <a:latin typeface="Tahoma" charset="0"/>
              </a:rPr>
              <a:t>,                                 TODS, 2000 </a:t>
            </a:r>
            <a:r>
              <a:rPr lang="de-DE" sz="1500" dirty="0" err="1">
                <a:latin typeface="Tahoma" charset="0"/>
              </a:rPr>
              <a:t>to</a:t>
            </a:r>
            <a:r>
              <a:rPr lang="de-DE" sz="1500" dirty="0">
                <a:latin typeface="Tahoma" charset="0"/>
              </a:rPr>
              <a:t> </a:t>
            </a:r>
            <a:r>
              <a:rPr lang="de-DE" sz="1500" dirty="0" err="1">
                <a:latin typeface="Tahoma" charset="0"/>
              </a:rPr>
              <a:t>appear</a:t>
            </a:r>
            <a:r>
              <a:rPr lang="de-DE" sz="1500" dirty="0">
                <a:latin typeface="Tahoma" charset="0"/>
              </a:rPr>
              <a:t> (online)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40415" y="1602161"/>
            <a:ext cx="1986519" cy="1624214"/>
            <a:chOff x="4032" y="2976"/>
            <a:chExt cx="1248" cy="1056"/>
          </a:xfrm>
        </p:grpSpPr>
        <p:sp>
          <p:nvSpPr>
            <p:cNvPr id="305160" name="AutoShape 5"/>
            <p:cNvSpPr>
              <a:spLocks noChangeArrowheads="1"/>
            </p:cNvSpPr>
            <p:nvPr/>
          </p:nvSpPr>
          <p:spPr bwMode="auto">
            <a:xfrm>
              <a:off x="4032" y="2976"/>
              <a:ext cx="1248" cy="1056"/>
            </a:xfrm>
            <a:prstGeom prst="wedgeRoundRectCallout">
              <a:avLst>
                <a:gd name="adj1" fmla="val -118407"/>
                <a:gd name="adj2" fmla="val 37770"/>
                <a:gd name="adj3" fmla="val 16667"/>
              </a:avLst>
            </a:prstGeom>
            <a:solidFill>
              <a:srgbClr val="FFFFFF"/>
            </a:solidFill>
            <a:ln w="57150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305161" name="AutoShape 6"/>
            <p:cNvSpPr>
              <a:spLocks noChangeArrowheads="1"/>
            </p:cNvSpPr>
            <p:nvPr/>
          </p:nvSpPr>
          <p:spPr bwMode="auto">
            <a:xfrm rot="-5336993">
              <a:off x="4488" y="2952"/>
              <a:ext cx="192" cy="240"/>
            </a:xfrm>
            <a:prstGeom prst="flowChartCollate">
              <a:avLst/>
            </a:prstGeom>
            <a:solidFill>
              <a:srgbClr val="FFFFFF"/>
            </a:solidFill>
            <a:ln w="5715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5162" name="AutoShape 7"/>
            <p:cNvSpPr>
              <a:spLocks noChangeArrowheads="1"/>
            </p:cNvSpPr>
            <p:nvPr/>
          </p:nvSpPr>
          <p:spPr bwMode="auto">
            <a:xfrm>
              <a:off x="4080" y="3360"/>
              <a:ext cx="480" cy="5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5715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>
                <a:latin typeface="Times New Roman" charset="0"/>
              </a:endParaRPr>
            </a:p>
            <a:p>
              <a:r>
                <a:rPr lang="de-DE" dirty="0" smtClean="0">
                  <a:latin typeface="Times New Roman" charset="0"/>
                </a:rPr>
                <a:t>O</a:t>
              </a:r>
            </a:p>
            <a:p>
              <a:endParaRPr lang="de-DE" dirty="0">
                <a:latin typeface="Times New Roman" charset="0"/>
              </a:endParaRPr>
            </a:p>
          </p:txBody>
        </p:sp>
        <p:sp>
          <p:nvSpPr>
            <p:cNvPr id="305163" name="AutoShape 8"/>
            <p:cNvSpPr>
              <a:spLocks noChangeArrowheads="1"/>
            </p:cNvSpPr>
            <p:nvPr/>
          </p:nvSpPr>
          <p:spPr bwMode="auto">
            <a:xfrm>
              <a:off x="4680" y="3342"/>
              <a:ext cx="480" cy="5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5715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>
                <a:latin typeface="Times New Roman" charset="0"/>
              </a:endParaRPr>
            </a:p>
            <a:p>
              <a:pPr algn="ctr"/>
              <a:r>
                <a:rPr lang="de-DE" dirty="0" smtClean="0">
                  <a:latin typeface="Times New Roman" charset="0"/>
                </a:rPr>
                <a:t>S-O</a:t>
              </a:r>
            </a:p>
            <a:p>
              <a:pPr algn="ctr"/>
              <a:endParaRPr lang="de-DE" dirty="0">
                <a:latin typeface="Times New Roman" charset="0"/>
              </a:endParaRPr>
            </a:p>
          </p:txBody>
        </p:sp>
        <p:cxnSp>
          <p:nvCxnSpPr>
            <p:cNvPr id="305164" name="AutoShape 9"/>
            <p:cNvCxnSpPr>
              <a:cxnSpLocks noChangeShapeType="1"/>
              <a:stCxn id="305162" idx="0"/>
              <a:endCxn id="305161" idx="0"/>
            </p:cNvCxnSpPr>
            <p:nvPr/>
          </p:nvCxnSpPr>
          <p:spPr bwMode="auto">
            <a:xfrm rot="-5400000">
              <a:off x="4246" y="3143"/>
              <a:ext cx="273" cy="126"/>
            </a:xfrm>
            <a:prstGeom prst="curvedConnector2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5165" name="AutoShape 10"/>
            <p:cNvCxnSpPr>
              <a:cxnSpLocks noChangeShapeType="1"/>
              <a:stCxn id="305163" idx="0"/>
              <a:endCxn id="305161" idx="2"/>
            </p:cNvCxnSpPr>
            <p:nvPr/>
          </p:nvCxnSpPr>
          <p:spPr bwMode="auto">
            <a:xfrm rot="16200000" flipV="1">
              <a:off x="4678" y="3100"/>
              <a:ext cx="268" cy="216"/>
            </a:xfrm>
            <a:prstGeom prst="curvedConnector2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6619" name="AutoShape 11"/>
          <p:cNvSpPr>
            <a:spLocks noChangeArrowheads="1"/>
          </p:cNvSpPr>
          <p:nvPr/>
        </p:nvSpPr>
        <p:spPr bwMode="auto">
          <a:xfrm>
            <a:off x="7918870" y="3702791"/>
            <a:ext cx="1068265" cy="574100"/>
          </a:xfrm>
          <a:prstGeom prst="wedgeEllipseCallout">
            <a:avLst>
              <a:gd name="adj1" fmla="val -14614"/>
              <a:gd name="adj2" fmla="val -152651"/>
            </a:avLst>
          </a:prstGeom>
          <a:solidFill>
            <a:srgbClr val="FFFFFF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de-DE" sz="1350">
                <a:latin typeface="Times New Roman" charset="0"/>
              </a:rPr>
              <a:t>Optimaler</a:t>
            </a:r>
          </a:p>
          <a:p>
            <a:pPr>
              <a:lnSpc>
                <a:spcPct val="90000"/>
              </a:lnSpc>
            </a:pPr>
            <a:r>
              <a:rPr lang="de-DE" sz="1350">
                <a:latin typeface="Times New Roman" charset="0"/>
              </a:rPr>
              <a:t>Subplan</a:t>
            </a:r>
            <a:endParaRPr lang="de-DE">
              <a:latin typeface="Times New Roman" charset="0"/>
            </a:endParaRPr>
          </a:p>
        </p:txBody>
      </p:sp>
      <p:sp>
        <p:nvSpPr>
          <p:cNvPr id="196620" name="AutoShape 12"/>
          <p:cNvSpPr>
            <a:spLocks noChangeArrowheads="1"/>
          </p:cNvSpPr>
          <p:nvPr/>
        </p:nvSpPr>
        <p:spPr bwMode="auto">
          <a:xfrm>
            <a:off x="5749036" y="3851894"/>
            <a:ext cx="1183171" cy="457200"/>
          </a:xfrm>
          <a:prstGeom prst="wedgeEllipseCallout">
            <a:avLst>
              <a:gd name="adj1" fmla="val 83667"/>
              <a:gd name="adj2" fmla="val -250116"/>
            </a:avLst>
          </a:prstGeom>
          <a:solidFill>
            <a:srgbClr val="FFFFFF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de-DE" sz="1350" dirty="0">
                <a:latin typeface="Times New Roman" charset="0"/>
              </a:rPr>
              <a:t>Optimaler</a:t>
            </a:r>
          </a:p>
          <a:p>
            <a:pPr>
              <a:lnSpc>
                <a:spcPct val="90000"/>
              </a:lnSpc>
            </a:pPr>
            <a:r>
              <a:rPr lang="de-DE" sz="1350" dirty="0" err="1">
                <a:latin typeface="Times New Roman" charset="0"/>
              </a:rPr>
              <a:t>Subplan</a:t>
            </a:r>
            <a:endParaRPr lang="de-DE" dirty="0">
              <a:latin typeface="Times New Roman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41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9" grpId="0" animBg="1" autoUpdateAnimBg="0"/>
      <p:bldP spid="196620" grpId="0" animBg="1" autoUpdateAnimBg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DP - Beispiel</a:t>
            </a:r>
            <a:endParaRPr lang="en-GB">
              <a:latin typeface="Arial Black" charset="0"/>
            </a:endParaRPr>
          </a:p>
        </p:txBody>
      </p:sp>
      <p:graphicFrame>
        <p:nvGraphicFramePr>
          <p:cNvPr id="198659" name="Group 3"/>
          <p:cNvGraphicFramePr>
            <a:graphicFrameLocks noGrp="1"/>
          </p:cNvGraphicFramePr>
          <p:nvPr/>
        </p:nvGraphicFramePr>
        <p:xfrm>
          <a:off x="1714500" y="1428750"/>
          <a:ext cx="5314950" cy="3048000"/>
        </p:xfrm>
        <a:graphic>
          <a:graphicData uri="http://schemas.openxmlformats.org/drawingml/2006/table">
            <a:tbl>
              <a:tblPr/>
              <a:tblGrid>
                <a:gridCol w="1028700"/>
                <a:gridCol w="42862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Index</a:t>
                      </a:r>
                      <a:endParaRPr kumimoji="1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Pläne</a:t>
                      </a:r>
                      <a:endParaRPr kumimoji="1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{ABC}</a:t>
                      </a:r>
                      <a:endParaRPr kumimoji="1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endParaRPr kumimoji="1" lang="de-D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{BC}</a:t>
                      </a:r>
                      <a:endParaRPr kumimoji="1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endParaRPr kumimoji="1" lang="de-D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{AC}</a:t>
                      </a:r>
                      <a:endParaRPr kumimoji="1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endParaRPr kumimoji="1" lang="de-DE" sz="15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{AB}</a:t>
                      </a:r>
                      <a:endParaRPr kumimoji="1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endParaRPr kumimoji="1" lang="de-DE" sz="15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{C}</a:t>
                      </a:r>
                      <a:endParaRPr kumimoji="1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endParaRPr kumimoji="1" lang="de-D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{B}</a:t>
                      </a:r>
                      <a:endParaRPr kumimoji="1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endParaRPr kumimoji="1" lang="de-D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{A}</a:t>
                      </a:r>
                      <a:endParaRPr kumimoji="1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endParaRPr kumimoji="1" lang="de-D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228" name="Text Box 32"/>
          <p:cNvSpPr txBox="1">
            <a:spLocks noChangeArrowheads="1"/>
          </p:cNvSpPr>
          <p:nvPr/>
        </p:nvSpPr>
        <p:spPr bwMode="auto">
          <a:xfrm>
            <a:off x="1759744" y="963216"/>
            <a:ext cx="405104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sz="2100">
                <a:solidFill>
                  <a:schemeClr val="accent2"/>
                </a:solidFill>
              </a:rPr>
              <a:t>1. Phase: Zugriffspläne ermitteln</a:t>
            </a:r>
            <a:endParaRPr lang="en-GB" sz="2100">
              <a:solidFill>
                <a:schemeClr val="accent2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DP - Beispiel</a:t>
            </a:r>
            <a:endParaRPr lang="en-GB">
              <a:latin typeface="Arial Black" charset="0"/>
            </a:endParaRPr>
          </a:p>
        </p:txBody>
      </p:sp>
      <p:graphicFrame>
        <p:nvGraphicFramePr>
          <p:cNvPr id="199683" name="Group 3"/>
          <p:cNvGraphicFramePr>
            <a:graphicFrameLocks noGrp="1"/>
          </p:cNvGraphicFramePr>
          <p:nvPr/>
        </p:nvGraphicFramePr>
        <p:xfrm>
          <a:off x="1714500" y="1428750"/>
          <a:ext cx="5314950" cy="3048000"/>
        </p:xfrm>
        <a:graphic>
          <a:graphicData uri="http://schemas.openxmlformats.org/drawingml/2006/table">
            <a:tbl>
              <a:tblPr/>
              <a:tblGrid>
                <a:gridCol w="1028700"/>
                <a:gridCol w="42862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Index</a:t>
                      </a:r>
                      <a:endParaRPr kumimoji="1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Pläne</a:t>
                      </a:r>
                      <a:endParaRPr kumimoji="1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{ABC}</a:t>
                      </a:r>
                      <a:endParaRPr kumimoji="1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endParaRPr kumimoji="1" lang="de-D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{BC}</a:t>
                      </a:r>
                      <a:endParaRPr kumimoji="1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endParaRPr kumimoji="1" lang="de-D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{AC}</a:t>
                      </a:r>
                      <a:endParaRPr kumimoji="1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endParaRPr kumimoji="1" lang="de-DE" sz="15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{AB}</a:t>
                      </a:r>
                      <a:endParaRPr kumimoji="1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endParaRPr kumimoji="1" lang="de-DE" sz="15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{C}</a:t>
                      </a:r>
                      <a:endParaRPr kumimoji="1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scan(C)</a:t>
                      </a:r>
                      <a:endParaRPr kumimoji="1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{B}</a:t>
                      </a:r>
                      <a:endParaRPr kumimoji="1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scan(B), iscan(B)</a:t>
                      </a:r>
                      <a:endParaRPr kumimoji="1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{A}</a:t>
                      </a:r>
                      <a:endParaRPr kumimoji="1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scan(A)</a:t>
                      </a:r>
                      <a:endParaRPr kumimoji="1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276" name="Text Box 32"/>
          <p:cNvSpPr txBox="1">
            <a:spLocks noChangeArrowheads="1"/>
          </p:cNvSpPr>
          <p:nvPr/>
        </p:nvSpPr>
        <p:spPr bwMode="auto">
          <a:xfrm>
            <a:off x="1759744" y="963216"/>
            <a:ext cx="405104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sz="2100">
                <a:solidFill>
                  <a:schemeClr val="accent2"/>
                </a:solidFill>
              </a:rPr>
              <a:t>1. Phase: Zugriffspläne ermitteln</a:t>
            </a:r>
            <a:endParaRPr lang="en-GB" sz="2100">
              <a:solidFill>
                <a:schemeClr val="accent2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DP - Beispiel</a:t>
            </a:r>
            <a:endParaRPr lang="en-GB">
              <a:latin typeface="Arial Black" charset="0"/>
            </a:endParaRPr>
          </a:p>
        </p:txBody>
      </p:sp>
      <p:graphicFrame>
        <p:nvGraphicFramePr>
          <p:cNvPr id="200754" name="Group 50"/>
          <p:cNvGraphicFramePr>
            <a:graphicFrameLocks noGrp="1"/>
          </p:cNvGraphicFramePr>
          <p:nvPr>
            <p:extLst/>
          </p:nvPr>
        </p:nvGraphicFramePr>
        <p:xfrm>
          <a:off x="1143001" y="1428750"/>
          <a:ext cx="6669881" cy="3165873"/>
        </p:xfrm>
        <a:graphic>
          <a:graphicData uri="http://schemas.openxmlformats.org/drawingml/2006/table">
            <a:tbl>
              <a:tblPr/>
              <a:tblGrid>
                <a:gridCol w="1078706"/>
                <a:gridCol w="5591175"/>
              </a:tblGrid>
              <a:tr h="381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Index</a:t>
                      </a:r>
                      <a:endParaRPr kumimoji="1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6" marB="3429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Pläne</a:t>
                      </a:r>
                      <a:endParaRPr kumimoji="1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8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{ABC}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6" marB="3429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endParaRPr kumimoji="1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8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{BC}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6" marB="3429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8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{AC}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6" marB="3429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s(A) </a:t>
                      </a:r>
                      <a:r>
                        <a:rPr lang="de-DE" sz="2400" dirty="0" smtClean="0">
                          <a:latin typeface="JoinFont" charset="0"/>
                          <a:sym typeface="Symbol" charset="0"/>
                        </a:rPr>
                        <a:t>⋈</a:t>
                      </a: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JoinFont" charset="0"/>
                          <a:ea typeface="ＭＳ Ｐゴシック" charset="0"/>
                        </a:rPr>
                        <a:t> </a:t>
                      </a:r>
                      <a:r>
                        <a:rPr kumimoji="1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s(C), s(C) </a:t>
                      </a:r>
                      <a:r>
                        <a:rPr lang="de-DE" sz="2400" dirty="0" smtClean="0">
                          <a:latin typeface="JoinFont" charset="0"/>
                          <a:sym typeface="Symbol" charset="0"/>
                        </a:rPr>
                        <a:t>⋈</a:t>
                      </a: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1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s(A)</a:t>
                      </a:r>
                      <a:endParaRPr kumimoji="1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8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{AB}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6" marB="3429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s(A) </a:t>
                      </a:r>
                      <a:r>
                        <a:rPr lang="de-DE" sz="2400" dirty="0" smtClean="0">
                          <a:latin typeface="JoinFont" charset="0"/>
                          <a:sym typeface="Symbol" charset="0"/>
                        </a:rPr>
                        <a:t>⋈ </a:t>
                      </a: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s(B</a:t>
                      </a:r>
                      <a:r>
                        <a:rPr kumimoji="1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), s(A) </a:t>
                      </a:r>
                      <a:r>
                        <a:rPr lang="de-DE" sz="2400" dirty="0" smtClean="0">
                          <a:latin typeface="JoinFont" charset="0"/>
                          <a:sym typeface="Symbol" charset="0"/>
                        </a:rPr>
                        <a:t>⋈</a:t>
                      </a: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1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is</a:t>
                      </a:r>
                      <a:r>
                        <a:rPr kumimoji="1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(B), </a:t>
                      </a:r>
                      <a:r>
                        <a:rPr kumimoji="1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is</a:t>
                      </a:r>
                      <a:r>
                        <a:rPr kumimoji="1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(B) </a:t>
                      </a:r>
                      <a:r>
                        <a:rPr lang="de-DE" sz="2400" dirty="0" smtClean="0">
                          <a:latin typeface="JoinFont" charset="0"/>
                          <a:sym typeface="Symbol" charset="0"/>
                        </a:rPr>
                        <a:t>⋈</a:t>
                      </a: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1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s(A),... </a:t>
                      </a:r>
                      <a:endParaRPr kumimoji="1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8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{C}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6" marB="3429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scan(C)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8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{B}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6" marB="3429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scan(B), iscan(B)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8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{A}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6" marB="3429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scan</a:t>
                      </a:r>
                      <a:r>
                        <a:rPr kumimoji="1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(A)</a:t>
                      </a:r>
                      <a:endParaRPr kumimoji="1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0736" name="Text Box 32"/>
          <p:cNvSpPr txBox="1">
            <a:spLocks noChangeArrowheads="1"/>
          </p:cNvSpPr>
          <p:nvPr/>
        </p:nvSpPr>
        <p:spPr bwMode="auto">
          <a:xfrm>
            <a:off x="4800600" y="1371600"/>
            <a:ext cx="1204176" cy="415498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sz="2100" b="1">
                <a:solidFill>
                  <a:srgbClr val="A50021"/>
                </a:solidFill>
              </a:rPr>
              <a:t>Pruning</a:t>
            </a:r>
            <a:endParaRPr lang="en-GB" sz="2100" b="1">
              <a:solidFill>
                <a:srgbClr val="A50021"/>
              </a:solidFill>
            </a:endParaRPr>
          </a:p>
        </p:txBody>
      </p:sp>
      <p:sp>
        <p:nvSpPr>
          <p:cNvPr id="311325" name="Text Box 33"/>
          <p:cNvSpPr txBox="1">
            <a:spLocks noChangeArrowheads="1"/>
          </p:cNvSpPr>
          <p:nvPr/>
        </p:nvSpPr>
        <p:spPr bwMode="auto">
          <a:xfrm>
            <a:off x="1759744" y="963216"/>
            <a:ext cx="589616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sz="2100">
                <a:solidFill>
                  <a:schemeClr val="accent2"/>
                </a:solidFill>
              </a:rPr>
              <a:t>2. Phase: Join-Pläne ermitteln (2-fach,...,n-fach)</a:t>
            </a:r>
            <a:endParaRPr lang="en-GB" sz="2100">
              <a:solidFill>
                <a:schemeClr val="accent2"/>
              </a:solidFill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356497" y="2625329"/>
            <a:ext cx="800100" cy="342900"/>
            <a:chOff x="2736" y="2256"/>
            <a:chExt cx="672" cy="288"/>
          </a:xfrm>
        </p:grpSpPr>
        <p:sp>
          <p:nvSpPr>
            <p:cNvPr id="311330" name="Freeform 40"/>
            <p:cNvSpPr>
              <a:spLocks/>
            </p:cNvSpPr>
            <p:nvPr/>
          </p:nvSpPr>
          <p:spPr bwMode="auto">
            <a:xfrm>
              <a:off x="2736" y="2256"/>
              <a:ext cx="672" cy="288"/>
            </a:xfrm>
            <a:custGeom>
              <a:avLst/>
              <a:gdLst>
                <a:gd name="T0" fmla="*/ 0 w 806"/>
                <a:gd name="T1" fmla="*/ 0 h 395"/>
                <a:gd name="T2" fmla="*/ 83 w 806"/>
                <a:gd name="T3" fmla="*/ 35 h 395"/>
                <a:gd name="T4" fmla="*/ 278 w 806"/>
                <a:gd name="T5" fmla="*/ 93 h 395"/>
                <a:gd name="T6" fmla="*/ 291 w 806"/>
                <a:gd name="T7" fmla="*/ 98 h 395"/>
                <a:gd name="T8" fmla="*/ 322 w 806"/>
                <a:gd name="T9" fmla="*/ 102 h 395"/>
                <a:gd name="T10" fmla="*/ 389 w 806"/>
                <a:gd name="T11" fmla="*/ 112 h 3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6"/>
                <a:gd name="T19" fmla="*/ 0 h 395"/>
                <a:gd name="T20" fmla="*/ 806 w 806"/>
                <a:gd name="T21" fmla="*/ 395 h 3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6" h="395">
                  <a:moveTo>
                    <a:pt x="0" y="0"/>
                  </a:moveTo>
                  <a:cubicBezTo>
                    <a:pt x="77" y="19"/>
                    <a:pt x="101" y="98"/>
                    <a:pt x="173" y="124"/>
                  </a:cubicBezTo>
                  <a:cubicBezTo>
                    <a:pt x="276" y="227"/>
                    <a:pt x="440" y="286"/>
                    <a:pt x="576" y="329"/>
                  </a:cubicBezTo>
                  <a:cubicBezTo>
                    <a:pt x="584" y="335"/>
                    <a:pt x="592" y="343"/>
                    <a:pt x="601" y="346"/>
                  </a:cubicBezTo>
                  <a:cubicBezTo>
                    <a:pt x="622" y="354"/>
                    <a:pt x="666" y="362"/>
                    <a:pt x="666" y="362"/>
                  </a:cubicBezTo>
                  <a:cubicBezTo>
                    <a:pt x="710" y="392"/>
                    <a:pt x="754" y="395"/>
                    <a:pt x="806" y="395"/>
                  </a:cubicBezTo>
                </a:path>
              </a:pathLst>
            </a:custGeom>
            <a:noFill/>
            <a:ln w="571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331" name="Freeform 41"/>
            <p:cNvSpPr>
              <a:spLocks/>
            </p:cNvSpPr>
            <p:nvPr/>
          </p:nvSpPr>
          <p:spPr bwMode="auto">
            <a:xfrm>
              <a:off x="2748" y="2256"/>
              <a:ext cx="660" cy="278"/>
            </a:xfrm>
            <a:custGeom>
              <a:avLst/>
              <a:gdLst>
                <a:gd name="T0" fmla="*/ 0 w 585"/>
                <a:gd name="T1" fmla="*/ 135 h 353"/>
                <a:gd name="T2" fmla="*/ 120 w 585"/>
                <a:gd name="T3" fmla="*/ 120 h 353"/>
                <a:gd name="T4" fmla="*/ 175 w 585"/>
                <a:gd name="T5" fmla="*/ 117 h 353"/>
                <a:gd name="T6" fmla="*/ 292 w 585"/>
                <a:gd name="T7" fmla="*/ 101 h 353"/>
                <a:gd name="T8" fmla="*/ 440 w 585"/>
                <a:gd name="T9" fmla="*/ 89 h 353"/>
                <a:gd name="T10" fmla="*/ 560 w 585"/>
                <a:gd name="T11" fmla="*/ 72 h 353"/>
                <a:gd name="T12" fmla="*/ 654 w 585"/>
                <a:gd name="T13" fmla="*/ 57 h 353"/>
                <a:gd name="T14" fmla="*/ 842 w 585"/>
                <a:gd name="T15" fmla="*/ 19 h 353"/>
                <a:gd name="T16" fmla="*/ 907 w 585"/>
                <a:gd name="T17" fmla="*/ 6 h 353"/>
                <a:gd name="T18" fmla="*/ 949 w 585"/>
                <a:gd name="T19" fmla="*/ 0 h 3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5"/>
                <a:gd name="T31" fmla="*/ 0 h 353"/>
                <a:gd name="T32" fmla="*/ 585 w 585"/>
                <a:gd name="T33" fmla="*/ 353 h 3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5" h="353">
                  <a:moveTo>
                    <a:pt x="0" y="353"/>
                  </a:moveTo>
                  <a:cubicBezTo>
                    <a:pt x="29" y="344"/>
                    <a:pt x="47" y="324"/>
                    <a:pt x="74" y="312"/>
                  </a:cubicBezTo>
                  <a:cubicBezTo>
                    <a:pt x="84" y="307"/>
                    <a:pt x="96" y="308"/>
                    <a:pt x="107" y="304"/>
                  </a:cubicBezTo>
                  <a:cubicBezTo>
                    <a:pt x="144" y="291"/>
                    <a:pt x="143" y="282"/>
                    <a:pt x="181" y="263"/>
                  </a:cubicBezTo>
                  <a:cubicBezTo>
                    <a:pt x="238" y="235"/>
                    <a:pt x="172" y="294"/>
                    <a:pt x="272" y="230"/>
                  </a:cubicBezTo>
                  <a:cubicBezTo>
                    <a:pt x="297" y="214"/>
                    <a:pt x="317" y="198"/>
                    <a:pt x="346" y="189"/>
                  </a:cubicBezTo>
                  <a:cubicBezTo>
                    <a:pt x="366" y="168"/>
                    <a:pt x="376" y="157"/>
                    <a:pt x="404" y="148"/>
                  </a:cubicBezTo>
                  <a:cubicBezTo>
                    <a:pt x="438" y="112"/>
                    <a:pt x="480" y="80"/>
                    <a:pt x="519" y="49"/>
                  </a:cubicBezTo>
                  <a:cubicBezTo>
                    <a:pt x="533" y="38"/>
                    <a:pt x="546" y="27"/>
                    <a:pt x="560" y="16"/>
                  </a:cubicBezTo>
                  <a:cubicBezTo>
                    <a:pt x="568" y="10"/>
                    <a:pt x="585" y="0"/>
                    <a:pt x="585" y="0"/>
                  </a:cubicBezTo>
                </a:path>
              </a:pathLst>
            </a:custGeom>
            <a:noFill/>
            <a:ln w="571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736056" y="3003947"/>
            <a:ext cx="800100" cy="342900"/>
            <a:chOff x="2736" y="2256"/>
            <a:chExt cx="672" cy="288"/>
          </a:xfrm>
        </p:grpSpPr>
        <p:sp>
          <p:nvSpPr>
            <p:cNvPr id="311328" name="Freeform 43"/>
            <p:cNvSpPr>
              <a:spLocks/>
            </p:cNvSpPr>
            <p:nvPr/>
          </p:nvSpPr>
          <p:spPr bwMode="auto">
            <a:xfrm>
              <a:off x="2736" y="2256"/>
              <a:ext cx="672" cy="288"/>
            </a:xfrm>
            <a:custGeom>
              <a:avLst/>
              <a:gdLst>
                <a:gd name="T0" fmla="*/ 0 w 806"/>
                <a:gd name="T1" fmla="*/ 0 h 395"/>
                <a:gd name="T2" fmla="*/ 83 w 806"/>
                <a:gd name="T3" fmla="*/ 35 h 395"/>
                <a:gd name="T4" fmla="*/ 278 w 806"/>
                <a:gd name="T5" fmla="*/ 93 h 395"/>
                <a:gd name="T6" fmla="*/ 291 w 806"/>
                <a:gd name="T7" fmla="*/ 98 h 395"/>
                <a:gd name="T8" fmla="*/ 322 w 806"/>
                <a:gd name="T9" fmla="*/ 102 h 395"/>
                <a:gd name="T10" fmla="*/ 389 w 806"/>
                <a:gd name="T11" fmla="*/ 112 h 3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6"/>
                <a:gd name="T19" fmla="*/ 0 h 395"/>
                <a:gd name="T20" fmla="*/ 806 w 806"/>
                <a:gd name="T21" fmla="*/ 395 h 3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6" h="395">
                  <a:moveTo>
                    <a:pt x="0" y="0"/>
                  </a:moveTo>
                  <a:cubicBezTo>
                    <a:pt x="77" y="19"/>
                    <a:pt x="101" y="98"/>
                    <a:pt x="173" y="124"/>
                  </a:cubicBezTo>
                  <a:cubicBezTo>
                    <a:pt x="276" y="227"/>
                    <a:pt x="440" y="286"/>
                    <a:pt x="576" y="329"/>
                  </a:cubicBezTo>
                  <a:cubicBezTo>
                    <a:pt x="584" y="335"/>
                    <a:pt x="592" y="343"/>
                    <a:pt x="601" y="346"/>
                  </a:cubicBezTo>
                  <a:cubicBezTo>
                    <a:pt x="622" y="354"/>
                    <a:pt x="666" y="362"/>
                    <a:pt x="666" y="362"/>
                  </a:cubicBezTo>
                  <a:cubicBezTo>
                    <a:pt x="710" y="392"/>
                    <a:pt x="754" y="395"/>
                    <a:pt x="806" y="395"/>
                  </a:cubicBezTo>
                </a:path>
              </a:pathLst>
            </a:custGeom>
            <a:noFill/>
            <a:ln w="571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329" name="Freeform 44"/>
            <p:cNvSpPr>
              <a:spLocks/>
            </p:cNvSpPr>
            <p:nvPr/>
          </p:nvSpPr>
          <p:spPr bwMode="auto">
            <a:xfrm>
              <a:off x="2748" y="2256"/>
              <a:ext cx="660" cy="278"/>
            </a:xfrm>
            <a:custGeom>
              <a:avLst/>
              <a:gdLst>
                <a:gd name="T0" fmla="*/ 0 w 585"/>
                <a:gd name="T1" fmla="*/ 135 h 353"/>
                <a:gd name="T2" fmla="*/ 120 w 585"/>
                <a:gd name="T3" fmla="*/ 120 h 353"/>
                <a:gd name="T4" fmla="*/ 175 w 585"/>
                <a:gd name="T5" fmla="*/ 117 h 353"/>
                <a:gd name="T6" fmla="*/ 292 w 585"/>
                <a:gd name="T7" fmla="*/ 101 h 353"/>
                <a:gd name="T8" fmla="*/ 440 w 585"/>
                <a:gd name="T9" fmla="*/ 89 h 353"/>
                <a:gd name="T10" fmla="*/ 560 w 585"/>
                <a:gd name="T11" fmla="*/ 72 h 353"/>
                <a:gd name="T12" fmla="*/ 654 w 585"/>
                <a:gd name="T13" fmla="*/ 57 h 353"/>
                <a:gd name="T14" fmla="*/ 842 w 585"/>
                <a:gd name="T15" fmla="*/ 19 h 353"/>
                <a:gd name="T16" fmla="*/ 907 w 585"/>
                <a:gd name="T17" fmla="*/ 6 h 353"/>
                <a:gd name="T18" fmla="*/ 949 w 585"/>
                <a:gd name="T19" fmla="*/ 0 h 3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5"/>
                <a:gd name="T31" fmla="*/ 0 h 353"/>
                <a:gd name="T32" fmla="*/ 585 w 585"/>
                <a:gd name="T33" fmla="*/ 353 h 3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5" h="353">
                  <a:moveTo>
                    <a:pt x="0" y="353"/>
                  </a:moveTo>
                  <a:cubicBezTo>
                    <a:pt x="29" y="344"/>
                    <a:pt x="47" y="324"/>
                    <a:pt x="74" y="312"/>
                  </a:cubicBezTo>
                  <a:cubicBezTo>
                    <a:pt x="84" y="307"/>
                    <a:pt x="96" y="308"/>
                    <a:pt x="107" y="304"/>
                  </a:cubicBezTo>
                  <a:cubicBezTo>
                    <a:pt x="144" y="291"/>
                    <a:pt x="143" y="282"/>
                    <a:pt x="181" y="263"/>
                  </a:cubicBezTo>
                  <a:cubicBezTo>
                    <a:pt x="238" y="235"/>
                    <a:pt x="172" y="294"/>
                    <a:pt x="272" y="230"/>
                  </a:cubicBezTo>
                  <a:cubicBezTo>
                    <a:pt x="297" y="214"/>
                    <a:pt x="317" y="198"/>
                    <a:pt x="346" y="189"/>
                  </a:cubicBezTo>
                  <a:cubicBezTo>
                    <a:pt x="366" y="168"/>
                    <a:pt x="376" y="157"/>
                    <a:pt x="404" y="148"/>
                  </a:cubicBezTo>
                  <a:cubicBezTo>
                    <a:pt x="438" y="112"/>
                    <a:pt x="480" y="80"/>
                    <a:pt x="519" y="49"/>
                  </a:cubicBezTo>
                  <a:cubicBezTo>
                    <a:pt x="533" y="38"/>
                    <a:pt x="546" y="27"/>
                    <a:pt x="560" y="16"/>
                  </a:cubicBezTo>
                  <a:cubicBezTo>
                    <a:pt x="568" y="10"/>
                    <a:pt x="585" y="0"/>
                    <a:pt x="585" y="0"/>
                  </a:cubicBezTo>
                </a:path>
              </a:pathLst>
            </a:custGeom>
            <a:noFill/>
            <a:ln w="571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9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36" grpId="0" animBg="1" autoUpdateAnimBg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DP - Beispiel</a:t>
            </a:r>
            <a:endParaRPr lang="en-GB">
              <a:latin typeface="Arial Black" charset="0"/>
            </a:endParaRPr>
          </a:p>
        </p:txBody>
      </p:sp>
      <p:graphicFrame>
        <p:nvGraphicFramePr>
          <p:cNvPr id="201770" name="Group 42"/>
          <p:cNvGraphicFramePr>
            <a:graphicFrameLocks noGrp="1"/>
          </p:cNvGraphicFramePr>
          <p:nvPr/>
        </p:nvGraphicFramePr>
        <p:xfrm>
          <a:off x="1714500" y="1428751"/>
          <a:ext cx="5715000" cy="3362330"/>
        </p:xfrm>
        <a:graphic>
          <a:graphicData uri="http://schemas.openxmlformats.org/drawingml/2006/table">
            <a:tbl>
              <a:tblPr/>
              <a:tblGrid>
                <a:gridCol w="923925"/>
                <a:gridCol w="4791075"/>
              </a:tblGrid>
              <a:tr h="3978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Index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4" marB="3429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Pläne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1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{ABC}</a:t>
                      </a:r>
                      <a:endParaRPr kumimoji="1" lang="en-GB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4" marB="3429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(</a:t>
                      </a:r>
                      <a:r>
                        <a:rPr kumimoji="1" lang="de-DE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is</a:t>
                      </a:r>
                      <a:r>
                        <a:rPr kumimoji="1" lang="de-D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(B) </a:t>
                      </a:r>
                      <a:r>
                        <a:rPr lang="de-DE" sz="3000" dirty="0" smtClean="0">
                          <a:latin typeface="JoinFont" charset="0"/>
                          <a:sym typeface="Symbol" charset="0"/>
                        </a:rPr>
                        <a:t>⋈</a:t>
                      </a:r>
                      <a:r>
                        <a:rPr kumimoji="1" lang="de-DE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1" lang="de-D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s(A)) </a:t>
                      </a:r>
                      <a:r>
                        <a:rPr lang="de-DE" sz="3000" dirty="0" smtClean="0">
                          <a:latin typeface="JoinFont" charset="0"/>
                          <a:sym typeface="Symbol" charset="0"/>
                        </a:rPr>
                        <a:t>⋈</a:t>
                      </a:r>
                      <a:r>
                        <a:rPr kumimoji="1" lang="de-DE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1" lang="de-D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s(C)</a:t>
                      </a:r>
                      <a:endParaRPr kumimoji="1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{BC}</a:t>
                      </a:r>
                      <a:endParaRPr kumimoji="1" lang="en-GB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4" marB="3429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  <a:endParaRPr kumimoji="1" lang="en-GB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1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{AC}</a:t>
                      </a:r>
                      <a:endParaRPr kumimoji="1" lang="en-GB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4" marB="3429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s(A) </a:t>
                      </a:r>
                      <a:r>
                        <a:rPr lang="de-DE" sz="3000" dirty="0" smtClean="0">
                          <a:latin typeface="JoinFont" charset="0"/>
                          <a:sym typeface="Symbol" charset="0"/>
                        </a:rPr>
                        <a:t>⋈</a:t>
                      </a:r>
                      <a:r>
                        <a:rPr kumimoji="1" lang="de-DE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1" lang="de-D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s(C)</a:t>
                      </a:r>
                      <a:endParaRPr kumimoji="1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1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{AB}</a:t>
                      </a:r>
                      <a:endParaRPr kumimoji="1" lang="en-GB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4" marB="3429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s(A) </a:t>
                      </a:r>
                      <a:r>
                        <a:rPr lang="de-DE" sz="3000" dirty="0" smtClean="0">
                          <a:latin typeface="JoinFont" charset="0"/>
                          <a:sym typeface="Symbol" charset="0"/>
                        </a:rPr>
                        <a:t>⋈</a:t>
                      </a:r>
                      <a:r>
                        <a:rPr kumimoji="1" lang="de-DE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1" lang="de-DE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is</a:t>
                      </a:r>
                      <a:r>
                        <a:rPr kumimoji="1" lang="de-D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(B), </a:t>
                      </a:r>
                      <a:r>
                        <a:rPr kumimoji="1" lang="de-DE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is</a:t>
                      </a:r>
                      <a:r>
                        <a:rPr kumimoji="1" lang="de-D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(B) </a:t>
                      </a:r>
                      <a:r>
                        <a:rPr lang="de-DE" sz="3000" dirty="0" smtClean="0">
                          <a:latin typeface="JoinFont" charset="0"/>
                          <a:sym typeface="Symbol" charset="0"/>
                        </a:rPr>
                        <a:t>⋈</a:t>
                      </a:r>
                      <a:r>
                        <a:rPr kumimoji="1" lang="de-DE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1" lang="de-D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s(A) </a:t>
                      </a:r>
                      <a:endParaRPr kumimoji="1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{C}</a:t>
                      </a:r>
                      <a:endParaRPr kumimoji="1" lang="en-GB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4" marB="3429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scan(C)</a:t>
                      </a:r>
                      <a:endParaRPr kumimoji="1" lang="en-GB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{B}</a:t>
                      </a:r>
                      <a:endParaRPr kumimoji="1" lang="en-GB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4" marB="3429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scan(B), iscan(B)</a:t>
                      </a:r>
                      <a:endParaRPr kumimoji="1" lang="en-GB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{A}</a:t>
                      </a:r>
                      <a:endParaRPr kumimoji="1" lang="en-GB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4" marB="3429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scan</a:t>
                      </a:r>
                      <a:r>
                        <a:rPr kumimoji="1" lang="de-D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(A)</a:t>
                      </a:r>
                      <a:endParaRPr kumimoji="1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3372" name="Text Box 32"/>
          <p:cNvSpPr txBox="1">
            <a:spLocks noChangeArrowheads="1"/>
          </p:cNvSpPr>
          <p:nvPr/>
        </p:nvSpPr>
        <p:spPr bwMode="auto">
          <a:xfrm>
            <a:off x="1759744" y="963216"/>
            <a:ext cx="291778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sz="2100">
                <a:solidFill>
                  <a:schemeClr val="accent2"/>
                </a:solidFill>
              </a:rPr>
              <a:t>3. Phase: Finalisierung</a:t>
            </a:r>
            <a:endParaRPr lang="en-GB" sz="2100">
              <a:solidFill>
                <a:schemeClr val="accent2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Titel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642938"/>
          </a:xfrm>
        </p:spPr>
        <p:txBody>
          <a:bodyPr/>
          <a:lstStyle/>
          <a:p>
            <a:r>
              <a:rPr lang="de-DE">
                <a:latin typeface="Arial Black" charset="0"/>
              </a:rPr>
              <a:t>Algorithmus DynProg</a:t>
            </a:r>
          </a:p>
        </p:txBody>
      </p:sp>
      <p:pic>
        <p:nvPicPr>
          <p:cNvPr id="3153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7" t="18919" r="20703" b="13934"/>
          <a:stretch>
            <a:fillRect/>
          </a:stretch>
        </p:blipFill>
        <p:spPr>
          <a:xfrm>
            <a:off x="1143000" y="696516"/>
            <a:ext cx="7005638" cy="4473178"/>
          </a:xfrm>
          <a:noFill/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4907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>
                <a:latin typeface="Arial Black" charset="0"/>
              </a:rPr>
              <a:t>Verschieben der Selektionsprädikate</a:t>
            </a:r>
            <a:br>
              <a:rPr lang="de-DE" sz="2400">
                <a:latin typeface="Arial Black" charset="0"/>
              </a:rPr>
            </a:br>
            <a:r>
              <a:rPr lang="de-DE" sz="2400">
                <a:latin typeface="Arial Black" charset="0"/>
              </a:rPr>
              <a:t>„Pushing Selections</a:t>
            </a:r>
            <a:r>
              <a:rPr lang="ja-JP" altLang="de-DE" sz="2400">
                <a:latin typeface="Arial Black" charset="0"/>
              </a:rPr>
              <a:t>“</a:t>
            </a:r>
            <a:endParaRPr lang="de-DE" sz="2400">
              <a:latin typeface="Arial Black" charset="0"/>
            </a:endParaRPr>
          </a:p>
        </p:txBody>
      </p:sp>
      <p:sp>
        <p:nvSpPr>
          <p:cNvPr id="43011" name="AutoShape 20"/>
          <p:cNvSpPr>
            <a:spLocks noChangeArrowheads="1"/>
          </p:cNvSpPr>
          <p:nvPr/>
        </p:nvSpPr>
        <p:spPr bwMode="auto">
          <a:xfrm>
            <a:off x="4031457" y="2463403"/>
            <a:ext cx="945356" cy="27027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12" name="Text Box 21"/>
          <p:cNvSpPr txBox="1">
            <a:spLocks noChangeArrowheads="1"/>
          </p:cNvSpPr>
          <p:nvPr/>
        </p:nvSpPr>
        <p:spPr bwMode="auto">
          <a:xfrm>
            <a:off x="4193382" y="4800600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s</a:t>
            </a:r>
          </a:p>
        </p:txBody>
      </p:sp>
      <p:sp>
        <p:nvSpPr>
          <p:cNvPr id="43013" name="Text Box 22"/>
          <p:cNvSpPr txBox="1">
            <a:spLocks noChangeArrowheads="1"/>
          </p:cNvSpPr>
          <p:nvPr/>
        </p:nvSpPr>
        <p:spPr bwMode="auto">
          <a:xfrm>
            <a:off x="5219701" y="4800600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h</a:t>
            </a:r>
          </a:p>
        </p:txBody>
      </p:sp>
      <p:sp>
        <p:nvSpPr>
          <p:cNvPr id="43014" name="Text Box 23"/>
          <p:cNvSpPr txBox="1">
            <a:spLocks noChangeArrowheads="1"/>
          </p:cNvSpPr>
          <p:nvPr/>
        </p:nvSpPr>
        <p:spPr bwMode="auto">
          <a:xfrm>
            <a:off x="6137672" y="4245769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v</a:t>
            </a:r>
          </a:p>
        </p:txBody>
      </p:sp>
      <p:sp>
        <p:nvSpPr>
          <p:cNvPr id="43015" name="Text Box 24"/>
          <p:cNvSpPr txBox="1">
            <a:spLocks noChangeArrowheads="1"/>
          </p:cNvSpPr>
          <p:nvPr/>
        </p:nvSpPr>
        <p:spPr bwMode="auto">
          <a:xfrm>
            <a:off x="7163991" y="4083844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p</a:t>
            </a:r>
          </a:p>
        </p:txBody>
      </p:sp>
      <p:sp>
        <p:nvSpPr>
          <p:cNvPr id="43016" name="Text Box 25"/>
          <p:cNvSpPr txBox="1">
            <a:spLocks noChangeArrowheads="1"/>
          </p:cNvSpPr>
          <p:nvPr/>
        </p:nvSpPr>
        <p:spPr bwMode="auto">
          <a:xfrm>
            <a:off x="4680348" y="4300537"/>
            <a:ext cx="3774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</a:t>
            </a:r>
          </a:p>
        </p:txBody>
      </p:sp>
      <p:sp>
        <p:nvSpPr>
          <p:cNvPr id="43017" name="Text Box 26"/>
          <p:cNvSpPr txBox="1">
            <a:spLocks noChangeArrowheads="1"/>
          </p:cNvSpPr>
          <p:nvPr/>
        </p:nvSpPr>
        <p:spPr bwMode="auto">
          <a:xfrm>
            <a:off x="5543551" y="3489722"/>
            <a:ext cx="2702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</a:t>
            </a:r>
          </a:p>
        </p:txBody>
      </p:sp>
      <p:sp>
        <p:nvSpPr>
          <p:cNvPr id="43018" name="Text Box 27"/>
          <p:cNvSpPr txBox="1">
            <a:spLocks noChangeArrowheads="1"/>
          </p:cNvSpPr>
          <p:nvPr/>
        </p:nvSpPr>
        <p:spPr bwMode="auto">
          <a:xfrm>
            <a:off x="6299598" y="2733675"/>
            <a:ext cx="3774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</a:t>
            </a:r>
          </a:p>
        </p:txBody>
      </p:sp>
      <p:sp>
        <p:nvSpPr>
          <p:cNvPr id="43019" name="Text Box 28"/>
          <p:cNvSpPr txBox="1">
            <a:spLocks noChangeArrowheads="1"/>
          </p:cNvSpPr>
          <p:nvPr/>
        </p:nvSpPr>
        <p:spPr bwMode="auto">
          <a:xfrm>
            <a:off x="5328047" y="1977628"/>
            <a:ext cx="229433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</a:t>
            </a:r>
            <a:r>
              <a:rPr lang="de-DE" sz="1800" baseline="-25000"/>
              <a:t>p.PersNr=v.gelesenVon</a:t>
            </a:r>
            <a:endParaRPr lang="de-DE" sz="1800"/>
          </a:p>
        </p:txBody>
      </p:sp>
      <p:sp>
        <p:nvSpPr>
          <p:cNvPr id="43020" name="Text Box 29"/>
          <p:cNvSpPr txBox="1">
            <a:spLocks noChangeArrowheads="1"/>
          </p:cNvSpPr>
          <p:nvPr/>
        </p:nvSpPr>
        <p:spPr bwMode="auto">
          <a:xfrm>
            <a:off x="5813822" y="1383506"/>
            <a:ext cx="1700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</a:t>
            </a:r>
            <a:r>
              <a:rPr lang="de-DE" sz="1800" b="1" baseline="-25000">
                <a:sym typeface="Symbol" charset="0"/>
              </a:rPr>
              <a:t>s.Semester</a:t>
            </a:r>
          </a:p>
        </p:txBody>
      </p:sp>
      <p:cxnSp>
        <p:nvCxnSpPr>
          <p:cNvPr id="43021" name="AutoShape 30"/>
          <p:cNvCxnSpPr>
            <a:cxnSpLocks noChangeShapeType="1"/>
            <a:stCxn id="43012" idx="0"/>
            <a:endCxn id="43016" idx="2"/>
          </p:cNvCxnSpPr>
          <p:nvPr/>
        </p:nvCxnSpPr>
        <p:spPr bwMode="auto">
          <a:xfrm flipV="1">
            <a:off x="4409481" y="4716035"/>
            <a:ext cx="459581" cy="8456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3022" name="AutoShape 31"/>
          <p:cNvCxnSpPr>
            <a:cxnSpLocks noChangeShapeType="1"/>
            <a:stCxn id="43013" idx="0"/>
            <a:endCxn id="43016" idx="2"/>
          </p:cNvCxnSpPr>
          <p:nvPr/>
        </p:nvCxnSpPr>
        <p:spPr bwMode="auto">
          <a:xfrm flipH="1" flipV="1">
            <a:off x="4869062" y="4716035"/>
            <a:ext cx="566738" cy="8456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023" name="Line 32"/>
          <p:cNvSpPr>
            <a:spLocks noChangeShapeType="1"/>
          </p:cNvSpPr>
          <p:nvPr/>
        </p:nvSpPr>
        <p:spPr bwMode="auto">
          <a:xfrm flipH="1" flipV="1">
            <a:off x="5759053" y="3868341"/>
            <a:ext cx="594122" cy="37742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24" name="Line 33"/>
          <p:cNvSpPr>
            <a:spLocks noChangeShapeType="1"/>
          </p:cNvSpPr>
          <p:nvPr/>
        </p:nvSpPr>
        <p:spPr bwMode="auto">
          <a:xfrm flipH="1" flipV="1">
            <a:off x="6623448" y="3057525"/>
            <a:ext cx="648890" cy="54054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3025" name="AutoShape 34"/>
          <p:cNvCxnSpPr>
            <a:cxnSpLocks noChangeShapeType="1"/>
            <a:stCxn id="43018" idx="0"/>
            <a:endCxn id="43019" idx="2"/>
          </p:cNvCxnSpPr>
          <p:nvPr/>
        </p:nvCxnSpPr>
        <p:spPr bwMode="auto">
          <a:xfrm flipH="1" flipV="1">
            <a:off x="6475214" y="2393126"/>
            <a:ext cx="13098" cy="340549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026" name="Line 35"/>
          <p:cNvSpPr>
            <a:spLocks noChangeShapeType="1"/>
          </p:cNvSpPr>
          <p:nvPr/>
        </p:nvSpPr>
        <p:spPr bwMode="auto">
          <a:xfrm flipV="1">
            <a:off x="6461522" y="1815704"/>
            <a:ext cx="0" cy="3238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27" name="Text Box 36"/>
          <p:cNvSpPr txBox="1">
            <a:spLocks noChangeArrowheads="1"/>
          </p:cNvSpPr>
          <p:nvPr/>
        </p:nvSpPr>
        <p:spPr bwMode="auto">
          <a:xfrm>
            <a:off x="6084094" y="3489722"/>
            <a:ext cx="22943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</a:t>
            </a:r>
            <a:r>
              <a:rPr lang="de-DE" sz="1800" baseline="-25000"/>
              <a:t>p.Name = `Sokrates`</a:t>
            </a:r>
            <a:endParaRPr lang="de-DE" sz="1800"/>
          </a:p>
        </p:txBody>
      </p:sp>
      <p:sp>
        <p:nvSpPr>
          <p:cNvPr id="43028" name="Line 37"/>
          <p:cNvSpPr>
            <a:spLocks noChangeShapeType="1"/>
          </p:cNvSpPr>
          <p:nvPr/>
        </p:nvSpPr>
        <p:spPr bwMode="auto">
          <a:xfrm flipV="1">
            <a:off x="7380685" y="3868341"/>
            <a:ext cx="0" cy="3238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29" name="Text Box 38"/>
          <p:cNvSpPr txBox="1">
            <a:spLocks noChangeArrowheads="1"/>
          </p:cNvSpPr>
          <p:nvPr/>
        </p:nvSpPr>
        <p:spPr bwMode="auto">
          <a:xfrm>
            <a:off x="3924300" y="3813572"/>
            <a:ext cx="22943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</a:t>
            </a:r>
            <a:r>
              <a:rPr lang="de-DE" sz="1800" baseline="-25000"/>
              <a:t>s.MatrNr=h.MatrNr</a:t>
            </a:r>
            <a:endParaRPr lang="de-DE" sz="1800"/>
          </a:p>
        </p:txBody>
      </p:sp>
      <p:sp>
        <p:nvSpPr>
          <p:cNvPr id="43030" name="Line 39"/>
          <p:cNvSpPr>
            <a:spLocks noChangeShapeType="1"/>
          </p:cNvSpPr>
          <p:nvPr/>
        </p:nvSpPr>
        <p:spPr bwMode="auto">
          <a:xfrm flipV="1">
            <a:off x="4950619" y="4192191"/>
            <a:ext cx="161925" cy="21550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1" name="Line 40"/>
          <p:cNvSpPr>
            <a:spLocks noChangeShapeType="1"/>
          </p:cNvSpPr>
          <p:nvPr/>
        </p:nvSpPr>
        <p:spPr bwMode="auto">
          <a:xfrm flipV="1">
            <a:off x="5219701" y="3868341"/>
            <a:ext cx="432197" cy="161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2" name="Text Box 41"/>
          <p:cNvSpPr txBox="1">
            <a:spLocks noChangeArrowheads="1"/>
          </p:cNvSpPr>
          <p:nvPr/>
        </p:nvSpPr>
        <p:spPr bwMode="auto">
          <a:xfrm>
            <a:off x="4572000" y="3112294"/>
            <a:ext cx="22943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</a:t>
            </a:r>
            <a:r>
              <a:rPr lang="de-DE" sz="1800" baseline="-25000"/>
              <a:t>v.VorlNr=h.VorlNr</a:t>
            </a:r>
            <a:endParaRPr lang="de-DE" sz="1800"/>
          </a:p>
        </p:txBody>
      </p:sp>
      <p:sp>
        <p:nvSpPr>
          <p:cNvPr id="43033" name="Line 42"/>
          <p:cNvSpPr>
            <a:spLocks noChangeShapeType="1"/>
          </p:cNvSpPr>
          <p:nvPr/>
        </p:nvSpPr>
        <p:spPr bwMode="auto">
          <a:xfrm flipV="1">
            <a:off x="5706666" y="3489722"/>
            <a:ext cx="0" cy="161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4" name="Line 43"/>
          <p:cNvSpPr>
            <a:spLocks noChangeShapeType="1"/>
          </p:cNvSpPr>
          <p:nvPr/>
        </p:nvSpPr>
        <p:spPr bwMode="auto">
          <a:xfrm flipV="1">
            <a:off x="5706666" y="3057526"/>
            <a:ext cx="701278" cy="27027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5" name="Text Box 44"/>
          <p:cNvSpPr txBox="1">
            <a:spLocks noChangeArrowheads="1"/>
          </p:cNvSpPr>
          <p:nvPr/>
        </p:nvSpPr>
        <p:spPr bwMode="auto">
          <a:xfrm>
            <a:off x="1143001" y="4800600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3036" name="Text Box 45"/>
          <p:cNvSpPr txBox="1">
            <a:spLocks noChangeArrowheads="1"/>
          </p:cNvSpPr>
          <p:nvPr/>
        </p:nvSpPr>
        <p:spPr bwMode="auto">
          <a:xfrm>
            <a:off x="2169319" y="4800600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43037" name="Text Box 46"/>
          <p:cNvSpPr txBox="1">
            <a:spLocks noChangeArrowheads="1"/>
          </p:cNvSpPr>
          <p:nvPr/>
        </p:nvSpPr>
        <p:spPr bwMode="auto">
          <a:xfrm>
            <a:off x="3087291" y="4569619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FF"/>
                </a:solidFill>
              </a:rPr>
              <a:t>v</a:t>
            </a:r>
          </a:p>
        </p:txBody>
      </p:sp>
      <p:sp>
        <p:nvSpPr>
          <p:cNvPr id="43038" name="Text Box 47"/>
          <p:cNvSpPr txBox="1">
            <a:spLocks noChangeArrowheads="1"/>
          </p:cNvSpPr>
          <p:nvPr/>
        </p:nvSpPr>
        <p:spPr bwMode="auto">
          <a:xfrm>
            <a:off x="3168253" y="3868341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3039" name="Text Box 48"/>
          <p:cNvSpPr txBox="1">
            <a:spLocks noChangeArrowheads="1"/>
          </p:cNvSpPr>
          <p:nvPr/>
        </p:nvSpPr>
        <p:spPr bwMode="auto">
          <a:xfrm>
            <a:off x="1629966" y="4300537"/>
            <a:ext cx="3774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olidFill>
                  <a:srgbClr val="0000FF"/>
                </a:solidFill>
                <a:sym typeface="Symbol" charset="0"/>
              </a:rPr>
              <a:t></a:t>
            </a:r>
          </a:p>
        </p:txBody>
      </p:sp>
      <p:sp>
        <p:nvSpPr>
          <p:cNvPr id="43040" name="Text Box 49"/>
          <p:cNvSpPr txBox="1">
            <a:spLocks noChangeArrowheads="1"/>
          </p:cNvSpPr>
          <p:nvPr/>
        </p:nvSpPr>
        <p:spPr bwMode="auto">
          <a:xfrm>
            <a:off x="2277666" y="3706416"/>
            <a:ext cx="2702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olidFill>
                  <a:srgbClr val="0000FF"/>
                </a:solidFill>
                <a:sym typeface="Symbol" charset="0"/>
              </a:rPr>
              <a:t></a:t>
            </a:r>
          </a:p>
        </p:txBody>
      </p:sp>
      <p:sp>
        <p:nvSpPr>
          <p:cNvPr id="43041" name="Text Box 50"/>
          <p:cNvSpPr txBox="1">
            <a:spLocks noChangeArrowheads="1"/>
          </p:cNvSpPr>
          <p:nvPr/>
        </p:nvSpPr>
        <p:spPr bwMode="auto">
          <a:xfrm>
            <a:off x="2627710" y="3381375"/>
            <a:ext cx="3774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olidFill>
                  <a:srgbClr val="0000FF"/>
                </a:solidFill>
                <a:sym typeface="Symbol" charset="0"/>
              </a:rPr>
              <a:t></a:t>
            </a:r>
          </a:p>
        </p:txBody>
      </p:sp>
      <p:sp>
        <p:nvSpPr>
          <p:cNvPr id="43042" name="Text Box 51"/>
          <p:cNvSpPr txBox="1">
            <a:spLocks noChangeArrowheads="1"/>
          </p:cNvSpPr>
          <p:nvPr/>
        </p:nvSpPr>
        <p:spPr bwMode="auto">
          <a:xfrm>
            <a:off x="1709738" y="1491853"/>
            <a:ext cx="22943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olidFill>
                  <a:srgbClr val="0000FF"/>
                </a:solidFill>
                <a:sym typeface="Symbol" charset="0"/>
              </a:rPr>
              <a:t></a:t>
            </a:r>
            <a:r>
              <a:rPr lang="de-DE" sz="1800" baseline="-25000">
                <a:solidFill>
                  <a:srgbClr val="0000FF"/>
                </a:solidFill>
              </a:rPr>
              <a:t>p.PersNr=v.gelesenVon</a:t>
            </a:r>
            <a:endParaRPr lang="de-DE" sz="1800">
              <a:solidFill>
                <a:srgbClr val="0000FF"/>
              </a:solidFill>
            </a:endParaRPr>
          </a:p>
        </p:txBody>
      </p:sp>
      <p:sp>
        <p:nvSpPr>
          <p:cNvPr id="43043" name="Text Box 52"/>
          <p:cNvSpPr txBox="1">
            <a:spLocks noChangeArrowheads="1"/>
          </p:cNvSpPr>
          <p:nvPr/>
        </p:nvSpPr>
        <p:spPr bwMode="auto">
          <a:xfrm>
            <a:off x="2087166" y="951310"/>
            <a:ext cx="1700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0000FF"/>
                </a:solidFill>
                <a:sym typeface="Symbol" charset="0"/>
              </a:rPr>
              <a:t></a:t>
            </a:r>
            <a:r>
              <a:rPr lang="de-DE" sz="1800" b="1" baseline="-25000">
                <a:solidFill>
                  <a:srgbClr val="0000FF"/>
                </a:solidFill>
                <a:sym typeface="Symbol" charset="0"/>
              </a:rPr>
              <a:t>s.Semester</a:t>
            </a:r>
          </a:p>
        </p:txBody>
      </p:sp>
      <p:cxnSp>
        <p:nvCxnSpPr>
          <p:cNvPr id="43044" name="AutoShape 53"/>
          <p:cNvCxnSpPr>
            <a:cxnSpLocks noChangeShapeType="1"/>
            <a:stCxn id="43035" idx="0"/>
            <a:endCxn id="43039" idx="2"/>
          </p:cNvCxnSpPr>
          <p:nvPr/>
        </p:nvCxnSpPr>
        <p:spPr bwMode="auto">
          <a:xfrm flipV="1">
            <a:off x="1359100" y="4716035"/>
            <a:ext cx="459580" cy="8456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3045" name="AutoShape 54"/>
          <p:cNvCxnSpPr>
            <a:cxnSpLocks noChangeShapeType="1"/>
            <a:stCxn id="43036" idx="0"/>
            <a:endCxn id="43039" idx="2"/>
          </p:cNvCxnSpPr>
          <p:nvPr/>
        </p:nvCxnSpPr>
        <p:spPr bwMode="auto">
          <a:xfrm flipH="1" flipV="1">
            <a:off x="1818680" y="4716035"/>
            <a:ext cx="566738" cy="8456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046" name="Line 55"/>
          <p:cNvSpPr>
            <a:spLocks noChangeShapeType="1"/>
          </p:cNvSpPr>
          <p:nvPr/>
        </p:nvSpPr>
        <p:spPr bwMode="auto">
          <a:xfrm flipH="1" flipV="1">
            <a:off x="2547938" y="4137422"/>
            <a:ext cx="702469" cy="43219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47" name="Line 56"/>
          <p:cNvSpPr>
            <a:spLocks noChangeShapeType="1"/>
          </p:cNvSpPr>
          <p:nvPr/>
        </p:nvSpPr>
        <p:spPr bwMode="auto">
          <a:xfrm flipV="1">
            <a:off x="2789635" y="1328738"/>
            <a:ext cx="0" cy="3238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48" name="Text Box 57"/>
          <p:cNvSpPr txBox="1">
            <a:spLocks noChangeArrowheads="1"/>
          </p:cNvSpPr>
          <p:nvPr/>
        </p:nvSpPr>
        <p:spPr bwMode="auto">
          <a:xfrm>
            <a:off x="1818085" y="2895600"/>
            <a:ext cx="229433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olidFill>
                  <a:srgbClr val="0000FF"/>
                </a:solidFill>
                <a:sym typeface="Symbol" charset="0"/>
              </a:rPr>
              <a:t></a:t>
            </a:r>
            <a:r>
              <a:rPr lang="de-DE" sz="1800" baseline="-25000">
                <a:solidFill>
                  <a:srgbClr val="0000FF"/>
                </a:solidFill>
              </a:rPr>
              <a:t>p.Name = ´Sokrates´</a:t>
            </a:r>
            <a:endParaRPr lang="de-DE" sz="1800">
              <a:solidFill>
                <a:srgbClr val="0000FF"/>
              </a:solidFill>
            </a:endParaRPr>
          </a:p>
        </p:txBody>
      </p:sp>
      <p:sp>
        <p:nvSpPr>
          <p:cNvPr id="43049" name="Line 58"/>
          <p:cNvSpPr>
            <a:spLocks noChangeShapeType="1"/>
          </p:cNvSpPr>
          <p:nvPr/>
        </p:nvSpPr>
        <p:spPr bwMode="auto">
          <a:xfrm flipH="1" flipV="1">
            <a:off x="2897981" y="3651647"/>
            <a:ext cx="377429" cy="27027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50" name="Text Box 59"/>
          <p:cNvSpPr txBox="1">
            <a:spLocks noChangeArrowheads="1"/>
          </p:cNvSpPr>
          <p:nvPr/>
        </p:nvSpPr>
        <p:spPr bwMode="auto">
          <a:xfrm>
            <a:off x="1656160" y="2518172"/>
            <a:ext cx="229433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olidFill>
                  <a:srgbClr val="0000FF"/>
                </a:solidFill>
                <a:sym typeface="Symbol" charset="0"/>
              </a:rPr>
              <a:t></a:t>
            </a:r>
            <a:r>
              <a:rPr lang="de-DE" sz="1800" baseline="-25000">
                <a:solidFill>
                  <a:srgbClr val="0000FF"/>
                </a:solidFill>
              </a:rPr>
              <a:t>s.MatrNr=h.MatrNr</a:t>
            </a:r>
            <a:endParaRPr lang="de-DE" sz="1800">
              <a:solidFill>
                <a:srgbClr val="0000FF"/>
              </a:solidFill>
            </a:endParaRPr>
          </a:p>
        </p:txBody>
      </p:sp>
      <p:sp>
        <p:nvSpPr>
          <p:cNvPr id="43051" name="Line 60"/>
          <p:cNvSpPr>
            <a:spLocks noChangeShapeType="1"/>
          </p:cNvSpPr>
          <p:nvPr/>
        </p:nvSpPr>
        <p:spPr bwMode="auto">
          <a:xfrm flipV="1">
            <a:off x="1900238" y="4137422"/>
            <a:ext cx="431006" cy="27027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52" name="Text Box 61"/>
          <p:cNvSpPr txBox="1">
            <a:spLocks noChangeArrowheads="1"/>
          </p:cNvSpPr>
          <p:nvPr/>
        </p:nvSpPr>
        <p:spPr bwMode="auto">
          <a:xfrm>
            <a:off x="1709738" y="2085975"/>
            <a:ext cx="22943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olidFill>
                  <a:srgbClr val="0000FF"/>
                </a:solidFill>
                <a:sym typeface="Symbol" charset="0"/>
              </a:rPr>
              <a:t></a:t>
            </a:r>
            <a:r>
              <a:rPr lang="de-DE" sz="1800" baseline="-25000">
                <a:solidFill>
                  <a:srgbClr val="0000FF"/>
                </a:solidFill>
              </a:rPr>
              <a:t>v.VorlNr=h.VorlNr</a:t>
            </a:r>
            <a:endParaRPr lang="de-DE" sz="1800">
              <a:solidFill>
                <a:srgbClr val="0000FF"/>
              </a:solidFill>
            </a:endParaRPr>
          </a:p>
        </p:txBody>
      </p:sp>
      <p:sp>
        <p:nvSpPr>
          <p:cNvPr id="43053" name="Line 62"/>
          <p:cNvSpPr>
            <a:spLocks noChangeShapeType="1"/>
          </p:cNvSpPr>
          <p:nvPr/>
        </p:nvSpPr>
        <p:spPr bwMode="auto">
          <a:xfrm flipV="1">
            <a:off x="2789635" y="1924051"/>
            <a:ext cx="0" cy="26908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54" name="Line 63"/>
          <p:cNvSpPr>
            <a:spLocks noChangeShapeType="1"/>
          </p:cNvSpPr>
          <p:nvPr/>
        </p:nvSpPr>
        <p:spPr bwMode="auto">
          <a:xfrm flipV="1">
            <a:off x="2547938" y="3706417"/>
            <a:ext cx="133350" cy="107156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55" name="Line 64"/>
          <p:cNvSpPr>
            <a:spLocks noChangeShapeType="1"/>
          </p:cNvSpPr>
          <p:nvPr/>
        </p:nvSpPr>
        <p:spPr bwMode="auto">
          <a:xfrm flipV="1">
            <a:off x="2789635" y="2463404"/>
            <a:ext cx="0" cy="21669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56" name="Line 65"/>
          <p:cNvSpPr>
            <a:spLocks noChangeShapeType="1"/>
          </p:cNvSpPr>
          <p:nvPr/>
        </p:nvSpPr>
        <p:spPr bwMode="auto">
          <a:xfrm flipV="1">
            <a:off x="2789635" y="2895600"/>
            <a:ext cx="0" cy="161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57" name="Line 66"/>
          <p:cNvSpPr>
            <a:spLocks noChangeShapeType="1"/>
          </p:cNvSpPr>
          <p:nvPr/>
        </p:nvSpPr>
        <p:spPr bwMode="auto">
          <a:xfrm flipV="1">
            <a:off x="2789635" y="3327797"/>
            <a:ext cx="0" cy="161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93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>
              <a:latin typeface="Arial Black" charset="0"/>
            </a:endParaRPr>
          </a:p>
        </p:txBody>
      </p:sp>
      <p:pic>
        <p:nvPicPr>
          <p:cNvPr id="3174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" t="31589" r="4076" b="21536"/>
          <a:stretch>
            <a:fillRect/>
          </a:stretch>
        </p:blipFill>
        <p:spPr>
          <a:xfrm>
            <a:off x="821531" y="1339453"/>
            <a:ext cx="7759304" cy="2518172"/>
          </a:xfrm>
          <a:noFill/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668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>
                <a:latin typeface="Arial Black" charset="0"/>
              </a:rPr>
              <a:t>Zusammenfassung von Selektionen und Kreuzprodukten zu Joins</a:t>
            </a: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 rot="1728647">
            <a:off x="4597002" y="2130609"/>
            <a:ext cx="945356" cy="27027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143001" y="4152900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169319" y="4152900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087291" y="3598069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FF"/>
                </a:solidFill>
              </a:rPr>
              <a:t>v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260652" y="3550369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629966" y="3652837"/>
            <a:ext cx="3774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olidFill>
                  <a:srgbClr val="0000FF"/>
                </a:solidFill>
                <a:sym typeface="Symbol" charset="0"/>
              </a:rPr>
              <a:t>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493169" y="2842022"/>
            <a:ext cx="2702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olidFill>
                  <a:srgbClr val="0000FF"/>
                </a:solidFill>
                <a:sym typeface="Symbol" charset="0"/>
              </a:rPr>
              <a:t>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3249216" y="2085975"/>
            <a:ext cx="3774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olidFill>
                  <a:srgbClr val="0000FF"/>
                </a:solidFill>
                <a:sym typeface="Symbol" charset="0"/>
              </a:rPr>
              <a:t>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2277666" y="1329928"/>
            <a:ext cx="229433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olidFill>
                  <a:srgbClr val="0000FF"/>
                </a:solidFill>
                <a:sym typeface="Symbol" charset="0"/>
              </a:rPr>
              <a:t></a:t>
            </a:r>
            <a:r>
              <a:rPr lang="de-DE" sz="1800" baseline="-25000">
                <a:solidFill>
                  <a:srgbClr val="0000FF"/>
                </a:solidFill>
              </a:rPr>
              <a:t>p.PersNr=v.gelesenVon</a:t>
            </a:r>
            <a:endParaRPr lang="de-DE" sz="1800">
              <a:solidFill>
                <a:srgbClr val="0000FF"/>
              </a:solidFill>
            </a:endParaRP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2763441" y="735806"/>
            <a:ext cx="1700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0000FF"/>
                </a:solidFill>
                <a:sym typeface="Symbol" charset="0"/>
              </a:rPr>
              <a:t></a:t>
            </a:r>
            <a:r>
              <a:rPr lang="de-DE" sz="1800" b="1" baseline="-25000">
                <a:solidFill>
                  <a:srgbClr val="0000FF"/>
                </a:solidFill>
                <a:sym typeface="Symbol" charset="0"/>
              </a:rPr>
              <a:t>s.Semester</a:t>
            </a:r>
          </a:p>
        </p:txBody>
      </p:sp>
      <p:cxnSp>
        <p:nvCxnSpPr>
          <p:cNvPr id="45069" name="AutoShape 13"/>
          <p:cNvCxnSpPr>
            <a:cxnSpLocks noChangeShapeType="1"/>
            <a:stCxn id="45060" idx="0"/>
            <a:endCxn id="45064" idx="2"/>
          </p:cNvCxnSpPr>
          <p:nvPr/>
        </p:nvCxnSpPr>
        <p:spPr bwMode="auto">
          <a:xfrm flipV="1">
            <a:off x="1359100" y="4068335"/>
            <a:ext cx="459580" cy="8456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5070" name="AutoShape 14"/>
          <p:cNvCxnSpPr>
            <a:cxnSpLocks noChangeShapeType="1"/>
            <a:stCxn id="45061" idx="0"/>
            <a:endCxn id="45064" idx="2"/>
          </p:cNvCxnSpPr>
          <p:nvPr/>
        </p:nvCxnSpPr>
        <p:spPr bwMode="auto">
          <a:xfrm flipH="1" flipV="1">
            <a:off x="1818680" y="4068335"/>
            <a:ext cx="566738" cy="8456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071" name="Line 15"/>
          <p:cNvSpPr>
            <a:spLocks noChangeShapeType="1"/>
          </p:cNvSpPr>
          <p:nvPr/>
        </p:nvSpPr>
        <p:spPr bwMode="auto">
          <a:xfrm flipH="1" flipV="1">
            <a:off x="2708672" y="3220641"/>
            <a:ext cx="594122" cy="37742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H="1" flipV="1">
            <a:off x="3551604" y="2379708"/>
            <a:ext cx="610159" cy="50038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5073" name="AutoShape 17"/>
          <p:cNvCxnSpPr>
            <a:cxnSpLocks noChangeShapeType="1"/>
            <a:stCxn id="45066" idx="0"/>
            <a:endCxn id="45067" idx="2"/>
          </p:cNvCxnSpPr>
          <p:nvPr/>
        </p:nvCxnSpPr>
        <p:spPr bwMode="auto">
          <a:xfrm flipH="1" flipV="1">
            <a:off x="3424833" y="1745426"/>
            <a:ext cx="13097" cy="340549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074" name="Line 18"/>
          <p:cNvSpPr>
            <a:spLocks noChangeShapeType="1"/>
          </p:cNvSpPr>
          <p:nvPr/>
        </p:nvSpPr>
        <p:spPr bwMode="auto">
          <a:xfrm flipV="1">
            <a:off x="3411141" y="1168004"/>
            <a:ext cx="0" cy="3238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3679625" y="2800182"/>
            <a:ext cx="19175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 dirty="0">
                <a:solidFill>
                  <a:srgbClr val="0000FF"/>
                </a:solidFill>
                <a:sym typeface="Symbol" charset="0"/>
              </a:rPr>
              <a:t></a:t>
            </a:r>
            <a:r>
              <a:rPr lang="de-DE" sz="1800" baseline="-25000" dirty="0" err="1">
                <a:solidFill>
                  <a:srgbClr val="0000FF"/>
                </a:solidFill>
              </a:rPr>
              <a:t>p.Name</a:t>
            </a:r>
            <a:r>
              <a:rPr lang="de-DE" sz="1800" baseline="-25000" dirty="0">
                <a:solidFill>
                  <a:srgbClr val="0000FF"/>
                </a:solidFill>
              </a:rPr>
              <a:t> = ´Sokrates´</a:t>
            </a:r>
            <a:endParaRPr lang="de-DE" sz="1800" dirty="0">
              <a:solidFill>
                <a:srgbClr val="0000FF"/>
              </a:solidFill>
            </a:endParaRPr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 flipH="1" flipV="1">
            <a:off x="4382691" y="3380510"/>
            <a:ext cx="7672" cy="2544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1143000" y="3167062"/>
            <a:ext cx="19431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olidFill>
                  <a:srgbClr val="0000FF"/>
                </a:solidFill>
                <a:sym typeface="Symbol" charset="0"/>
              </a:rPr>
              <a:t></a:t>
            </a:r>
            <a:r>
              <a:rPr lang="de-DE" sz="1800" baseline="-25000">
                <a:solidFill>
                  <a:srgbClr val="0000FF"/>
                </a:solidFill>
              </a:rPr>
              <a:t>s.MatrNr=h.MatrNr</a:t>
            </a:r>
            <a:endParaRPr lang="de-DE" sz="1800">
              <a:solidFill>
                <a:srgbClr val="0000FF"/>
              </a:solidFill>
            </a:endParaRPr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flipV="1">
            <a:off x="1900238" y="3544491"/>
            <a:ext cx="161925" cy="21550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V="1">
            <a:off x="2169319" y="3220641"/>
            <a:ext cx="432197" cy="161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1521619" y="2464594"/>
            <a:ext cx="22943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olidFill>
                  <a:srgbClr val="0000FF"/>
                </a:solidFill>
                <a:sym typeface="Symbol" charset="0"/>
              </a:rPr>
              <a:t></a:t>
            </a:r>
            <a:r>
              <a:rPr lang="de-DE" sz="1800" baseline="-25000">
                <a:solidFill>
                  <a:srgbClr val="0000FF"/>
                </a:solidFill>
              </a:rPr>
              <a:t>v.VorlNr=h.VorlNr</a:t>
            </a:r>
            <a:endParaRPr lang="de-DE" sz="1800">
              <a:solidFill>
                <a:srgbClr val="0000FF"/>
              </a:solidFill>
            </a:endParaRPr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 flipV="1">
            <a:off x="2656285" y="2842022"/>
            <a:ext cx="0" cy="161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 flipV="1">
            <a:off x="2656285" y="2409826"/>
            <a:ext cx="701278" cy="27027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83" name="Text Box 74"/>
          <p:cNvSpPr txBox="1">
            <a:spLocks noChangeArrowheads="1"/>
          </p:cNvSpPr>
          <p:nvPr/>
        </p:nvSpPr>
        <p:spPr bwMode="auto">
          <a:xfrm>
            <a:off x="4489846" y="4738077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s</a:t>
            </a:r>
          </a:p>
        </p:txBody>
      </p:sp>
      <p:sp>
        <p:nvSpPr>
          <p:cNvPr id="45084" name="Text Box 75"/>
          <p:cNvSpPr txBox="1">
            <a:spLocks noChangeArrowheads="1"/>
          </p:cNvSpPr>
          <p:nvPr/>
        </p:nvSpPr>
        <p:spPr bwMode="auto">
          <a:xfrm>
            <a:off x="5597127" y="4738077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h</a:t>
            </a:r>
          </a:p>
        </p:txBody>
      </p:sp>
      <p:sp>
        <p:nvSpPr>
          <p:cNvPr id="45085" name="Text Box 76"/>
          <p:cNvSpPr txBox="1">
            <a:spLocks noChangeArrowheads="1"/>
          </p:cNvSpPr>
          <p:nvPr/>
        </p:nvSpPr>
        <p:spPr bwMode="auto">
          <a:xfrm>
            <a:off x="6515098" y="4183246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v</a:t>
            </a:r>
          </a:p>
        </p:txBody>
      </p:sp>
      <p:sp>
        <p:nvSpPr>
          <p:cNvPr id="45086" name="Text Box 77"/>
          <p:cNvSpPr txBox="1">
            <a:spLocks noChangeArrowheads="1"/>
          </p:cNvSpPr>
          <p:nvPr/>
        </p:nvSpPr>
        <p:spPr bwMode="auto">
          <a:xfrm>
            <a:off x="7541417" y="4021321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p</a:t>
            </a:r>
          </a:p>
        </p:txBody>
      </p:sp>
      <p:sp>
        <p:nvSpPr>
          <p:cNvPr id="45087" name="Text Box 78"/>
          <p:cNvSpPr txBox="1">
            <a:spLocks noChangeArrowheads="1"/>
          </p:cNvSpPr>
          <p:nvPr/>
        </p:nvSpPr>
        <p:spPr bwMode="auto">
          <a:xfrm>
            <a:off x="4327920" y="4021321"/>
            <a:ext cx="226814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dirty="0">
                <a:latin typeface="JoinFont" charset="0"/>
                <a:sym typeface="Symbol" charset="0"/>
              </a:rPr>
              <a:t>⋈</a:t>
            </a:r>
            <a:r>
              <a:rPr lang="de-DE" sz="1800" baseline="-25000" dirty="0" err="1"/>
              <a:t>s.MatrNr</a:t>
            </a:r>
            <a:r>
              <a:rPr lang="de-DE" sz="1800" baseline="-25000" dirty="0"/>
              <a:t>=</a:t>
            </a:r>
            <a:r>
              <a:rPr lang="de-DE" sz="1800" baseline="-25000" dirty="0" err="1"/>
              <a:t>h.MatrNr</a:t>
            </a:r>
            <a:endParaRPr lang="de-DE" sz="1800" baseline="-25000" dirty="0"/>
          </a:p>
        </p:txBody>
      </p:sp>
      <p:sp>
        <p:nvSpPr>
          <p:cNvPr id="45088" name="Text Box 81"/>
          <p:cNvSpPr txBox="1">
            <a:spLocks noChangeArrowheads="1"/>
          </p:cNvSpPr>
          <p:nvPr/>
        </p:nvSpPr>
        <p:spPr bwMode="auto">
          <a:xfrm>
            <a:off x="5705474" y="1915105"/>
            <a:ext cx="229433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dirty="0">
                <a:latin typeface="JoinFont" charset="0"/>
                <a:sym typeface="Symbol" charset="0"/>
              </a:rPr>
              <a:t>⋈</a:t>
            </a:r>
            <a:r>
              <a:rPr lang="de-DE" sz="1800" baseline="-25000" dirty="0" err="1"/>
              <a:t>p.PersNr</a:t>
            </a:r>
            <a:r>
              <a:rPr lang="de-DE" sz="1800" baseline="-25000" dirty="0"/>
              <a:t>=</a:t>
            </a:r>
            <a:r>
              <a:rPr lang="de-DE" sz="1800" baseline="-25000" dirty="0" err="1"/>
              <a:t>v.gelesenVon</a:t>
            </a:r>
            <a:endParaRPr lang="de-DE" sz="1800" baseline="-25000" dirty="0"/>
          </a:p>
        </p:txBody>
      </p:sp>
      <p:sp>
        <p:nvSpPr>
          <p:cNvPr id="45089" name="Text Box 82"/>
          <p:cNvSpPr txBox="1">
            <a:spLocks noChangeArrowheads="1"/>
          </p:cNvSpPr>
          <p:nvPr/>
        </p:nvSpPr>
        <p:spPr bwMode="auto">
          <a:xfrm>
            <a:off x="6191248" y="1320983"/>
            <a:ext cx="1700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</a:t>
            </a:r>
            <a:r>
              <a:rPr lang="de-DE" sz="1800" b="1" baseline="-25000">
                <a:sym typeface="Symbol" charset="0"/>
              </a:rPr>
              <a:t>s.Semester</a:t>
            </a:r>
          </a:p>
        </p:txBody>
      </p:sp>
      <p:cxnSp>
        <p:nvCxnSpPr>
          <p:cNvPr id="45090" name="AutoShape 83"/>
          <p:cNvCxnSpPr>
            <a:cxnSpLocks noChangeShapeType="1"/>
            <a:stCxn id="45083" idx="0"/>
            <a:endCxn id="45087" idx="2"/>
          </p:cNvCxnSpPr>
          <p:nvPr/>
        </p:nvCxnSpPr>
        <p:spPr bwMode="auto">
          <a:xfrm flipV="1">
            <a:off x="4705945" y="4436819"/>
            <a:ext cx="756046" cy="30125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5091" name="AutoShape 84"/>
          <p:cNvCxnSpPr>
            <a:cxnSpLocks noChangeShapeType="1"/>
            <a:stCxn id="45084" idx="0"/>
            <a:endCxn id="45087" idx="2"/>
          </p:cNvCxnSpPr>
          <p:nvPr/>
        </p:nvCxnSpPr>
        <p:spPr bwMode="auto">
          <a:xfrm flipH="1" flipV="1">
            <a:off x="5461991" y="4436819"/>
            <a:ext cx="351235" cy="30125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092" name="Line 85"/>
          <p:cNvSpPr>
            <a:spLocks noChangeShapeType="1"/>
          </p:cNvSpPr>
          <p:nvPr/>
        </p:nvSpPr>
        <p:spPr bwMode="auto">
          <a:xfrm flipH="1" flipV="1">
            <a:off x="6055517" y="3480777"/>
            <a:ext cx="675084" cy="70246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93" name="Line 86"/>
          <p:cNvSpPr>
            <a:spLocks noChangeShapeType="1"/>
          </p:cNvSpPr>
          <p:nvPr/>
        </p:nvSpPr>
        <p:spPr bwMode="auto">
          <a:xfrm flipH="1" flipV="1">
            <a:off x="6919911" y="2400881"/>
            <a:ext cx="729853" cy="113466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94" name="Line 88"/>
          <p:cNvSpPr>
            <a:spLocks noChangeShapeType="1"/>
          </p:cNvSpPr>
          <p:nvPr/>
        </p:nvSpPr>
        <p:spPr bwMode="auto">
          <a:xfrm flipV="1">
            <a:off x="6838949" y="1753181"/>
            <a:ext cx="0" cy="3238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95" name="Text Box 89"/>
          <p:cNvSpPr txBox="1">
            <a:spLocks noChangeArrowheads="1"/>
          </p:cNvSpPr>
          <p:nvPr/>
        </p:nvSpPr>
        <p:spPr bwMode="auto">
          <a:xfrm>
            <a:off x="6623445" y="3427199"/>
            <a:ext cx="183475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 dirty="0">
                <a:sym typeface="Symbol" charset="0"/>
              </a:rPr>
              <a:t></a:t>
            </a:r>
            <a:r>
              <a:rPr lang="de-DE" sz="1800" baseline="-25000" dirty="0" err="1"/>
              <a:t>p.Name</a:t>
            </a:r>
            <a:r>
              <a:rPr lang="de-DE" sz="1800" baseline="-25000" dirty="0"/>
              <a:t> = ´Sokrates´</a:t>
            </a:r>
            <a:endParaRPr lang="de-DE" sz="1800" dirty="0"/>
          </a:p>
        </p:txBody>
      </p:sp>
      <p:sp>
        <p:nvSpPr>
          <p:cNvPr id="45096" name="Line 90"/>
          <p:cNvSpPr>
            <a:spLocks noChangeShapeType="1"/>
          </p:cNvSpPr>
          <p:nvPr/>
        </p:nvSpPr>
        <p:spPr bwMode="auto">
          <a:xfrm flipV="1">
            <a:off x="7758111" y="3805818"/>
            <a:ext cx="0" cy="3238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97" name="Line 92"/>
          <p:cNvSpPr>
            <a:spLocks noChangeShapeType="1"/>
          </p:cNvSpPr>
          <p:nvPr/>
        </p:nvSpPr>
        <p:spPr bwMode="auto">
          <a:xfrm flipV="1">
            <a:off x="5569743" y="3535546"/>
            <a:ext cx="377428" cy="59412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98" name="Text Box 94"/>
          <p:cNvSpPr txBox="1">
            <a:spLocks noChangeArrowheads="1"/>
          </p:cNvSpPr>
          <p:nvPr/>
        </p:nvSpPr>
        <p:spPr bwMode="auto">
          <a:xfrm>
            <a:off x="4949427" y="3049771"/>
            <a:ext cx="22943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dirty="0">
                <a:latin typeface="JoinFont" charset="0"/>
                <a:sym typeface="Symbol" charset="0"/>
              </a:rPr>
              <a:t>⋈</a:t>
            </a:r>
            <a:r>
              <a:rPr lang="de-DE" sz="1800" baseline="-25000" dirty="0" err="1"/>
              <a:t>v.VorlNr</a:t>
            </a:r>
            <a:r>
              <a:rPr lang="de-DE" sz="1800" baseline="-25000" dirty="0"/>
              <a:t>=</a:t>
            </a:r>
            <a:r>
              <a:rPr lang="de-DE" sz="1800" baseline="-25000" dirty="0" err="1"/>
              <a:t>h.VorlNr</a:t>
            </a:r>
            <a:endParaRPr lang="de-DE" sz="1800" baseline="-25000" dirty="0"/>
          </a:p>
        </p:txBody>
      </p:sp>
      <p:sp>
        <p:nvSpPr>
          <p:cNvPr id="45099" name="Line 96"/>
          <p:cNvSpPr>
            <a:spLocks noChangeShapeType="1"/>
          </p:cNvSpPr>
          <p:nvPr/>
        </p:nvSpPr>
        <p:spPr bwMode="auto">
          <a:xfrm flipV="1">
            <a:off x="6084092" y="2400881"/>
            <a:ext cx="727472" cy="86439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09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7859" y="-79387"/>
            <a:ext cx="6858000" cy="735806"/>
          </a:xfrm>
        </p:spPr>
        <p:txBody>
          <a:bodyPr/>
          <a:lstStyle/>
          <a:p>
            <a:r>
              <a:rPr lang="de-DE" sz="2400" dirty="0">
                <a:latin typeface="Arial Black" charset="0"/>
              </a:rPr>
              <a:t>Optimierung der </a:t>
            </a:r>
            <a:r>
              <a:rPr lang="de-DE" sz="2400" dirty="0" err="1">
                <a:latin typeface="Arial Black" charset="0"/>
              </a:rPr>
              <a:t>Joinreihenfolge</a:t>
            </a:r>
            <a:r>
              <a:rPr lang="de-DE" sz="2400" dirty="0">
                <a:latin typeface="Arial Black" charset="0"/>
              </a:rPr>
              <a:t/>
            </a:r>
            <a:br>
              <a:rPr lang="de-DE" sz="2400" dirty="0">
                <a:latin typeface="Arial Black" charset="0"/>
              </a:rPr>
            </a:br>
            <a:r>
              <a:rPr lang="de-DE" sz="2100" dirty="0" err="1">
                <a:solidFill>
                  <a:srgbClr val="0000FF"/>
                </a:solidFill>
                <a:latin typeface="Arial Black" charset="0"/>
              </a:rPr>
              <a:t>Kommutativität</a:t>
            </a:r>
            <a:r>
              <a:rPr lang="de-DE" sz="2100" dirty="0">
                <a:solidFill>
                  <a:srgbClr val="0000FF"/>
                </a:solidFill>
                <a:latin typeface="Arial Black" charset="0"/>
              </a:rPr>
              <a:t> und </a:t>
            </a:r>
            <a:r>
              <a:rPr lang="de-DE" sz="2100" dirty="0" err="1">
                <a:solidFill>
                  <a:srgbClr val="0000FF"/>
                </a:solidFill>
                <a:latin typeface="Arial Black" charset="0"/>
              </a:rPr>
              <a:t>Assoziativität</a:t>
            </a:r>
            <a:r>
              <a:rPr lang="de-DE" sz="2100" dirty="0">
                <a:solidFill>
                  <a:srgbClr val="0000FF"/>
                </a:solidFill>
                <a:latin typeface="Arial Black" charset="0"/>
              </a:rPr>
              <a:t> </a:t>
            </a:r>
            <a:r>
              <a:rPr lang="de-DE" sz="2100" dirty="0" smtClean="0">
                <a:solidFill>
                  <a:srgbClr val="0000FF"/>
                </a:solidFill>
                <a:latin typeface="Arial Black" charset="0"/>
              </a:rPr>
              <a:t/>
            </a:r>
            <a:br>
              <a:rPr lang="de-DE" sz="2100" dirty="0" smtClean="0">
                <a:solidFill>
                  <a:srgbClr val="0000FF"/>
                </a:solidFill>
                <a:latin typeface="Arial Black" charset="0"/>
              </a:rPr>
            </a:br>
            <a:r>
              <a:rPr lang="de-DE" sz="2100" dirty="0" smtClean="0">
                <a:solidFill>
                  <a:srgbClr val="0000FF"/>
                </a:solidFill>
                <a:latin typeface="Arial Black" charset="0"/>
              </a:rPr>
              <a:t>ausnutzen</a:t>
            </a:r>
            <a:endParaRPr lang="de-DE" sz="2100" dirty="0">
              <a:solidFill>
                <a:srgbClr val="0000FF"/>
              </a:solidFill>
              <a:latin typeface="Arial Black" charset="0"/>
            </a:endParaRP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 rot="1728647">
            <a:off x="4410076" y="2193132"/>
            <a:ext cx="945356" cy="27027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08" name="Text Box 27"/>
          <p:cNvSpPr txBox="1">
            <a:spLocks noChangeArrowheads="1"/>
          </p:cNvSpPr>
          <p:nvPr/>
        </p:nvSpPr>
        <p:spPr bwMode="auto">
          <a:xfrm>
            <a:off x="7568803" y="2031206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s</a:t>
            </a:r>
          </a:p>
        </p:txBody>
      </p:sp>
      <p:sp>
        <p:nvSpPr>
          <p:cNvPr id="47109" name="Text Box 28"/>
          <p:cNvSpPr txBox="1">
            <a:spLocks noChangeArrowheads="1"/>
          </p:cNvSpPr>
          <p:nvPr/>
        </p:nvSpPr>
        <p:spPr bwMode="auto">
          <a:xfrm>
            <a:off x="7056835" y="3598069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h</a:t>
            </a:r>
          </a:p>
        </p:txBody>
      </p:sp>
      <p:sp>
        <p:nvSpPr>
          <p:cNvPr id="47110" name="Text Box 29"/>
          <p:cNvSpPr txBox="1">
            <a:spLocks noChangeArrowheads="1"/>
          </p:cNvSpPr>
          <p:nvPr/>
        </p:nvSpPr>
        <p:spPr bwMode="auto">
          <a:xfrm>
            <a:off x="6111478" y="4245769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v</a:t>
            </a:r>
          </a:p>
        </p:txBody>
      </p:sp>
      <p:sp>
        <p:nvSpPr>
          <p:cNvPr id="47111" name="Text Box 30"/>
          <p:cNvSpPr txBox="1">
            <a:spLocks noChangeArrowheads="1"/>
          </p:cNvSpPr>
          <p:nvPr/>
        </p:nvSpPr>
        <p:spPr bwMode="auto">
          <a:xfrm>
            <a:off x="5004197" y="4677966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p</a:t>
            </a:r>
          </a:p>
        </p:txBody>
      </p:sp>
      <p:sp>
        <p:nvSpPr>
          <p:cNvPr id="47112" name="Text Box 31"/>
          <p:cNvSpPr txBox="1">
            <a:spLocks noChangeArrowheads="1"/>
          </p:cNvSpPr>
          <p:nvPr/>
        </p:nvSpPr>
        <p:spPr bwMode="auto">
          <a:xfrm>
            <a:off x="5868591" y="1168003"/>
            <a:ext cx="202525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dirty="0">
                <a:latin typeface="JoinFont" charset="0"/>
                <a:sym typeface="Symbol" charset="0"/>
              </a:rPr>
              <a:t>⋈</a:t>
            </a:r>
            <a:r>
              <a:rPr lang="de-DE" sz="1800" baseline="-25000" dirty="0" err="1"/>
              <a:t>s.MatrNr</a:t>
            </a:r>
            <a:r>
              <a:rPr lang="de-DE" sz="1800" baseline="-25000" dirty="0"/>
              <a:t>=</a:t>
            </a:r>
            <a:r>
              <a:rPr lang="de-DE" sz="1800" baseline="-25000" dirty="0" err="1"/>
              <a:t>h.MatrNr</a:t>
            </a:r>
            <a:endParaRPr lang="de-DE" sz="1800" baseline="-25000" dirty="0"/>
          </a:p>
        </p:txBody>
      </p:sp>
      <p:sp>
        <p:nvSpPr>
          <p:cNvPr id="47113" name="Text Box 32"/>
          <p:cNvSpPr txBox="1">
            <a:spLocks noChangeArrowheads="1"/>
          </p:cNvSpPr>
          <p:nvPr/>
        </p:nvSpPr>
        <p:spPr bwMode="auto">
          <a:xfrm>
            <a:off x="4733925" y="3112294"/>
            <a:ext cx="22943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dirty="0">
                <a:latin typeface="JoinFont" charset="0"/>
                <a:sym typeface="Symbol" charset="0"/>
              </a:rPr>
              <a:t>⋈</a:t>
            </a:r>
            <a:r>
              <a:rPr lang="de-DE" sz="1800" baseline="-25000" dirty="0" err="1"/>
              <a:t>p.PersNr</a:t>
            </a:r>
            <a:r>
              <a:rPr lang="de-DE" sz="1800" baseline="-25000" dirty="0"/>
              <a:t>=</a:t>
            </a:r>
            <a:r>
              <a:rPr lang="de-DE" sz="1800" baseline="-25000" dirty="0" err="1"/>
              <a:t>v.gelesenVon</a:t>
            </a:r>
            <a:endParaRPr lang="de-DE" sz="1800" baseline="-25000" dirty="0"/>
          </a:p>
        </p:txBody>
      </p:sp>
      <p:sp>
        <p:nvSpPr>
          <p:cNvPr id="47114" name="Text Box 33"/>
          <p:cNvSpPr txBox="1">
            <a:spLocks noChangeArrowheads="1"/>
          </p:cNvSpPr>
          <p:nvPr/>
        </p:nvSpPr>
        <p:spPr bwMode="auto">
          <a:xfrm>
            <a:off x="6030516" y="573881"/>
            <a:ext cx="1700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</a:t>
            </a:r>
            <a:r>
              <a:rPr lang="de-DE" sz="1800" b="1" baseline="-25000">
                <a:sym typeface="Symbol" charset="0"/>
              </a:rPr>
              <a:t>s.Semester</a:t>
            </a:r>
          </a:p>
        </p:txBody>
      </p:sp>
      <p:sp>
        <p:nvSpPr>
          <p:cNvPr id="47115" name="Line 36"/>
          <p:cNvSpPr>
            <a:spLocks noChangeShapeType="1"/>
          </p:cNvSpPr>
          <p:nvPr/>
        </p:nvSpPr>
        <p:spPr bwMode="auto">
          <a:xfrm flipH="1" flipV="1">
            <a:off x="5651897" y="3543300"/>
            <a:ext cx="675084" cy="70246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16" name="Line 37"/>
          <p:cNvSpPr>
            <a:spLocks noChangeShapeType="1"/>
          </p:cNvSpPr>
          <p:nvPr/>
        </p:nvSpPr>
        <p:spPr bwMode="auto">
          <a:xfrm flipH="1" flipV="1">
            <a:off x="6516291" y="2463404"/>
            <a:ext cx="729853" cy="113466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17" name="Line 38"/>
          <p:cNvSpPr>
            <a:spLocks noChangeShapeType="1"/>
          </p:cNvSpPr>
          <p:nvPr/>
        </p:nvSpPr>
        <p:spPr bwMode="auto">
          <a:xfrm flipV="1">
            <a:off x="6435329" y="1545432"/>
            <a:ext cx="458390" cy="59412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18" name="Text Box 39"/>
          <p:cNvSpPr txBox="1">
            <a:spLocks noChangeArrowheads="1"/>
          </p:cNvSpPr>
          <p:nvPr/>
        </p:nvSpPr>
        <p:spPr bwMode="auto">
          <a:xfrm>
            <a:off x="4086225" y="4083844"/>
            <a:ext cx="180856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 dirty="0">
                <a:sym typeface="Symbol" charset="0"/>
              </a:rPr>
              <a:t></a:t>
            </a:r>
            <a:r>
              <a:rPr lang="de-DE" sz="1800" baseline="-25000" dirty="0" err="1"/>
              <a:t>p.Name</a:t>
            </a:r>
            <a:r>
              <a:rPr lang="de-DE" sz="1800" baseline="-25000" dirty="0"/>
              <a:t> = ´Sokrates´</a:t>
            </a:r>
            <a:endParaRPr lang="de-DE" sz="1800" dirty="0"/>
          </a:p>
        </p:txBody>
      </p:sp>
      <p:sp>
        <p:nvSpPr>
          <p:cNvPr id="47119" name="Line 40"/>
          <p:cNvSpPr>
            <a:spLocks noChangeShapeType="1"/>
          </p:cNvSpPr>
          <p:nvPr/>
        </p:nvSpPr>
        <p:spPr bwMode="auto">
          <a:xfrm flipV="1">
            <a:off x="5192316" y="4462463"/>
            <a:ext cx="0" cy="3238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20" name="Line 41"/>
          <p:cNvSpPr>
            <a:spLocks noChangeShapeType="1"/>
          </p:cNvSpPr>
          <p:nvPr/>
        </p:nvSpPr>
        <p:spPr bwMode="auto">
          <a:xfrm flipV="1">
            <a:off x="5166123" y="3598069"/>
            <a:ext cx="377428" cy="59412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21" name="Text Box 42"/>
          <p:cNvSpPr txBox="1">
            <a:spLocks noChangeArrowheads="1"/>
          </p:cNvSpPr>
          <p:nvPr/>
        </p:nvSpPr>
        <p:spPr bwMode="auto">
          <a:xfrm>
            <a:off x="5436394" y="2031206"/>
            <a:ext cx="22943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dirty="0">
                <a:latin typeface="JoinFont" charset="0"/>
                <a:sym typeface="Symbol" charset="0"/>
              </a:rPr>
              <a:t>⋈</a:t>
            </a:r>
            <a:r>
              <a:rPr lang="de-DE" sz="1800" baseline="-25000" dirty="0" err="1"/>
              <a:t>v.VorlNr</a:t>
            </a:r>
            <a:r>
              <a:rPr lang="de-DE" sz="1800" baseline="-25000" dirty="0"/>
              <a:t>=</a:t>
            </a:r>
            <a:r>
              <a:rPr lang="de-DE" sz="1800" baseline="-25000" dirty="0" err="1"/>
              <a:t>h.VorlNr</a:t>
            </a:r>
            <a:endParaRPr lang="de-DE" sz="1800" baseline="-25000" dirty="0"/>
          </a:p>
        </p:txBody>
      </p:sp>
      <p:sp>
        <p:nvSpPr>
          <p:cNvPr id="47122" name="Line 43"/>
          <p:cNvSpPr>
            <a:spLocks noChangeShapeType="1"/>
          </p:cNvSpPr>
          <p:nvPr/>
        </p:nvSpPr>
        <p:spPr bwMode="auto">
          <a:xfrm flipV="1">
            <a:off x="5680472" y="2463404"/>
            <a:ext cx="727472" cy="86439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23" name="Text Box 46"/>
          <p:cNvSpPr txBox="1">
            <a:spLocks noChangeArrowheads="1"/>
          </p:cNvSpPr>
          <p:nvPr/>
        </p:nvSpPr>
        <p:spPr bwMode="auto">
          <a:xfrm>
            <a:off x="1143001" y="4206479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7124" name="Text Box 47"/>
          <p:cNvSpPr txBox="1">
            <a:spLocks noChangeArrowheads="1"/>
          </p:cNvSpPr>
          <p:nvPr/>
        </p:nvSpPr>
        <p:spPr bwMode="auto">
          <a:xfrm>
            <a:off x="2250282" y="4206479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47125" name="Text Box 48"/>
          <p:cNvSpPr txBox="1">
            <a:spLocks noChangeArrowheads="1"/>
          </p:cNvSpPr>
          <p:nvPr/>
        </p:nvSpPr>
        <p:spPr bwMode="auto">
          <a:xfrm>
            <a:off x="3168253" y="3651647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FF"/>
                </a:solidFill>
              </a:rPr>
              <a:t>v</a:t>
            </a:r>
          </a:p>
        </p:txBody>
      </p:sp>
      <p:sp>
        <p:nvSpPr>
          <p:cNvPr id="47126" name="Text Box 49"/>
          <p:cNvSpPr txBox="1">
            <a:spLocks noChangeArrowheads="1"/>
          </p:cNvSpPr>
          <p:nvPr/>
        </p:nvSpPr>
        <p:spPr bwMode="auto">
          <a:xfrm>
            <a:off x="4194572" y="3489722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7127" name="Text Box 50"/>
          <p:cNvSpPr txBox="1">
            <a:spLocks noChangeArrowheads="1"/>
          </p:cNvSpPr>
          <p:nvPr/>
        </p:nvSpPr>
        <p:spPr bwMode="auto">
          <a:xfrm>
            <a:off x="2332435" y="1403821"/>
            <a:ext cx="229433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dirty="0">
                <a:latin typeface="JoinFont" charset="0"/>
                <a:sym typeface="Symbol" charset="0"/>
              </a:rPr>
              <a:t>⋈</a:t>
            </a:r>
            <a:r>
              <a:rPr lang="de-DE" sz="1800" baseline="-25000" dirty="0" err="1">
                <a:solidFill>
                  <a:srgbClr val="0000FF"/>
                </a:solidFill>
              </a:rPr>
              <a:t>p.PersNr</a:t>
            </a:r>
            <a:r>
              <a:rPr lang="de-DE" sz="1800" baseline="-25000" dirty="0">
                <a:solidFill>
                  <a:srgbClr val="0000FF"/>
                </a:solidFill>
              </a:rPr>
              <a:t>=</a:t>
            </a:r>
            <a:r>
              <a:rPr lang="de-DE" sz="1800" baseline="-25000" dirty="0" err="1">
                <a:solidFill>
                  <a:srgbClr val="0000FF"/>
                </a:solidFill>
              </a:rPr>
              <a:t>v.gelesenVon</a:t>
            </a:r>
            <a:endParaRPr lang="de-DE" sz="1800" baseline="-25000" dirty="0">
              <a:solidFill>
                <a:srgbClr val="0000FF"/>
              </a:solidFill>
            </a:endParaRPr>
          </a:p>
        </p:txBody>
      </p:sp>
      <p:sp>
        <p:nvSpPr>
          <p:cNvPr id="47128" name="Text Box 51"/>
          <p:cNvSpPr txBox="1">
            <a:spLocks noChangeArrowheads="1"/>
          </p:cNvSpPr>
          <p:nvPr/>
        </p:nvSpPr>
        <p:spPr bwMode="auto">
          <a:xfrm>
            <a:off x="2844403" y="789385"/>
            <a:ext cx="1700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0000FF"/>
                </a:solidFill>
                <a:sym typeface="Symbol" charset="0"/>
              </a:rPr>
              <a:t></a:t>
            </a:r>
            <a:r>
              <a:rPr lang="de-DE" sz="1800" b="1" baseline="-25000">
                <a:solidFill>
                  <a:srgbClr val="0000FF"/>
                </a:solidFill>
                <a:sym typeface="Symbol" charset="0"/>
              </a:rPr>
              <a:t>s.Semester</a:t>
            </a:r>
          </a:p>
        </p:txBody>
      </p:sp>
      <p:cxnSp>
        <p:nvCxnSpPr>
          <p:cNvPr id="47129" name="AutoShape 52"/>
          <p:cNvCxnSpPr>
            <a:cxnSpLocks noChangeShapeType="1"/>
            <a:stCxn id="47124" idx="0"/>
          </p:cNvCxnSpPr>
          <p:nvPr/>
        </p:nvCxnSpPr>
        <p:spPr bwMode="auto">
          <a:xfrm flipH="1" flipV="1">
            <a:off x="2115743" y="3879057"/>
            <a:ext cx="350638" cy="32742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7130" name="Line 53"/>
          <p:cNvSpPr>
            <a:spLocks noChangeShapeType="1"/>
          </p:cNvSpPr>
          <p:nvPr/>
        </p:nvSpPr>
        <p:spPr bwMode="auto">
          <a:xfrm flipH="1" flipV="1">
            <a:off x="2708672" y="2949179"/>
            <a:ext cx="675084" cy="70246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31" name="Line 54"/>
          <p:cNvSpPr>
            <a:spLocks noChangeShapeType="1"/>
          </p:cNvSpPr>
          <p:nvPr/>
        </p:nvSpPr>
        <p:spPr bwMode="auto">
          <a:xfrm flipH="1" flipV="1">
            <a:off x="3573066" y="1869281"/>
            <a:ext cx="729853" cy="1134666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32" name="Line 55"/>
          <p:cNvSpPr>
            <a:spLocks noChangeShapeType="1"/>
          </p:cNvSpPr>
          <p:nvPr/>
        </p:nvSpPr>
        <p:spPr bwMode="auto">
          <a:xfrm flipV="1">
            <a:off x="3492104" y="1221581"/>
            <a:ext cx="0" cy="3238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33" name="Text Box 56"/>
          <p:cNvSpPr txBox="1">
            <a:spLocks noChangeArrowheads="1"/>
          </p:cNvSpPr>
          <p:nvPr/>
        </p:nvSpPr>
        <p:spPr bwMode="auto">
          <a:xfrm>
            <a:off x="3276600" y="2895600"/>
            <a:ext cx="191571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 dirty="0">
                <a:solidFill>
                  <a:srgbClr val="0000FF"/>
                </a:solidFill>
                <a:sym typeface="Symbol" charset="0"/>
              </a:rPr>
              <a:t></a:t>
            </a:r>
            <a:r>
              <a:rPr lang="de-DE" sz="1800" baseline="-25000" dirty="0" err="1">
                <a:solidFill>
                  <a:srgbClr val="0000FF"/>
                </a:solidFill>
              </a:rPr>
              <a:t>p.Name</a:t>
            </a:r>
            <a:r>
              <a:rPr lang="de-DE" sz="1800" baseline="-25000" dirty="0">
                <a:solidFill>
                  <a:srgbClr val="0000FF"/>
                </a:solidFill>
              </a:rPr>
              <a:t> = ´Sokrates´</a:t>
            </a:r>
            <a:endParaRPr lang="de-DE" sz="1800" dirty="0">
              <a:solidFill>
                <a:srgbClr val="0000FF"/>
              </a:solidFill>
            </a:endParaRPr>
          </a:p>
        </p:txBody>
      </p:sp>
      <p:sp>
        <p:nvSpPr>
          <p:cNvPr id="47134" name="Line 57"/>
          <p:cNvSpPr>
            <a:spLocks noChangeShapeType="1"/>
          </p:cNvSpPr>
          <p:nvPr/>
        </p:nvSpPr>
        <p:spPr bwMode="auto">
          <a:xfrm flipV="1">
            <a:off x="4411266" y="3274219"/>
            <a:ext cx="0" cy="3238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35" name="Line 58"/>
          <p:cNvSpPr>
            <a:spLocks noChangeShapeType="1"/>
          </p:cNvSpPr>
          <p:nvPr/>
        </p:nvSpPr>
        <p:spPr bwMode="auto">
          <a:xfrm flipV="1">
            <a:off x="2222898" y="3003947"/>
            <a:ext cx="377428" cy="59412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36" name="Text Box 59"/>
          <p:cNvSpPr txBox="1">
            <a:spLocks noChangeArrowheads="1"/>
          </p:cNvSpPr>
          <p:nvPr/>
        </p:nvSpPr>
        <p:spPr bwMode="auto">
          <a:xfrm>
            <a:off x="1602582" y="2518172"/>
            <a:ext cx="22943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dirty="0">
                <a:latin typeface="JoinFont" charset="0"/>
                <a:sym typeface="Symbol" charset="0"/>
              </a:rPr>
              <a:t>⋈</a:t>
            </a:r>
            <a:r>
              <a:rPr lang="de-DE" sz="1800" baseline="-25000" dirty="0" err="1">
                <a:solidFill>
                  <a:srgbClr val="0000FF"/>
                </a:solidFill>
              </a:rPr>
              <a:t>v.VorlNr</a:t>
            </a:r>
            <a:r>
              <a:rPr lang="de-DE" sz="1800" baseline="-25000" dirty="0">
                <a:solidFill>
                  <a:srgbClr val="0000FF"/>
                </a:solidFill>
              </a:rPr>
              <a:t>=</a:t>
            </a:r>
            <a:r>
              <a:rPr lang="de-DE" sz="1800" baseline="-25000" dirty="0" err="1">
                <a:solidFill>
                  <a:srgbClr val="0000FF"/>
                </a:solidFill>
              </a:rPr>
              <a:t>h.VorlNr</a:t>
            </a:r>
            <a:endParaRPr lang="de-DE" sz="1800" baseline="-25000" dirty="0">
              <a:solidFill>
                <a:srgbClr val="0000FF"/>
              </a:solidFill>
            </a:endParaRPr>
          </a:p>
        </p:txBody>
      </p:sp>
      <p:sp>
        <p:nvSpPr>
          <p:cNvPr id="47137" name="Line 60"/>
          <p:cNvSpPr>
            <a:spLocks noChangeShapeType="1"/>
          </p:cNvSpPr>
          <p:nvPr/>
        </p:nvSpPr>
        <p:spPr bwMode="auto">
          <a:xfrm flipV="1">
            <a:off x="2737247" y="1869282"/>
            <a:ext cx="727472" cy="86439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7138" name="AutoShape 61"/>
          <p:cNvCxnSpPr>
            <a:cxnSpLocks noChangeShapeType="1"/>
            <a:stCxn id="47123" idx="0"/>
          </p:cNvCxnSpPr>
          <p:nvPr/>
        </p:nvCxnSpPr>
        <p:spPr bwMode="auto">
          <a:xfrm flipV="1">
            <a:off x="1359100" y="3879057"/>
            <a:ext cx="756641" cy="32742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7139" name="Text Box 62"/>
          <p:cNvSpPr txBox="1">
            <a:spLocks noChangeArrowheads="1"/>
          </p:cNvSpPr>
          <p:nvPr/>
        </p:nvSpPr>
        <p:spPr bwMode="auto">
          <a:xfrm>
            <a:off x="1143000" y="3489722"/>
            <a:ext cx="226814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dirty="0">
                <a:latin typeface="JoinFont" charset="0"/>
                <a:sym typeface="Symbol" charset="0"/>
              </a:rPr>
              <a:t>⋈</a:t>
            </a:r>
            <a:r>
              <a:rPr lang="de-DE" sz="1800" baseline="-25000" dirty="0" err="1">
                <a:solidFill>
                  <a:srgbClr val="0000FF"/>
                </a:solidFill>
              </a:rPr>
              <a:t>s.MatrNr</a:t>
            </a:r>
            <a:r>
              <a:rPr lang="de-DE" sz="1800" baseline="-25000" dirty="0">
                <a:solidFill>
                  <a:srgbClr val="0000FF"/>
                </a:solidFill>
              </a:rPr>
              <a:t>=</a:t>
            </a:r>
            <a:r>
              <a:rPr lang="de-DE" sz="1800" baseline="-25000" dirty="0" err="1">
                <a:solidFill>
                  <a:srgbClr val="0000FF"/>
                </a:solidFill>
              </a:rPr>
              <a:t>h.MatrNr</a:t>
            </a:r>
            <a:endParaRPr lang="de-DE" sz="1800" baseline="-25000" dirty="0">
              <a:solidFill>
                <a:srgbClr val="0000FF"/>
              </a:solidFill>
            </a:endParaRPr>
          </a:p>
        </p:txBody>
      </p:sp>
      <p:cxnSp>
        <p:nvCxnSpPr>
          <p:cNvPr id="47140" name="AutoShape 63"/>
          <p:cNvCxnSpPr>
            <a:cxnSpLocks noChangeShapeType="1"/>
            <a:stCxn id="47108" idx="0"/>
            <a:endCxn id="47112" idx="2"/>
          </p:cNvCxnSpPr>
          <p:nvPr/>
        </p:nvCxnSpPr>
        <p:spPr bwMode="auto">
          <a:xfrm flipH="1" flipV="1">
            <a:off x="6881218" y="1583501"/>
            <a:ext cx="903684" cy="44770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7141" name="Line 72"/>
          <p:cNvSpPr>
            <a:spLocks noChangeShapeType="1"/>
          </p:cNvSpPr>
          <p:nvPr/>
        </p:nvSpPr>
        <p:spPr bwMode="auto">
          <a:xfrm>
            <a:off x="6893719" y="897731"/>
            <a:ext cx="0" cy="4857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8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Was hat´s gebracht?</a:t>
            </a:r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 rot="1728647">
            <a:off x="4410076" y="2193132"/>
            <a:ext cx="945356" cy="27027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7568803" y="2031206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s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7056835" y="3598069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h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111478" y="4245769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v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5004197" y="4677966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p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868591" y="1168003"/>
            <a:ext cx="202525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dirty="0">
                <a:latin typeface="JoinFont" charset="0"/>
                <a:sym typeface="Symbol" charset="0"/>
              </a:rPr>
              <a:t>⋈</a:t>
            </a:r>
            <a:r>
              <a:rPr lang="de-DE" sz="1800" baseline="-25000" dirty="0" err="1"/>
              <a:t>s.MatrNr</a:t>
            </a:r>
            <a:r>
              <a:rPr lang="de-DE" sz="1800" baseline="-25000" dirty="0"/>
              <a:t>=</a:t>
            </a:r>
            <a:r>
              <a:rPr lang="de-DE" sz="1800" baseline="-25000" dirty="0" err="1"/>
              <a:t>h.MatrNr</a:t>
            </a:r>
            <a:endParaRPr lang="de-DE" sz="1800" baseline="-25000" dirty="0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733925" y="3112294"/>
            <a:ext cx="22943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dirty="0">
                <a:latin typeface="JoinFont" charset="0"/>
                <a:sym typeface="Symbol" charset="0"/>
              </a:rPr>
              <a:t>⋈</a:t>
            </a:r>
            <a:r>
              <a:rPr lang="de-DE" sz="1800" baseline="-25000" dirty="0" err="1"/>
              <a:t>p.PersNr</a:t>
            </a:r>
            <a:r>
              <a:rPr lang="de-DE" sz="1800" baseline="-25000" dirty="0"/>
              <a:t>=</a:t>
            </a:r>
            <a:r>
              <a:rPr lang="de-DE" sz="1800" baseline="-25000" dirty="0" err="1"/>
              <a:t>v.gelesenVon</a:t>
            </a:r>
            <a:endParaRPr lang="de-DE" sz="1800" baseline="-25000" dirty="0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030516" y="573881"/>
            <a:ext cx="1700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</a:t>
            </a:r>
            <a:r>
              <a:rPr lang="de-DE" sz="1800" b="1" baseline="-25000">
                <a:sym typeface="Symbol" charset="0"/>
              </a:rPr>
              <a:t>s.Semester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H="1" flipV="1">
            <a:off x="5651897" y="3543300"/>
            <a:ext cx="675084" cy="70246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H="1" flipV="1">
            <a:off x="6516291" y="2463404"/>
            <a:ext cx="729853" cy="113466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V="1">
            <a:off x="6435329" y="1545432"/>
            <a:ext cx="458390" cy="59412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4086225" y="4083844"/>
            <a:ext cx="183594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 dirty="0">
                <a:sym typeface="Symbol" charset="0"/>
              </a:rPr>
              <a:t></a:t>
            </a:r>
            <a:r>
              <a:rPr lang="de-DE" sz="1800" baseline="-25000" dirty="0" err="1"/>
              <a:t>p.Name</a:t>
            </a:r>
            <a:r>
              <a:rPr lang="de-DE" sz="1800" baseline="-25000" dirty="0"/>
              <a:t> = ´Sokrates´</a:t>
            </a:r>
            <a:endParaRPr lang="de-DE" sz="1800" dirty="0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V="1">
            <a:off x="5192316" y="4462463"/>
            <a:ext cx="0" cy="3238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V="1">
            <a:off x="5166123" y="3598069"/>
            <a:ext cx="377428" cy="59412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5436394" y="2031206"/>
            <a:ext cx="22943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dirty="0">
                <a:latin typeface="JoinFont" charset="0"/>
                <a:sym typeface="Symbol" charset="0"/>
              </a:rPr>
              <a:t>⋈</a:t>
            </a:r>
            <a:r>
              <a:rPr lang="de-DE" sz="1800" baseline="-25000" dirty="0" err="1"/>
              <a:t>v.VorlNr</a:t>
            </a:r>
            <a:r>
              <a:rPr lang="de-DE" sz="1800" baseline="-25000" dirty="0"/>
              <a:t>=</a:t>
            </a:r>
            <a:r>
              <a:rPr lang="de-DE" sz="1800" baseline="-25000" dirty="0" err="1"/>
              <a:t>h.VorlNr</a:t>
            </a:r>
            <a:endParaRPr lang="de-DE" sz="1800" baseline="-25000" dirty="0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 flipV="1">
            <a:off x="5680472" y="2463404"/>
            <a:ext cx="727472" cy="86439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1143001" y="4206479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2250282" y="4206479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3168253" y="3651647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FF"/>
                </a:solidFill>
              </a:rPr>
              <a:t>v</a:t>
            </a: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4194572" y="3489722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2358629" y="1383506"/>
            <a:ext cx="229433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dirty="0">
                <a:latin typeface="JoinFont" charset="0"/>
                <a:sym typeface="Symbol" charset="0"/>
              </a:rPr>
              <a:t>⋈</a:t>
            </a:r>
            <a:r>
              <a:rPr lang="de-DE" sz="1800" baseline="-25000" dirty="0" err="1">
                <a:solidFill>
                  <a:srgbClr val="0000FF"/>
                </a:solidFill>
              </a:rPr>
              <a:t>p.PersNr</a:t>
            </a:r>
            <a:r>
              <a:rPr lang="de-DE" sz="1800" baseline="-25000" dirty="0">
                <a:solidFill>
                  <a:srgbClr val="0000FF"/>
                </a:solidFill>
              </a:rPr>
              <a:t>=</a:t>
            </a:r>
            <a:r>
              <a:rPr lang="de-DE" sz="1800" baseline="-25000" dirty="0" err="1">
                <a:solidFill>
                  <a:srgbClr val="0000FF"/>
                </a:solidFill>
              </a:rPr>
              <a:t>v.gelesenVon</a:t>
            </a:r>
            <a:endParaRPr lang="de-DE" sz="1800" baseline="-25000" dirty="0">
              <a:solidFill>
                <a:srgbClr val="0000FF"/>
              </a:solidFill>
            </a:endParaRP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2844403" y="789385"/>
            <a:ext cx="1700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0000FF"/>
                </a:solidFill>
                <a:sym typeface="Symbol" charset="0"/>
              </a:rPr>
              <a:t></a:t>
            </a:r>
            <a:r>
              <a:rPr lang="de-DE" sz="1800" b="1" baseline="-25000">
                <a:solidFill>
                  <a:srgbClr val="0000FF"/>
                </a:solidFill>
                <a:sym typeface="Symbol" charset="0"/>
              </a:rPr>
              <a:t>s.Semester</a:t>
            </a:r>
          </a:p>
        </p:txBody>
      </p:sp>
      <p:cxnSp>
        <p:nvCxnSpPr>
          <p:cNvPr id="49177" name="AutoShape 25"/>
          <p:cNvCxnSpPr>
            <a:cxnSpLocks noChangeShapeType="1"/>
            <a:stCxn id="49172" idx="0"/>
          </p:cNvCxnSpPr>
          <p:nvPr/>
        </p:nvCxnSpPr>
        <p:spPr bwMode="auto">
          <a:xfrm flipH="1" flipV="1">
            <a:off x="2115743" y="3879057"/>
            <a:ext cx="350638" cy="32742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9178" name="Line 26"/>
          <p:cNvSpPr>
            <a:spLocks noChangeShapeType="1"/>
          </p:cNvSpPr>
          <p:nvPr/>
        </p:nvSpPr>
        <p:spPr bwMode="auto">
          <a:xfrm flipH="1" flipV="1">
            <a:off x="2708672" y="2949179"/>
            <a:ext cx="675084" cy="70246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 flipH="1" flipV="1">
            <a:off x="3573066" y="1869281"/>
            <a:ext cx="729853" cy="1134666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 flipV="1">
            <a:off x="3492104" y="1221581"/>
            <a:ext cx="0" cy="3238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3276600" y="2895600"/>
            <a:ext cx="191571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 dirty="0">
                <a:solidFill>
                  <a:srgbClr val="0000FF"/>
                </a:solidFill>
                <a:sym typeface="Symbol" charset="0"/>
              </a:rPr>
              <a:t></a:t>
            </a:r>
            <a:r>
              <a:rPr lang="de-DE" sz="1800" baseline="-25000" dirty="0" err="1">
                <a:solidFill>
                  <a:srgbClr val="0000FF"/>
                </a:solidFill>
              </a:rPr>
              <a:t>p.Name</a:t>
            </a:r>
            <a:r>
              <a:rPr lang="de-DE" sz="1800" baseline="-25000" dirty="0">
                <a:solidFill>
                  <a:srgbClr val="0000FF"/>
                </a:solidFill>
              </a:rPr>
              <a:t> = ´Sokrates´</a:t>
            </a:r>
            <a:endParaRPr lang="de-DE" sz="1800" dirty="0">
              <a:solidFill>
                <a:srgbClr val="0000FF"/>
              </a:solidFill>
            </a:endParaRPr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 flipV="1">
            <a:off x="4411266" y="3274219"/>
            <a:ext cx="0" cy="3238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83" name="Line 31"/>
          <p:cNvSpPr>
            <a:spLocks noChangeShapeType="1"/>
          </p:cNvSpPr>
          <p:nvPr/>
        </p:nvSpPr>
        <p:spPr bwMode="auto">
          <a:xfrm flipV="1">
            <a:off x="2222898" y="3003947"/>
            <a:ext cx="377428" cy="59412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1602582" y="2518172"/>
            <a:ext cx="22943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dirty="0">
                <a:latin typeface="JoinFont" charset="0"/>
                <a:sym typeface="Symbol" charset="0"/>
              </a:rPr>
              <a:t>⋈</a:t>
            </a:r>
            <a:r>
              <a:rPr lang="de-DE" sz="1800" baseline="-25000" dirty="0" err="1">
                <a:solidFill>
                  <a:srgbClr val="0000FF"/>
                </a:solidFill>
              </a:rPr>
              <a:t>v.VorlNr</a:t>
            </a:r>
            <a:r>
              <a:rPr lang="de-DE" sz="1800" baseline="-25000" dirty="0">
                <a:solidFill>
                  <a:srgbClr val="0000FF"/>
                </a:solidFill>
              </a:rPr>
              <a:t>=</a:t>
            </a:r>
            <a:r>
              <a:rPr lang="de-DE" sz="1800" baseline="-25000" dirty="0" err="1">
                <a:solidFill>
                  <a:srgbClr val="0000FF"/>
                </a:solidFill>
              </a:rPr>
              <a:t>h.VorlNr</a:t>
            </a:r>
            <a:endParaRPr lang="de-DE" sz="1800" baseline="-25000" dirty="0">
              <a:solidFill>
                <a:srgbClr val="0000FF"/>
              </a:solidFill>
            </a:endParaRPr>
          </a:p>
        </p:txBody>
      </p:sp>
      <p:sp>
        <p:nvSpPr>
          <p:cNvPr id="49185" name="Line 33"/>
          <p:cNvSpPr>
            <a:spLocks noChangeShapeType="1"/>
          </p:cNvSpPr>
          <p:nvPr/>
        </p:nvSpPr>
        <p:spPr bwMode="auto">
          <a:xfrm flipV="1">
            <a:off x="2737247" y="1869282"/>
            <a:ext cx="727472" cy="86439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9186" name="AutoShape 34"/>
          <p:cNvCxnSpPr>
            <a:cxnSpLocks noChangeShapeType="1"/>
            <a:stCxn id="49171" idx="0"/>
          </p:cNvCxnSpPr>
          <p:nvPr/>
        </p:nvCxnSpPr>
        <p:spPr bwMode="auto">
          <a:xfrm flipV="1">
            <a:off x="1359100" y="3879057"/>
            <a:ext cx="756641" cy="32742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9187" name="Text Box 35"/>
          <p:cNvSpPr txBox="1">
            <a:spLocks noChangeArrowheads="1"/>
          </p:cNvSpPr>
          <p:nvPr/>
        </p:nvSpPr>
        <p:spPr bwMode="auto">
          <a:xfrm>
            <a:off x="1143000" y="3489722"/>
            <a:ext cx="226814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dirty="0">
                <a:latin typeface="JoinFont" charset="0"/>
                <a:sym typeface="Symbol" charset="0"/>
              </a:rPr>
              <a:t>⋈</a:t>
            </a:r>
            <a:r>
              <a:rPr lang="de-DE" sz="1800" baseline="-25000" dirty="0" err="1">
                <a:solidFill>
                  <a:srgbClr val="0000FF"/>
                </a:solidFill>
              </a:rPr>
              <a:t>s.MatrNr</a:t>
            </a:r>
            <a:r>
              <a:rPr lang="de-DE" sz="1800" baseline="-25000" dirty="0">
                <a:solidFill>
                  <a:srgbClr val="0000FF"/>
                </a:solidFill>
              </a:rPr>
              <a:t>=</a:t>
            </a:r>
            <a:r>
              <a:rPr lang="de-DE" sz="1800" baseline="-25000" dirty="0" err="1">
                <a:solidFill>
                  <a:srgbClr val="0000FF"/>
                </a:solidFill>
              </a:rPr>
              <a:t>h.MatrNr</a:t>
            </a:r>
            <a:endParaRPr lang="de-DE" sz="1800" baseline="-25000" dirty="0">
              <a:solidFill>
                <a:srgbClr val="0000FF"/>
              </a:solidFill>
            </a:endParaRPr>
          </a:p>
        </p:txBody>
      </p:sp>
      <p:cxnSp>
        <p:nvCxnSpPr>
          <p:cNvPr id="49188" name="AutoShape 36"/>
          <p:cNvCxnSpPr>
            <a:cxnSpLocks noChangeShapeType="1"/>
            <a:stCxn id="49156" idx="0"/>
            <a:endCxn id="49160" idx="2"/>
          </p:cNvCxnSpPr>
          <p:nvPr/>
        </p:nvCxnSpPr>
        <p:spPr bwMode="auto">
          <a:xfrm flipH="1" flipV="1">
            <a:off x="6881218" y="1583501"/>
            <a:ext cx="903684" cy="44770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9189" name="AutoShape 37"/>
          <p:cNvSpPr>
            <a:spLocks noChangeArrowheads="1"/>
          </p:cNvSpPr>
          <p:nvPr/>
        </p:nvSpPr>
        <p:spPr bwMode="auto">
          <a:xfrm>
            <a:off x="1331119" y="3003947"/>
            <a:ext cx="702469" cy="323850"/>
          </a:xfrm>
          <a:prstGeom prst="wedgeEllipseCallout">
            <a:avLst>
              <a:gd name="adj1" fmla="val 82713"/>
              <a:gd name="adj2" fmla="val 45954"/>
            </a:avLst>
          </a:prstGeom>
          <a:solidFill>
            <a:schemeClr val="accent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/>
              <a:t>13</a:t>
            </a:r>
          </a:p>
        </p:txBody>
      </p:sp>
      <p:sp>
        <p:nvSpPr>
          <p:cNvPr id="49190" name="AutoShape 38"/>
          <p:cNvSpPr>
            <a:spLocks noChangeArrowheads="1"/>
          </p:cNvSpPr>
          <p:nvPr/>
        </p:nvSpPr>
        <p:spPr bwMode="auto">
          <a:xfrm>
            <a:off x="1980010" y="1977629"/>
            <a:ext cx="702469" cy="323850"/>
          </a:xfrm>
          <a:prstGeom prst="wedgeEllipseCallout">
            <a:avLst>
              <a:gd name="adj1" fmla="val 89662"/>
              <a:gd name="adj2" fmla="val 53676"/>
            </a:avLst>
          </a:prstGeom>
          <a:solidFill>
            <a:schemeClr val="accent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/>
              <a:t>13</a:t>
            </a:r>
          </a:p>
        </p:txBody>
      </p:sp>
      <p:sp>
        <p:nvSpPr>
          <p:cNvPr id="49191" name="AutoShape 39"/>
          <p:cNvSpPr>
            <a:spLocks noChangeArrowheads="1"/>
          </p:cNvSpPr>
          <p:nvPr/>
        </p:nvSpPr>
        <p:spPr bwMode="auto">
          <a:xfrm>
            <a:off x="2465785" y="1059656"/>
            <a:ext cx="702469" cy="323850"/>
          </a:xfrm>
          <a:prstGeom prst="wedgeEllipseCallout">
            <a:avLst>
              <a:gd name="adj1" fmla="val 89662"/>
              <a:gd name="adj2" fmla="val 53676"/>
            </a:avLst>
          </a:prstGeom>
          <a:solidFill>
            <a:schemeClr val="accent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/>
              <a:t>4</a:t>
            </a:r>
          </a:p>
        </p:txBody>
      </p:sp>
      <p:sp>
        <p:nvSpPr>
          <p:cNvPr id="49192" name="AutoShape 40"/>
          <p:cNvSpPr>
            <a:spLocks noChangeArrowheads="1"/>
          </p:cNvSpPr>
          <p:nvPr/>
        </p:nvSpPr>
        <p:spPr bwMode="auto">
          <a:xfrm>
            <a:off x="4572000" y="3543300"/>
            <a:ext cx="702469" cy="323850"/>
          </a:xfrm>
          <a:prstGeom prst="wedgeEllipseCallout">
            <a:avLst>
              <a:gd name="adj1" fmla="val 57968"/>
              <a:gd name="adj2" fmla="val 45954"/>
            </a:avLst>
          </a:prstGeom>
          <a:solidFill>
            <a:srgbClr val="99FFCC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/>
              <a:t>1</a:t>
            </a:r>
          </a:p>
        </p:txBody>
      </p:sp>
      <p:sp>
        <p:nvSpPr>
          <p:cNvPr id="49193" name="AutoShape 41"/>
          <p:cNvSpPr>
            <a:spLocks noChangeArrowheads="1"/>
          </p:cNvSpPr>
          <p:nvPr/>
        </p:nvSpPr>
        <p:spPr bwMode="auto">
          <a:xfrm>
            <a:off x="5219700" y="2625329"/>
            <a:ext cx="702469" cy="323850"/>
          </a:xfrm>
          <a:prstGeom prst="wedgeEllipseCallout">
            <a:avLst>
              <a:gd name="adj1" fmla="val 57968"/>
              <a:gd name="adj2" fmla="val 45954"/>
            </a:avLst>
          </a:prstGeom>
          <a:solidFill>
            <a:srgbClr val="99FFCC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/>
              <a:t>3</a:t>
            </a:r>
          </a:p>
        </p:txBody>
      </p:sp>
      <p:sp>
        <p:nvSpPr>
          <p:cNvPr id="49194" name="AutoShape 42"/>
          <p:cNvSpPr>
            <a:spLocks noChangeArrowheads="1"/>
          </p:cNvSpPr>
          <p:nvPr/>
        </p:nvSpPr>
        <p:spPr bwMode="auto">
          <a:xfrm>
            <a:off x="5651898" y="1653779"/>
            <a:ext cx="702469" cy="323850"/>
          </a:xfrm>
          <a:prstGeom prst="wedgeEllipseCallout">
            <a:avLst>
              <a:gd name="adj1" fmla="val 82713"/>
              <a:gd name="adj2" fmla="val 2204"/>
            </a:avLst>
          </a:prstGeom>
          <a:solidFill>
            <a:srgbClr val="99FFCC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/>
              <a:t>4</a:t>
            </a:r>
          </a:p>
        </p:txBody>
      </p:sp>
      <p:sp>
        <p:nvSpPr>
          <p:cNvPr id="49195" name="AutoShape 43"/>
          <p:cNvSpPr>
            <a:spLocks noChangeArrowheads="1"/>
          </p:cNvSpPr>
          <p:nvPr/>
        </p:nvSpPr>
        <p:spPr bwMode="auto">
          <a:xfrm>
            <a:off x="5381625" y="844154"/>
            <a:ext cx="702469" cy="323850"/>
          </a:xfrm>
          <a:prstGeom prst="wedgeEllipseCallout">
            <a:avLst>
              <a:gd name="adj1" fmla="val 154574"/>
              <a:gd name="adj2" fmla="val 44116"/>
            </a:avLst>
          </a:prstGeom>
          <a:solidFill>
            <a:srgbClr val="99FFCC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/>
              <a:t>4</a:t>
            </a:r>
          </a:p>
        </p:txBody>
      </p:sp>
      <p:sp>
        <p:nvSpPr>
          <p:cNvPr id="49196" name="Line 44"/>
          <p:cNvSpPr>
            <a:spLocks noChangeShapeType="1"/>
          </p:cNvSpPr>
          <p:nvPr/>
        </p:nvSpPr>
        <p:spPr bwMode="auto">
          <a:xfrm>
            <a:off x="6893719" y="897731"/>
            <a:ext cx="0" cy="4857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99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"/>
            <a:ext cx="6858000" cy="735806"/>
          </a:xfrm>
        </p:spPr>
        <p:txBody>
          <a:bodyPr/>
          <a:lstStyle/>
          <a:p>
            <a:r>
              <a:rPr lang="de-DE">
                <a:latin typeface="Arial Black" charset="0"/>
              </a:rPr>
              <a:t>Einfügen von Projektionen</a:t>
            </a:r>
            <a:endParaRPr lang="de-DE" sz="2400">
              <a:solidFill>
                <a:srgbClr val="0000FF"/>
              </a:solidFill>
              <a:latin typeface="Arial Black" charset="0"/>
            </a:endParaRPr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 rot="-643713">
            <a:off x="4410076" y="2571751"/>
            <a:ext cx="945356" cy="27027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568803" y="2031206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s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7056835" y="3598069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h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111478" y="4245769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v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004197" y="4677966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p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868591" y="1168003"/>
            <a:ext cx="202525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dirty="0">
                <a:latin typeface="JoinFont" charset="0"/>
                <a:sym typeface="Symbol" charset="0"/>
              </a:rPr>
              <a:t>⋈</a:t>
            </a:r>
            <a:r>
              <a:rPr lang="de-DE" sz="1800" baseline="-25000" dirty="0" err="1"/>
              <a:t>s.MatrNr</a:t>
            </a:r>
            <a:r>
              <a:rPr lang="de-DE" sz="1800" baseline="-25000" dirty="0"/>
              <a:t>=</a:t>
            </a:r>
            <a:r>
              <a:rPr lang="de-DE" sz="1800" baseline="-25000" dirty="0" err="1"/>
              <a:t>h.MatrNr</a:t>
            </a:r>
            <a:endParaRPr lang="de-DE" sz="1800" baseline="-25000" dirty="0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733925" y="3112294"/>
            <a:ext cx="22943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dirty="0">
                <a:latin typeface="JoinFont" charset="0"/>
                <a:sym typeface="Symbol" charset="0"/>
              </a:rPr>
              <a:t>⋈</a:t>
            </a:r>
            <a:r>
              <a:rPr lang="de-DE" sz="1800" baseline="-25000" dirty="0" err="1"/>
              <a:t>p.PersNr</a:t>
            </a:r>
            <a:r>
              <a:rPr lang="de-DE" sz="1800" baseline="-25000" dirty="0"/>
              <a:t>=</a:t>
            </a:r>
            <a:r>
              <a:rPr lang="de-DE" sz="1800" baseline="-25000" dirty="0" err="1"/>
              <a:t>v.gelesenVon</a:t>
            </a:r>
            <a:endParaRPr lang="de-DE" sz="1800" baseline="-25000" dirty="0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030516" y="573881"/>
            <a:ext cx="1700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</a:t>
            </a:r>
            <a:r>
              <a:rPr lang="de-DE" sz="1800" b="1" baseline="-25000">
                <a:sym typeface="Symbol" charset="0"/>
              </a:rPr>
              <a:t>s.Semester</a:t>
            </a: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H="1" flipV="1">
            <a:off x="5651897" y="3543300"/>
            <a:ext cx="675084" cy="70246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H="1" flipV="1">
            <a:off x="6407944" y="2733675"/>
            <a:ext cx="838200" cy="86439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V="1">
            <a:off x="6624638" y="1545431"/>
            <a:ext cx="269081" cy="3238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086225" y="4083844"/>
            <a:ext cx="180856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 dirty="0">
                <a:sym typeface="Symbol" charset="0"/>
              </a:rPr>
              <a:t></a:t>
            </a:r>
            <a:r>
              <a:rPr lang="de-DE" sz="1800" baseline="-25000" dirty="0" err="1"/>
              <a:t>p.Name</a:t>
            </a:r>
            <a:r>
              <a:rPr lang="de-DE" sz="1800" baseline="-25000" dirty="0"/>
              <a:t> = ´Sokrates´</a:t>
            </a:r>
            <a:endParaRPr lang="de-DE" sz="1800" dirty="0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 flipV="1">
            <a:off x="5192316" y="4462463"/>
            <a:ext cx="0" cy="3238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 flipV="1">
            <a:off x="5166123" y="3598069"/>
            <a:ext cx="377428" cy="59412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381625" y="2356247"/>
            <a:ext cx="22943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dirty="0">
                <a:latin typeface="JoinFont" charset="0"/>
                <a:sym typeface="Symbol" charset="0"/>
              </a:rPr>
              <a:t>⋈</a:t>
            </a:r>
            <a:r>
              <a:rPr lang="de-DE" sz="1800" baseline="-25000" dirty="0" err="1"/>
              <a:t>v.VorlNr</a:t>
            </a:r>
            <a:r>
              <a:rPr lang="de-DE" sz="1800" baseline="-25000" dirty="0"/>
              <a:t>=</a:t>
            </a:r>
            <a:r>
              <a:rPr lang="de-DE" sz="1800" baseline="-25000" dirty="0" err="1"/>
              <a:t>h.VorlNr</a:t>
            </a:r>
            <a:endParaRPr lang="de-DE" sz="1800" baseline="-25000" dirty="0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V="1">
            <a:off x="5680473" y="2733676"/>
            <a:ext cx="511969" cy="59412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51219" name="AutoShape 36"/>
          <p:cNvCxnSpPr>
            <a:cxnSpLocks noChangeShapeType="1"/>
            <a:stCxn id="51204" idx="0"/>
            <a:endCxn id="51208" idx="2"/>
          </p:cNvCxnSpPr>
          <p:nvPr/>
        </p:nvCxnSpPr>
        <p:spPr bwMode="auto">
          <a:xfrm flipH="1" flipV="1">
            <a:off x="6881218" y="1583501"/>
            <a:ext cx="903684" cy="44770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1220" name="Line 37"/>
          <p:cNvSpPr>
            <a:spLocks noChangeShapeType="1"/>
          </p:cNvSpPr>
          <p:nvPr/>
        </p:nvSpPr>
        <p:spPr bwMode="auto">
          <a:xfrm>
            <a:off x="6893719" y="897731"/>
            <a:ext cx="0" cy="4857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21" name="Text Box 39"/>
          <p:cNvSpPr txBox="1">
            <a:spLocks noChangeArrowheads="1"/>
          </p:cNvSpPr>
          <p:nvPr/>
        </p:nvSpPr>
        <p:spPr bwMode="auto">
          <a:xfrm>
            <a:off x="4220766" y="2153841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51222" name="Text Box 40"/>
          <p:cNvSpPr txBox="1">
            <a:spLocks noChangeArrowheads="1"/>
          </p:cNvSpPr>
          <p:nvPr/>
        </p:nvSpPr>
        <p:spPr bwMode="auto">
          <a:xfrm>
            <a:off x="3708797" y="3720704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1223" name="Text Box 41"/>
          <p:cNvSpPr txBox="1">
            <a:spLocks noChangeArrowheads="1"/>
          </p:cNvSpPr>
          <p:nvPr/>
        </p:nvSpPr>
        <p:spPr bwMode="auto">
          <a:xfrm>
            <a:off x="2763441" y="4368404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FF"/>
                </a:solidFill>
              </a:rPr>
              <a:t>v</a:t>
            </a:r>
          </a:p>
        </p:txBody>
      </p:sp>
      <p:sp>
        <p:nvSpPr>
          <p:cNvPr id="51224" name="Text Box 42"/>
          <p:cNvSpPr txBox="1">
            <a:spLocks noChangeArrowheads="1"/>
          </p:cNvSpPr>
          <p:nvPr/>
        </p:nvSpPr>
        <p:spPr bwMode="auto">
          <a:xfrm>
            <a:off x="1656160" y="4800600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51225" name="Text Box 43"/>
          <p:cNvSpPr txBox="1">
            <a:spLocks noChangeArrowheads="1"/>
          </p:cNvSpPr>
          <p:nvPr/>
        </p:nvSpPr>
        <p:spPr bwMode="auto">
          <a:xfrm>
            <a:off x="2520554" y="1290637"/>
            <a:ext cx="202525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dirty="0">
                <a:latin typeface="JoinFont" charset="0"/>
                <a:sym typeface="Symbol" charset="0"/>
              </a:rPr>
              <a:t>⋈</a:t>
            </a:r>
            <a:r>
              <a:rPr lang="de-DE" sz="1800" baseline="-25000" dirty="0" err="1">
                <a:solidFill>
                  <a:srgbClr val="0000FF"/>
                </a:solidFill>
              </a:rPr>
              <a:t>s.MatrNr</a:t>
            </a:r>
            <a:r>
              <a:rPr lang="de-DE" sz="1800" baseline="-25000" dirty="0">
                <a:solidFill>
                  <a:srgbClr val="0000FF"/>
                </a:solidFill>
              </a:rPr>
              <a:t>=</a:t>
            </a:r>
            <a:r>
              <a:rPr lang="de-DE" sz="1800" baseline="-25000" dirty="0" err="1">
                <a:solidFill>
                  <a:srgbClr val="0000FF"/>
                </a:solidFill>
              </a:rPr>
              <a:t>h.MatrNr</a:t>
            </a:r>
            <a:endParaRPr lang="de-DE" sz="1800" baseline="-25000" dirty="0">
              <a:solidFill>
                <a:srgbClr val="0000FF"/>
              </a:solidFill>
            </a:endParaRPr>
          </a:p>
        </p:txBody>
      </p:sp>
      <p:sp>
        <p:nvSpPr>
          <p:cNvPr id="51226" name="Text Box 44"/>
          <p:cNvSpPr txBox="1">
            <a:spLocks noChangeArrowheads="1"/>
          </p:cNvSpPr>
          <p:nvPr/>
        </p:nvSpPr>
        <p:spPr bwMode="auto">
          <a:xfrm>
            <a:off x="1385888" y="3234928"/>
            <a:ext cx="22943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dirty="0">
                <a:latin typeface="JoinFont" charset="0"/>
                <a:sym typeface="Symbol" charset="0"/>
              </a:rPr>
              <a:t>⋈</a:t>
            </a:r>
            <a:r>
              <a:rPr lang="de-DE" sz="1800" baseline="-25000" dirty="0" err="1">
                <a:solidFill>
                  <a:srgbClr val="0000FF"/>
                </a:solidFill>
              </a:rPr>
              <a:t>p.PersNr</a:t>
            </a:r>
            <a:r>
              <a:rPr lang="de-DE" sz="1800" baseline="-25000" dirty="0">
                <a:solidFill>
                  <a:srgbClr val="0000FF"/>
                </a:solidFill>
              </a:rPr>
              <a:t>=</a:t>
            </a:r>
            <a:r>
              <a:rPr lang="de-DE" sz="1800" baseline="-25000" dirty="0" err="1">
                <a:solidFill>
                  <a:srgbClr val="0000FF"/>
                </a:solidFill>
              </a:rPr>
              <a:t>v.gelesenVon</a:t>
            </a:r>
            <a:endParaRPr lang="de-DE" sz="1800" baseline="-25000" dirty="0">
              <a:solidFill>
                <a:srgbClr val="0000FF"/>
              </a:solidFill>
            </a:endParaRPr>
          </a:p>
        </p:txBody>
      </p:sp>
      <p:sp>
        <p:nvSpPr>
          <p:cNvPr id="51227" name="Text Box 45"/>
          <p:cNvSpPr txBox="1">
            <a:spLocks noChangeArrowheads="1"/>
          </p:cNvSpPr>
          <p:nvPr/>
        </p:nvSpPr>
        <p:spPr bwMode="auto">
          <a:xfrm>
            <a:off x="2682478" y="696516"/>
            <a:ext cx="1700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0000FF"/>
                </a:solidFill>
                <a:sym typeface="Symbol" charset="0"/>
              </a:rPr>
              <a:t></a:t>
            </a:r>
            <a:r>
              <a:rPr lang="de-DE" sz="1800" b="1" baseline="-25000">
                <a:solidFill>
                  <a:srgbClr val="0000FF"/>
                </a:solidFill>
                <a:sym typeface="Symbol" charset="0"/>
              </a:rPr>
              <a:t>s.Semester</a:t>
            </a:r>
          </a:p>
        </p:txBody>
      </p:sp>
      <p:sp>
        <p:nvSpPr>
          <p:cNvPr id="51228" name="Line 46"/>
          <p:cNvSpPr>
            <a:spLocks noChangeShapeType="1"/>
          </p:cNvSpPr>
          <p:nvPr/>
        </p:nvSpPr>
        <p:spPr bwMode="auto">
          <a:xfrm flipH="1" flipV="1">
            <a:off x="2303860" y="3665935"/>
            <a:ext cx="675084" cy="70246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29" name="Line 47"/>
          <p:cNvSpPr>
            <a:spLocks noChangeShapeType="1"/>
          </p:cNvSpPr>
          <p:nvPr/>
        </p:nvSpPr>
        <p:spPr bwMode="auto">
          <a:xfrm flipH="1" flipV="1">
            <a:off x="3168254" y="2586038"/>
            <a:ext cx="729853" cy="1134666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30" name="Line 48"/>
          <p:cNvSpPr>
            <a:spLocks noChangeShapeType="1"/>
          </p:cNvSpPr>
          <p:nvPr/>
        </p:nvSpPr>
        <p:spPr bwMode="auto">
          <a:xfrm flipV="1">
            <a:off x="3087292" y="1668066"/>
            <a:ext cx="458390" cy="59412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31" name="Text Box 49"/>
          <p:cNvSpPr txBox="1">
            <a:spLocks noChangeArrowheads="1"/>
          </p:cNvSpPr>
          <p:nvPr/>
        </p:nvSpPr>
        <p:spPr bwMode="auto">
          <a:xfrm>
            <a:off x="1143000" y="4192191"/>
            <a:ext cx="183594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2100" b="1">
                <a:solidFill>
                  <a:srgbClr val="0000FF"/>
                </a:solidFill>
                <a:sym typeface="Symbol" charset="0"/>
              </a:rPr>
              <a:t></a:t>
            </a:r>
            <a:r>
              <a:rPr lang="de-DE" sz="1800" baseline="-25000" dirty="0" err="1">
                <a:solidFill>
                  <a:srgbClr val="0000FF"/>
                </a:solidFill>
              </a:rPr>
              <a:t>p.Name</a:t>
            </a:r>
            <a:r>
              <a:rPr lang="de-DE" sz="1800" baseline="-25000" dirty="0">
                <a:solidFill>
                  <a:srgbClr val="0000FF"/>
                </a:solidFill>
              </a:rPr>
              <a:t> = ´Sokrates´</a:t>
            </a:r>
            <a:endParaRPr lang="de-DE" sz="1800" dirty="0">
              <a:solidFill>
                <a:srgbClr val="0000FF"/>
              </a:solidFill>
            </a:endParaRPr>
          </a:p>
        </p:txBody>
      </p:sp>
      <p:sp>
        <p:nvSpPr>
          <p:cNvPr id="51232" name="Line 50"/>
          <p:cNvSpPr>
            <a:spLocks noChangeShapeType="1"/>
          </p:cNvSpPr>
          <p:nvPr/>
        </p:nvSpPr>
        <p:spPr bwMode="auto">
          <a:xfrm flipV="1">
            <a:off x="1844279" y="4585097"/>
            <a:ext cx="0" cy="3238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33" name="Line 51"/>
          <p:cNvSpPr>
            <a:spLocks noChangeShapeType="1"/>
          </p:cNvSpPr>
          <p:nvPr/>
        </p:nvSpPr>
        <p:spPr bwMode="auto">
          <a:xfrm flipV="1">
            <a:off x="1818085" y="3720703"/>
            <a:ext cx="377428" cy="59412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34" name="Text Box 52"/>
          <p:cNvSpPr txBox="1">
            <a:spLocks noChangeArrowheads="1"/>
          </p:cNvSpPr>
          <p:nvPr/>
        </p:nvSpPr>
        <p:spPr bwMode="auto">
          <a:xfrm>
            <a:off x="2088357" y="2153841"/>
            <a:ext cx="22943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dirty="0">
                <a:latin typeface="JoinFont" charset="0"/>
                <a:sym typeface="Symbol" charset="0"/>
              </a:rPr>
              <a:t>⋈</a:t>
            </a:r>
            <a:r>
              <a:rPr lang="de-DE" sz="1800" baseline="-25000" dirty="0" err="1">
                <a:solidFill>
                  <a:srgbClr val="0000FF"/>
                </a:solidFill>
              </a:rPr>
              <a:t>v.VorlNr</a:t>
            </a:r>
            <a:r>
              <a:rPr lang="de-DE" sz="1800" baseline="-25000" dirty="0">
                <a:solidFill>
                  <a:srgbClr val="0000FF"/>
                </a:solidFill>
              </a:rPr>
              <a:t>=</a:t>
            </a:r>
            <a:r>
              <a:rPr lang="de-DE" sz="1800" baseline="-25000" dirty="0" err="1">
                <a:solidFill>
                  <a:srgbClr val="0000FF"/>
                </a:solidFill>
              </a:rPr>
              <a:t>h.VorlNr</a:t>
            </a:r>
            <a:endParaRPr lang="de-DE" sz="1800" baseline="-25000" dirty="0">
              <a:solidFill>
                <a:srgbClr val="0000FF"/>
              </a:solidFill>
            </a:endParaRPr>
          </a:p>
        </p:txBody>
      </p:sp>
      <p:sp>
        <p:nvSpPr>
          <p:cNvPr id="51235" name="Line 53"/>
          <p:cNvSpPr>
            <a:spLocks noChangeShapeType="1"/>
          </p:cNvSpPr>
          <p:nvPr/>
        </p:nvSpPr>
        <p:spPr bwMode="auto">
          <a:xfrm flipV="1">
            <a:off x="2332435" y="2586038"/>
            <a:ext cx="727472" cy="86439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51236" name="AutoShape 54"/>
          <p:cNvCxnSpPr>
            <a:cxnSpLocks noChangeShapeType="1"/>
            <a:stCxn id="51221" idx="0"/>
            <a:endCxn id="51225" idx="2"/>
          </p:cNvCxnSpPr>
          <p:nvPr/>
        </p:nvCxnSpPr>
        <p:spPr bwMode="auto">
          <a:xfrm flipH="1" flipV="1">
            <a:off x="3533181" y="1706135"/>
            <a:ext cx="903684" cy="44770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1237" name="Line 55"/>
          <p:cNvSpPr>
            <a:spLocks noChangeShapeType="1"/>
          </p:cNvSpPr>
          <p:nvPr/>
        </p:nvSpPr>
        <p:spPr bwMode="auto">
          <a:xfrm>
            <a:off x="3545681" y="1020366"/>
            <a:ext cx="0" cy="4857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38" name="Text Box 56"/>
          <p:cNvSpPr txBox="1">
            <a:spLocks noChangeArrowheads="1"/>
          </p:cNvSpPr>
          <p:nvPr/>
        </p:nvSpPr>
        <p:spPr bwMode="auto">
          <a:xfrm>
            <a:off x="5922169" y="1815704"/>
            <a:ext cx="1296591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</a:t>
            </a:r>
            <a:r>
              <a:rPr lang="de-DE" sz="1800" b="1" baseline="-25000">
                <a:sym typeface="Symbol" charset="0"/>
              </a:rPr>
              <a:t>h.MatrNr</a:t>
            </a:r>
          </a:p>
        </p:txBody>
      </p:sp>
      <p:sp>
        <p:nvSpPr>
          <p:cNvPr id="51239" name="Line 57"/>
          <p:cNvSpPr>
            <a:spLocks noChangeShapeType="1"/>
          </p:cNvSpPr>
          <p:nvPr/>
        </p:nvSpPr>
        <p:spPr bwMode="auto">
          <a:xfrm flipV="1">
            <a:off x="6300787" y="2139554"/>
            <a:ext cx="215504" cy="37861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5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Ablauf der Anfrageoptimierung</a:t>
            </a:r>
          </a:p>
        </p:txBody>
      </p:sp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3059906" y="1437085"/>
            <a:ext cx="1890713" cy="102631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Scanner</a:t>
            </a:r>
          </a:p>
          <a:p>
            <a:r>
              <a:rPr lang="de-DE"/>
              <a:t>Parser</a:t>
            </a:r>
          </a:p>
          <a:p>
            <a:r>
              <a:rPr lang="de-DE"/>
              <a:t>Sichtenauflösung</a:t>
            </a:r>
          </a:p>
        </p:txBody>
      </p:sp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3059906" y="2950369"/>
            <a:ext cx="1890713" cy="75604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Anfrage-</a:t>
            </a:r>
          </a:p>
          <a:p>
            <a:r>
              <a:rPr lang="de-DE"/>
              <a:t>Optimierer</a:t>
            </a:r>
          </a:p>
        </p:txBody>
      </p:sp>
      <p:sp>
        <p:nvSpPr>
          <p:cNvPr id="16389" name="Rectangle 11"/>
          <p:cNvSpPr>
            <a:spLocks noChangeArrowheads="1"/>
          </p:cNvSpPr>
          <p:nvPr/>
        </p:nvSpPr>
        <p:spPr bwMode="auto">
          <a:xfrm>
            <a:off x="3059906" y="4300537"/>
            <a:ext cx="1890713" cy="70127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Codeerzeugung</a:t>
            </a:r>
          </a:p>
          <a:p>
            <a:r>
              <a:rPr lang="de-DE"/>
              <a:t>Ausführung</a:t>
            </a:r>
          </a:p>
        </p:txBody>
      </p:sp>
      <p:sp>
        <p:nvSpPr>
          <p:cNvPr id="16390" name="Line 12"/>
          <p:cNvSpPr>
            <a:spLocks noChangeShapeType="1"/>
          </p:cNvSpPr>
          <p:nvPr/>
        </p:nvSpPr>
        <p:spPr bwMode="auto">
          <a:xfrm>
            <a:off x="4031456" y="951310"/>
            <a:ext cx="0" cy="4857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6391" name="AutoShape 13"/>
          <p:cNvCxnSpPr>
            <a:cxnSpLocks noChangeShapeType="1"/>
            <a:stCxn id="16387" idx="2"/>
            <a:endCxn id="16388" idx="0"/>
          </p:cNvCxnSpPr>
          <p:nvPr/>
        </p:nvCxnSpPr>
        <p:spPr bwMode="auto">
          <a:xfrm>
            <a:off x="4005263" y="2477692"/>
            <a:ext cx="0" cy="45839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392" name="AutoShape 14"/>
          <p:cNvCxnSpPr>
            <a:cxnSpLocks noChangeShapeType="1"/>
            <a:stCxn id="16388" idx="2"/>
            <a:endCxn id="16389" idx="0"/>
          </p:cNvCxnSpPr>
          <p:nvPr/>
        </p:nvCxnSpPr>
        <p:spPr bwMode="auto">
          <a:xfrm>
            <a:off x="4005263" y="3720703"/>
            <a:ext cx="0" cy="56554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393" name="Text Box 15"/>
          <p:cNvSpPr txBox="1">
            <a:spLocks noChangeArrowheads="1"/>
          </p:cNvSpPr>
          <p:nvPr/>
        </p:nvSpPr>
        <p:spPr bwMode="auto">
          <a:xfrm>
            <a:off x="2625952" y="833438"/>
            <a:ext cx="133882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DE" sz="1800">
                <a:solidFill>
                  <a:srgbClr val="0000FF"/>
                </a:solidFill>
              </a:rPr>
              <a:t>Deklarative</a:t>
            </a:r>
          </a:p>
          <a:p>
            <a:pPr algn="r">
              <a:lnSpc>
                <a:spcPct val="80000"/>
              </a:lnSpc>
            </a:pPr>
            <a:r>
              <a:rPr lang="de-DE" sz="1800">
                <a:solidFill>
                  <a:srgbClr val="0000FF"/>
                </a:solidFill>
              </a:rPr>
              <a:t>Anfrage</a:t>
            </a:r>
          </a:p>
        </p:txBody>
      </p:sp>
      <p:sp>
        <p:nvSpPr>
          <p:cNvPr id="16394" name="Text Box 16"/>
          <p:cNvSpPr txBox="1">
            <a:spLocks noChangeArrowheads="1"/>
          </p:cNvSpPr>
          <p:nvPr/>
        </p:nvSpPr>
        <p:spPr bwMode="auto">
          <a:xfrm>
            <a:off x="2408764" y="2463404"/>
            <a:ext cx="159530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DE" sz="1800">
                <a:solidFill>
                  <a:srgbClr val="0000FF"/>
                </a:solidFill>
              </a:rPr>
              <a:t>Algebraischer</a:t>
            </a:r>
          </a:p>
          <a:p>
            <a:pPr algn="r">
              <a:lnSpc>
                <a:spcPct val="80000"/>
              </a:lnSpc>
            </a:pPr>
            <a:r>
              <a:rPr lang="de-DE" sz="1800">
                <a:solidFill>
                  <a:srgbClr val="0000FF"/>
                </a:solidFill>
              </a:rPr>
              <a:t>Ausdruck</a:t>
            </a:r>
          </a:p>
        </p:txBody>
      </p:sp>
      <p:sp>
        <p:nvSpPr>
          <p:cNvPr id="16395" name="Text Box 17"/>
          <p:cNvSpPr txBox="1">
            <a:spLocks noChangeArrowheads="1"/>
          </p:cNvSpPr>
          <p:nvPr/>
        </p:nvSpPr>
        <p:spPr bwMode="auto">
          <a:xfrm>
            <a:off x="2408764" y="3759994"/>
            <a:ext cx="159530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DE" sz="1800">
                <a:solidFill>
                  <a:srgbClr val="0000FF"/>
                </a:solidFill>
              </a:rPr>
              <a:t>Auswertungs-</a:t>
            </a:r>
          </a:p>
          <a:p>
            <a:pPr algn="r">
              <a:lnSpc>
                <a:spcPct val="80000"/>
              </a:lnSpc>
            </a:pPr>
            <a:r>
              <a:rPr lang="de-DE" sz="1800">
                <a:solidFill>
                  <a:srgbClr val="0000FF"/>
                </a:solidFill>
              </a:rPr>
              <a:t>Plan (QEP)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59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Eine weitere Beispieloptimierung</a:t>
            </a:r>
          </a:p>
        </p:txBody>
      </p:sp>
      <p:pic>
        <p:nvPicPr>
          <p:cNvPr id="552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8659" r="4964" b="24414"/>
          <a:stretch>
            <a:fillRect/>
          </a:stretch>
        </p:blipFill>
        <p:spPr bwMode="auto">
          <a:xfrm>
            <a:off x="1277541" y="1059656"/>
            <a:ext cx="6723459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29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4"/>
          <p:cNvGraphicFramePr>
            <a:graphicFrameLocks noChangeAspect="1"/>
          </p:cNvGraphicFramePr>
          <p:nvPr/>
        </p:nvGraphicFramePr>
        <p:xfrm>
          <a:off x="1223963" y="2625329"/>
          <a:ext cx="6660356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Visio" r:id="rId4" imgW="6248400" imgH="1549400" progId="Visio.Drawing.11">
                  <p:embed/>
                </p:oleObj>
              </mc:Choice>
              <mc:Fallback>
                <p:oleObj name="Visio" r:id="rId4" imgW="6248400" imgH="15494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2625329"/>
                        <a:ext cx="6660356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AF3C-31A2-E541-8213-0179D07E4B6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5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r="9353"/>
          <a:stretch/>
        </p:blipFill>
        <p:spPr bwMode="auto">
          <a:xfrm>
            <a:off x="1477108" y="-171450"/>
            <a:ext cx="606829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AF3C-31A2-E541-8213-0179D07E4B6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5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r="9528"/>
          <a:stretch/>
        </p:blipFill>
        <p:spPr bwMode="auto">
          <a:xfrm>
            <a:off x="1547445" y="-177845"/>
            <a:ext cx="5997953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AF3C-31A2-E541-8213-0179D07E4B6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22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9" y="0"/>
            <a:ext cx="6993731" cy="524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AF3C-31A2-E541-8213-0179D07E4B6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AF3C-31A2-E541-8213-0179D07E4B6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94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t="51042"/>
          <a:stretch>
            <a:fillRect/>
          </a:stretch>
        </p:blipFill>
        <p:spPr bwMode="auto">
          <a:xfrm>
            <a:off x="1143000" y="1"/>
            <a:ext cx="4293394" cy="251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0" t="50977" r="-195"/>
          <a:stretch>
            <a:fillRect/>
          </a:stretch>
        </p:blipFill>
        <p:spPr bwMode="auto">
          <a:xfrm>
            <a:off x="2817019" y="2175273"/>
            <a:ext cx="5183981" cy="296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4" t="23416" r="3125" b="66731"/>
          <a:stretch>
            <a:fillRect/>
          </a:stretch>
        </p:blipFill>
        <p:spPr bwMode="auto">
          <a:xfrm>
            <a:off x="4733925" y="0"/>
            <a:ext cx="3267075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AutoShape 5"/>
          <p:cNvSpPr>
            <a:spLocks noChangeArrowheads="1"/>
          </p:cNvSpPr>
          <p:nvPr/>
        </p:nvSpPr>
        <p:spPr bwMode="auto">
          <a:xfrm rot="-915514">
            <a:off x="5813822" y="789385"/>
            <a:ext cx="1298972" cy="1909763"/>
          </a:xfrm>
          <a:prstGeom prst="curvedLeftArrow">
            <a:avLst>
              <a:gd name="adj1" fmla="val 11510"/>
              <a:gd name="adj2" fmla="val 40914"/>
              <a:gd name="adj3" fmla="val 33333"/>
            </a:avLst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143000" y="0"/>
            <a:ext cx="998935" cy="844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AF3C-31A2-E541-8213-0179D07E4B6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92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AF3C-31A2-E541-8213-0179D07E4B6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93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8333" r="10938" b="6250"/>
          <a:stretch>
            <a:fillRect/>
          </a:stretch>
        </p:blipFill>
        <p:spPr bwMode="auto">
          <a:xfrm>
            <a:off x="1600200" y="0"/>
            <a:ext cx="58293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AF3C-31A2-E541-8213-0179D07E4B6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14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Entschachtelung</a:t>
            </a:r>
            <a:r>
              <a:rPr lang="de-DE" dirty="0" smtClean="0"/>
              <a:t> / </a:t>
            </a:r>
            <a:r>
              <a:rPr lang="de-DE" dirty="0" err="1" smtClean="0"/>
              <a:t>Unnesting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dirty="0" err="1"/>
              <a:t>s.Name</a:t>
            </a:r>
            <a:r>
              <a:rPr lang="en-US" dirty="0"/>
              <a:t>, </a:t>
            </a:r>
            <a:r>
              <a:rPr lang="en-US" dirty="0" err="1"/>
              <a:t>p.VorlNr</a:t>
            </a:r>
            <a:r>
              <a:rPr lang="en-US" dirty="0"/>
              <a:t> </a:t>
            </a:r>
          </a:p>
          <a:p>
            <a:r>
              <a:rPr lang="en-US" dirty="0"/>
              <a:t>from </a:t>
            </a:r>
            <a:r>
              <a:rPr lang="en-US" dirty="0" err="1"/>
              <a:t>Studenten</a:t>
            </a:r>
            <a:r>
              <a:rPr lang="en-US" dirty="0"/>
              <a:t> s , </a:t>
            </a:r>
            <a:r>
              <a:rPr lang="en-US" dirty="0" err="1"/>
              <a:t>prüfen</a:t>
            </a:r>
            <a:r>
              <a:rPr lang="en-US" dirty="0"/>
              <a:t> p</a:t>
            </a:r>
            <a:br>
              <a:rPr lang="en-US" dirty="0"/>
            </a:br>
            <a:r>
              <a:rPr lang="en-US" dirty="0"/>
              <a:t>where </a:t>
            </a:r>
            <a:r>
              <a:rPr lang="en-US" dirty="0" err="1"/>
              <a:t>s.MatrNr</a:t>
            </a:r>
            <a:r>
              <a:rPr lang="en-US" dirty="0"/>
              <a:t> = </a:t>
            </a:r>
            <a:r>
              <a:rPr lang="en-US" dirty="0" err="1"/>
              <a:t>p.MatrNr</a:t>
            </a:r>
            <a:r>
              <a:rPr lang="en-US" dirty="0"/>
              <a:t> and </a:t>
            </a:r>
            <a:r>
              <a:rPr lang="en-US" dirty="0" err="1"/>
              <a:t>p.Note</a:t>
            </a:r>
            <a:r>
              <a:rPr lang="en-US" dirty="0"/>
              <a:t> = ( </a:t>
            </a:r>
          </a:p>
          <a:p>
            <a:r>
              <a:rPr lang="en-US" dirty="0" smtClean="0"/>
              <a:t>	select </a:t>
            </a:r>
            <a:r>
              <a:rPr lang="en-US" dirty="0"/>
              <a:t>min(p2.Note)</a:t>
            </a:r>
            <a:br>
              <a:rPr lang="en-US" dirty="0"/>
            </a:br>
            <a:r>
              <a:rPr lang="en-US" dirty="0" smtClean="0"/>
              <a:t>	from </a:t>
            </a:r>
            <a:r>
              <a:rPr lang="en-US" dirty="0" err="1"/>
              <a:t>prüfen</a:t>
            </a:r>
            <a:r>
              <a:rPr lang="en-US" dirty="0"/>
              <a:t> p2</a:t>
            </a:r>
            <a:br>
              <a:rPr lang="en-US" dirty="0"/>
            </a:br>
            <a:r>
              <a:rPr lang="en-US" dirty="0" smtClean="0"/>
              <a:t>	where </a:t>
            </a:r>
            <a:r>
              <a:rPr lang="en-US" dirty="0" err="1" smtClean="0"/>
              <a:t>s.MatrNr</a:t>
            </a:r>
            <a:r>
              <a:rPr lang="en-US" dirty="0"/>
              <a:t>=</a:t>
            </a:r>
            <a:r>
              <a:rPr lang="en-US" dirty="0" smtClean="0"/>
              <a:t>p2.MatrNr </a:t>
            </a:r>
            <a:r>
              <a:rPr lang="en-US" dirty="0"/>
              <a:t>)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select </a:t>
            </a:r>
            <a:r>
              <a:rPr lang="en-US" dirty="0" err="1"/>
              <a:t>s.Name</a:t>
            </a:r>
            <a:r>
              <a:rPr lang="en-US" dirty="0"/>
              <a:t>, </a:t>
            </a:r>
            <a:r>
              <a:rPr lang="en-US" dirty="0" err="1"/>
              <a:t>p.VorlNr</a:t>
            </a:r>
            <a:r>
              <a:rPr lang="en-US" dirty="0"/>
              <a:t> </a:t>
            </a:r>
          </a:p>
          <a:p>
            <a:r>
              <a:rPr lang="en-US" dirty="0"/>
              <a:t>from </a:t>
            </a:r>
            <a:r>
              <a:rPr lang="en-US" dirty="0" err="1"/>
              <a:t>Studenten</a:t>
            </a:r>
            <a:r>
              <a:rPr lang="en-US" dirty="0"/>
              <a:t> s , </a:t>
            </a:r>
            <a:r>
              <a:rPr lang="en-US" dirty="0" err="1"/>
              <a:t>prüfen</a:t>
            </a:r>
            <a:r>
              <a:rPr lang="en-US" dirty="0"/>
              <a:t> p ,</a:t>
            </a:r>
            <a:br>
              <a:rPr lang="en-US" dirty="0"/>
            </a:br>
            <a:r>
              <a:rPr lang="en-US" dirty="0" smtClean="0"/>
              <a:t>	(</a:t>
            </a:r>
            <a:r>
              <a:rPr lang="en-US" dirty="0"/>
              <a:t>select p2.MatrNr as ID, min(p2.Note) as </a:t>
            </a:r>
            <a:r>
              <a:rPr lang="en-US" dirty="0" err="1"/>
              <a:t>beste</a:t>
            </a:r>
            <a:r>
              <a:rPr lang="en-US" dirty="0"/>
              <a:t> </a:t>
            </a:r>
          </a:p>
          <a:p>
            <a:r>
              <a:rPr lang="en-US" dirty="0" smtClean="0"/>
              <a:t>	from </a:t>
            </a:r>
            <a:r>
              <a:rPr lang="en-US" dirty="0" err="1"/>
              <a:t>prüfen</a:t>
            </a:r>
            <a:r>
              <a:rPr lang="en-US" dirty="0"/>
              <a:t> p2 </a:t>
            </a:r>
          </a:p>
          <a:p>
            <a:r>
              <a:rPr lang="en-US" dirty="0" smtClean="0"/>
              <a:t>	group </a:t>
            </a:r>
            <a:r>
              <a:rPr lang="en-US" dirty="0"/>
              <a:t>by p2.MatrNr) m</a:t>
            </a:r>
            <a:br>
              <a:rPr lang="en-US" dirty="0"/>
            </a:br>
            <a:r>
              <a:rPr lang="en-US" dirty="0"/>
              <a:t>where </a:t>
            </a:r>
            <a:r>
              <a:rPr lang="en-US" dirty="0" err="1"/>
              <a:t>s.MatrNr</a:t>
            </a:r>
            <a:r>
              <a:rPr lang="en-US" dirty="0"/>
              <a:t>=</a:t>
            </a:r>
            <a:r>
              <a:rPr lang="en-US" dirty="0" err="1"/>
              <a:t>p.MatrNr</a:t>
            </a:r>
            <a:r>
              <a:rPr lang="en-US" dirty="0"/>
              <a:t> and </a:t>
            </a:r>
            <a:r>
              <a:rPr lang="en-US" dirty="0" err="1"/>
              <a:t>m.ID</a:t>
            </a:r>
            <a:r>
              <a:rPr lang="en-US" dirty="0"/>
              <a:t>=</a:t>
            </a:r>
            <a:r>
              <a:rPr lang="en-US" dirty="0" err="1"/>
              <a:t>s.MatrNr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and </a:t>
            </a:r>
            <a:r>
              <a:rPr lang="en-US" dirty="0" err="1"/>
              <a:t>p.Note</a:t>
            </a:r>
            <a:r>
              <a:rPr lang="en-US" dirty="0"/>
              <a:t>=</a:t>
            </a:r>
            <a:r>
              <a:rPr lang="en-US" dirty="0" err="1"/>
              <a:t>m.beste</a:t>
            </a:r>
            <a:r>
              <a:rPr lang="en-US" dirty="0"/>
              <a:t> </a:t>
            </a:r>
          </a:p>
          <a:p>
            <a:endParaRPr lang="de-DE" dirty="0"/>
          </a:p>
        </p:txBody>
      </p:sp>
      <p:sp>
        <p:nvSpPr>
          <p:cNvPr id="5" name="Pfeil nach unten 4"/>
          <p:cNvSpPr/>
          <p:nvPr/>
        </p:nvSpPr>
        <p:spPr bwMode="auto">
          <a:xfrm>
            <a:off x="1817694" y="2571750"/>
            <a:ext cx="2538282" cy="540060"/>
          </a:xfrm>
          <a:prstGeom prst="downArrow">
            <a:avLst/>
          </a:prstGeom>
          <a:solidFill>
            <a:schemeClr val="accent2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r>
              <a:rPr lang="de-DE" dirty="0">
                <a:latin typeface="Arial" pitchFamily="34" charset="0"/>
              </a:rPr>
              <a:t>automatisch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120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Kanonische Übersetzung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143000" y="2193131"/>
            <a:ext cx="2430066" cy="95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800" b="1"/>
              <a:t>select</a:t>
            </a:r>
            <a:r>
              <a:rPr lang="de-DE" sz="1800"/>
              <a:t> A1, ..., An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800" b="1"/>
              <a:t>from</a:t>
            </a:r>
            <a:r>
              <a:rPr lang="de-DE" sz="1800"/>
              <a:t> R1, ..., Rk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800" b="1"/>
              <a:t>where</a:t>
            </a:r>
            <a:r>
              <a:rPr lang="de-DE" sz="1800"/>
              <a:t> P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625578" y="4083844"/>
            <a:ext cx="4321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/>
              <a:t>R1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651897" y="4083844"/>
            <a:ext cx="4321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/>
              <a:t>R2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6516291" y="3651647"/>
            <a:ext cx="4321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/>
              <a:t>R3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7218760" y="2680097"/>
            <a:ext cx="4321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/>
              <a:t>Rk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5112544" y="3489722"/>
            <a:ext cx="377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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5922169" y="2895600"/>
            <a:ext cx="2702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</a:t>
            </a: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6786562" y="1977628"/>
            <a:ext cx="37742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</a:t>
            </a: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6731794" y="1383506"/>
            <a:ext cx="4857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</a:t>
            </a:r>
            <a:r>
              <a:rPr lang="de-DE" sz="2100" b="1" baseline="-25000">
                <a:sym typeface="Symbol" charset="0"/>
              </a:rPr>
              <a:t>P</a:t>
            </a:r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6300787" y="789385"/>
            <a:ext cx="1700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</a:t>
            </a:r>
            <a:r>
              <a:rPr lang="de-DE" sz="1800" b="1" baseline="-25000">
                <a:sym typeface="Symbol" charset="0"/>
              </a:rPr>
              <a:t>A1, ..., An</a:t>
            </a:r>
          </a:p>
        </p:txBody>
      </p:sp>
      <p:cxnSp>
        <p:nvCxnSpPr>
          <p:cNvPr id="18445" name="AutoShape 14"/>
          <p:cNvCxnSpPr>
            <a:cxnSpLocks noChangeShapeType="1"/>
            <a:stCxn id="18436" idx="0"/>
            <a:endCxn id="18440" idx="2"/>
          </p:cNvCxnSpPr>
          <p:nvPr/>
        </p:nvCxnSpPr>
        <p:spPr bwMode="auto">
          <a:xfrm flipV="1">
            <a:off x="4841677" y="3859054"/>
            <a:ext cx="459582" cy="22479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46" name="AutoShape 15"/>
          <p:cNvCxnSpPr>
            <a:cxnSpLocks noChangeShapeType="1"/>
            <a:stCxn id="18437" idx="0"/>
          </p:cNvCxnSpPr>
          <p:nvPr/>
        </p:nvCxnSpPr>
        <p:spPr bwMode="auto">
          <a:xfrm flipH="1" flipV="1">
            <a:off x="5328048" y="3868342"/>
            <a:ext cx="539948" cy="21550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447" name="Line 17"/>
          <p:cNvSpPr>
            <a:spLocks noChangeShapeType="1"/>
          </p:cNvSpPr>
          <p:nvPr/>
        </p:nvSpPr>
        <p:spPr bwMode="auto">
          <a:xfrm flipV="1">
            <a:off x="5381625" y="3274219"/>
            <a:ext cx="648891" cy="37742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400"/>
          </a:p>
        </p:txBody>
      </p:sp>
      <p:sp>
        <p:nvSpPr>
          <p:cNvPr id="18448" name="Line 18"/>
          <p:cNvSpPr>
            <a:spLocks noChangeShapeType="1"/>
          </p:cNvSpPr>
          <p:nvPr/>
        </p:nvSpPr>
        <p:spPr bwMode="auto">
          <a:xfrm flipH="1" flipV="1">
            <a:off x="6137672" y="3274219"/>
            <a:ext cx="594122" cy="37742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400"/>
          </a:p>
        </p:txBody>
      </p:sp>
      <p:sp>
        <p:nvSpPr>
          <p:cNvPr id="18449" name="Line 20"/>
          <p:cNvSpPr>
            <a:spLocks noChangeShapeType="1"/>
          </p:cNvSpPr>
          <p:nvPr/>
        </p:nvSpPr>
        <p:spPr bwMode="auto">
          <a:xfrm flipV="1">
            <a:off x="6084094" y="2301478"/>
            <a:ext cx="864394" cy="756047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400"/>
          </a:p>
        </p:txBody>
      </p:sp>
      <p:sp>
        <p:nvSpPr>
          <p:cNvPr id="18450" name="Line 21"/>
          <p:cNvSpPr>
            <a:spLocks noChangeShapeType="1"/>
          </p:cNvSpPr>
          <p:nvPr/>
        </p:nvSpPr>
        <p:spPr bwMode="auto">
          <a:xfrm flipH="1" flipV="1">
            <a:off x="6948488" y="2301478"/>
            <a:ext cx="485775" cy="43219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400"/>
          </a:p>
        </p:txBody>
      </p:sp>
      <p:cxnSp>
        <p:nvCxnSpPr>
          <p:cNvPr id="18451" name="AutoShape 23"/>
          <p:cNvCxnSpPr>
            <a:cxnSpLocks noChangeShapeType="1"/>
            <a:stCxn id="18442" idx="0"/>
            <a:endCxn id="18443" idx="2"/>
          </p:cNvCxnSpPr>
          <p:nvPr/>
        </p:nvCxnSpPr>
        <p:spPr bwMode="auto">
          <a:xfrm flipH="1" flipV="1">
            <a:off x="6974682" y="1799004"/>
            <a:ext cx="595" cy="178624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452" name="Line 25"/>
          <p:cNvSpPr>
            <a:spLocks noChangeShapeType="1"/>
          </p:cNvSpPr>
          <p:nvPr/>
        </p:nvSpPr>
        <p:spPr bwMode="auto">
          <a:xfrm flipV="1">
            <a:off x="7002066" y="1168004"/>
            <a:ext cx="0" cy="3238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53" name="AutoShape 26"/>
          <p:cNvSpPr>
            <a:spLocks noChangeArrowheads="1"/>
          </p:cNvSpPr>
          <p:nvPr/>
        </p:nvSpPr>
        <p:spPr bwMode="auto">
          <a:xfrm>
            <a:off x="3383756" y="2463403"/>
            <a:ext cx="2268141" cy="27027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22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Dependent</a:t>
            </a:r>
            <a:r>
              <a:rPr lang="de-DE" dirty="0" smtClean="0"/>
              <a:t> </a:t>
            </a:r>
            <a:r>
              <a:rPr lang="de-DE" dirty="0" err="1" smtClean="0"/>
              <a:t>Join</a:t>
            </a:r>
            <a:r>
              <a:rPr lang="de-DE" dirty="0" smtClean="0"/>
              <a:t> (</a:t>
            </a:r>
            <a:r>
              <a:rPr lang="de-DE" dirty="0" err="1" smtClean="0"/>
              <a:t>nested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r>
              <a:rPr lang="de-DE" dirty="0" smtClean="0"/>
              <a:t> Semantik)</a:t>
            </a:r>
            <a:endParaRPr lang="de-DE" dirty="0"/>
          </a:p>
        </p:txBody>
      </p:sp>
      <p:pic>
        <p:nvPicPr>
          <p:cNvPr id="5" name="Inhaltsplatzhalter 4" descr="Bildschirmfoto 2015-11-23 um 09.01.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344" b="-241344"/>
          <a:stretch>
            <a:fillRect/>
          </a:stretch>
        </p:blipFill>
        <p:spPr>
          <a:xfrm>
            <a:off x="1115616" y="-776622"/>
            <a:ext cx="6858000" cy="4860540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1934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Einfache </a:t>
            </a:r>
            <a:r>
              <a:rPr lang="de-DE" dirty="0" err="1" smtClean="0"/>
              <a:t>Entschachtelung</a:t>
            </a:r>
            <a:endParaRPr lang="de-DE" dirty="0"/>
          </a:p>
        </p:txBody>
      </p:sp>
      <p:pic>
        <p:nvPicPr>
          <p:cNvPr id="5" name="Inhaltsplatzhalter 4" descr="Bildschirmfoto 2015-11-23 um 09.02.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310" b="-78310"/>
          <a:stretch>
            <a:fillRect/>
          </a:stretch>
        </p:blipFill>
        <p:spPr>
          <a:xfrm>
            <a:off x="1128374" y="-290568"/>
            <a:ext cx="6858000" cy="4229100"/>
          </a:xfrm>
        </p:spPr>
      </p:pic>
      <p:pic>
        <p:nvPicPr>
          <p:cNvPr id="6" name="Bild 5" descr="Bildschirmfoto 2015-11-23 um 09.02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0" y="2679762"/>
            <a:ext cx="6858000" cy="736263"/>
          </a:xfrm>
          <a:prstGeom prst="rect">
            <a:avLst/>
          </a:prstGeom>
        </p:spPr>
      </p:pic>
      <p:pic>
        <p:nvPicPr>
          <p:cNvPr id="7" name="Bild 6" descr="Bildschirmfoto 2015-11-23 um 09.02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0" y="3435846"/>
            <a:ext cx="6858000" cy="811545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12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Bildschirmfoto 2015-11-23 um 09.05.2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27" r="-10927"/>
          <a:stretch>
            <a:fillRect/>
          </a:stretch>
        </p:blipFill>
        <p:spPr>
          <a:xfrm>
            <a:off x="1143000" y="1491630"/>
            <a:ext cx="6858000" cy="3651870"/>
          </a:xfrm>
        </p:spPr>
      </p:pic>
      <p:pic>
        <p:nvPicPr>
          <p:cNvPr id="6" name="Bild 5" descr="Bildschirmfoto 2015-11-23 um 09.06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-74544"/>
            <a:ext cx="5553075" cy="800100"/>
          </a:xfrm>
          <a:prstGeom prst="rect">
            <a:avLst/>
          </a:prstGeom>
        </p:spPr>
      </p:pic>
      <p:pic>
        <p:nvPicPr>
          <p:cNvPr id="7" name="Bild 6" descr="Bildschirmfoto 2015-11-23 um 09.07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8" y="519522"/>
            <a:ext cx="3690156" cy="531567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Transformationsregeln</a:t>
            </a:r>
            <a:endParaRPr lang="de-DE" dirty="0"/>
          </a:p>
        </p:txBody>
      </p:sp>
      <p:pic>
        <p:nvPicPr>
          <p:cNvPr id="5" name="Inhaltsplatzhalter 4" descr="Bildschirmfoto 2015-11-23 um 09.10.3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566" b="-163566"/>
          <a:stretch>
            <a:fillRect/>
          </a:stretch>
        </p:blipFill>
        <p:spPr>
          <a:xfrm>
            <a:off x="1124462" y="-182556"/>
            <a:ext cx="6858000" cy="4229100"/>
          </a:xfrm>
        </p:spPr>
      </p:pic>
      <p:pic>
        <p:nvPicPr>
          <p:cNvPr id="6" name="Bild 5" descr="Bildschirmfoto 2015-11-23 um 09.10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97564"/>
            <a:ext cx="4486275" cy="647700"/>
          </a:xfrm>
          <a:prstGeom prst="rect">
            <a:avLst/>
          </a:prstGeom>
        </p:spPr>
      </p:pic>
      <p:pic>
        <p:nvPicPr>
          <p:cNvPr id="7" name="Bild 6" descr="Bildschirmfoto 2015-11-23 um 09.10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93708"/>
            <a:ext cx="6181725" cy="762000"/>
          </a:xfrm>
          <a:prstGeom prst="rect">
            <a:avLst/>
          </a:prstGeom>
        </p:spPr>
      </p:pic>
      <p:pic>
        <p:nvPicPr>
          <p:cNvPr id="8" name="Bild 7" descr="Bildschirmfoto 2015-11-23 um 09.10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06" y="2895786"/>
            <a:ext cx="5372100" cy="723900"/>
          </a:xfrm>
          <a:prstGeom prst="rect">
            <a:avLst/>
          </a:prstGeom>
        </p:spPr>
      </p:pic>
      <p:pic>
        <p:nvPicPr>
          <p:cNvPr id="9" name="Bild 8" descr="Bildschirmfoto 2015-11-23 um 09.11.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35846"/>
            <a:ext cx="5781675" cy="186690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57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pic>
        <p:nvPicPr>
          <p:cNvPr id="5" name="Inhaltsplatzhalter 4" descr="Bildschirmfoto 2015-11-23 um 09.14.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76" r="-44676"/>
          <a:stretch>
            <a:fillRect/>
          </a:stretch>
        </p:blipFill>
        <p:spPr>
          <a:xfrm>
            <a:off x="1143000" y="249492"/>
            <a:ext cx="7936229" cy="4894008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1422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Entkoppelung rechter Seite von linker Seite: optional</a:t>
            </a:r>
            <a:endParaRPr lang="de-DE" dirty="0"/>
          </a:p>
        </p:txBody>
      </p:sp>
      <p:pic>
        <p:nvPicPr>
          <p:cNvPr id="5" name="Inhaltsplatzhalter 4" descr="Bildschirmfoto 2015-11-23 um 09.15.2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7" b="-3297"/>
          <a:stretch>
            <a:fillRect/>
          </a:stretch>
        </p:blipFill>
        <p:spPr/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5716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8333" r="10938" b="6250"/>
          <a:stretch>
            <a:fillRect/>
          </a:stretch>
        </p:blipFill>
        <p:spPr bwMode="auto">
          <a:xfrm>
            <a:off x="2114550" y="857251"/>
            <a:ext cx="4743450" cy="381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Pull-basierte Anfrageauswertung</a:t>
            </a:r>
            <a:br>
              <a:rPr lang="de-DE">
                <a:latin typeface="Arial Black" charset="0"/>
              </a:rPr>
            </a:br>
            <a:endParaRPr lang="de-DE">
              <a:latin typeface="Arial Black" charset="0"/>
            </a:endParaRP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 flipH="1">
            <a:off x="3657600" y="1543050"/>
            <a:ext cx="285750" cy="571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709988" y="1701285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>
                <a:solidFill>
                  <a:schemeClr val="accent1"/>
                </a:solidFill>
                <a:latin typeface="Times New Roman" charset="0"/>
              </a:rPr>
              <a:t>open</a:t>
            </a:r>
            <a:endParaRPr lang="de-DE" sz="1800">
              <a:latin typeface="Times New Roman" charset="0"/>
            </a:endParaRPr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>
            <a:off x="2914650" y="2743200"/>
            <a:ext cx="285750" cy="5143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3429000" y="2686050"/>
            <a:ext cx="285750" cy="571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>
            <a:off x="4972050" y="1543050"/>
            <a:ext cx="342900" cy="6286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5657850" y="2743200"/>
            <a:ext cx="0" cy="4000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 flipH="1">
            <a:off x="5314950" y="3771900"/>
            <a:ext cx="285750" cy="571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5829300" y="3771900"/>
            <a:ext cx="285750" cy="5143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 flipH="1">
            <a:off x="3600450" y="1543050"/>
            <a:ext cx="285750" cy="51435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3144445" y="1586985"/>
            <a:ext cx="582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de-DE" sz="1800">
                <a:solidFill>
                  <a:srgbClr val="33CC33"/>
                </a:solidFill>
                <a:latin typeface="Times New Roman" charset="0"/>
              </a:rPr>
              <a:t>next</a:t>
            </a:r>
            <a:endParaRPr lang="de-DE" sz="1800">
              <a:latin typeface="Times New Roman" charset="0"/>
            </a:endParaRPr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H="1">
            <a:off x="2914650" y="2743200"/>
            <a:ext cx="57150" cy="4572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71" name="Freeform 15"/>
          <p:cNvSpPr>
            <a:spLocks/>
          </p:cNvSpPr>
          <p:nvPr/>
        </p:nvSpPr>
        <p:spPr bwMode="auto">
          <a:xfrm>
            <a:off x="2733675" y="2743200"/>
            <a:ext cx="123825" cy="457200"/>
          </a:xfrm>
          <a:custGeom>
            <a:avLst/>
            <a:gdLst>
              <a:gd name="T0" fmla="*/ 2147483647 w 104"/>
              <a:gd name="T1" fmla="*/ 2147483647 h 384"/>
              <a:gd name="T2" fmla="*/ 2147483647 w 104"/>
              <a:gd name="T3" fmla="*/ 2147483647 h 384"/>
              <a:gd name="T4" fmla="*/ 2147483647 w 104"/>
              <a:gd name="T5" fmla="*/ 0 h 384"/>
              <a:gd name="T6" fmla="*/ 0 60000 65536"/>
              <a:gd name="T7" fmla="*/ 0 60000 65536"/>
              <a:gd name="T8" fmla="*/ 0 60000 65536"/>
              <a:gd name="T9" fmla="*/ 0 w 104"/>
              <a:gd name="T10" fmla="*/ 0 h 384"/>
              <a:gd name="T11" fmla="*/ 104 w 10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384">
                <a:moveTo>
                  <a:pt x="56" y="384"/>
                </a:moveTo>
                <a:cubicBezTo>
                  <a:pt x="28" y="344"/>
                  <a:pt x="0" y="304"/>
                  <a:pt x="8" y="240"/>
                </a:cubicBezTo>
                <a:cubicBezTo>
                  <a:pt x="16" y="176"/>
                  <a:pt x="60" y="88"/>
                  <a:pt x="104" y="0"/>
                </a:cubicBezTo>
              </a:path>
            </a:pathLst>
          </a:cu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72" name="Freeform 16"/>
          <p:cNvSpPr>
            <a:spLocks/>
          </p:cNvSpPr>
          <p:nvPr/>
        </p:nvSpPr>
        <p:spPr bwMode="auto">
          <a:xfrm>
            <a:off x="3600450" y="2743200"/>
            <a:ext cx="200025" cy="457200"/>
          </a:xfrm>
          <a:custGeom>
            <a:avLst/>
            <a:gdLst>
              <a:gd name="T0" fmla="*/ 0 w 168"/>
              <a:gd name="T1" fmla="*/ 0 h 384"/>
              <a:gd name="T2" fmla="*/ 2147483647 w 168"/>
              <a:gd name="T3" fmla="*/ 2147483647 h 384"/>
              <a:gd name="T4" fmla="*/ 2147483647 w 168"/>
              <a:gd name="T5" fmla="*/ 2147483647 h 384"/>
              <a:gd name="T6" fmla="*/ 0 60000 65536"/>
              <a:gd name="T7" fmla="*/ 0 60000 65536"/>
              <a:gd name="T8" fmla="*/ 0 60000 65536"/>
              <a:gd name="T9" fmla="*/ 0 w 168"/>
              <a:gd name="T10" fmla="*/ 0 h 384"/>
              <a:gd name="T11" fmla="*/ 168 w 16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384">
                <a:moveTo>
                  <a:pt x="0" y="0"/>
                </a:moveTo>
                <a:cubicBezTo>
                  <a:pt x="60" y="64"/>
                  <a:pt x="120" y="128"/>
                  <a:pt x="144" y="192"/>
                </a:cubicBezTo>
                <a:cubicBezTo>
                  <a:pt x="168" y="256"/>
                  <a:pt x="156" y="320"/>
                  <a:pt x="144" y="384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73" name="Freeform 17"/>
          <p:cNvSpPr>
            <a:spLocks/>
          </p:cNvSpPr>
          <p:nvPr/>
        </p:nvSpPr>
        <p:spPr bwMode="auto">
          <a:xfrm>
            <a:off x="3771900" y="2743200"/>
            <a:ext cx="190500" cy="514350"/>
          </a:xfrm>
          <a:custGeom>
            <a:avLst/>
            <a:gdLst>
              <a:gd name="T0" fmla="*/ 2147483647 w 160"/>
              <a:gd name="T1" fmla="*/ 2147483647 h 432"/>
              <a:gd name="T2" fmla="*/ 2147483647 w 160"/>
              <a:gd name="T3" fmla="*/ 2147483647 h 432"/>
              <a:gd name="T4" fmla="*/ 0 w 160"/>
              <a:gd name="T5" fmla="*/ 0 h 432"/>
              <a:gd name="T6" fmla="*/ 0 60000 65536"/>
              <a:gd name="T7" fmla="*/ 0 60000 65536"/>
              <a:gd name="T8" fmla="*/ 0 60000 65536"/>
              <a:gd name="T9" fmla="*/ 0 w 160"/>
              <a:gd name="T10" fmla="*/ 0 h 432"/>
              <a:gd name="T11" fmla="*/ 160 w 160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432">
                <a:moveTo>
                  <a:pt x="96" y="432"/>
                </a:moveTo>
                <a:cubicBezTo>
                  <a:pt x="128" y="372"/>
                  <a:pt x="160" y="312"/>
                  <a:pt x="144" y="240"/>
                </a:cubicBezTo>
                <a:cubicBezTo>
                  <a:pt x="128" y="168"/>
                  <a:pt x="64" y="84"/>
                  <a:pt x="0" y="0"/>
                </a:cubicBezTo>
              </a:path>
            </a:pathLst>
          </a:cu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74" name="Freeform 18"/>
          <p:cNvSpPr>
            <a:spLocks/>
          </p:cNvSpPr>
          <p:nvPr/>
        </p:nvSpPr>
        <p:spPr bwMode="auto">
          <a:xfrm>
            <a:off x="3943350" y="2743200"/>
            <a:ext cx="171450" cy="571500"/>
          </a:xfrm>
          <a:custGeom>
            <a:avLst/>
            <a:gdLst>
              <a:gd name="T0" fmla="*/ 0 w 144"/>
              <a:gd name="T1" fmla="*/ 0 h 480"/>
              <a:gd name="T2" fmla="*/ 2147483647 w 144"/>
              <a:gd name="T3" fmla="*/ 2147483647 h 480"/>
              <a:gd name="T4" fmla="*/ 0 w 144"/>
              <a:gd name="T5" fmla="*/ 2147483647 h 480"/>
              <a:gd name="T6" fmla="*/ 0 60000 65536"/>
              <a:gd name="T7" fmla="*/ 0 60000 65536"/>
              <a:gd name="T8" fmla="*/ 0 60000 65536"/>
              <a:gd name="T9" fmla="*/ 0 w 144"/>
              <a:gd name="T10" fmla="*/ 0 h 480"/>
              <a:gd name="T11" fmla="*/ 144 w 14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80">
                <a:moveTo>
                  <a:pt x="0" y="0"/>
                </a:moveTo>
                <a:cubicBezTo>
                  <a:pt x="72" y="80"/>
                  <a:pt x="144" y="160"/>
                  <a:pt x="144" y="240"/>
                </a:cubicBezTo>
                <a:cubicBezTo>
                  <a:pt x="144" y="320"/>
                  <a:pt x="72" y="400"/>
                  <a:pt x="0" y="480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75" name="Freeform 19"/>
          <p:cNvSpPr>
            <a:spLocks/>
          </p:cNvSpPr>
          <p:nvPr/>
        </p:nvSpPr>
        <p:spPr bwMode="auto">
          <a:xfrm>
            <a:off x="3943350" y="2743200"/>
            <a:ext cx="314325" cy="685800"/>
          </a:xfrm>
          <a:custGeom>
            <a:avLst/>
            <a:gdLst>
              <a:gd name="T0" fmla="*/ 0 w 264"/>
              <a:gd name="T1" fmla="*/ 2147483647 h 576"/>
              <a:gd name="T2" fmla="*/ 2147483647 w 264"/>
              <a:gd name="T3" fmla="*/ 2147483647 h 576"/>
              <a:gd name="T4" fmla="*/ 2147483647 w 264"/>
              <a:gd name="T5" fmla="*/ 0 h 576"/>
              <a:gd name="T6" fmla="*/ 0 60000 65536"/>
              <a:gd name="T7" fmla="*/ 0 60000 65536"/>
              <a:gd name="T8" fmla="*/ 0 60000 65536"/>
              <a:gd name="T9" fmla="*/ 0 w 264"/>
              <a:gd name="T10" fmla="*/ 0 h 576"/>
              <a:gd name="T11" fmla="*/ 264 w 264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576">
                <a:moveTo>
                  <a:pt x="0" y="576"/>
                </a:moveTo>
                <a:cubicBezTo>
                  <a:pt x="108" y="576"/>
                  <a:pt x="216" y="576"/>
                  <a:pt x="240" y="480"/>
                </a:cubicBezTo>
                <a:cubicBezTo>
                  <a:pt x="264" y="384"/>
                  <a:pt x="204" y="192"/>
                  <a:pt x="144" y="0"/>
                </a:cubicBezTo>
              </a:path>
            </a:pathLst>
          </a:cu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76" name="Freeform 20"/>
          <p:cNvSpPr>
            <a:spLocks/>
          </p:cNvSpPr>
          <p:nvPr/>
        </p:nvSpPr>
        <p:spPr bwMode="auto">
          <a:xfrm>
            <a:off x="3486150" y="1600200"/>
            <a:ext cx="228600" cy="457200"/>
          </a:xfrm>
          <a:custGeom>
            <a:avLst/>
            <a:gdLst>
              <a:gd name="T0" fmla="*/ 0 w 192"/>
              <a:gd name="T1" fmla="*/ 2147483647 h 384"/>
              <a:gd name="T2" fmla="*/ 2147483647 w 192"/>
              <a:gd name="T3" fmla="*/ 2147483647 h 384"/>
              <a:gd name="T4" fmla="*/ 2147483647 w 192"/>
              <a:gd name="T5" fmla="*/ 0 h 384"/>
              <a:gd name="T6" fmla="*/ 0 60000 65536"/>
              <a:gd name="T7" fmla="*/ 0 60000 65536"/>
              <a:gd name="T8" fmla="*/ 0 60000 65536"/>
              <a:gd name="T9" fmla="*/ 0 w 192"/>
              <a:gd name="T10" fmla="*/ 0 h 384"/>
              <a:gd name="T11" fmla="*/ 192 w 19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84">
                <a:moveTo>
                  <a:pt x="0" y="384"/>
                </a:moveTo>
                <a:cubicBezTo>
                  <a:pt x="8" y="296"/>
                  <a:pt x="16" y="208"/>
                  <a:pt x="48" y="144"/>
                </a:cubicBezTo>
                <a:cubicBezTo>
                  <a:pt x="80" y="80"/>
                  <a:pt x="136" y="40"/>
                  <a:pt x="192" y="0"/>
                </a:cubicBezTo>
              </a:path>
            </a:pathLst>
          </a:cu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>
            <a:off x="5200650" y="1543050"/>
            <a:ext cx="285750" cy="51435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78" name="Line 22"/>
          <p:cNvSpPr>
            <a:spLocks noChangeShapeType="1"/>
          </p:cNvSpPr>
          <p:nvPr/>
        </p:nvSpPr>
        <p:spPr bwMode="auto">
          <a:xfrm>
            <a:off x="5772150" y="2743200"/>
            <a:ext cx="0" cy="40005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 flipH="1">
            <a:off x="5257800" y="3829050"/>
            <a:ext cx="228600" cy="40005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80" name="Freeform 24"/>
          <p:cNvSpPr>
            <a:spLocks/>
          </p:cNvSpPr>
          <p:nvPr/>
        </p:nvSpPr>
        <p:spPr bwMode="auto">
          <a:xfrm>
            <a:off x="5143500" y="3829050"/>
            <a:ext cx="228600" cy="457200"/>
          </a:xfrm>
          <a:custGeom>
            <a:avLst/>
            <a:gdLst>
              <a:gd name="T0" fmla="*/ 0 w 192"/>
              <a:gd name="T1" fmla="*/ 2147483647 h 384"/>
              <a:gd name="T2" fmla="*/ 2147483647 w 192"/>
              <a:gd name="T3" fmla="*/ 2147483647 h 384"/>
              <a:gd name="T4" fmla="*/ 2147483647 w 192"/>
              <a:gd name="T5" fmla="*/ 0 h 384"/>
              <a:gd name="T6" fmla="*/ 0 60000 65536"/>
              <a:gd name="T7" fmla="*/ 0 60000 65536"/>
              <a:gd name="T8" fmla="*/ 0 60000 65536"/>
              <a:gd name="T9" fmla="*/ 0 w 192"/>
              <a:gd name="T10" fmla="*/ 0 h 384"/>
              <a:gd name="T11" fmla="*/ 192 w 19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84">
                <a:moveTo>
                  <a:pt x="0" y="384"/>
                </a:moveTo>
                <a:cubicBezTo>
                  <a:pt x="8" y="296"/>
                  <a:pt x="16" y="208"/>
                  <a:pt x="48" y="144"/>
                </a:cubicBezTo>
                <a:cubicBezTo>
                  <a:pt x="80" y="80"/>
                  <a:pt x="136" y="40"/>
                  <a:pt x="192" y="0"/>
                </a:cubicBezTo>
              </a:path>
            </a:pathLst>
          </a:cu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81" name="Line 25"/>
          <p:cNvSpPr>
            <a:spLocks noChangeShapeType="1"/>
          </p:cNvSpPr>
          <p:nvPr/>
        </p:nvSpPr>
        <p:spPr bwMode="auto">
          <a:xfrm>
            <a:off x="6000750" y="3829050"/>
            <a:ext cx="171450" cy="40005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82" name="Freeform 26"/>
          <p:cNvSpPr>
            <a:spLocks/>
          </p:cNvSpPr>
          <p:nvPr/>
        </p:nvSpPr>
        <p:spPr bwMode="auto">
          <a:xfrm>
            <a:off x="6115050" y="3829050"/>
            <a:ext cx="200025" cy="457200"/>
          </a:xfrm>
          <a:custGeom>
            <a:avLst/>
            <a:gdLst>
              <a:gd name="T0" fmla="*/ 2147483647 w 168"/>
              <a:gd name="T1" fmla="*/ 2147483647 h 384"/>
              <a:gd name="T2" fmla="*/ 2147483647 w 168"/>
              <a:gd name="T3" fmla="*/ 2147483647 h 384"/>
              <a:gd name="T4" fmla="*/ 0 w 168"/>
              <a:gd name="T5" fmla="*/ 0 h 384"/>
              <a:gd name="T6" fmla="*/ 0 60000 65536"/>
              <a:gd name="T7" fmla="*/ 0 60000 65536"/>
              <a:gd name="T8" fmla="*/ 0 60000 65536"/>
              <a:gd name="T9" fmla="*/ 0 w 168"/>
              <a:gd name="T10" fmla="*/ 0 h 384"/>
              <a:gd name="T11" fmla="*/ 168 w 16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384">
                <a:moveTo>
                  <a:pt x="144" y="384"/>
                </a:moveTo>
                <a:cubicBezTo>
                  <a:pt x="156" y="320"/>
                  <a:pt x="168" y="256"/>
                  <a:pt x="144" y="192"/>
                </a:cubicBezTo>
                <a:cubicBezTo>
                  <a:pt x="120" y="128"/>
                  <a:pt x="60" y="64"/>
                  <a:pt x="0" y="0"/>
                </a:cubicBezTo>
              </a:path>
            </a:pathLst>
          </a:cu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 flipV="1">
            <a:off x="5886450" y="2743200"/>
            <a:ext cx="0" cy="40005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84" name="Line 28"/>
          <p:cNvSpPr>
            <a:spLocks noChangeShapeType="1"/>
          </p:cNvSpPr>
          <p:nvPr/>
        </p:nvSpPr>
        <p:spPr bwMode="auto">
          <a:xfrm flipH="1" flipV="1">
            <a:off x="5429250" y="1600200"/>
            <a:ext cx="228600" cy="4572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 flipV="1">
            <a:off x="4572000" y="573882"/>
            <a:ext cx="0" cy="397669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86" name="Text Box 30"/>
          <p:cNvSpPr txBox="1">
            <a:spLocks noChangeArrowheads="1"/>
          </p:cNvSpPr>
          <p:nvPr/>
        </p:nvSpPr>
        <p:spPr bwMode="auto">
          <a:xfrm>
            <a:off x="1696721" y="2846035"/>
            <a:ext cx="1001236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</a:pPr>
            <a:r>
              <a:rPr lang="de-DE" sz="1800">
                <a:solidFill>
                  <a:srgbClr val="FF33CC"/>
                </a:solidFill>
                <a:latin typeface="Times New Roman" charset="0"/>
              </a:rPr>
              <a:t>Return</a:t>
            </a:r>
          </a:p>
          <a:p>
            <a:pPr algn="r">
              <a:lnSpc>
                <a:spcPct val="70000"/>
              </a:lnSpc>
            </a:pPr>
            <a:r>
              <a:rPr lang="de-DE" sz="1800">
                <a:solidFill>
                  <a:srgbClr val="FF33CC"/>
                </a:solidFill>
                <a:latin typeface="Times New Roman" charset="0"/>
              </a:rPr>
              <a:t>Ergebnis</a:t>
            </a:r>
            <a:endParaRPr lang="de-DE" sz="1800">
              <a:latin typeface="Times New Roman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02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500"/>
                                        <p:tgtEl>
                                          <p:spTgt spid="9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500"/>
                                        <p:tgtEl>
                                          <p:spTgt spid="9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9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500"/>
                                        <p:tgtEl>
                                          <p:spTgt spid="9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  <p:bldP spid="96261" grpId="0" autoUpdateAnimBg="0"/>
      <p:bldP spid="96262" grpId="0" animBg="1"/>
      <p:bldP spid="96263" grpId="0" animBg="1"/>
      <p:bldP spid="96264" grpId="0" animBg="1"/>
      <p:bldP spid="96265" grpId="0" animBg="1"/>
      <p:bldP spid="96266" grpId="0" animBg="1"/>
      <p:bldP spid="96267" grpId="0" animBg="1"/>
      <p:bldP spid="96268" grpId="0" animBg="1"/>
      <p:bldP spid="96269" grpId="0" autoUpdateAnimBg="0"/>
      <p:bldP spid="96270" grpId="0" animBg="1"/>
      <p:bldP spid="96271" grpId="0" animBg="1"/>
      <p:bldP spid="96272" grpId="0" animBg="1"/>
      <p:bldP spid="96273" grpId="0" animBg="1"/>
      <p:bldP spid="96274" grpId="0" animBg="1"/>
      <p:bldP spid="96275" grpId="0" animBg="1"/>
      <p:bldP spid="96276" grpId="0" animBg="1"/>
      <p:bldP spid="96277" grpId="0" animBg="1"/>
      <p:bldP spid="96278" grpId="0" animBg="1"/>
      <p:bldP spid="96279" grpId="0" animBg="1"/>
      <p:bldP spid="96280" grpId="0" animBg="1"/>
      <p:bldP spid="96281" grpId="0" animBg="1"/>
      <p:bldP spid="96282" grpId="0" animBg="1"/>
      <p:bldP spid="96283" grpId="0" animBg="1"/>
      <p:bldP spid="96284" grpId="0" animBg="1"/>
      <p:bldP spid="96285" grpId="0" animBg="1"/>
      <p:bldP spid="9628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53553"/>
            <a:ext cx="6858000" cy="857250"/>
          </a:xfrm>
        </p:spPr>
        <p:txBody>
          <a:bodyPr/>
          <a:lstStyle/>
          <a:p>
            <a:r>
              <a:rPr lang="de-DE" dirty="0" err="1">
                <a:solidFill>
                  <a:schemeClr val="hlink"/>
                </a:solidFill>
                <a:latin typeface="Arial Black" charset="0"/>
              </a:rPr>
              <a:t>Pipelining</a:t>
            </a:r>
            <a:r>
              <a:rPr lang="de-DE" dirty="0">
                <a:latin typeface="Arial Black" charset="0"/>
              </a:rPr>
              <a:t> vs. Pipeline-</a:t>
            </a:r>
            <a:r>
              <a:rPr lang="de-DE" dirty="0" err="1">
                <a:latin typeface="Arial Black" charset="0"/>
              </a:rPr>
              <a:t>Breaker</a:t>
            </a:r>
            <a:endParaRPr lang="de-DE" dirty="0">
              <a:latin typeface="Arial Black" charset="0"/>
            </a:endParaRPr>
          </a:p>
        </p:txBody>
      </p:sp>
      <p:sp>
        <p:nvSpPr>
          <p:cNvPr id="75779" name="Oval 3"/>
          <p:cNvSpPr>
            <a:spLocks noChangeArrowheads="1"/>
          </p:cNvSpPr>
          <p:nvPr/>
        </p:nvSpPr>
        <p:spPr bwMode="auto">
          <a:xfrm>
            <a:off x="1714500" y="4400550"/>
            <a:ext cx="4572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R</a:t>
            </a:r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>
            <a:off x="4514850" y="4400550"/>
            <a:ext cx="4572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S</a:t>
            </a:r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1885950" y="3429000"/>
            <a:ext cx="4572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...</a:t>
            </a:r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auto">
          <a:xfrm>
            <a:off x="3257550" y="2571750"/>
            <a:ext cx="4572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...</a:t>
            </a:r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>
            <a:off x="4400550" y="3429000"/>
            <a:ext cx="4572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...</a:t>
            </a:r>
          </a:p>
        </p:txBody>
      </p:sp>
      <p:sp>
        <p:nvSpPr>
          <p:cNvPr id="75784" name="Oval 8"/>
          <p:cNvSpPr>
            <a:spLocks noChangeArrowheads="1"/>
          </p:cNvSpPr>
          <p:nvPr/>
        </p:nvSpPr>
        <p:spPr bwMode="auto">
          <a:xfrm>
            <a:off x="6972300" y="4400550"/>
            <a:ext cx="4572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T</a:t>
            </a:r>
          </a:p>
        </p:txBody>
      </p:sp>
      <p:sp>
        <p:nvSpPr>
          <p:cNvPr id="75785" name="Oval 9"/>
          <p:cNvSpPr>
            <a:spLocks noChangeArrowheads="1"/>
          </p:cNvSpPr>
          <p:nvPr/>
        </p:nvSpPr>
        <p:spPr bwMode="auto">
          <a:xfrm>
            <a:off x="7029450" y="3429000"/>
            <a:ext cx="4572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...</a:t>
            </a:r>
          </a:p>
        </p:txBody>
      </p:sp>
      <p:sp>
        <p:nvSpPr>
          <p:cNvPr id="75786" name="Oval 10"/>
          <p:cNvSpPr>
            <a:spLocks noChangeArrowheads="1"/>
          </p:cNvSpPr>
          <p:nvPr/>
        </p:nvSpPr>
        <p:spPr bwMode="auto">
          <a:xfrm>
            <a:off x="5715000" y="1828800"/>
            <a:ext cx="4572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...</a:t>
            </a:r>
          </a:p>
        </p:txBody>
      </p:sp>
      <p:sp>
        <p:nvSpPr>
          <p:cNvPr id="75787" name="Oval 11"/>
          <p:cNvSpPr>
            <a:spLocks noChangeArrowheads="1"/>
          </p:cNvSpPr>
          <p:nvPr/>
        </p:nvSpPr>
        <p:spPr bwMode="auto">
          <a:xfrm>
            <a:off x="4972050" y="685800"/>
            <a:ext cx="4572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...</a:t>
            </a:r>
          </a:p>
        </p:txBody>
      </p:sp>
      <p:cxnSp>
        <p:nvCxnSpPr>
          <p:cNvPr id="75788" name="AutoShape 12"/>
          <p:cNvCxnSpPr>
            <a:cxnSpLocks noChangeShapeType="1"/>
            <a:stCxn id="75779" idx="0"/>
            <a:endCxn id="75781" idx="4"/>
          </p:cNvCxnSpPr>
          <p:nvPr/>
        </p:nvCxnSpPr>
        <p:spPr bwMode="auto">
          <a:xfrm flipV="1">
            <a:off x="1943100" y="3900488"/>
            <a:ext cx="171450" cy="485775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5789" name="AutoShape 13"/>
          <p:cNvCxnSpPr>
            <a:cxnSpLocks noChangeShapeType="1"/>
            <a:stCxn id="75780" idx="0"/>
            <a:endCxn id="75783" idx="4"/>
          </p:cNvCxnSpPr>
          <p:nvPr/>
        </p:nvCxnSpPr>
        <p:spPr bwMode="auto">
          <a:xfrm flipH="1" flipV="1">
            <a:off x="4629150" y="3900488"/>
            <a:ext cx="114300" cy="485775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5790" name="AutoShape 14"/>
          <p:cNvCxnSpPr>
            <a:cxnSpLocks noChangeShapeType="1"/>
            <a:stCxn id="75784" idx="0"/>
            <a:endCxn id="75785" idx="4"/>
          </p:cNvCxnSpPr>
          <p:nvPr/>
        </p:nvCxnSpPr>
        <p:spPr bwMode="auto">
          <a:xfrm flipV="1">
            <a:off x="7200900" y="3900488"/>
            <a:ext cx="57150" cy="485775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5791" name="AutoShape 15"/>
          <p:cNvCxnSpPr>
            <a:cxnSpLocks noChangeShapeType="1"/>
            <a:stCxn id="75781" idx="7"/>
            <a:endCxn id="75782" idx="3"/>
          </p:cNvCxnSpPr>
          <p:nvPr/>
        </p:nvCxnSpPr>
        <p:spPr bwMode="auto">
          <a:xfrm flipV="1">
            <a:off x="2276475" y="2976563"/>
            <a:ext cx="1047750" cy="504825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5792" name="AutoShape 16"/>
          <p:cNvCxnSpPr>
            <a:cxnSpLocks noChangeShapeType="1"/>
            <a:stCxn id="75783" idx="1"/>
            <a:endCxn id="75782" idx="5"/>
          </p:cNvCxnSpPr>
          <p:nvPr/>
        </p:nvCxnSpPr>
        <p:spPr bwMode="auto">
          <a:xfrm flipH="1" flipV="1">
            <a:off x="3648075" y="2976563"/>
            <a:ext cx="819150" cy="504825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5793" name="AutoShape 17"/>
          <p:cNvCxnSpPr>
            <a:cxnSpLocks noChangeShapeType="1"/>
            <a:stCxn id="75785" idx="0"/>
            <a:endCxn id="75786" idx="5"/>
          </p:cNvCxnSpPr>
          <p:nvPr/>
        </p:nvCxnSpPr>
        <p:spPr bwMode="auto">
          <a:xfrm flipH="1" flipV="1">
            <a:off x="6105525" y="2233613"/>
            <a:ext cx="1152525" cy="11811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5794" name="AutoShape 18"/>
          <p:cNvCxnSpPr>
            <a:cxnSpLocks noChangeShapeType="1"/>
            <a:stCxn id="75782" idx="7"/>
            <a:endCxn id="75786" idx="2"/>
          </p:cNvCxnSpPr>
          <p:nvPr/>
        </p:nvCxnSpPr>
        <p:spPr bwMode="auto">
          <a:xfrm flipV="1">
            <a:off x="3648075" y="2057400"/>
            <a:ext cx="2052638" cy="566738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5795" name="AutoShape 19"/>
          <p:cNvCxnSpPr>
            <a:cxnSpLocks noChangeShapeType="1"/>
            <a:stCxn id="75786" idx="0"/>
            <a:endCxn id="75787" idx="5"/>
          </p:cNvCxnSpPr>
          <p:nvPr/>
        </p:nvCxnSpPr>
        <p:spPr bwMode="auto">
          <a:xfrm flipH="1" flipV="1">
            <a:off x="5362575" y="1090613"/>
            <a:ext cx="581025" cy="7239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9348" name="Oval 20"/>
          <p:cNvSpPr>
            <a:spLocks noChangeArrowheads="1"/>
          </p:cNvSpPr>
          <p:nvPr/>
        </p:nvSpPr>
        <p:spPr bwMode="auto">
          <a:xfrm>
            <a:off x="1943100" y="417195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9349" name="Oval 21"/>
          <p:cNvSpPr>
            <a:spLocks noChangeArrowheads="1"/>
          </p:cNvSpPr>
          <p:nvPr/>
        </p:nvSpPr>
        <p:spPr bwMode="auto">
          <a:xfrm>
            <a:off x="2057400" y="377190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9350" name="Oval 22"/>
          <p:cNvSpPr>
            <a:spLocks noChangeArrowheads="1"/>
          </p:cNvSpPr>
          <p:nvPr/>
        </p:nvSpPr>
        <p:spPr bwMode="auto">
          <a:xfrm>
            <a:off x="4629150" y="422910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9351" name="Oval 23"/>
          <p:cNvSpPr>
            <a:spLocks noChangeArrowheads="1"/>
          </p:cNvSpPr>
          <p:nvPr/>
        </p:nvSpPr>
        <p:spPr bwMode="auto">
          <a:xfrm>
            <a:off x="7143750" y="434340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9352" name="Oval 24"/>
          <p:cNvSpPr>
            <a:spLocks noChangeArrowheads="1"/>
          </p:cNvSpPr>
          <p:nvPr/>
        </p:nvSpPr>
        <p:spPr bwMode="auto">
          <a:xfrm>
            <a:off x="7200900" y="388620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9353" name="Oval 25"/>
          <p:cNvSpPr>
            <a:spLocks noChangeArrowheads="1"/>
          </p:cNvSpPr>
          <p:nvPr/>
        </p:nvSpPr>
        <p:spPr bwMode="auto">
          <a:xfrm>
            <a:off x="7200900" y="388620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9354" name="Oval 26"/>
          <p:cNvSpPr>
            <a:spLocks noChangeArrowheads="1"/>
          </p:cNvSpPr>
          <p:nvPr/>
        </p:nvSpPr>
        <p:spPr bwMode="auto">
          <a:xfrm>
            <a:off x="7029450" y="314325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9355" name="Oval 27"/>
          <p:cNvSpPr>
            <a:spLocks noChangeArrowheads="1"/>
          </p:cNvSpPr>
          <p:nvPr/>
        </p:nvSpPr>
        <p:spPr bwMode="auto">
          <a:xfrm>
            <a:off x="6400800" y="251460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9356" name="Oval 28"/>
          <p:cNvSpPr>
            <a:spLocks noChangeArrowheads="1"/>
          </p:cNvSpPr>
          <p:nvPr/>
        </p:nvSpPr>
        <p:spPr bwMode="auto">
          <a:xfrm>
            <a:off x="4286250" y="331470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9357" name="Oval 29"/>
          <p:cNvSpPr>
            <a:spLocks noChangeArrowheads="1"/>
          </p:cNvSpPr>
          <p:nvPr/>
        </p:nvSpPr>
        <p:spPr bwMode="auto">
          <a:xfrm>
            <a:off x="2457450" y="325755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9358" name="Oval 30"/>
          <p:cNvSpPr>
            <a:spLocks noChangeArrowheads="1"/>
          </p:cNvSpPr>
          <p:nvPr/>
        </p:nvSpPr>
        <p:spPr bwMode="auto">
          <a:xfrm>
            <a:off x="3200400" y="291465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9359" name="Oval 31"/>
          <p:cNvSpPr>
            <a:spLocks noChangeArrowheads="1"/>
          </p:cNvSpPr>
          <p:nvPr/>
        </p:nvSpPr>
        <p:spPr bwMode="auto">
          <a:xfrm>
            <a:off x="4000500" y="245745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99360" name="Oval 32"/>
          <p:cNvSpPr>
            <a:spLocks noChangeArrowheads="1"/>
          </p:cNvSpPr>
          <p:nvPr/>
        </p:nvSpPr>
        <p:spPr bwMode="auto">
          <a:xfrm>
            <a:off x="4800600" y="222885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99361" name="Oval 33"/>
          <p:cNvSpPr>
            <a:spLocks noChangeArrowheads="1"/>
          </p:cNvSpPr>
          <p:nvPr/>
        </p:nvSpPr>
        <p:spPr bwMode="auto">
          <a:xfrm>
            <a:off x="5486400" y="200025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99362" name="Oval 34"/>
          <p:cNvSpPr>
            <a:spLocks noChangeArrowheads="1"/>
          </p:cNvSpPr>
          <p:nvPr/>
        </p:nvSpPr>
        <p:spPr bwMode="auto">
          <a:xfrm>
            <a:off x="6000750" y="200025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99363" name="Oval 35"/>
          <p:cNvSpPr>
            <a:spLocks noChangeArrowheads="1"/>
          </p:cNvSpPr>
          <p:nvPr/>
        </p:nvSpPr>
        <p:spPr bwMode="auto">
          <a:xfrm>
            <a:off x="5772150" y="160020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99364" name="Oval 36"/>
          <p:cNvSpPr>
            <a:spLocks noChangeArrowheads="1"/>
          </p:cNvSpPr>
          <p:nvPr/>
        </p:nvSpPr>
        <p:spPr bwMode="auto">
          <a:xfrm>
            <a:off x="5486400" y="125730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99365" name="Oval 37"/>
          <p:cNvSpPr>
            <a:spLocks noChangeArrowheads="1"/>
          </p:cNvSpPr>
          <p:nvPr/>
        </p:nvSpPr>
        <p:spPr bwMode="auto">
          <a:xfrm>
            <a:off x="5200650" y="97155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99366" name="Oval 38"/>
          <p:cNvSpPr>
            <a:spLocks noChangeArrowheads="1"/>
          </p:cNvSpPr>
          <p:nvPr/>
        </p:nvSpPr>
        <p:spPr bwMode="auto">
          <a:xfrm>
            <a:off x="5086350" y="51435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85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9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9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9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9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8" grpId="0" animBg="1"/>
      <p:bldP spid="99349" grpId="0" animBg="1"/>
      <p:bldP spid="99350" grpId="0" animBg="1"/>
      <p:bldP spid="99351" grpId="0" animBg="1"/>
      <p:bldP spid="99352" grpId="0" animBg="1"/>
      <p:bldP spid="99353" grpId="0" animBg="1"/>
      <p:bldP spid="99354" grpId="0" animBg="1"/>
      <p:bldP spid="99355" grpId="0" animBg="1"/>
      <p:bldP spid="99356" grpId="0" animBg="1"/>
      <p:bldP spid="99357" grpId="0" animBg="1"/>
      <p:bldP spid="99358" grpId="0" animBg="1"/>
      <p:bldP spid="99359" grpId="0" animBg="1" autoUpdateAnimBg="0"/>
      <p:bldP spid="99360" grpId="0" animBg="1" autoUpdateAnimBg="0"/>
      <p:bldP spid="99361" grpId="0" animBg="1" autoUpdateAnimBg="0"/>
      <p:bldP spid="99362" grpId="0" animBg="1" autoUpdateAnimBg="0"/>
      <p:bldP spid="99363" grpId="0" animBg="1" autoUpdateAnimBg="0"/>
      <p:bldP spid="99364" grpId="0" animBg="1" autoUpdateAnimBg="0"/>
      <p:bldP spid="99365" grpId="0" animBg="1" autoUpdateAnimBg="0"/>
      <p:bldP spid="99366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285750"/>
            <a:ext cx="6858000" cy="857250"/>
          </a:xfrm>
        </p:spPr>
        <p:txBody>
          <a:bodyPr/>
          <a:lstStyle/>
          <a:p>
            <a:r>
              <a:rPr lang="de-DE">
                <a:solidFill>
                  <a:schemeClr val="hlink"/>
                </a:solidFill>
                <a:latin typeface="Arial Black" charset="0"/>
              </a:rPr>
              <a:t>Pipelining</a:t>
            </a:r>
            <a:r>
              <a:rPr lang="de-DE">
                <a:latin typeface="Arial Black" charset="0"/>
              </a:rPr>
              <a:t> vs. </a:t>
            </a:r>
            <a:r>
              <a:rPr lang="de-DE" u="sng">
                <a:latin typeface="Arial Black" charset="0"/>
              </a:rPr>
              <a:t>Pipeline-Breaker</a:t>
            </a:r>
            <a:endParaRPr lang="de-DE">
              <a:latin typeface="Arial Black" charset="0"/>
            </a:endParaRPr>
          </a:p>
        </p:txBody>
      </p:sp>
      <p:sp>
        <p:nvSpPr>
          <p:cNvPr id="77827" name="Oval 3"/>
          <p:cNvSpPr>
            <a:spLocks noChangeArrowheads="1"/>
          </p:cNvSpPr>
          <p:nvPr/>
        </p:nvSpPr>
        <p:spPr bwMode="auto">
          <a:xfrm>
            <a:off x="1714500" y="4400550"/>
            <a:ext cx="4572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R</a:t>
            </a:r>
          </a:p>
        </p:txBody>
      </p:sp>
      <p:sp>
        <p:nvSpPr>
          <p:cNvPr id="77828" name="Oval 4"/>
          <p:cNvSpPr>
            <a:spLocks noChangeArrowheads="1"/>
          </p:cNvSpPr>
          <p:nvPr/>
        </p:nvSpPr>
        <p:spPr bwMode="auto">
          <a:xfrm>
            <a:off x="4514850" y="4400550"/>
            <a:ext cx="4572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S</a:t>
            </a:r>
          </a:p>
        </p:txBody>
      </p:sp>
      <p:sp>
        <p:nvSpPr>
          <p:cNvPr id="77829" name="Oval 5"/>
          <p:cNvSpPr>
            <a:spLocks noChangeArrowheads="1"/>
          </p:cNvSpPr>
          <p:nvPr/>
        </p:nvSpPr>
        <p:spPr bwMode="auto">
          <a:xfrm>
            <a:off x="1885950" y="3429000"/>
            <a:ext cx="4572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...</a:t>
            </a:r>
          </a:p>
        </p:txBody>
      </p:sp>
      <p:sp>
        <p:nvSpPr>
          <p:cNvPr id="77830" name="Oval 6"/>
          <p:cNvSpPr>
            <a:spLocks noChangeArrowheads="1"/>
          </p:cNvSpPr>
          <p:nvPr/>
        </p:nvSpPr>
        <p:spPr bwMode="auto">
          <a:xfrm>
            <a:off x="3257550" y="2571750"/>
            <a:ext cx="4572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...</a:t>
            </a:r>
          </a:p>
        </p:txBody>
      </p:sp>
      <p:sp>
        <p:nvSpPr>
          <p:cNvPr id="77831" name="Oval 7"/>
          <p:cNvSpPr>
            <a:spLocks noChangeArrowheads="1"/>
          </p:cNvSpPr>
          <p:nvPr/>
        </p:nvSpPr>
        <p:spPr bwMode="auto">
          <a:xfrm>
            <a:off x="4400550" y="3429000"/>
            <a:ext cx="4572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...</a:t>
            </a:r>
          </a:p>
        </p:txBody>
      </p:sp>
      <p:sp>
        <p:nvSpPr>
          <p:cNvPr id="77832" name="Oval 8"/>
          <p:cNvSpPr>
            <a:spLocks noChangeArrowheads="1"/>
          </p:cNvSpPr>
          <p:nvPr/>
        </p:nvSpPr>
        <p:spPr bwMode="auto">
          <a:xfrm>
            <a:off x="6972300" y="4400550"/>
            <a:ext cx="4572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T</a:t>
            </a:r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7029450" y="3429000"/>
            <a:ext cx="4572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...</a:t>
            </a:r>
          </a:p>
        </p:txBody>
      </p:sp>
      <p:sp>
        <p:nvSpPr>
          <p:cNvPr id="77834" name="Oval 10"/>
          <p:cNvSpPr>
            <a:spLocks noChangeArrowheads="1"/>
          </p:cNvSpPr>
          <p:nvPr/>
        </p:nvSpPr>
        <p:spPr bwMode="auto">
          <a:xfrm>
            <a:off x="5715000" y="1828800"/>
            <a:ext cx="4572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...</a:t>
            </a:r>
          </a:p>
        </p:txBody>
      </p:sp>
      <p:sp>
        <p:nvSpPr>
          <p:cNvPr id="77835" name="Oval 11"/>
          <p:cNvSpPr>
            <a:spLocks noChangeArrowheads="1"/>
          </p:cNvSpPr>
          <p:nvPr/>
        </p:nvSpPr>
        <p:spPr bwMode="auto">
          <a:xfrm>
            <a:off x="4972050" y="685800"/>
            <a:ext cx="4572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...</a:t>
            </a:r>
          </a:p>
        </p:txBody>
      </p:sp>
      <p:cxnSp>
        <p:nvCxnSpPr>
          <p:cNvPr id="77836" name="AutoShape 12"/>
          <p:cNvCxnSpPr>
            <a:cxnSpLocks noChangeShapeType="1"/>
            <a:stCxn id="77827" idx="0"/>
            <a:endCxn id="77829" idx="4"/>
          </p:cNvCxnSpPr>
          <p:nvPr/>
        </p:nvCxnSpPr>
        <p:spPr bwMode="auto">
          <a:xfrm flipV="1">
            <a:off x="1943100" y="3900488"/>
            <a:ext cx="171450" cy="485775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7837" name="AutoShape 13"/>
          <p:cNvCxnSpPr>
            <a:cxnSpLocks noChangeShapeType="1"/>
            <a:stCxn id="77828" idx="0"/>
            <a:endCxn id="77831" idx="4"/>
          </p:cNvCxnSpPr>
          <p:nvPr/>
        </p:nvCxnSpPr>
        <p:spPr bwMode="auto">
          <a:xfrm flipH="1" flipV="1">
            <a:off x="4629150" y="3900488"/>
            <a:ext cx="114300" cy="485775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7838" name="AutoShape 14"/>
          <p:cNvCxnSpPr>
            <a:cxnSpLocks noChangeShapeType="1"/>
            <a:stCxn id="77832" idx="0"/>
            <a:endCxn id="77833" idx="4"/>
          </p:cNvCxnSpPr>
          <p:nvPr/>
        </p:nvCxnSpPr>
        <p:spPr bwMode="auto">
          <a:xfrm flipV="1">
            <a:off x="7200900" y="3900488"/>
            <a:ext cx="57150" cy="485775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7839" name="AutoShape 15"/>
          <p:cNvCxnSpPr>
            <a:cxnSpLocks noChangeShapeType="1"/>
            <a:stCxn id="77829" idx="7"/>
            <a:endCxn id="77830" idx="3"/>
          </p:cNvCxnSpPr>
          <p:nvPr/>
        </p:nvCxnSpPr>
        <p:spPr bwMode="auto">
          <a:xfrm flipV="1">
            <a:off x="2276475" y="2976563"/>
            <a:ext cx="1047750" cy="504825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7840" name="AutoShape 16"/>
          <p:cNvCxnSpPr>
            <a:cxnSpLocks noChangeShapeType="1"/>
            <a:stCxn id="77831" idx="1"/>
            <a:endCxn id="77830" idx="5"/>
          </p:cNvCxnSpPr>
          <p:nvPr/>
        </p:nvCxnSpPr>
        <p:spPr bwMode="auto">
          <a:xfrm flipH="1" flipV="1">
            <a:off x="3648075" y="2976563"/>
            <a:ext cx="819150" cy="504825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7841" name="AutoShape 17"/>
          <p:cNvCxnSpPr>
            <a:cxnSpLocks noChangeShapeType="1"/>
            <a:stCxn id="77833" idx="0"/>
            <a:endCxn id="77834" idx="5"/>
          </p:cNvCxnSpPr>
          <p:nvPr/>
        </p:nvCxnSpPr>
        <p:spPr bwMode="auto">
          <a:xfrm flipH="1" flipV="1">
            <a:off x="6105525" y="2233613"/>
            <a:ext cx="1152525" cy="11811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7842" name="AutoShape 18"/>
          <p:cNvCxnSpPr>
            <a:cxnSpLocks noChangeShapeType="1"/>
            <a:stCxn id="77830" idx="7"/>
            <a:endCxn id="77834" idx="2"/>
          </p:cNvCxnSpPr>
          <p:nvPr/>
        </p:nvCxnSpPr>
        <p:spPr bwMode="auto">
          <a:xfrm flipV="1">
            <a:off x="3648075" y="2057400"/>
            <a:ext cx="2052638" cy="566738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7843" name="AutoShape 19"/>
          <p:cNvCxnSpPr>
            <a:cxnSpLocks noChangeShapeType="1"/>
            <a:stCxn id="77834" idx="0"/>
            <a:endCxn id="77835" idx="5"/>
          </p:cNvCxnSpPr>
          <p:nvPr/>
        </p:nvCxnSpPr>
        <p:spPr bwMode="auto">
          <a:xfrm flipH="1" flipV="1">
            <a:off x="5362575" y="1090613"/>
            <a:ext cx="581025" cy="7239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0372" name="Oval 20"/>
          <p:cNvSpPr>
            <a:spLocks noChangeArrowheads="1"/>
          </p:cNvSpPr>
          <p:nvPr/>
        </p:nvSpPr>
        <p:spPr bwMode="auto">
          <a:xfrm>
            <a:off x="1943100" y="417195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73" name="Oval 21"/>
          <p:cNvSpPr>
            <a:spLocks noChangeArrowheads="1"/>
          </p:cNvSpPr>
          <p:nvPr/>
        </p:nvSpPr>
        <p:spPr bwMode="auto">
          <a:xfrm>
            <a:off x="2057400" y="377190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74" name="Oval 22"/>
          <p:cNvSpPr>
            <a:spLocks noChangeArrowheads="1"/>
          </p:cNvSpPr>
          <p:nvPr/>
        </p:nvSpPr>
        <p:spPr bwMode="auto">
          <a:xfrm>
            <a:off x="4629150" y="422910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75" name="Oval 23"/>
          <p:cNvSpPr>
            <a:spLocks noChangeArrowheads="1"/>
          </p:cNvSpPr>
          <p:nvPr/>
        </p:nvSpPr>
        <p:spPr bwMode="auto">
          <a:xfrm>
            <a:off x="7143750" y="434340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76" name="Oval 24"/>
          <p:cNvSpPr>
            <a:spLocks noChangeArrowheads="1"/>
          </p:cNvSpPr>
          <p:nvPr/>
        </p:nvSpPr>
        <p:spPr bwMode="auto">
          <a:xfrm>
            <a:off x="7200900" y="388620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77" name="Oval 25"/>
          <p:cNvSpPr>
            <a:spLocks noChangeArrowheads="1"/>
          </p:cNvSpPr>
          <p:nvPr/>
        </p:nvSpPr>
        <p:spPr bwMode="auto">
          <a:xfrm>
            <a:off x="7200900" y="388620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78" name="Oval 26"/>
          <p:cNvSpPr>
            <a:spLocks noChangeArrowheads="1"/>
          </p:cNvSpPr>
          <p:nvPr/>
        </p:nvSpPr>
        <p:spPr bwMode="auto">
          <a:xfrm>
            <a:off x="7029450" y="314325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79" name="Oval 27"/>
          <p:cNvSpPr>
            <a:spLocks noChangeArrowheads="1"/>
          </p:cNvSpPr>
          <p:nvPr/>
        </p:nvSpPr>
        <p:spPr bwMode="auto">
          <a:xfrm>
            <a:off x="6400800" y="251460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80" name="Oval 28"/>
          <p:cNvSpPr>
            <a:spLocks noChangeArrowheads="1"/>
          </p:cNvSpPr>
          <p:nvPr/>
        </p:nvSpPr>
        <p:spPr bwMode="auto">
          <a:xfrm>
            <a:off x="4286250" y="331470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81" name="Oval 29"/>
          <p:cNvSpPr>
            <a:spLocks noChangeArrowheads="1"/>
          </p:cNvSpPr>
          <p:nvPr/>
        </p:nvSpPr>
        <p:spPr bwMode="auto">
          <a:xfrm>
            <a:off x="2457450" y="325755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82" name="Oval 30"/>
          <p:cNvSpPr>
            <a:spLocks noChangeArrowheads="1"/>
          </p:cNvSpPr>
          <p:nvPr/>
        </p:nvSpPr>
        <p:spPr bwMode="auto">
          <a:xfrm>
            <a:off x="3200400" y="291465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83" name="Oval 31"/>
          <p:cNvSpPr>
            <a:spLocks noChangeArrowheads="1"/>
          </p:cNvSpPr>
          <p:nvPr/>
        </p:nvSpPr>
        <p:spPr bwMode="auto">
          <a:xfrm>
            <a:off x="4000500" y="245745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100384" name="Oval 32"/>
          <p:cNvSpPr>
            <a:spLocks noChangeArrowheads="1"/>
          </p:cNvSpPr>
          <p:nvPr/>
        </p:nvSpPr>
        <p:spPr bwMode="auto">
          <a:xfrm>
            <a:off x="4514850" y="228600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100385" name="Oval 33"/>
          <p:cNvSpPr>
            <a:spLocks noChangeArrowheads="1"/>
          </p:cNvSpPr>
          <p:nvPr/>
        </p:nvSpPr>
        <p:spPr bwMode="auto">
          <a:xfrm>
            <a:off x="5200650" y="211455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100386" name="Oval 34"/>
          <p:cNvSpPr>
            <a:spLocks noChangeArrowheads="1"/>
          </p:cNvSpPr>
          <p:nvPr/>
        </p:nvSpPr>
        <p:spPr bwMode="auto">
          <a:xfrm>
            <a:off x="5886450" y="280035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100387" name="Oval 35"/>
          <p:cNvSpPr>
            <a:spLocks noChangeArrowheads="1"/>
          </p:cNvSpPr>
          <p:nvPr/>
        </p:nvSpPr>
        <p:spPr bwMode="auto">
          <a:xfrm>
            <a:off x="6000750" y="262890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100388" name="Oval 36"/>
          <p:cNvSpPr>
            <a:spLocks noChangeArrowheads="1"/>
          </p:cNvSpPr>
          <p:nvPr/>
        </p:nvSpPr>
        <p:spPr bwMode="auto">
          <a:xfrm>
            <a:off x="6000750" y="245745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100389" name="Oval 37"/>
          <p:cNvSpPr>
            <a:spLocks noChangeArrowheads="1"/>
          </p:cNvSpPr>
          <p:nvPr/>
        </p:nvSpPr>
        <p:spPr bwMode="auto">
          <a:xfrm>
            <a:off x="5772150" y="262890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100390" name="Oval 38"/>
          <p:cNvSpPr>
            <a:spLocks noChangeArrowheads="1"/>
          </p:cNvSpPr>
          <p:nvPr/>
        </p:nvSpPr>
        <p:spPr bwMode="auto">
          <a:xfrm>
            <a:off x="5772150" y="2457450"/>
            <a:ext cx="114300" cy="1143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77863" name="AutoShape 39"/>
          <p:cNvSpPr>
            <a:spLocks noChangeArrowheads="1"/>
          </p:cNvSpPr>
          <p:nvPr/>
        </p:nvSpPr>
        <p:spPr bwMode="auto">
          <a:xfrm>
            <a:off x="5715000" y="2228850"/>
            <a:ext cx="457200" cy="742950"/>
          </a:xfrm>
          <a:prstGeom prst="can">
            <a:avLst>
              <a:gd name="adj" fmla="val 4062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82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0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0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0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0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0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0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10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0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1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1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10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2" grpId="0" animBg="1"/>
      <p:bldP spid="100373" grpId="0" animBg="1"/>
      <p:bldP spid="100374" grpId="0" animBg="1"/>
      <p:bldP spid="100375" grpId="0" animBg="1"/>
      <p:bldP spid="100376" grpId="0" animBg="1"/>
      <p:bldP spid="100377" grpId="0" animBg="1"/>
      <p:bldP spid="100378" grpId="0" animBg="1"/>
      <p:bldP spid="100379" grpId="0" animBg="1"/>
      <p:bldP spid="100380" grpId="0" animBg="1"/>
      <p:bldP spid="100381" grpId="0" animBg="1"/>
      <p:bldP spid="100382" grpId="0" animBg="1"/>
      <p:bldP spid="100383" grpId="0" animBg="1" autoUpdateAnimBg="0"/>
      <p:bldP spid="100384" grpId="0" animBg="1" autoUpdateAnimBg="0"/>
      <p:bldP spid="100385" grpId="0" animBg="1" autoUpdateAnimBg="0"/>
      <p:bldP spid="100386" grpId="0" animBg="1" autoUpdateAnimBg="0"/>
      <p:bldP spid="100387" grpId="0" animBg="1" autoUpdateAnimBg="0"/>
      <p:bldP spid="100388" grpId="0" animBg="1" autoUpdateAnimBg="0"/>
      <p:bldP spid="100389" grpId="0" animBg="1" autoUpdateAnimBg="0"/>
      <p:bldP spid="100390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Pipeline-Breaker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110854"/>
            <a:ext cx="6858000" cy="3589734"/>
          </a:xfrm>
        </p:spPr>
        <p:txBody>
          <a:bodyPr/>
          <a:lstStyle/>
          <a:p>
            <a:r>
              <a:rPr lang="de-DE" dirty="0">
                <a:latin typeface="Tahoma" charset="0"/>
              </a:rPr>
              <a:t>Unäre Operationen</a:t>
            </a:r>
          </a:p>
          <a:p>
            <a:pPr lvl="1"/>
            <a:r>
              <a:rPr lang="de-DE" dirty="0" err="1">
                <a:latin typeface="Tahoma" charset="0"/>
              </a:rPr>
              <a:t>sort</a:t>
            </a:r>
            <a:endParaRPr lang="de-DE" dirty="0">
              <a:latin typeface="Tahoma" charset="0"/>
            </a:endParaRPr>
          </a:p>
          <a:p>
            <a:pPr lvl="1"/>
            <a:r>
              <a:rPr lang="de-DE" dirty="0" err="1">
                <a:latin typeface="Tahoma" charset="0"/>
              </a:rPr>
              <a:t>Duplikatelimination</a:t>
            </a:r>
            <a:r>
              <a:rPr lang="de-DE" dirty="0">
                <a:latin typeface="Tahoma" charset="0"/>
              </a:rPr>
              <a:t> (</a:t>
            </a:r>
            <a:r>
              <a:rPr lang="de-DE" dirty="0" err="1">
                <a:latin typeface="Tahoma" charset="0"/>
              </a:rPr>
              <a:t>unique,distinct</a:t>
            </a:r>
            <a:r>
              <a:rPr lang="de-DE" dirty="0">
                <a:latin typeface="Tahoma" charset="0"/>
              </a:rPr>
              <a:t>)</a:t>
            </a:r>
          </a:p>
          <a:p>
            <a:pPr lvl="1"/>
            <a:r>
              <a:rPr lang="de-DE" dirty="0">
                <a:latin typeface="Tahoma" charset="0"/>
              </a:rPr>
              <a:t>Aggregatoperationen (</a:t>
            </a:r>
            <a:r>
              <a:rPr lang="de-DE" dirty="0" err="1">
                <a:latin typeface="Tahoma" charset="0"/>
              </a:rPr>
              <a:t>min,max,sum</a:t>
            </a:r>
            <a:r>
              <a:rPr lang="de-DE" dirty="0" smtClean="0">
                <a:latin typeface="Tahoma" charset="0"/>
              </a:rPr>
              <a:t>,...)</a:t>
            </a:r>
          </a:p>
          <a:p>
            <a:pPr lvl="1"/>
            <a:endParaRPr lang="de-DE" dirty="0">
              <a:latin typeface="Tahoma" charset="0"/>
            </a:endParaRPr>
          </a:p>
          <a:p>
            <a:r>
              <a:rPr lang="de-DE" dirty="0">
                <a:latin typeface="Tahoma" charset="0"/>
              </a:rPr>
              <a:t>Binäre Operationen</a:t>
            </a:r>
          </a:p>
          <a:p>
            <a:pPr lvl="1"/>
            <a:r>
              <a:rPr lang="de-DE" dirty="0" smtClean="0">
                <a:latin typeface="Tahoma" charset="0"/>
              </a:rPr>
              <a:t>Mengendifferenz</a:t>
            </a:r>
          </a:p>
          <a:p>
            <a:pPr lvl="1"/>
            <a:endParaRPr lang="de-DE" dirty="0">
              <a:latin typeface="Tahoma" charset="0"/>
            </a:endParaRPr>
          </a:p>
          <a:p>
            <a:r>
              <a:rPr lang="de-DE" dirty="0">
                <a:latin typeface="Tahoma" charset="0"/>
              </a:rPr>
              <a:t>Je nach Implementierung</a:t>
            </a:r>
          </a:p>
          <a:p>
            <a:pPr lvl="1"/>
            <a:r>
              <a:rPr lang="de-DE" dirty="0" err="1">
                <a:latin typeface="Tahoma" charset="0"/>
              </a:rPr>
              <a:t>Join</a:t>
            </a:r>
            <a:endParaRPr lang="de-DE" dirty="0">
              <a:latin typeface="Tahoma" charset="0"/>
            </a:endParaRPr>
          </a:p>
          <a:p>
            <a:pPr lvl="1"/>
            <a:r>
              <a:rPr lang="de-DE" dirty="0">
                <a:latin typeface="Tahoma" charset="0"/>
              </a:rPr>
              <a:t>Union</a:t>
            </a:r>
          </a:p>
          <a:p>
            <a:pPr lvl="1"/>
            <a:endParaRPr lang="de-DE" dirty="0">
              <a:latin typeface="Tahoma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52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Kanonische Übersetzung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143000" y="1059656"/>
            <a:ext cx="3429000" cy="128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800" b="1"/>
              <a:t>select</a:t>
            </a:r>
            <a:r>
              <a:rPr lang="de-DE" sz="1800"/>
              <a:t> Titel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800" b="1"/>
              <a:t>from</a:t>
            </a:r>
            <a:r>
              <a:rPr lang="de-DE" sz="1800"/>
              <a:t> Professoren, Vorlesungen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800" b="1"/>
              <a:t>where</a:t>
            </a:r>
            <a:r>
              <a:rPr lang="de-DE" sz="1800"/>
              <a:t> Name = ´Popper´ </a:t>
            </a:r>
            <a:r>
              <a:rPr lang="de-DE" sz="1800" b="1"/>
              <a:t>and</a:t>
            </a:r>
            <a:r>
              <a:rPr lang="de-DE" sz="1800"/>
              <a:t>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800"/>
              <a:t>            PersNr = gelesenVon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0" y="4029075"/>
            <a:ext cx="1458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Professoren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407944" y="3975497"/>
            <a:ext cx="1458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Vorlesungen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5976937" y="3434953"/>
            <a:ext cx="37742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</a:t>
            </a:r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4463653" y="2950369"/>
            <a:ext cx="353734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100" b="1">
                <a:sym typeface="Symbol" charset="0"/>
              </a:rPr>
              <a:t></a:t>
            </a:r>
            <a:r>
              <a:rPr lang="de-DE" sz="1800" baseline="-25000"/>
              <a:t>Name = ´Popper´ and PersNr=gelesenVon</a:t>
            </a:r>
            <a:r>
              <a:rPr lang="de-DE" sz="1800"/>
              <a:t> </a:t>
            </a:r>
          </a:p>
          <a:p>
            <a:endParaRPr lang="de-DE" sz="1800"/>
          </a:p>
        </p:txBody>
      </p:sp>
      <p:sp>
        <p:nvSpPr>
          <p:cNvPr id="20488" name="Text Box 12"/>
          <p:cNvSpPr txBox="1">
            <a:spLocks noChangeArrowheads="1"/>
          </p:cNvSpPr>
          <p:nvPr/>
        </p:nvSpPr>
        <p:spPr bwMode="auto">
          <a:xfrm>
            <a:off x="5381625" y="2356247"/>
            <a:ext cx="1700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</a:t>
            </a:r>
            <a:r>
              <a:rPr lang="de-DE" sz="1800" b="1" baseline="-25000">
                <a:sym typeface="Symbol" charset="0"/>
              </a:rPr>
              <a:t>Titel</a:t>
            </a:r>
          </a:p>
        </p:txBody>
      </p:sp>
      <p:cxnSp>
        <p:nvCxnSpPr>
          <p:cNvPr id="20489" name="AutoShape 13"/>
          <p:cNvCxnSpPr>
            <a:cxnSpLocks noChangeShapeType="1"/>
            <a:stCxn id="20484" idx="0"/>
            <a:endCxn id="20486" idx="2"/>
          </p:cNvCxnSpPr>
          <p:nvPr/>
        </p:nvCxnSpPr>
        <p:spPr bwMode="auto">
          <a:xfrm flipV="1">
            <a:off x="5301258" y="3850451"/>
            <a:ext cx="864394" cy="178624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490" name="AutoShape 14"/>
          <p:cNvCxnSpPr>
            <a:cxnSpLocks noChangeShapeType="1"/>
            <a:stCxn id="20485" idx="0"/>
            <a:endCxn id="20486" idx="2"/>
          </p:cNvCxnSpPr>
          <p:nvPr/>
        </p:nvCxnSpPr>
        <p:spPr bwMode="auto">
          <a:xfrm flipH="1" flipV="1">
            <a:off x="6165652" y="3850451"/>
            <a:ext cx="971550" cy="12504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AutoShape 19"/>
          <p:cNvCxnSpPr>
            <a:cxnSpLocks noChangeShapeType="1"/>
          </p:cNvCxnSpPr>
          <p:nvPr/>
        </p:nvCxnSpPr>
        <p:spPr bwMode="auto">
          <a:xfrm flipH="1" flipV="1">
            <a:off x="6137673" y="3381375"/>
            <a:ext cx="1190" cy="2047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137672" y="2733675"/>
            <a:ext cx="0" cy="37742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93" name="AutoShape 21"/>
          <p:cNvSpPr>
            <a:spLocks noChangeArrowheads="1"/>
          </p:cNvSpPr>
          <p:nvPr/>
        </p:nvSpPr>
        <p:spPr bwMode="auto">
          <a:xfrm rot="2151902">
            <a:off x="4248151" y="1977628"/>
            <a:ext cx="1079897" cy="27027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494" name="Text Box 23"/>
          <p:cNvSpPr txBox="1">
            <a:spLocks noChangeArrowheads="1"/>
          </p:cNvSpPr>
          <p:nvPr/>
        </p:nvSpPr>
        <p:spPr bwMode="auto">
          <a:xfrm>
            <a:off x="1142999" y="4624387"/>
            <a:ext cx="7382591" cy="41549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</a:t>
            </a:r>
            <a:r>
              <a:rPr lang="de-DE" sz="1800" b="1" baseline="-25000">
                <a:sym typeface="Symbol" charset="0"/>
              </a:rPr>
              <a:t>Titel </a:t>
            </a:r>
            <a:r>
              <a:rPr lang="de-DE" sz="1800"/>
              <a:t>(</a:t>
            </a:r>
            <a:r>
              <a:rPr lang="de-DE" sz="2100" b="1">
                <a:sym typeface="Symbol" charset="0"/>
              </a:rPr>
              <a:t></a:t>
            </a:r>
            <a:r>
              <a:rPr lang="de-DE" sz="1800" baseline="-25000"/>
              <a:t>Name = ´Popper´ </a:t>
            </a:r>
            <a:r>
              <a:rPr lang="de-DE" sz="1800" baseline="-25000" dirty="0" err="1"/>
              <a:t>and</a:t>
            </a:r>
            <a:r>
              <a:rPr lang="de-DE" sz="1800" baseline="-25000" dirty="0"/>
              <a:t> </a:t>
            </a:r>
            <a:r>
              <a:rPr lang="de-DE" sz="1800" baseline="-25000" dirty="0" err="1"/>
              <a:t>PersNr</a:t>
            </a:r>
            <a:r>
              <a:rPr lang="de-DE" sz="1800" baseline="-25000" dirty="0"/>
              <a:t>=</a:t>
            </a:r>
            <a:r>
              <a:rPr lang="de-DE" sz="1800" baseline="-25000" dirty="0" err="1"/>
              <a:t>gelesenVon</a:t>
            </a:r>
            <a:r>
              <a:rPr lang="de-DE" sz="1800" dirty="0"/>
              <a:t> (Professoren </a:t>
            </a:r>
            <a:r>
              <a:rPr lang="de-DE" sz="1800" b="1" dirty="0">
                <a:sym typeface="Symbol" charset="0"/>
              </a:rPr>
              <a:t> </a:t>
            </a:r>
            <a:r>
              <a:rPr lang="de-DE" sz="1800" dirty="0">
                <a:sym typeface="Symbol" charset="0"/>
              </a:rPr>
              <a:t>Vorlesungen))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77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19489" r="7178" b="8659"/>
          <a:stretch>
            <a:fillRect/>
          </a:stretch>
        </p:blipFill>
        <p:spPr bwMode="auto">
          <a:xfrm>
            <a:off x="1494235" y="897732"/>
            <a:ext cx="6210300" cy="394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AF3C-31A2-E541-8213-0179D07E4B6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21594" y="857250"/>
            <a:ext cx="6946372" cy="4043363"/>
          </a:xfrm>
          <a:noFill/>
        </p:spPr>
        <p:txBody>
          <a:bodyPr lIns="67866" tIns="33338" rIns="67866" bIns="33338"/>
          <a:lstStyle/>
          <a:p>
            <a:pPr>
              <a:spcBef>
                <a:spcPct val="0"/>
              </a:spcBef>
              <a:buFont typeface="Webdings" charset="0"/>
              <a:buNone/>
            </a:pPr>
            <a:r>
              <a:rPr lang="de-DE" dirty="0">
                <a:solidFill>
                  <a:schemeClr val="folHlink"/>
                </a:solidFill>
                <a:latin typeface="Tahoma" charset="0"/>
              </a:rPr>
              <a:t>J1 </a:t>
            </a:r>
            <a:r>
              <a:rPr lang="de-DE" dirty="0" err="1">
                <a:solidFill>
                  <a:schemeClr val="folHlink"/>
                </a:solidFill>
                <a:latin typeface="Tahoma" charset="0"/>
              </a:rPr>
              <a:t>nested</a:t>
            </a:r>
            <a:r>
              <a:rPr lang="de-DE" dirty="0">
                <a:solidFill>
                  <a:schemeClr val="folHlink"/>
                </a:solidFill>
                <a:latin typeface="Tahoma" charset="0"/>
              </a:rPr>
              <a:t> (inner-</a:t>
            </a:r>
            <a:r>
              <a:rPr lang="de-DE" dirty="0" err="1">
                <a:solidFill>
                  <a:schemeClr val="folHlink"/>
                </a:solidFill>
                <a:latin typeface="Tahoma" charset="0"/>
              </a:rPr>
              <a:t>outer</a:t>
            </a:r>
            <a:r>
              <a:rPr lang="de-DE" dirty="0">
                <a:solidFill>
                  <a:schemeClr val="folHlink"/>
                </a:solidFill>
                <a:latin typeface="Tahoma" charset="0"/>
              </a:rPr>
              <a:t>) </a:t>
            </a:r>
            <a:r>
              <a:rPr lang="de-DE" dirty="0" err="1">
                <a:solidFill>
                  <a:schemeClr val="folHlink"/>
                </a:solidFill>
                <a:latin typeface="Tahoma" charset="0"/>
              </a:rPr>
              <a:t>loop</a:t>
            </a:r>
            <a:endParaRPr lang="de-DE" dirty="0">
              <a:solidFill>
                <a:schemeClr val="folHlink"/>
              </a:solidFill>
              <a:latin typeface="Tahoma" charset="0"/>
            </a:endParaRPr>
          </a:p>
          <a:p>
            <a:pPr marL="614363" lvl="1"/>
            <a:r>
              <a:rPr lang="de-DE" dirty="0">
                <a:latin typeface="Tahoma" charset="0"/>
              </a:rPr>
              <a:t>„</a:t>
            </a:r>
            <a:r>
              <a:rPr lang="de-DE" dirty="0" err="1">
                <a:latin typeface="Tahoma" charset="0"/>
              </a:rPr>
              <a:t>brute</a:t>
            </a:r>
            <a:r>
              <a:rPr lang="de-DE" dirty="0">
                <a:latin typeface="Tahoma" charset="0"/>
              </a:rPr>
              <a:t> </a:t>
            </a:r>
            <a:r>
              <a:rPr lang="de-DE" dirty="0" err="1">
                <a:latin typeface="Tahoma" charset="0"/>
              </a:rPr>
              <a:t>force</a:t>
            </a:r>
            <a:r>
              <a:rPr lang="ja-JP" altLang="de-DE" dirty="0">
                <a:latin typeface="Tahoma" charset="0"/>
              </a:rPr>
              <a:t>“</a:t>
            </a:r>
            <a:r>
              <a:rPr lang="de-DE" altLang="ja-JP" dirty="0">
                <a:latin typeface="Tahoma" charset="0"/>
              </a:rPr>
              <a:t>-Algorithmus</a:t>
            </a:r>
          </a:p>
          <a:p>
            <a:pPr marL="614363" lvl="1">
              <a:buNone/>
            </a:pPr>
            <a:endParaRPr lang="de-DE" sz="1950" b="1" dirty="0">
              <a:latin typeface="Courier New" charset="0"/>
            </a:endParaRPr>
          </a:p>
          <a:p>
            <a:pPr marL="614363" lvl="1">
              <a:buNone/>
            </a:pPr>
            <a:r>
              <a:rPr lang="de-DE" sz="1950" b="1" dirty="0" err="1">
                <a:latin typeface="Courier New" charset="0"/>
              </a:rPr>
              <a:t>foreach</a:t>
            </a:r>
            <a:r>
              <a:rPr lang="de-DE" sz="1950" dirty="0">
                <a:latin typeface="Courier New" charset="0"/>
              </a:rPr>
              <a:t>  </a:t>
            </a:r>
            <a:r>
              <a:rPr lang="de-DE" sz="1950" i="1" dirty="0" err="1">
                <a:latin typeface="Courier New" charset="0"/>
              </a:rPr>
              <a:t>r</a:t>
            </a:r>
            <a:r>
              <a:rPr lang="de-DE" sz="1950" dirty="0">
                <a:latin typeface="Courier New" charset="0"/>
              </a:rPr>
              <a:t> </a:t>
            </a:r>
            <a:r>
              <a:rPr lang="de-DE" sz="1950" dirty="0">
                <a:latin typeface="Courier New" charset="0"/>
                <a:sym typeface="Symbol" charset="0"/>
              </a:rPr>
              <a:t> </a:t>
            </a:r>
            <a:r>
              <a:rPr lang="de-DE" sz="1950" i="1" dirty="0">
                <a:latin typeface="Courier New" charset="0"/>
              </a:rPr>
              <a:t>R</a:t>
            </a:r>
            <a:endParaRPr lang="de-DE" sz="1950" dirty="0">
              <a:latin typeface="Courier New" charset="0"/>
            </a:endParaRPr>
          </a:p>
          <a:p>
            <a:pPr marL="614363" lvl="1">
              <a:buNone/>
            </a:pPr>
            <a:r>
              <a:rPr lang="de-DE" sz="1950" b="1" dirty="0">
                <a:latin typeface="Courier New" charset="0"/>
              </a:rPr>
              <a:t>	</a:t>
            </a:r>
            <a:r>
              <a:rPr lang="de-DE" sz="1950" b="1" dirty="0" err="1">
                <a:latin typeface="Courier New" charset="0"/>
              </a:rPr>
              <a:t>foreach</a:t>
            </a:r>
            <a:r>
              <a:rPr lang="de-DE" sz="1950" dirty="0">
                <a:latin typeface="Courier New" charset="0"/>
              </a:rPr>
              <a:t> </a:t>
            </a:r>
            <a:r>
              <a:rPr lang="de-DE" sz="1950" i="1" dirty="0">
                <a:latin typeface="Courier New" charset="0"/>
              </a:rPr>
              <a:t>s </a:t>
            </a:r>
            <a:r>
              <a:rPr lang="de-DE" sz="1950" dirty="0">
                <a:latin typeface="Courier New" charset="0"/>
                <a:sym typeface="Symbol" charset="0"/>
              </a:rPr>
              <a:t></a:t>
            </a:r>
            <a:r>
              <a:rPr lang="de-DE" sz="1950" i="1" dirty="0">
                <a:latin typeface="Courier New" charset="0"/>
              </a:rPr>
              <a:t> S</a:t>
            </a:r>
            <a:endParaRPr lang="de-DE" sz="1950" dirty="0">
              <a:latin typeface="Courier New" charset="0"/>
            </a:endParaRPr>
          </a:p>
          <a:p>
            <a:pPr marL="614363" lvl="1">
              <a:buNone/>
            </a:pPr>
            <a:r>
              <a:rPr lang="de-DE" sz="1950" b="1" dirty="0">
                <a:latin typeface="Courier New" charset="0"/>
              </a:rPr>
              <a:t>		</a:t>
            </a:r>
            <a:r>
              <a:rPr lang="de-DE" sz="1950" b="1" dirty="0" err="1">
                <a:latin typeface="Courier New" charset="0"/>
              </a:rPr>
              <a:t>if</a:t>
            </a:r>
            <a:r>
              <a:rPr lang="de-DE" sz="1950" dirty="0">
                <a:latin typeface="Courier New" charset="0"/>
              </a:rPr>
              <a:t> </a:t>
            </a:r>
            <a:r>
              <a:rPr lang="de-DE" sz="1950" i="1" dirty="0" err="1">
                <a:latin typeface="Courier New" charset="0"/>
              </a:rPr>
              <a:t>s.B</a:t>
            </a:r>
            <a:r>
              <a:rPr lang="de-DE" sz="1950" i="1" dirty="0">
                <a:latin typeface="Courier New" charset="0"/>
              </a:rPr>
              <a:t> </a:t>
            </a:r>
            <a:r>
              <a:rPr lang="de-DE" sz="1950" dirty="0">
                <a:latin typeface="Courier New" charset="0"/>
              </a:rPr>
              <a:t>= </a:t>
            </a:r>
            <a:r>
              <a:rPr lang="de-DE" sz="1950" i="1" dirty="0" err="1">
                <a:latin typeface="Courier New" charset="0"/>
              </a:rPr>
              <a:t>r.A</a:t>
            </a:r>
            <a:r>
              <a:rPr lang="de-DE" sz="1950" dirty="0">
                <a:latin typeface="Courier New" charset="0"/>
              </a:rPr>
              <a:t>  </a:t>
            </a:r>
            <a:r>
              <a:rPr lang="de-DE" sz="1950" b="1" dirty="0" err="1">
                <a:latin typeface="Courier New" charset="0"/>
              </a:rPr>
              <a:t>then</a:t>
            </a:r>
            <a:r>
              <a:rPr lang="de-DE" sz="1950" dirty="0">
                <a:latin typeface="Courier New" charset="0"/>
              </a:rPr>
              <a:t> </a:t>
            </a:r>
            <a:r>
              <a:rPr lang="de-DE" sz="1950" i="1" dirty="0">
                <a:latin typeface="Courier New" charset="0"/>
              </a:rPr>
              <a:t>Res</a:t>
            </a:r>
            <a:r>
              <a:rPr lang="de-DE" sz="1950" dirty="0">
                <a:latin typeface="Courier New" charset="0"/>
              </a:rPr>
              <a:t> := </a:t>
            </a:r>
            <a:r>
              <a:rPr lang="de-DE" sz="1950" i="1" dirty="0">
                <a:latin typeface="Courier New" charset="0"/>
              </a:rPr>
              <a:t>Res</a:t>
            </a:r>
            <a:r>
              <a:rPr lang="de-DE" sz="1950" dirty="0">
                <a:latin typeface="Courier New" charset="0"/>
              </a:rPr>
              <a:t> </a:t>
            </a:r>
            <a:r>
              <a:rPr lang="de-DE" sz="1950" dirty="0">
                <a:latin typeface="Courier New" charset="0"/>
                <a:sym typeface="Symbol" charset="0"/>
              </a:rPr>
              <a:t> </a:t>
            </a:r>
            <a:r>
              <a:rPr lang="de-DE" sz="1950" dirty="0">
                <a:latin typeface="Courier New" charset="0"/>
              </a:rPr>
              <a:t>(</a:t>
            </a:r>
            <a:r>
              <a:rPr lang="de-DE" sz="1950" i="1" dirty="0" err="1">
                <a:latin typeface="Courier New" charset="0"/>
              </a:rPr>
              <a:t>r</a:t>
            </a:r>
            <a:r>
              <a:rPr lang="de-DE" sz="1950" i="1" dirty="0">
                <a:latin typeface="Courier New" charset="0"/>
              </a:rPr>
              <a:t> </a:t>
            </a:r>
            <a:r>
              <a:rPr lang="de-DE" sz="1950" b="1" dirty="0">
                <a:latin typeface="Courier New" charset="0"/>
                <a:sym typeface="MT Extra" charset="0"/>
              </a:rPr>
              <a:t></a:t>
            </a:r>
            <a:r>
              <a:rPr lang="de-DE" sz="1950" b="1" dirty="0">
                <a:latin typeface="Courier New" charset="0"/>
                <a:sym typeface="Euclid Extra" charset="0"/>
              </a:rPr>
              <a:t> </a:t>
            </a:r>
            <a:r>
              <a:rPr lang="de-DE" sz="1950" i="1" dirty="0">
                <a:latin typeface="Courier New" charset="0"/>
              </a:rPr>
              <a:t>s</a:t>
            </a:r>
            <a:r>
              <a:rPr lang="de-DE" sz="1950" dirty="0" smtClean="0">
                <a:latin typeface="Courier New" charset="0"/>
              </a:rPr>
              <a:t>)</a:t>
            </a:r>
          </a:p>
          <a:p>
            <a:pPr marL="614363" lvl="1">
              <a:buNone/>
            </a:pPr>
            <a:endParaRPr lang="de-DE" sz="1950" dirty="0">
              <a:latin typeface="Courier New" charset="0"/>
            </a:endParaRPr>
          </a:p>
          <a:p>
            <a:pPr marL="614363" lvl="1">
              <a:buNone/>
            </a:pPr>
            <a:endParaRPr lang="de-DE" sz="1950" dirty="0" smtClean="0">
              <a:latin typeface="Courier New" charset="0"/>
            </a:endParaRPr>
          </a:p>
          <a:p>
            <a:pPr marL="614363" lvl="1">
              <a:buNone/>
            </a:pPr>
            <a:r>
              <a:rPr lang="de-DE" sz="1950" b="1" dirty="0" smtClean="0">
                <a:solidFill>
                  <a:srgbClr val="C00000"/>
                </a:solidFill>
                <a:latin typeface="Courier New" charset="0"/>
              </a:rPr>
              <a:t>O(N</a:t>
            </a:r>
            <a:r>
              <a:rPr lang="de-DE" sz="1950" b="1" baseline="30000" dirty="0" smtClean="0">
                <a:solidFill>
                  <a:srgbClr val="C00000"/>
                </a:solidFill>
                <a:latin typeface="Courier New" charset="0"/>
              </a:rPr>
              <a:t>2</a:t>
            </a:r>
            <a:r>
              <a:rPr lang="de-DE" sz="1950" b="1" dirty="0" smtClean="0">
                <a:solidFill>
                  <a:srgbClr val="C00000"/>
                </a:solidFill>
                <a:latin typeface="Courier New" charset="0"/>
              </a:rPr>
              <a:t>)-Komplexität</a:t>
            </a:r>
            <a:endParaRPr lang="de-DE" sz="1950" b="1" dirty="0">
              <a:solidFill>
                <a:srgbClr val="C00000"/>
              </a:solidFill>
              <a:latin typeface="Courier New" charset="0"/>
            </a:endParaRPr>
          </a:p>
          <a:p>
            <a:pPr marL="614363" lvl="1">
              <a:buNone/>
            </a:pPr>
            <a:endParaRPr lang="de-DE" sz="1950" dirty="0">
              <a:latin typeface="Courier New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xfrm>
            <a:off x="132367" y="117813"/>
            <a:ext cx="7393847" cy="429816"/>
          </a:xfrm>
          <a:noFill/>
        </p:spPr>
        <p:txBody>
          <a:bodyPr lIns="67866" tIns="33338" rIns="67866" bIns="33338"/>
          <a:lstStyle/>
          <a:p>
            <a:r>
              <a:rPr lang="de-DE" dirty="0">
                <a:latin typeface="Arial Black" charset="0"/>
              </a:rPr>
              <a:t>Implementierung </a:t>
            </a:r>
            <a:r>
              <a:rPr lang="de-DE" dirty="0" smtClean="0">
                <a:latin typeface="Arial Black" charset="0"/>
              </a:rPr>
              <a:t>des </a:t>
            </a:r>
            <a:r>
              <a:rPr lang="de-DE" dirty="0" err="1" smtClean="0">
                <a:latin typeface="Arial Black" charset="0"/>
              </a:rPr>
              <a:t>Joins</a:t>
            </a:r>
            <a:r>
              <a:rPr lang="de-DE" dirty="0" smtClean="0">
                <a:latin typeface="Arial Black" charset="0"/>
              </a:rPr>
              <a:t>: </a:t>
            </a:r>
            <a:r>
              <a:rPr lang="de-DE" dirty="0">
                <a:latin typeface="Arial Black" charset="0"/>
              </a:rPr>
              <a:t>Strategien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20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-20241"/>
            <a:ext cx="6804422" cy="510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AF3C-31A2-E541-8213-0179D07E4B6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59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21594" y="857250"/>
            <a:ext cx="6679406" cy="310754"/>
          </a:xfrm>
          <a:noFill/>
        </p:spPr>
        <p:txBody>
          <a:bodyPr lIns="67866" tIns="33338" rIns="67866" bIns="33338"/>
          <a:lstStyle/>
          <a:p>
            <a:pPr>
              <a:lnSpc>
                <a:spcPct val="80000"/>
              </a:lnSpc>
              <a:spcBef>
                <a:spcPct val="0"/>
              </a:spcBef>
              <a:buFont typeface="Webdings" charset="0"/>
              <a:buNone/>
            </a:pPr>
            <a:r>
              <a:rPr lang="de-DE" dirty="0">
                <a:solidFill>
                  <a:schemeClr val="folHlink"/>
                </a:solidFill>
                <a:latin typeface="Tahoma" charset="0"/>
              </a:rPr>
              <a:t>Block-</a:t>
            </a:r>
            <a:r>
              <a:rPr lang="de-DE" dirty="0" err="1">
                <a:solidFill>
                  <a:schemeClr val="folHlink"/>
                </a:solidFill>
                <a:latin typeface="Tahoma" charset="0"/>
              </a:rPr>
              <a:t>Nested</a:t>
            </a:r>
            <a:r>
              <a:rPr lang="de-DE" dirty="0">
                <a:solidFill>
                  <a:schemeClr val="folHlink"/>
                </a:solidFill>
                <a:latin typeface="Tahoma" charset="0"/>
              </a:rPr>
              <a:t> Loop Algorithmus</a:t>
            </a:r>
          </a:p>
          <a:p>
            <a:pPr marL="614363" lvl="1">
              <a:lnSpc>
                <a:spcPct val="80000"/>
              </a:lnSpc>
            </a:pPr>
            <a:endParaRPr lang="de-DE" sz="1950" dirty="0">
              <a:latin typeface="Courier New" charset="0"/>
            </a:endParaRPr>
          </a:p>
          <a:p>
            <a:pPr marL="614363" lvl="1">
              <a:lnSpc>
                <a:spcPct val="80000"/>
              </a:lnSpc>
              <a:buNone/>
            </a:pPr>
            <a:endParaRPr lang="de-DE" sz="1950" dirty="0">
              <a:latin typeface="Courier New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484060" y="270274"/>
            <a:ext cx="6698456" cy="429816"/>
          </a:xfrm>
          <a:noFill/>
        </p:spPr>
        <p:txBody>
          <a:bodyPr lIns="67866" tIns="33338" rIns="67866" bIns="33338"/>
          <a:lstStyle/>
          <a:p>
            <a:r>
              <a:rPr lang="de-DE" dirty="0">
                <a:latin typeface="Arial Black" charset="0"/>
              </a:rPr>
              <a:t>Implementierung </a:t>
            </a:r>
            <a:r>
              <a:rPr lang="de-DE" dirty="0" smtClean="0">
                <a:latin typeface="Arial Black" charset="0"/>
              </a:rPr>
              <a:t>des </a:t>
            </a:r>
            <a:r>
              <a:rPr lang="de-DE" dirty="0" err="1" smtClean="0">
                <a:latin typeface="Arial Black" charset="0"/>
              </a:rPr>
              <a:t>Joins</a:t>
            </a:r>
            <a:r>
              <a:rPr lang="de-DE" dirty="0" smtClean="0">
                <a:latin typeface="Arial Black" charset="0"/>
              </a:rPr>
              <a:t>: </a:t>
            </a:r>
            <a:r>
              <a:rPr lang="de-DE" dirty="0">
                <a:latin typeface="Arial Black" charset="0"/>
              </a:rPr>
              <a:t>Strategien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439467" y="1545432"/>
            <a:ext cx="1296590" cy="27027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m-k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2736056" y="1545432"/>
            <a:ext cx="1296591" cy="27027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m-k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4032648" y="1545432"/>
            <a:ext cx="1296590" cy="27027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m-k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5329238" y="1545432"/>
            <a:ext cx="1296591" cy="27027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m-k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6625829" y="1545432"/>
            <a:ext cx="1296590" cy="27027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m-k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1143000" y="1491854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/>
              <a:t>R</a:t>
            </a: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1433513" y="4854178"/>
            <a:ext cx="917972" cy="27027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k</a:t>
            </a:r>
          </a:p>
        </p:txBody>
      </p:sp>
      <p:sp>
        <p:nvSpPr>
          <p:cNvPr id="88075" name="Text Box 15"/>
          <p:cNvSpPr txBox="1">
            <a:spLocks noChangeArrowheads="1"/>
          </p:cNvSpPr>
          <p:nvPr/>
        </p:nvSpPr>
        <p:spPr bwMode="auto">
          <a:xfrm>
            <a:off x="1143000" y="480060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/>
              <a:t>S</a:t>
            </a:r>
          </a:p>
        </p:txBody>
      </p:sp>
      <p:sp>
        <p:nvSpPr>
          <p:cNvPr id="88076" name="Rectangle 16"/>
          <p:cNvSpPr>
            <a:spLocks noChangeArrowheads="1"/>
          </p:cNvSpPr>
          <p:nvPr/>
        </p:nvSpPr>
        <p:spPr bwMode="auto">
          <a:xfrm>
            <a:off x="2351485" y="4854178"/>
            <a:ext cx="917972" cy="27027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k</a:t>
            </a:r>
          </a:p>
        </p:txBody>
      </p:sp>
      <p:sp>
        <p:nvSpPr>
          <p:cNvPr id="88077" name="Rectangle 17"/>
          <p:cNvSpPr>
            <a:spLocks noChangeArrowheads="1"/>
          </p:cNvSpPr>
          <p:nvPr/>
        </p:nvSpPr>
        <p:spPr bwMode="auto">
          <a:xfrm>
            <a:off x="3269457" y="4854178"/>
            <a:ext cx="917972" cy="27027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k</a:t>
            </a:r>
          </a:p>
        </p:txBody>
      </p:sp>
      <p:sp>
        <p:nvSpPr>
          <p:cNvPr id="88078" name="Rectangle 18"/>
          <p:cNvSpPr>
            <a:spLocks noChangeArrowheads="1"/>
          </p:cNvSpPr>
          <p:nvPr/>
        </p:nvSpPr>
        <p:spPr bwMode="auto">
          <a:xfrm>
            <a:off x="4187428" y="4854178"/>
            <a:ext cx="917972" cy="27027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k</a:t>
            </a:r>
          </a:p>
        </p:txBody>
      </p:sp>
      <p:sp>
        <p:nvSpPr>
          <p:cNvPr id="88079" name="Rectangle 19"/>
          <p:cNvSpPr>
            <a:spLocks noChangeArrowheads="1"/>
          </p:cNvSpPr>
          <p:nvPr/>
        </p:nvSpPr>
        <p:spPr bwMode="auto">
          <a:xfrm>
            <a:off x="5105401" y="4854178"/>
            <a:ext cx="917972" cy="27027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k</a:t>
            </a:r>
          </a:p>
        </p:txBody>
      </p:sp>
      <p:sp>
        <p:nvSpPr>
          <p:cNvPr id="88080" name="Rectangle 20"/>
          <p:cNvSpPr>
            <a:spLocks noChangeArrowheads="1"/>
          </p:cNvSpPr>
          <p:nvPr/>
        </p:nvSpPr>
        <p:spPr bwMode="auto">
          <a:xfrm>
            <a:off x="6023372" y="4854178"/>
            <a:ext cx="917972" cy="27027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k</a:t>
            </a:r>
          </a:p>
        </p:txBody>
      </p:sp>
      <p:sp>
        <p:nvSpPr>
          <p:cNvPr id="88081" name="Line 21"/>
          <p:cNvSpPr>
            <a:spLocks noChangeShapeType="1"/>
          </p:cNvSpPr>
          <p:nvPr/>
        </p:nvSpPr>
        <p:spPr bwMode="auto">
          <a:xfrm>
            <a:off x="1439467" y="2085975"/>
            <a:ext cx="129659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82" name="Line 22"/>
          <p:cNvSpPr>
            <a:spLocks noChangeShapeType="1"/>
          </p:cNvSpPr>
          <p:nvPr/>
        </p:nvSpPr>
        <p:spPr bwMode="auto">
          <a:xfrm>
            <a:off x="2736056" y="2247900"/>
            <a:ext cx="1296591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83" name="Line 23"/>
          <p:cNvSpPr>
            <a:spLocks noChangeShapeType="1"/>
          </p:cNvSpPr>
          <p:nvPr/>
        </p:nvSpPr>
        <p:spPr bwMode="auto">
          <a:xfrm>
            <a:off x="4031456" y="2463404"/>
            <a:ext cx="1296591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84" name="Line 24"/>
          <p:cNvSpPr>
            <a:spLocks noChangeShapeType="1"/>
          </p:cNvSpPr>
          <p:nvPr/>
        </p:nvSpPr>
        <p:spPr bwMode="auto">
          <a:xfrm>
            <a:off x="5326856" y="2678906"/>
            <a:ext cx="1296591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85" name="Line 25"/>
          <p:cNvSpPr>
            <a:spLocks noChangeShapeType="1"/>
          </p:cNvSpPr>
          <p:nvPr/>
        </p:nvSpPr>
        <p:spPr bwMode="auto">
          <a:xfrm>
            <a:off x="6622256" y="2894410"/>
            <a:ext cx="1296591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86" name="Line 26"/>
          <p:cNvSpPr>
            <a:spLocks noChangeShapeType="1"/>
          </p:cNvSpPr>
          <p:nvPr/>
        </p:nvSpPr>
        <p:spPr bwMode="auto">
          <a:xfrm>
            <a:off x="1439466" y="4745831"/>
            <a:ext cx="550902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87" name="Line 27"/>
          <p:cNvSpPr>
            <a:spLocks noChangeShapeType="1"/>
          </p:cNvSpPr>
          <p:nvPr/>
        </p:nvSpPr>
        <p:spPr bwMode="auto">
          <a:xfrm flipH="1">
            <a:off x="1439466" y="4583906"/>
            <a:ext cx="545425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88" name="Freeform 28"/>
          <p:cNvSpPr>
            <a:spLocks/>
          </p:cNvSpPr>
          <p:nvPr/>
        </p:nvSpPr>
        <p:spPr bwMode="auto">
          <a:xfrm>
            <a:off x="6893719" y="4583906"/>
            <a:ext cx="172641" cy="161925"/>
          </a:xfrm>
          <a:custGeom>
            <a:avLst/>
            <a:gdLst>
              <a:gd name="T0" fmla="*/ 2147483647 w 145"/>
              <a:gd name="T1" fmla="*/ 2147483647 h 136"/>
              <a:gd name="T2" fmla="*/ 2147483647 w 145"/>
              <a:gd name="T3" fmla="*/ 2147483647 h 136"/>
              <a:gd name="T4" fmla="*/ 0 w 145"/>
              <a:gd name="T5" fmla="*/ 0 h 136"/>
              <a:gd name="T6" fmla="*/ 0 60000 65536"/>
              <a:gd name="T7" fmla="*/ 0 60000 65536"/>
              <a:gd name="T8" fmla="*/ 0 60000 65536"/>
              <a:gd name="T9" fmla="*/ 0 w 145"/>
              <a:gd name="T10" fmla="*/ 0 h 136"/>
              <a:gd name="T11" fmla="*/ 145 w 145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" h="136">
                <a:moveTo>
                  <a:pt x="46" y="136"/>
                </a:moveTo>
                <a:cubicBezTo>
                  <a:pt x="95" y="125"/>
                  <a:pt x="145" y="114"/>
                  <a:pt x="137" y="91"/>
                </a:cubicBezTo>
                <a:cubicBezTo>
                  <a:pt x="129" y="68"/>
                  <a:pt x="30" y="15"/>
                  <a:pt x="0" y="0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89" name="Freeform 29"/>
          <p:cNvSpPr>
            <a:spLocks/>
          </p:cNvSpPr>
          <p:nvPr/>
        </p:nvSpPr>
        <p:spPr bwMode="auto">
          <a:xfrm>
            <a:off x="1322785" y="4583906"/>
            <a:ext cx="116681" cy="161925"/>
          </a:xfrm>
          <a:custGeom>
            <a:avLst/>
            <a:gdLst>
              <a:gd name="T0" fmla="*/ 2147483647 w 98"/>
              <a:gd name="T1" fmla="*/ 0 h 136"/>
              <a:gd name="T2" fmla="*/ 2147483647 w 98"/>
              <a:gd name="T3" fmla="*/ 2147483647 h 136"/>
              <a:gd name="T4" fmla="*/ 2147483647 w 98"/>
              <a:gd name="T5" fmla="*/ 2147483647 h 136"/>
              <a:gd name="T6" fmla="*/ 0 60000 65536"/>
              <a:gd name="T7" fmla="*/ 0 60000 65536"/>
              <a:gd name="T8" fmla="*/ 0 60000 65536"/>
              <a:gd name="T9" fmla="*/ 0 w 98"/>
              <a:gd name="T10" fmla="*/ 0 h 136"/>
              <a:gd name="T11" fmla="*/ 98 w 98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" h="136">
                <a:moveTo>
                  <a:pt x="53" y="0"/>
                </a:moveTo>
                <a:cubicBezTo>
                  <a:pt x="26" y="11"/>
                  <a:pt x="0" y="22"/>
                  <a:pt x="7" y="45"/>
                </a:cubicBezTo>
                <a:cubicBezTo>
                  <a:pt x="14" y="68"/>
                  <a:pt x="56" y="102"/>
                  <a:pt x="98" y="136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70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11458" r="3125" b="16667"/>
          <a:stretch/>
        </p:blipFill>
        <p:spPr bwMode="auto">
          <a:xfrm>
            <a:off x="1266092" y="228600"/>
            <a:ext cx="673490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AF3C-31A2-E541-8213-0179D07E4B6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60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9636" r="3125" b="5707"/>
          <a:stretch>
            <a:fillRect/>
          </a:stretch>
        </p:blipFill>
        <p:spPr bwMode="auto">
          <a:xfrm>
            <a:off x="1385887" y="357187"/>
            <a:ext cx="6615113" cy="464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Line 3"/>
          <p:cNvSpPr>
            <a:spLocks noChangeShapeType="1"/>
          </p:cNvSpPr>
          <p:nvPr/>
        </p:nvSpPr>
        <p:spPr bwMode="auto">
          <a:xfrm flipH="1">
            <a:off x="3886200" y="3314700"/>
            <a:ext cx="4572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4686300" y="3314700"/>
            <a:ext cx="4572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 flipH="1">
            <a:off x="3886200" y="331470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 flipH="1">
            <a:off x="3886200" y="3657600"/>
            <a:ext cx="4572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4686300" y="331470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4686300" y="3600450"/>
            <a:ext cx="4572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>
            <a:off x="4686300" y="360045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54" name="Line 10"/>
          <p:cNvSpPr>
            <a:spLocks noChangeShapeType="1"/>
          </p:cNvSpPr>
          <p:nvPr/>
        </p:nvSpPr>
        <p:spPr bwMode="auto">
          <a:xfrm>
            <a:off x="4686300" y="3886200"/>
            <a:ext cx="4572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55" name="Line 11"/>
          <p:cNvSpPr>
            <a:spLocks noChangeShapeType="1"/>
          </p:cNvSpPr>
          <p:nvPr/>
        </p:nvSpPr>
        <p:spPr bwMode="auto">
          <a:xfrm flipH="1">
            <a:off x="3886200" y="365760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56" name="Line 12"/>
          <p:cNvSpPr>
            <a:spLocks noChangeShapeType="1"/>
          </p:cNvSpPr>
          <p:nvPr/>
        </p:nvSpPr>
        <p:spPr bwMode="auto">
          <a:xfrm flipH="1">
            <a:off x="3886200" y="3943350"/>
            <a:ext cx="4572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 flipH="1">
            <a:off x="3886200" y="394335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 flipH="1">
            <a:off x="3886200" y="4171950"/>
            <a:ext cx="4572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>
            <a:off x="4686300" y="388620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>
            <a:off x="4686300" y="4171950"/>
            <a:ext cx="4572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 flipH="1">
            <a:off x="3886200" y="4171950"/>
            <a:ext cx="457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62" name="Line 18"/>
          <p:cNvSpPr>
            <a:spLocks noChangeShapeType="1"/>
          </p:cNvSpPr>
          <p:nvPr/>
        </p:nvSpPr>
        <p:spPr bwMode="auto">
          <a:xfrm flipH="1">
            <a:off x="3886200" y="4457700"/>
            <a:ext cx="4572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 flipH="1">
            <a:off x="3886200" y="445770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64" name="Line 20"/>
          <p:cNvSpPr>
            <a:spLocks noChangeShapeType="1"/>
          </p:cNvSpPr>
          <p:nvPr/>
        </p:nvSpPr>
        <p:spPr bwMode="auto">
          <a:xfrm flipH="1">
            <a:off x="3886200" y="4743450"/>
            <a:ext cx="4572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65" name="Line 21"/>
          <p:cNvSpPr>
            <a:spLocks noChangeShapeType="1"/>
          </p:cNvSpPr>
          <p:nvPr/>
        </p:nvSpPr>
        <p:spPr bwMode="auto">
          <a:xfrm>
            <a:off x="4686300" y="417195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66" name="Line 22"/>
          <p:cNvSpPr>
            <a:spLocks noChangeShapeType="1"/>
          </p:cNvSpPr>
          <p:nvPr/>
        </p:nvSpPr>
        <p:spPr bwMode="auto">
          <a:xfrm>
            <a:off x="4686300" y="4457700"/>
            <a:ext cx="4572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67" name="Line 23"/>
          <p:cNvSpPr>
            <a:spLocks noChangeShapeType="1"/>
          </p:cNvSpPr>
          <p:nvPr/>
        </p:nvSpPr>
        <p:spPr bwMode="auto">
          <a:xfrm flipH="1">
            <a:off x="3886200" y="474345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68" name="Line 24"/>
          <p:cNvSpPr>
            <a:spLocks noChangeShapeType="1"/>
          </p:cNvSpPr>
          <p:nvPr/>
        </p:nvSpPr>
        <p:spPr bwMode="auto">
          <a:xfrm flipH="1">
            <a:off x="3886200" y="4171950"/>
            <a:ext cx="4572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69" name="Line 25"/>
          <p:cNvSpPr>
            <a:spLocks noChangeShapeType="1"/>
          </p:cNvSpPr>
          <p:nvPr/>
        </p:nvSpPr>
        <p:spPr bwMode="auto">
          <a:xfrm flipH="1">
            <a:off x="3886200" y="417195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70" name="Line 26"/>
          <p:cNvSpPr>
            <a:spLocks noChangeShapeType="1"/>
          </p:cNvSpPr>
          <p:nvPr/>
        </p:nvSpPr>
        <p:spPr bwMode="auto">
          <a:xfrm flipH="1">
            <a:off x="3886200" y="4457700"/>
            <a:ext cx="4572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71" name="Line 27"/>
          <p:cNvSpPr>
            <a:spLocks noChangeShapeType="1"/>
          </p:cNvSpPr>
          <p:nvPr/>
        </p:nvSpPr>
        <p:spPr bwMode="auto">
          <a:xfrm flipH="1">
            <a:off x="3886200" y="445770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72" name="Line 28"/>
          <p:cNvSpPr>
            <a:spLocks noChangeShapeType="1"/>
          </p:cNvSpPr>
          <p:nvPr/>
        </p:nvSpPr>
        <p:spPr bwMode="auto">
          <a:xfrm flipH="1">
            <a:off x="3886200" y="4743450"/>
            <a:ext cx="4572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73" name="Line 29"/>
          <p:cNvSpPr>
            <a:spLocks noChangeShapeType="1"/>
          </p:cNvSpPr>
          <p:nvPr/>
        </p:nvSpPr>
        <p:spPr bwMode="auto">
          <a:xfrm>
            <a:off x="4686300" y="445770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74" name="Line 30"/>
          <p:cNvSpPr>
            <a:spLocks noChangeShapeType="1"/>
          </p:cNvSpPr>
          <p:nvPr/>
        </p:nvSpPr>
        <p:spPr bwMode="auto">
          <a:xfrm>
            <a:off x="4686300" y="4743450"/>
            <a:ext cx="4572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75" name="Line 31"/>
          <p:cNvSpPr>
            <a:spLocks noChangeShapeType="1"/>
          </p:cNvSpPr>
          <p:nvPr/>
        </p:nvSpPr>
        <p:spPr bwMode="auto">
          <a:xfrm flipH="1">
            <a:off x="3886200" y="474345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76" name="Line 32"/>
          <p:cNvSpPr>
            <a:spLocks noChangeShapeType="1"/>
          </p:cNvSpPr>
          <p:nvPr/>
        </p:nvSpPr>
        <p:spPr bwMode="auto">
          <a:xfrm flipH="1">
            <a:off x="3943350" y="4972050"/>
            <a:ext cx="4572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77" name="Line 33"/>
          <p:cNvSpPr>
            <a:spLocks noChangeShapeType="1"/>
          </p:cNvSpPr>
          <p:nvPr/>
        </p:nvSpPr>
        <p:spPr bwMode="auto">
          <a:xfrm>
            <a:off x="3714750" y="3600450"/>
            <a:ext cx="1600200" cy="28575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78" name="Line 34"/>
          <p:cNvSpPr>
            <a:spLocks noChangeShapeType="1"/>
          </p:cNvSpPr>
          <p:nvPr/>
        </p:nvSpPr>
        <p:spPr bwMode="auto">
          <a:xfrm>
            <a:off x="3771900" y="3886200"/>
            <a:ext cx="1543050" cy="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79" name="Line 35"/>
          <p:cNvSpPr>
            <a:spLocks noChangeShapeType="1"/>
          </p:cNvSpPr>
          <p:nvPr/>
        </p:nvSpPr>
        <p:spPr bwMode="auto">
          <a:xfrm>
            <a:off x="3771900" y="4171950"/>
            <a:ext cx="1543050" cy="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80" name="Line 36"/>
          <p:cNvSpPr>
            <a:spLocks noChangeShapeType="1"/>
          </p:cNvSpPr>
          <p:nvPr/>
        </p:nvSpPr>
        <p:spPr bwMode="auto">
          <a:xfrm flipV="1">
            <a:off x="3771900" y="4171950"/>
            <a:ext cx="1543050" cy="28575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81" name="Line 37"/>
          <p:cNvSpPr>
            <a:spLocks noChangeShapeType="1"/>
          </p:cNvSpPr>
          <p:nvPr/>
        </p:nvSpPr>
        <p:spPr bwMode="auto">
          <a:xfrm>
            <a:off x="3771900" y="4171950"/>
            <a:ext cx="1485900" cy="28575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82" name="Line 38"/>
          <p:cNvSpPr>
            <a:spLocks noChangeShapeType="1"/>
          </p:cNvSpPr>
          <p:nvPr/>
        </p:nvSpPr>
        <p:spPr bwMode="auto">
          <a:xfrm>
            <a:off x="3771900" y="4457700"/>
            <a:ext cx="1485900" cy="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AF3C-31A2-E541-8213-0179D07E4B6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4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5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0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500"/>
                                        <p:tgtEl>
                                          <p:spTgt spid="10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10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0" dur="500"/>
                                        <p:tgtEl>
                                          <p:spTgt spid="10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4" dur="500"/>
                                        <p:tgtEl>
                                          <p:spTgt spid="10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8" dur="500"/>
                                        <p:tgtEl>
                                          <p:spTgt spid="10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8" dur="500"/>
                                        <p:tgtEl>
                                          <p:spTgt spid="10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2" dur="500"/>
                                        <p:tgtEl>
                                          <p:spTgt spid="10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6" dur="500"/>
                                        <p:tgtEl>
                                          <p:spTgt spid="10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0" dur="500"/>
                                        <p:tgtEl>
                                          <p:spTgt spid="10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4" dur="500"/>
                                        <p:tgtEl>
                                          <p:spTgt spid="10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nimBg="1"/>
      <p:bldP spid="108548" grpId="0" animBg="1"/>
      <p:bldP spid="108549" grpId="0" animBg="1"/>
      <p:bldP spid="108550" grpId="0" animBg="1"/>
      <p:bldP spid="108551" grpId="0" animBg="1"/>
      <p:bldP spid="108552" grpId="0" animBg="1"/>
      <p:bldP spid="108553" grpId="0" animBg="1"/>
      <p:bldP spid="108554" grpId="0" animBg="1"/>
      <p:bldP spid="108555" grpId="0" animBg="1"/>
      <p:bldP spid="108556" grpId="0" animBg="1"/>
      <p:bldP spid="108557" grpId="0" animBg="1"/>
      <p:bldP spid="108558" grpId="0" animBg="1"/>
      <p:bldP spid="108559" grpId="0" animBg="1"/>
      <p:bldP spid="108560" grpId="0" animBg="1"/>
      <p:bldP spid="108561" grpId="0" animBg="1"/>
      <p:bldP spid="108562" grpId="0" animBg="1"/>
      <p:bldP spid="108563" grpId="0" animBg="1"/>
      <p:bldP spid="108564" grpId="0" animBg="1"/>
      <p:bldP spid="108565" grpId="0" animBg="1"/>
      <p:bldP spid="108566" grpId="0" animBg="1"/>
      <p:bldP spid="108567" grpId="0" animBg="1"/>
      <p:bldP spid="108568" grpId="0" animBg="1"/>
      <p:bldP spid="108569" grpId="0" animBg="1"/>
      <p:bldP spid="108570" grpId="0" animBg="1"/>
      <p:bldP spid="108571" grpId="0" animBg="1"/>
      <p:bldP spid="108572" grpId="0" animBg="1"/>
      <p:bldP spid="108573" grpId="0" animBg="1"/>
      <p:bldP spid="108574" grpId="0" animBg="1"/>
      <p:bldP spid="108575" grpId="0" animBg="1"/>
      <p:bldP spid="108576" grpId="0" animBg="1"/>
      <p:bldP spid="108577" grpId="0" animBg="1"/>
      <p:bldP spid="108578" grpId="0" animBg="1"/>
      <p:bldP spid="108579" grpId="0" animBg="1"/>
      <p:bldP spid="108580" grpId="0" animBg="1"/>
      <p:bldP spid="108581" grpId="0" animBg="1"/>
      <p:bldP spid="10858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21594" y="857250"/>
            <a:ext cx="6500813" cy="3644412"/>
          </a:xfrm>
          <a:noFill/>
        </p:spPr>
        <p:txBody>
          <a:bodyPr lIns="67866" tIns="33338" rIns="67866" bIns="33338"/>
          <a:lstStyle/>
          <a:p>
            <a:pPr>
              <a:buFont typeface="Webdings" charset="0"/>
              <a:buNone/>
            </a:pPr>
            <a:r>
              <a:rPr lang="de-DE" dirty="0">
                <a:solidFill>
                  <a:schemeClr val="folHlink"/>
                </a:solidFill>
                <a:latin typeface="Tahoma" charset="0"/>
              </a:rPr>
              <a:t>J4 Hash-</a:t>
            </a:r>
            <a:r>
              <a:rPr lang="de-DE" dirty="0" err="1">
                <a:solidFill>
                  <a:schemeClr val="folHlink"/>
                </a:solidFill>
                <a:latin typeface="Tahoma" charset="0"/>
              </a:rPr>
              <a:t>Join</a:t>
            </a:r>
            <a:r>
              <a:rPr lang="de-DE" dirty="0">
                <a:solidFill>
                  <a:schemeClr val="folHlink"/>
                </a:solidFill>
                <a:latin typeface="Tahoma" charset="0"/>
              </a:rPr>
              <a:t> </a:t>
            </a:r>
            <a:endParaRPr lang="de-DE" dirty="0" smtClean="0">
              <a:solidFill>
                <a:schemeClr val="folHlink"/>
              </a:solidFill>
              <a:latin typeface="Tahoma" charset="0"/>
            </a:endParaRPr>
          </a:p>
          <a:p>
            <a:pPr>
              <a:buFont typeface="Webdings" charset="0"/>
              <a:buNone/>
            </a:pPr>
            <a:endParaRPr lang="de-DE" dirty="0">
              <a:solidFill>
                <a:schemeClr val="folHlink"/>
              </a:solidFill>
              <a:latin typeface="Tahoma" charset="0"/>
            </a:endParaRPr>
          </a:p>
          <a:p>
            <a:r>
              <a:rPr lang="de-DE" i="1" dirty="0">
                <a:latin typeface="Tahoma" charset="0"/>
              </a:rPr>
              <a:t>R</a:t>
            </a:r>
            <a:r>
              <a:rPr lang="de-DE" dirty="0">
                <a:latin typeface="Tahoma" charset="0"/>
              </a:rPr>
              <a:t> und </a:t>
            </a:r>
            <a:r>
              <a:rPr lang="de-DE" i="1" dirty="0">
                <a:latin typeface="Tahoma" charset="0"/>
              </a:rPr>
              <a:t>S</a:t>
            </a:r>
            <a:r>
              <a:rPr lang="de-DE" dirty="0">
                <a:latin typeface="Tahoma" charset="0"/>
              </a:rPr>
              <a:t> werden mittels der gleichen Hashfunktion </a:t>
            </a:r>
            <a:r>
              <a:rPr lang="de-DE" i="1" dirty="0">
                <a:latin typeface="Tahoma" charset="0"/>
              </a:rPr>
              <a:t>h </a:t>
            </a:r>
            <a:r>
              <a:rPr lang="de-DE" dirty="0">
                <a:latin typeface="Tahoma" charset="0"/>
              </a:rPr>
              <a:t>– angewendet auf </a:t>
            </a:r>
            <a:r>
              <a:rPr lang="de-DE" i="1" dirty="0">
                <a:latin typeface="Tahoma" charset="0"/>
              </a:rPr>
              <a:t>R.A</a:t>
            </a:r>
            <a:r>
              <a:rPr lang="de-DE" dirty="0">
                <a:latin typeface="Tahoma" charset="0"/>
              </a:rPr>
              <a:t> und </a:t>
            </a:r>
            <a:r>
              <a:rPr lang="de-DE" i="1" dirty="0">
                <a:latin typeface="Tahoma" charset="0"/>
              </a:rPr>
              <a:t>S.B</a:t>
            </a:r>
            <a:r>
              <a:rPr lang="de-DE" dirty="0">
                <a:latin typeface="Tahoma" charset="0"/>
              </a:rPr>
              <a:t> – auf (dieselben) Hash-</a:t>
            </a:r>
            <a:r>
              <a:rPr lang="de-DE" dirty="0" err="1">
                <a:latin typeface="Tahoma" charset="0"/>
              </a:rPr>
              <a:t>Buckets</a:t>
            </a:r>
            <a:r>
              <a:rPr lang="de-DE" dirty="0">
                <a:latin typeface="Tahoma" charset="0"/>
              </a:rPr>
              <a:t> </a:t>
            </a:r>
            <a:r>
              <a:rPr lang="de-DE" dirty="0" smtClean="0">
                <a:latin typeface="Tahoma" charset="0"/>
              </a:rPr>
              <a:t>abgebildet</a:t>
            </a:r>
          </a:p>
          <a:p>
            <a:endParaRPr lang="de-DE" dirty="0">
              <a:latin typeface="Tahoma" charset="0"/>
            </a:endParaRPr>
          </a:p>
          <a:p>
            <a:r>
              <a:rPr lang="de-DE" dirty="0">
                <a:latin typeface="Tahoma" charset="0"/>
              </a:rPr>
              <a:t>Hash-</a:t>
            </a:r>
            <a:r>
              <a:rPr lang="de-DE" dirty="0" err="1">
                <a:latin typeface="Tahoma" charset="0"/>
              </a:rPr>
              <a:t>Buckets</a:t>
            </a:r>
            <a:r>
              <a:rPr lang="de-DE" dirty="0">
                <a:latin typeface="Tahoma" charset="0"/>
              </a:rPr>
              <a:t> sind i.Allg. auf Hintergrundspeicher     (abhängig von der Größe der Relationen</a:t>
            </a:r>
            <a:r>
              <a:rPr lang="de-DE" dirty="0" smtClean="0">
                <a:latin typeface="Tahoma" charset="0"/>
              </a:rPr>
              <a:t>)</a:t>
            </a:r>
          </a:p>
          <a:p>
            <a:endParaRPr lang="de-DE" dirty="0">
              <a:latin typeface="Tahoma" charset="0"/>
            </a:endParaRPr>
          </a:p>
          <a:p>
            <a:r>
              <a:rPr lang="de-DE" dirty="0">
                <a:latin typeface="Tahoma" charset="0"/>
              </a:rPr>
              <a:t>Zu  </a:t>
            </a:r>
            <a:r>
              <a:rPr lang="de-DE" dirty="0" smtClean="0">
                <a:latin typeface="Tahoma" charset="0"/>
              </a:rPr>
              <a:t>„</a:t>
            </a:r>
            <a:r>
              <a:rPr lang="de-DE" dirty="0" err="1" smtClean="0">
                <a:latin typeface="Tahoma" charset="0"/>
              </a:rPr>
              <a:t>joinende</a:t>
            </a:r>
            <a:r>
              <a:rPr lang="de-DE" dirty="0" smtClean="0">
                <a:latin typeface="Tahoma" charset="0"/>
              </a:rPr>
              <a:t>“ </a:t>
            </a:r>
            <a:r>
              <a:rPr lang="de-DE" dirty="0">
                <a:latin typeface="Tahoma" charset="0"/>
              </a:rPr>
              <a:t>Tupel befinden sich dann im selben </a:t>
            </a:r>
            <a:r>
              <a:rPr lang="de-DE" dirty="0" err="1">
                <a:latin typeface="Tahoma" charset="0"/>
              </a:rPr>
              <a:t>Bucket</a:t>
            </a:r>
            <a:endParaRPr lang="de-DE" dirty="0">
              <a:latin typeface="Tahoma" charset="0"/>
            </a:endParaRPr>
          </a:p>
          <a:p>
            <a:r>
              <a:rPr lang="de-DE" dirty="0">
                <a:latin typeface="Tahoma" charset="0"/>
              </a:rPr>
              <a:t>Wird (nach praktischen Tests) nur vom </a:t>
            </a:r>
            <a:r>
              <a:rPr lang="de-DE" dirty="0" err="1">
                <a:latin typeface="Tahoma" charset="0"/>
              </a:rPr>
              <a:t>Merge-Join</a:t>
            </a:r>
            <a:r>
              <a:rPr lang="de-DE" dirty="0">
                <a:latin typeface="Tahoma" charset="0"/>
              </a:rPr>
              <a:t> „geschlagen</a:t>
            </a:r>
            <a:r>
              <a:rPr lang="ja-JP" altLang="de-DE" dirty="0">
                <a:latin typeface="Tahoma" charset="0"/>
              </a:rPr>
              <a:t>“</a:t>
            </a:r>
            <a:r>
              <a:rPr lang="de-DE" altLang="ja-JP" dirty="0">
                <a:latin typeface="Tahoma" charset="0"/>
              </a:rPr>
              <a:t>, wenn die Relationen schon vorsortiert sind</a:t>
            </a:r>
            <a:endParaRPr lang="de-DE" dirty="0">
              <a:latin typeface="Tahoma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1085449" y="66658"/>
            <a:ext cx="7284827" cy="429816"/>
          </a:xfrm>
          <a:noFill/>
        </p:spPr>
        <p:txBody>
          <a:bodyPr lIns="67866" tIns="33338" rIns="67866" bIns="33338"/>
          <a:lstStyle/>
          <a:p>
            <a:r>
              <a:rPr lang="de-DE" dirty="0">
                <a:latin typeface="Arial Black" charset="0"/>
              </a:rPr>
              <a:t>Implementierung </a:t>
            </a:r>
            <a:r>
              <a:rPr lang="de-DE" dirty="0" smtClean="0">
                <a:latin typeface="Arial Black" charset="0"/>
              </a:rPr>
              <a:t>des </a:t>
            </a:r>
            <a:r>
              <a:rPr lang="de-DE" dirty="0" err="1" smtClean="0">
                <a:latin typeface="Arial Black" charset="0"/>
              </a:rPr>
              <a:t>Joins</a:t>
            </a:r>
            <a:r>
              <a:rPr lang="de-DE" dirty="0" smtClean="0">
                <a:latin typeface="Arial Black" charset="0"/>
              </a:rPr>
              <a:t>: </a:t>
            </a:r>
            <a:r>
              <a:rPr lang="de-DE" dirty="0">
                <a:latin typeface="Arial Black" charset="0"/>
              </a:rPr>
              <a:t>Strategien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14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8107"/>
            <a:ext cx="6743700" cy="429816"/>
          </a:xfrm>
          <a:noFill/>
        </p:spPr>
        <p:txBody>
          <a:bodyPr lIns="67866" tIns="33338" rIns="67866" bIns="33338"/>
          <a:lstStyle/>
          <a:p>
            <a:r>
              <a:rPr lang="de-DE" dirty="0" smtClean="0">
                <a:latin typeface="Arial Black" charset="0"/>
              </a:rPr>
              <a:t>Konzeptuelle Idee des Hash-</a:t>
            </a:r>
            <a:r>
              <a:rPr lang="de-DE" dirty="0" err="1" smtClean="0">
                <a:latin typeface="Arial Black" charset="0"/>
              </a:rPr>
              <a:t>Joins</a:t>
            </a:r>
            <a:endParaRPr lang="de-DE" dirty="0">
              <a:latin typeface="Arial Black" charset="0"/>
            </a:endParaRP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2536032" y="964407"/>
          <a:ext cx="2184797" cy="1216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Document" r:id="rId4" imgW="2997200" imgH="1663700" progId="Word.Document.8">
                  <p:embed/>
                </p:oleObj>
              </mc:Choice>
              <mc:Fallback>
                <p:oleObj name="Document" r:id="rId4" imgW="2997200" imgH="16637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032" y="964407"/>
                        <a:ext cx="2184797" cy="1216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2532460" y="735806"/>
            <a:ext cx="4572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500" i="1">
                <a:sym typeface="Euclid Math One" charset="0"/>
              </a:rPr>
              <a:t>R</a:t>
            </a:r>
            <a:endParaRPr lang="de-DE" sz="1500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4761310" y="735806"/>
            <a:ext cx="4572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500" i="1">
                <a:sym typeface="Euclid Math One" charset="0"/>
              </a:rPr>
              <a:t>S</a:t>
            </a:r>
            <a:endParaRPr lang="de-DE" sz="1500"/>
          </a:p>
        </p:txBody>
      </p:sp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4807744" y="975123"/>
          <a:ext cx="2174081" cy="1234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Dokument" r:id="rId6" imgW="2895600" imgH="1657350" progId="Word.Document.8">
                  <p:embed/>
                </p:oleObj>
              </mc:Choice>
              <mc:Fallback>
                <p:oleObj name="Dokument" r:id="rId6" imgW="2895600" imgH="165735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44" y="975123"/>
                        <a:ext cx="2174081" cy="1234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1657350" y="2743200"/>
            <a:ext cx="1428750" cy="1885950"/>
          </a:xfrm>
          <a:prstGeom prst="rect">
            <a:avLst/>
          </a:prstGeom>
          <a:solidFill>
            <a:srgbClr val="B8B40A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endParaRPr lang="de-DE" sz="1500"/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1828800" y="2857500"/>
            <a:ext cx="342900" cy="2857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500" i="1"/>
              <a:t>r</a:t>
            </a:r>
            <a:r>
              <a:rPr lang="de-DE" sz="1500" baseline="-25000"/>
              <a:t>1</a:t>
            </a:r>
            <a:endParaRPr lang="de-DE" sz="1500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3886200" y="2743200"/>
            <a:ext cx="1485900" cy="1885950"/>
          </a:xfrm>
          <a:prstGeom prst="rect">
            <a:avLst/>
          </a:prstGeom>
          <a:solidFill>
            <a:srgbClr val="B8B40A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endParaRPr lang="de-DE" sz="1500"/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6057900" y="2743200"/>
            <a:ext cx="1371600" cy="1885950"/>
          </a:xfrm>
          <a:prstGeom prst="rect">
            <a:avLst/>
          </a:prstGeom>
          <a:solidFill>
            <a:srgbClr val="B8B40A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endParaRPr lang="de-DE" sz="1500"/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2171700" y="2857500"/>
            <a:ext cx="342900" cy="2857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500"/>
              <a:t>5</a:t>
            </a:r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2457450" y="3200400"/>
            <a:ext cx="342900" cy="2857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500" i="1"/>
              <a:t>s</a:t>
            </a:r>
            <a:r>
              <a:rPr lang="de-DE" sz="1500" baseline="-25000"/>
              <a:t>1</a:t>
            </a:r>
            <a:endParaRPr lang="de-DE" sz="1500"/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2114550" y="3200400"/>
            <a:ext cx="342900" cy="2857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500"/>
              <a:t>5</a:t>
            </a:r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1828800" y="3543300"/>
            <a:ext cx="342900" cy="2857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500" i="1"/>
              <a:t>r</a:t>
            </a:r>
            <a:r>
              <a:rPr lang="de-DE" sz="1500" baseline="-25000"/>
              <a:t>4</a:t>
            </a:r>
            <a:endParaRPr lang="de-DE" sz="1500"/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2171700" y="3543300"/>
            <a:ext cx="342900" cy="2857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500"/>
              <a:t>5</a:t>
            </a:r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2457450" y="3886200"/>
            <a:ext cx="342900" cy="2857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500" i="1"/>
              <a:t>s</a:t>
            </a:r>
            <a:r>
              <a:rPr lang="de-DE" sz="1500" i="1" baseline="-25000"/>
              <a:t>4</a:t>
            </a:r>
            <a:endParaRPr lang="de-DE" sz="1500"/>
          </a:p>
        </p:txBody>
      </p:sp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2114550" y="3886200"/>
            <a:ext cx="342900" cy="2857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500"/>
              <a:t>5</a:t>
            </a:r>
          </a:p>
        </p:txBody>
      </p:sp>
      <p:sp>
        <p:nvSpPr>
          <p:cNvPr id="96274" name="Rectangle 18"/>
          <p:cNvSpPr>
            <a:spLocks noChangeArrowheads="1"/>
          </p:cNvSpPr>
          <p:nvPr/>
        </p:nvSpPr>
        <p:spPr bwMode="auto">
          <a:xfrm>
            <a:off x="1771650" y="4229100"/>
            <a:ext cx="457200" cy="2857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500"/>
              <a:t>10</a:t>
            </a:r>
          </a:p>
        </p:txBody>
      </p:sp>
      <p:sp>
        <p:nvSpPr>
          <p:cNvPr id="96275" name="Rectangle 19"/>
          <p:cNvSpPr>
            <a:spLocks noChangeArrowheads="1"/>
          </p:cNvSpPr>
          <p:nvPr/>
        </p:nvSpPr>
        <p:spPr bwMode="auto">
          <a:xfrm>
            <a:off x="2171700" y="4229100"/>
            <a:ext cx="342900" cy="2857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500" i="1"/>
              <a:t>s</a:t>
            </a:r>
            <a:r>
              <a:rPr lang="de-DE" sz="1500" baseline="-25000"/>
              <a:t>3</a:t>
            </a:r>
            <a:endParaRPr lang="de-DE" sz="1500"/>
          </a:p>
        </p:txBody>
      </p:sp>
      <p:sp>
        <p:nvSpPr>
          <p:cNvPr id="96276" name="Rectangle 20"/>
          <p:cNvSpPr>
            <a:spLocks noChangeArrowheads="1"/>
          </p:cNvSpPr>
          <p:nvPr/>
        </p:nvSpPr>
        <p:spPr bwMode="auto">
          <a:xfrm>
            <a:off x="4171950" y="2914650"/>
            <a:ext cx="342900" cy="2857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500" i="1"/>
              <a:t>r</a:t>
            </a:r>
            <a:r>
              <a:rPr lang="de-DE" sz="1500" baseline="-25000"/>
              <a:t>2</a:t>
            </a:r>
            <a:endParaRPr lang="de-DE" sz="1500"/>
          </a:p>
        </p:txBody>
      </p: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4514850" y="2914650"/>
            <a:ext cx="342900" cy="2857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500"/>
              <a:t>7</a:t>
            </a:r>
          </a:p>
        </p:txBody>
      </p:sp>
      <p:sp>
        <p:nvSpPr>
          <p:cNvPr id="96278" name="Rectangle 22"/>
          <p:cNvSpPr>
            <a:spLocks noChangeArrowheads="1"/>
          </p:cNvSpPr>
          <p:nvPr/>
        </p:nvSpPr>
        <p:spPr bwMode="auto">
          <a:xfrm>
            <a:off x="4686300" y="3257550"/>
            <a:ext cx="342900" cy="2857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500" i="1"/>
              <a:t>s</a:t>
            </a:r>
            <a:r>
              <a:rPr lang="de-DE" sz="1500" baseline="-25000"/>
              <a:t>2</a:t>
            </a:r>
            <a:endParaRPr lang="de-DE" sz="1500"/>
          </a:p>
        </p:txBody>
      </p:sp>
      <p:sp>
        <p:nvSpPr>
          <p:cNvPr id="96279" name="Rectangle 23"/>
          <p:cNvSpPr>
            <a:spLocks noChangeArrowheads="1"/>
          </p:cNvSpPr>
          <p:nvPr/>
        </p:nvSpPr>
        <p:spPr bwMode="auto">
          <a:xfrm>
            <a:off x="4343400" y="3257550"/>
            <a:ext cx="342900" cy="2857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500"/>
              <a:t>7</a:t>
            </a:r>
          </a:p>
        </p:txBody>
      </p:sp>
      <p:sp>
        <p:nvSpPr>
          <p:cNvPr id="96280" name="Rectangle 24"/>
          <p:cNvSpPr>
            <a:spLocks noChangeArrowheads="1"/>
          </p:cNvSpPr>
          <p:nvPr/>
        </p:nvSpPr>
        <p:spPr bwMode="auto">
          <a:xfrm>
            <a:off x="6229350" y="2857500"/>
            <a:ext cx="342900" cy="2857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500" i="1"/>
              <a:t>r</a:t>
            </a:r>
            <a:r>
              <a:rPr lang="de-DE" sz="1500" baseline="-25000"/>
              <a:t>3</a:t>
            </a:r>
            <a:endParaRPr lang="de-DE" sz="1500"/>
          </a:p>
        </p:txBody>
      </p:sp>
      <p:sp>
        <p:nvSpPr>
          <p:cNvPr id="96281" name="Rectangle 25"/>
          <p:cNvSpPr>
            <a:spLocks noChangeArrowheads="1"/>
          </p:cNvSpPr>
          <p:nvPr/>
        </p:nvSpPr>
        <p:spPr bwMode="auto">
          <a:xfrm>
            <a:off x="6572250" y="2857500"/>
            <a:ext cx="342900" cy="2857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500"/>
              <a:t>8</a:t>
            </a:r>
          </a:p>
        </p:txBody>
      </p:sp>
      <p:sp>
        <p:nvSpPr>
          <p:cNvPr id="96282" name="Line 26"/>
          <p:cNvSpPr>
            <a:spLocks noChangeShapeType="1"/>
          </p:cNvSpPr>
          <p:nvPr/>
        </p:nvSpPr>
        <p:spPr bwMode="auto">
          <a:xfrm>
            <a:off x="3675460" y="2107406"/>
            <a:ext cx="0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 flipH="1">
            <a:off x="5961460" y="2107406"/>
            <a:ext cx="0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96284" name="Rectangle 28"/>
          <p:cNvSpPr>
            <a:spLocks noChangeArrowheads="1"/>
          </p:cNvSpPr>
          <p:nvPr/>
        </p:nvSpPr>
        <p:spPr bwMode="auto">
          <a:xfrm>
            <a:off x="3046810" y="2278856"/>
            <a:ext cx="6858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500" i="1">
                <a:sym typeface="Euclid Math One" charset="0"/>
              </a:rPr>
              <a:t>h</a:t>
            </a:r>
            <a:r>
              <a:rPr lang="de-DE" sz="1500">
                <a:sym typeface="Euclid Math One" charset="0"/>
              </a:rPr>
              <a:t>(</a:t>
            </a:r>
            <a:r>
              <a:rPr lang="de-DE" sz="1500" i="1">
                <a:sym typeface="Euclid Math One" charset="0"/>
              </a:rPr>
              <a:t>A</a:t>
            </a:r>
            <a:r>
              <a:rPr lang="de-DE" sz="1500">
                <a:sym typeface="Euclid Math One" charset="0"/>
              </a:rPr>
              <a:t>)</a:t>
            </a:r>
            <a:endParaRPr lang="de-DE" sz="1500"/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5961460" y="2278856"/>
            <a:ext cx="6858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500" i="1">
                <a:sym typeface="Euclid Math One" charset="0"/>
              </a:rPr>
              <a:t>h</a:t>
            </a:r>
            <a:r>
              <a:rPr lang="de-DE" sz="1500">
                <a:sym typeface="Euclid Math One" charset="0"/>
              </a:rPr>
              <a:t>(</a:t>
            </a:r>
            <a:r>
              <a:rPr lang="de-DE" sz="1500" i="1">
                <a:sym typeface="Euclid Math One" charset="0"/>
              </a:rPr>
              <a:t>B </a:t>
            </a:r>
            <a:r>
              <a:rPr lang="de-DE" sz="1500">
                <a:sym typeface="Euclid Math One" charset="0"/>
              </a:rPr>
              <a:t>)</a:t>
            </a:r>
            <a:endParaRPr lang="de-DE" sz="1500"/>
          </a:p>
        </p:txBody>
      </p:sp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6115050" y="4686300"/>
            <a:ext cx="1371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500">
                <a:sym typeface="Euclid Math One" charset="0"/>
              </a:rPr>
              <a:t>Bucket 3</a:t>
            </a:r>
            <a:endParaRPr lang="de-DE" sz="1500"/>
          </a:p>
        </p:txBody>
      </p:sp>
      <p:sp>
        <p:nvSpPr>
          <p:cNvPr id="96287" name="Rectangle 31"/>
          <p:cNvSpPr>
            <a:spLocks noChangeArrowheads="1"/>
          </p:cNvSpPr>
          <p:nvPr/>
        </p:nvSpPr>
        <p:spPr bwMode="auto">
          <a:xfrm>
            <a:off x="3886200" y="4681538"/>
            <a:ext cx="1371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500">
                <a:sym typeface="Euclid Math One" charset="0"/>
              </a:rPr>
              <a:t>Bucket 2</a:t>
            </a:r>
            <a:endParaRPr lang="de-DE" sz="1500"/>
          </a:p>
        </p:txBody>
      </p:sp>
      <p:sp>
        <p:nvSpPr>
          <p:cNvPr id="96288" name="Rectangle 32"/>
          <p:cNvSpPr>
            <a:spLocks noChangeArrowheads="1"/>
          </p:cNvSpPr>
          <p:nvPr/>
        </p:nvSpPr>
        <p:spPr bwMode="auto">
          <a:xfrm>
            <a:off x="1657350" y="4681538"/>
            <a:ext cx="1371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500">
                <a:sym typeface="Euclid Math One" charset="0"/>
              </a:rPr>
              <a:t>Bucket 1</a:t>
            </a:r>
            <a:endParaRPr lang="de-DE" sz="15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57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0"/>
            <a:ext cx="6686550" cy="857250"/>
          </a:xfrm>
        </p:spPr>
        <p:txBody>
          <a:bodyPr/>
          <a:lstStyle/>
          <a:p>
            <a:r>
              <a:rPr lang="de-DE">
                <a:latin typeface="Arial Black" charset="0"/>
              </a:rPr>
              <a:t>„Normaler</a:t>
            </a:r>
            <a:r>
              <a:rPr lang="ja-JP" altLang="de-DE">
                <a:latin typeface="Arial Black" charset="0"/>
              </a:rPr>
              <a:t>“</a:t>
            </a:r>
            <a:r>
              <a:rPr lang="de-DE" altLang="ja-JP">
                <a:latin typeface="Arial Black" charset="0"/>
              </a:rPr>
              <a:t> blockierender Hash-Join mit Überlauf: </a:t>
            </a:r>
            <a:r>
              <a:rPr lang="de-DE" altLang="ja-JP">
                <a:solidFill>
                  <a:srgbClr val="0000FF"/>
                </a:solidFill>
                <a:latin typeface="Arial Black" charset="0"/>
              </a:rPr>
              <a:t>Partitionieren</a:t>
            </a:r>
            <a:endParaRPr lang="de-DE">
              <a:latin typeface="Arial Black" charset="0"/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2228850" y="4015978"/>
            <a:ext cx="1485900" cy="78462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charset="0"/>
              </a:rPr>
              <a:t>Send</a:t>
            </a:r>
          </a:p>
          <a:p>
            <a:pPr algn="ctr"/>
            <a:endParaRPr lang="de-DE">
              <a:latin typeface="Times New Roman" charset="0"/>
            </a:endParaRPr>
          </a:p>
          <a:p>
            <a:pPr algn="ctr"/>
            <a:r>
              <a:rPr lang="de-DE">
                <a:latin typeface="Times New Roman" charset="0"/>
              </a:rPr>
              <a:t>R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5829300" y="4015978"/>
            <a:ext cx="1485900" cy="78462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charset="0"/>
              </a:rPr>
              <a:t>Send</a:t>
            </a:r>
          </a:p>
          <a:p>
            <a:pPr algn="ctr"/>
            <a:endParaRPr lang="de-DE">
              <a:latin typeface="Times New Roman" charset="0"/>
            </a:endParaRPr>
          </a:p>
          <a:p>
            <a:pPr algn="ctr"/>
            <a:r>
              <a:rPr lang="de-DE">
                <a:latin typeface="Times New Roman" charset="0"/>
              </a:rPr>
              <a:t>S</a:t>
            </a:r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 flipV="1">
            <a:off x="2971800" y="4277916"/>
            <a:ext cx="0" cy="26074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 flipV="1">
            <a:off x="6572250" y="4277916"/>
            <a:ext cx="0" cy="26074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1885950" y="1143001"/>
            <a:ext cx="5314950" cy="2040731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 flipV="1">
            <a:off x="2971800" y="3143250"/>
            <a:ext cx="171450" cy="925116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 flipH="1" flipV="1">
            <a:off x="5600700" y="3143250"/>
            <a:ext cx="857250" cy="867966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14" name="Oval 10"/>
          <p:cNvSpPr>
            <a:spLocks noChangeArrowheads="1"/>
          </p:cNvSpPr>
          <p:nvPr/>
        </p:nvSpPr>
        <p:spPr bwMode="auto">
          <a:xfrm>
            <a:off x="2971800" y="3600450"/>
            <a:ext cx="171450" cy="1714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8315" name="Oval 11"/>
          <p:cNvSpPr>
            <a:spLocks noChangeArrowheads="1"/>
          </p:cNvSpPr>
          <p:nvPr/>
        </p:nvSpPr>
        <p:spPr bwMode="auto">
          <a:xfrm>
            <a:off x="3028950" y="3314700"/>
            <a:ext cx="171450" cy="1714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2857501" y="2844285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>
                <a:latin typeface="Times New Roman" charset="0"/>
              </a:rPr>
              <a:t>receive</a:t>
            </a:r>
          </a:p>
        </p:txBody>
      </p:sp>
      <p:sp>
        <p:nvSpPr>
          <p:cNvPr id="98317" name="Oval 13"/>
          <p:cNvSpPr>
            <a:spLocks noChangeArrowheads="1"/>
          </p:cNvSpPr>
          <p:nvPr/>
        </p:nvSpPr>
        <p:spPr bwMode="auto">
          <a:xfrm>
            <a:off x="3371850" y="2686050"/>
            <a:ext cx="171450" cy="1714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18" name="Oval 14"/>
          <p:cNvSpPr>
            <a:spLocks noChangeArrowheads="1"/>
          </p:cNvSpPr>
          <p:nvPr/>
        </p:nvSpPr>
        <p:spPr bwMode="auto">
          <a:xfrm>
            <a:off x="2514600" y="2228850"/>
            <a:ext cx="171450" cy="1714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19" name="Oval 15"/>
          <p:cNvSpPr>
            <a:spLocks noChangeArrowheads="1"/>
          </p:cNvSpPr>
          <p:nvPr/>
        </p:nvSpPr>
        <p:spPr bwMode="auto">
          <a:xfrm>
            <a:off x="2000250" y="1657350"/>
            <a:ext cx="171450" cy="1714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20" name="Oval 16"/>
          <p:cNvSpPr>
            <a:spLocks noChangeArrowheads="1"/>
          </p:cNvSpPr>
          <p:nvPr/>
        </p:nvSpPr>
        <p:spPr bwMode="auto">
          <a:xfrm>
            <a:off x="2514600" y="1371600"/>
            <a:ext cx="171450" cy="1714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21" name="Oval 17"/>
          <p:cNvSpPr>
            <a:spLocks noChangeArrowheads="1"/>
          </p:cNvSpPr>
          <p:nvPr/>
        </p:nvSpPr>
        <p:spPr bwMode="auto">
          <a:xfrm>
            <a:off x="2000250" y="1371600"/>
            <a:ext cx="171450" cy="1714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22" name="Oval 18"/>
          <p:cNvSpPr>
            <a:spLocks noChangeArrowheads="1"/>
          </p:cNvSpPr>
          <p:nvPr/>
        </p:nvSpPr>
        <p:spPr bwMode="auto">
          <a:xfrm>
            <a:off x="2628900" y="1600200"/>
            <a:ext cx="171450" cy="1714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23" name="Oval 19"/>
          <p:cNvSpPr>
            <a:spLocks noChangeArrowheads="1"/>
          </p:cNvSpPr>
          <p:nvPr/>
        </p:nvSpPr>
        <p:spPr bwMode="auto">
          <a:xfrm>
            <a:off x="2000250" y="1371600"/>
            <a:ext cx="171450" cy="1714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24" name="Oval 20"/>
          <p:cNvSpPr>
            <a:spLocks noChangeArrowheads="1"/>
          </p:cNvSpPr>
          <p:nvPr/>
        </p:nvSpPr>
        <p:spPr bwMode="auto">
          <a:xfrm>
            <a:off x="2286000" y="1657350"/>
            <a:ext cx="171450" cy="1714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>
            <a:off x="1943100" y="1200150"/>
            <a:ext cx="857250" cy="628650"/>
          </a:xfrm>
          <a:prstGeom prst="can">
            <a:avLst>
              <a:gd name="adj" fmla="val 25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P1</a:t>
            </a:r>
          </a:p>
        </p:txBody>
      </p:sp>
      <p:grpSp>
        <p:nvGrpSpPr>
          <p:cNvPr id="98326" name="Group 22"/>
          <p:cNvGrpSpPr>
            <a:grpSpLocks/>
          </p:cNvGrpSpPr>
          <p:nvPr/>
        </p:nvGrpSpPr>
        <p:grpSpPr bwMode="auto">
          <a:xfrm>
            <a:off x="1943100" y="1828800"/>
            <a:ext cx="857250" cy="628650"/>
            <a:chOff x="672" y="1008"/>
            <a:chExt cx="720" cy="528"/>
          </a:xfrm>
        </p:grpSpPr>
        <p:sp>
          <p:nvSpPr>
            <p:cNvPr id="98377" name="Oval 23"/>
            <p:cNvSpPr>
              <a:spLocks noChangeArrowheads="1"/>
            </p:cNvSpPr>
            <p:nvPr/>
          </p:nvSpPr>
          <p:spPr bwMode="auto">
            <a:xfrm>
              <a:off x="720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78" name="Oval 24"/>
            <p:cNvSpPr>
              <a:spLocks noChangeArrowheads="1"/>
            </p:cNvSpPr>
            <p:nvPr/>
          </p:nvSpPr>
          <p:spPr bwMode="auto">
            <a:xfrm>
              <a:off x="1200" y="115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79" name="Oval 25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80" name="Oval 26"/>
            <p:cNvSpPr>
              <a:spLocks noChangeArrowheads="1"/>
            </p:cNvSpPr>
            <p:nvPr/>
          </p:nvSpPr>
          <p:spPr bwMode="auto">
            <a:xfrm>
              <a:off x="1248" y="134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81" name="Oval 27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82" name="Oval 28"/>
            <p:cNvSpPr>
              <a:spLocks noChangeArrowheads="1"/>
            </p:cNvSpPr>
            <p:nvPr/>
          </p:nvSpPr>
          <p:spPr bwMode="auto">
            <a:xfrm>
              <a:off x="1056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98383" name="AutoShape 29"/>
            <p:cNvSpPr>
              <a:spLocks noChangeArrowheads="1"/>
            </p:cNvSpPr>
            <p:nvPr/>
          </p:nvSpPr>
          <p:spPr bwMode="auto">
            <a:xfrm>
              <a:off x="672" y="1008"/>
              <a:ext cx="720" cy="528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P2</a:t>
              </a:r>
            </a:p>
          </p:txBody>
        </p:sp>
      </p:grpSp>
      <p:grpSp>
        <p:nvGrpSpPr>
          <p:cNvPr id="98327" name="Group 30"/>
          <p:cNvGrpSpPr>
            <a:grpSpLocks/>
          </p:cNvGrpSpPr>
          <p:nvPr/>
        </p:nvGrpSpPr>
        <p:grpSpPr bwMode="auto">
          <a:xfrm>
            <a:off x="1943100" y="2514600"/>
            <a:ext cx="857250" cy="628650"/>
            <a:chOff x="672" y="1008"/>
            <a:chExt cx="720" cy="528"/>
          </a:xfrm>
        </p:grpSpPr>
        <p:sp>
          <p:nvSpPr>
            <p:cNvPr id="98370" name="Oval 31"/>
            <p:cNvSpPr>
              <a:spLocks noChangeArrowheads="1"/>
            </p:cNvSpPr>
            <p:nvPr/>
          </p:nvSpPr>
          <p:spPr bwMode="auto">
            <a:xfrm>
              <a:off x="720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71" name="Oval 32"/>
            <p:cNvSpPr>
              <a:spLocks noChangeArrowheads="1"/>
            </p:cNvSpPr>
            <p:nvPr/>
          </p:nvSpPr>
          <p:spPr bwMode="auto">
            <a:xfrm>
              <a:off x="1200" y="115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72" name="Oval 33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73" name="Oval 34"/>
            <p:cNvSpPr>
              <a:spLocks noChangeArrowheads="1"/>
            </p:cNvSpPr>
            <p:nvPr/>
          </p:nvSpPr>
          <p:spPr bwMode="auto">
            <a:xfrm>
              <a:off x="1248" y="134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74" name="Oval 35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75" name="Oval 36"/>
            <p:cNvSpPr>
              <a:spLocks noChangeArrowheads="1"/>
            </p:cNvSpPr>
            <p:nvPr/>
          </p:nvSpPr>
          <p:spPr bwMode="auto">
            <a:xfrm>
              <a:off x="1056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98376" name="AutoShape 37"/>
            <p:cNvSpPr>
              <a:spLocks noChangeArrowheads="1"/>
            </p:cNvSpPr>
            <p:nvPr/>
          </p:nvSpPr>
          <p:spPr bwMode="auto">
            <a:xfrm>
              <a:off x="672" y="1008"/>
              <a:ext cx="720" cy="528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P3</a:t>
              </a:r>
            </a:p>
          </p:txBody>
        </p:sp>
      </p:grpSp>
      <p:sp>
        <p:nvSpPr>
          <p:cNvPr id="98328" name="Text Box 38"/>
          <p:cNvSpPr txBox="1">
            <a:spLocks noChangeArrowheads="1"/>
          </p:cNvSpPr>
          <p:nvPr/>
        </p:nvSpPr>
        <p:spPr bwMode="auto">
          <a:xfrm>
            <a:off x="3320654" y="1962836"/>
            <a:ext cx="979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>
                <a:latin typeface="Times New Roman" charset="0"/>
              </a:rPr>
              <a:t>Partition</a:t>
            </a:r>
          </a:p>
          <a:p>
            <a:r>
              <a:rPr lang="de-DE" sz="1800">
                <a:latin typeface="Times New Roman" charset="0"/>
              </a:rPr>
              <a:t>h(R.A)</a:t>
            </a:r>
          </a:p>
        </p:txBody>
      </p:sp>
      <p:sp>
        <p:nvSpPr>
          <p:cNvPr id="98329" name="Line 39"/>
          <p:cNvSpPr>
            <a:spLocks noChangeShapeType="1"/>
          </p:cNvSpPr>
          <p:nvPr/>
        </p:nvSpPr>
        <p:spPr bwMode="auto">
          <a:xfrm flipV="1">
            <a:off x="3257550" y="2571750"/>
            <a:ext cx="400050" cy="40005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98330" name="Group 40"/>
          <p:cNvGrpSpPr>
            <a:grpSpLocks/>
          </p:cNvGrpSpPr>
          <p:nvPr/>
        </p:nvGrpSpPr>
        <p:grpSpPr bwMode="auto">
          <a:xfrm>
            <a:off x="6229350" y="1428750"/>
            <a:ext cx="800100" cy="514350"/>
            <a:chOff x="3408" y="1056"/>
            <a:chExt cx="672" cy="432"/>
          </a:xfrm>
        </p:grpSpPr>
        <p:sp>
          <p:nvSpPr>
            <p:cNvPr id="98362" name="Oval 41"/>
            <p:cNvSpPr>
              <a:spLocks noChangeArrowheads="1"/>
            </p:cNvSpPr>
            <p:nvPr/>
          </p:nvSpPr>
          <p:spPr bwMode="auto">
            <a:xfrm>
              <a:off x="3648" y="105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63" name="Oval 42"/>
            <p:cNvSpPr>
              <a:spLocks noChangeArrowheads="1"/>
            </p:cNvSpPr>
            <p:nvPr/>
          </p:nvSpPr>
          <p:spPr bwMode="auto">
            <a:xfrm>
              <a:off x="3504" y="134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64" name="Oval 43"/>
            <p:cNvSpPr>
              <a:spLocks noChangeArrowheads="1"/>
            </p:cNvSpPr>
            <p:nvPr/>
          </p:nvSpPr>
          <p:spPr bwMode="auto">
            <a:xfrm>
              <a:off x="3888" y="110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65" name="Oval 44"/>
            <p:cNvSpPr>
              <a:spLocks noChangeArrowheads="1"/>
            </p:cNvSpPr>
            <p:nvPr/>
          </p:nvSpPr>
          <p:spPr bwMode="auto">
            <a:xfrm>
              <a:off x="3408" y="1104"/>
              <a:ext cx="144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66" name="Oval 45"/>
            <p:cNvSpPr>
              <a:spLocks noChangeArrowheads="1"/>
            </p:cNvSpPr>
            <p:nvPr/>
          </p:nvSpPr>
          <p:spPr bwMode="auto">
            <a:xfrm>
              <a:off x="3936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67" name="Oval 46"/>
            <p:cNvSpPr>
              <a:spLocks noChangeArrowheads="1"/>
            </p:cNvSpPr>
            <p:nvPr/>
          </p:nvSpPr>
          <p:spPr bwMode="auto">
            <a:xfrm>
              <a:off x="3456" y="1152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68" name="Oval 47"/>
            <p:cNvSpPr>
              <a:spLocks noChangeArrowheads="1"/>
            </p:cNvSpPr>
            <p:nvPr/>
          </p:nvSpPr>
          <p:spPr bwMode="auto">
            <a:xfrm>
              <a:off x="3744" y="134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98369" name="AutoShape 48"/>
            <p:cNvSpPr>
              <a:spLocks noChangeArrowheads="1"/>
            </p:cNvSpPr>
            <p:nvPr/>
          </p:nvSpPr>
          <p:spPr bwMode="auto">
            <a:xfrm>
              <a:off x="3456" y="1056"/>
              <a:ext cx="624" cy="432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P1</a:t>
              </a:r>
            </a:p>
          </p:txBody>
        </p:sp>
      </p:grpSp>
      <p:sp>
        <p:nvSpPr>
          <p:cNvPr id="98331" name="Oval 49"/>
          <p:cNvSpPr>
            <a:spLocks noChangeArrowheads="1"/>
          </p:cNvSpPr>
          <p:nvPr/>
        </p:nvSpPr>
        <p:spPr bwMode="auto">
          <a:xfrm>
            <a:off x="6400800" y="2171700"/>
            <a:ext cx="171450" cy="1714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32" name="Oval 50"/>
          <p:cNvSpPr>
            <a:spLocks noChangeArrowheads="1"/>
          </p:cNvSpPr>
          <p:nvPr/>
        </p:nvSpPr>
        <p:spPr bwMode="auto">
          <a:xfrm>
            <a:off x="6858000" y="2171700"/>
            <a:ext cx="171450" cy="1714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33" name="Oval 51"/>
          <p:cNvSpPr>
            <a:spLocks noChangeArrowheads="1"/>
          </p:cNvSpPr>
          <p:nvPr/>
        </p:nvSpPr>
        <p:spPr bwMode="auto">
          <a:xfrm>
            <a:off x="6858000" y="2343150"/>
            <a:ext cx="171450" cy="1714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34" name="Oval 52"/>
          <p:cNvSpPr>
            <a:spLocks noChangeArrowheads="1"/>
          </p:cNvSpPr>
          <p:nvPr/>
        </p:nvSpPr>
        <p:spPr bwMode="auto">
          <a:xfrm>
            <a:off x="6629400" y="2057400"/>
            <a:ext cx="171450" cy="1714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35" name="Oval 53"/>
          <p:cNvSpPr>
            <a:spLocks noChangeArrowheads="1"/>
          </p:cNvSpPr>
          <p:nvPr/>
        </p:nvSpPr>
        <p:spPr bwMode="auto">
          <a:xfrm>
            <a:off x="6400800" y="2400300"/>
            <a:ext cx="171450" cy="1714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98336" name="AutoShape 54"/>
          <p:cNvSpPr>
            <a:spLocks noChangeArrowheads="1"/>
          </p:cNvSpPr>
          <p:nvPr/>
        </p:nvSpPr>
        <p:spPr bwMode="auto">
          <a:xfrm>
            <a:off x="6343650" y="2057400"/>
            <a:ext cx="742950" cy="514350"/>
          </a:xfrm>
          <a:prstGeom prst="can">
            <a:avLst>
              <a:gd name="adj" fmla="val 25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P2</a:t>
            </a:r>
          </a:p>
        </p:txBody>
      </p:sp>
      <p:grpSp>
        <p:nvGrpSpPr>
          <p:cNvPr id="98337" name="Group 55"/>
          <p:cNvGrpSpPr>
            <a:grpSpLocks/>
          </p:cNvGrpSpPr>
          <p:nvPr/>
        </p:nvGrpSpPr>
        <p:grpSpPr bwMode="auto">
          <a:xfrm>
            <a:off x="6343650" y="2628900"/>
            <a:ext cx="800100" cy="514350"/>
            <a:chOff x="4848" y="1056"/>
            <a:chExt cx="672" cy="432"/>
          </a:xfrm>
        </p:grpSpPr>
        <p:sp>
          <p:nvSpPr>
            <p:cNvPr id="98354" name="Oval 56"/>
            <p:cNvSpPr>
              <a:spLocks noChangeArrowheads="1"/>
            </p:cNvSpPr>
            <p:nvPr/>
          </p:nvSpPr>
          <p:spPr bwMode="auto">
            <a:xfrm>
              <a:off x="5136" y="105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55" name="Oval 57"/>
            <p:cNvSpPr>
              <a:spLocks noChangeArrowheads="1"/>
            </p:cNvSpPr>
            <p:nvPr/>
          </p:nvSpPr>
          <p:spPr bwMode="auto">
            <a:xfrm>
              <a:off x="4992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56" name="Oval 58"/>
            <p:cNvSpPr>
              <a:spLocks noChangeArrowheads="1"/>
            </p:cNvSpPr>
            <p:nvPr/>
          </p:nvSpPr>
          <p:spPr bwMode="auto">
            <a:xfrm>
              <a:off x="5328" y="110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57" name="Oval 59"/>
            <p:cNvSpPr>
              <a:spLocks noChangeArrowheads="1"/>
            </p:cNvSpPr>
            <p:nvPr/>
          </p:nvSpPr>
          <p:spPr bwMode="auto">
            <a:xfrm>
              <a:off x="4848" y="1104"/>
              <a:ext cx="144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58" name="Oval 60"/>
            <p:cNvSpPr>
              <a:spLocks noChangeArrowheads="1"/>
            </p:cNvSpPr>
            <p:nvPr/>
          </p:nvSpPr>
          <p:spPr bwMode="auto">
            <a:xfrm>
              <a:off x="5376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59" name="Oval 61"/>
            <p:cNvSpPr>
              <a:spLocks noChangeArrowheads="1"/>
            </p:cNvSpPr>
            <p:nvPr/>
          </p:nvSpPr>
          <p:spPr bwMode="auto">
            <a:xfrm>
              <a:off x="4896" y="1152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60" name="Oval 62"/>
            <p:cNvSpPr>
              <a:spLocks noChangeArrowheads="1"/>
            </p:cNvSpPr>
            <p:nvPr/>
          </p:nvSpPr>
          <p:spPr bwMode="auto">
            <a:xfrm>
              <a:off x="5184" y="134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98361" name="AutoShape 63"/>
            <p:cNvSpPr>
              <a:spLocks noChangeArrowheads="1"/>
            </p:cNvSpPr>
            <p:nvPr/>
          </p:nvSpPr>
          <p:spPr bwMode="auto">
            <a:xfrm>
              <a:off x="4896" y="1056"/>
              <a:ext cx="624" cy="432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P3</a:t>
              </a:r>
            </a:p>
          </p:txBody>
        </p:sp>
      </p:grpSp>
      <p:cxnSp>
        <p:nvCxnSpPr>
          <p:cNvPr id="98338" name="AutoShape 64"/>
          <p:cNvCxnSpPr>
            <a:cxnSpLocks noChangeShapeType="1"/>
            <a:stCxn id="98328" idx="1"/>
            <a:endCxn id="98325" idx="4"/>
          </p:cNvCxnSpPr>
          <p:nvPr/>
        </p:nvCxnSpPr>
        <p:spPr bwMode="auto">
          <a:xfrm rot="10800000">
            <a:off x="2800350" y="1514476"/>
            <a:ext cx="520304" cy="771527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8339" name="AutoShape 65"/>
          <p:cNvCxnSpPr>
            <a:cxnSpLocks noChangeShapeType="1"/>
            <a:stCxn id="98328" idx="1"/>
            <a:endCxn id="98383" idx="4"/>
          </p:cNvCxnSpPr>
          <p:nvPr/>
        </p:nvCxnSpPr>
        <p:spPr bwMode="auto">
          <a:xfrm rot="10800000">
            <a:off x="2800350" y="2143126"/>
            <a:ext cx="520304" cy="142877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8340" name="AutoShape 66"/>
          <p:cNvCxnSpPr>
            <a:cxnSpLocks noChangeShapeType="1"/>
            <a:stCxn id="98328" idx="1"/>
            <a:endCxn id="98376" idx="4"/>
          </p:cNvCxnSpPr>
          <p:nvPr/>
        </p:nvCxnSpPr>
        <p:spPr bwMode="auto">
          <a:xfrm rot="10800000" flipV="1">
            <a:off x="2800350" y="2286001"/>
            <a:ext cx="520304" cy="54292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8341" name="Text Box 67"/>
          <p:cNvSpPr txBox="1">
            <a:spLocks noChangeArrowheads="1"/>
          </p:cNvSpPr>
          <p:nvPr/>
        </p:nvSpPr>
        <p:spPr bwMode="auto">
          <a:xfrm>
            <a:off x="4686301" y="1985457"/>
            <a:ext cx="979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>
                <a:latin typeface="Times New Roman" charset="0"/>
              </a:rPr>
              <a:t>Partition</a:t>
            </a:r>
          </a:p>
          <a:p>
            <a:r>
              <a:rPr lang="de-DE" sz="1800">
                <a:latin typeface="Times New Roman" charset="0"/>
              </a:rPr>
              <a:t>h(S.A)</a:t>
            </a:r>
          </a:p>
        </p:txBody>
      </p:sp>
      <p:sp>
        <p:nvSpPr>
          <p:cNvPr id="98342" name="Text Box 68"/>
          <p:cNvSpPr txBox="1">
            <a:spLocks noChangeArrowheads="1"/>
          </p:cNvSpPr>
          <p:nvPr/>
        </p:nvSpPr>
        <p:spPr bwMode="auto">
          <a:xfrm>
            <a:off x="5143501" y="2844285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>
                <a:latin typeface="Times New Roman" charset="0"/>
              </a:rPr>
              <a:t>receive</a:t>
            </a:r>
          </a:p>
        </p:txBody>
      </p:sp>
      <p:sp>
        <p:nvSpPr>
          <p:cNvPr id="98343" name="Line 69"/>
          <p:cNvSpPr>
            <a:spLocks noChangeShapeType="1"/>
          </p:cNvSpPr>
          <p:nvPr/>
        </p:nvSpPr>
        <p:spPr bwMode="auto">
          <a:xfrm flipH="1" flipV="1">
            <a:off x="5200650" y="2571750"/>
            <a:ext cx="285750" cy="40005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98344" name="AutoShape 70"/>
          <p:cNvCxnSpPr>
            <a:cxnSpLocks noChangeShapeType="1"/>
            <a:stCxn id="98341" idx="3"/>
            <a:endCxn id="98369" idx="2"/>
          </p:cNvCxnSpPr>
          <p:nvPr/>
        </p:nvCxnSpPr>
        <p:spPr bwMode="auto">
          <a:xfrm flipV="1">
            <a:off x="5666056" y="1685925"/>
            <a:ext cx="620444" cy="62269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8345" name="AutoShape 71"/>
          <p:cNvCxnSpPr>
            <a:cxnSpLocks noChangeShapeType="1"/>
            <a:stCxn id="98341" idx="3"/>
            <a:endCxn id="98336" idx="2"/>
          </p:cNvCxnSpPr>
          <p:nvPr/>
        </p:nvCxnSpPr>
        <p:spPr bwMode="auto">
          <a:xfrm>
            <a:off x="5666056" y="2308623"/>
            <a:ext cx="677594" cy="5952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8346" name="AutoShape 72"/>
          <p:cNvCxnSpPr>
            <a:cxnSpLocks noChangeShapeType="1"/>
            <a:stCxn id="98341" idx="3"/>
            <a:endCxn id="98361" idx="2"/>
          </p:cNvCxnSpPr>
          <p:nvPr/>
        </p:nvCxnSpPr>
        <p:spPr bwMode="auto">
          <a:xfrm>
            <a:off x="5666056" y="2308623"/>
            <a:ext cx="734744" cy="577452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8347" name="Oval 73"/>
          <p:cNvSpPr>
            <a:spLocks noChangeArrowheads="1"/>
          </p:cNvSpPr>
          <p:nvPr/>
        </p:nvSpPr>
        <p:spPr bwMode="auto">
          <a:xfrm>
            <a:off x="2971800" y="1771650"/>
            <a:ext cx="171450" cy="1714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48" name="Oval 74"/>
          <p:cNvSpPr>
            <a:spLocks noChangeArrowheads="1"/>
          </p:cNvSpPr>
          <p:nvPr/>
        </p:nvSpPr>
        <p:spPr bwMode="auto">
          <a:xfrm>
            <a:off x="6400800" y="2971800"/>
            <a:ext cx="171450" cy="1714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49" name="Oval 75"/>
          <p:cNvSpPr>
            <a:spLocks noChangeArrowheads="1"/>
          </p:cNvSpPr>
          <p:nvPr/>
        </p:nvSpPr>
        <p:spPr bwMode="auto">
          <a:xfrm>
            <a:off x="6515100" y="2686050"/>
            <a:ext cx="171450" cy="1714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50" name="Oval 76"/>
          <p:cNvSpPr>
            <a:spLocks noChangeArrowheads="1"/>
          </p:cNvSpPr>
          <p:nvPr/>
        </p:nvSpPr>
        <p:spPr bwMode="auto">
          <a:xfrm>
            <a:off x="6343650" y="2286000"/>
            <a:ext cx="171450" cy="1714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51" name="Oval 77"/>
          <p:cNvSpPr>
            <a:spLocks noChangeArrowheads="1"/>
          </p:cNvSpPr>
          <p:nvPr/>
        </p:nvSpPr>
        <p:spPr bwMode="auto">
          <a:xfrm>
            <a:off x="6858000" y="2800350"/>
            <a:ext cx="171450" cy="1714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352" name="Oval 78"/>
          <p:cNvSpPr>
            <a:spLocks noChangeArrowheads="1"/>
          </p:cNvSpPr>
          <p:nvPr/>
        </p:nvSpPr>
        <p:spPr bwMode="auto">
          <a:xfrm>
            <a:off x="6686550" y="2400300"/>
            <a:ext cx="171450" cy="1714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1695" name="Text Box 79"/>
          <p:cNvSpPr txBox="1">
            <a:spLocks noChangeArrowheads="1"/>
          </p:cNvSpPr>
          <p:nvPr/>
        </p:nvSpPr>
        <p:spPr bwMode="auto">
          <a:xfrm>
            <a:off x="5772150" y="3301618"/>
            <a:ext cx="4058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100" b="1">
                <a:latin typeface="Times New Roman" charset="0"/>
                <a:sym typeface="Symbol" charset="0"/>
              </a:rPr>
              <a:t></a:t>
            </a:r>
            <a:endParaRPr lang="de-DE" sz="1800">
              <a:latin typeface="Times New Roman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40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9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2457450" y="1314450"/>
            <a:ext cx="342900" cy="51435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>
          <a:xfrm>
            <a:off x="1060848" y="27504"/>
            <a:ext cx="6972300" cy="857250"/>
          </a:xfrm>
        </p:spPr>
        <p:txBody>
          <a:bodyPr/>
          <a:lstStyle/>
          <a:p>
            <a:r>
              <a:rPr lang="de-DE" dirty="0">
                <a:latin typeface="Arial Black" charset="0"/>
              </a:rPr>
              <a:t>„Normaler</a:t>
            </a:r>
            <a:r>
              <a:rPr lang="ja-JP" altLang="de-DE" dirty="0">
                <a:latin typeface="Arial Black" charset="0"/>
              </a:rPr>
              <a:t>“</a:t>
            </a:r>
            <a:r>
              <a:rPr lang="de-DE" altLang="ja-JP" dirty="0">
                <a:latin typeface="Arial Black" charset="0"/>
              </a:rPr>
              <a:t> blockierender Hash-</a:t>
            </a:r>
            <a:r>
              <a:rPr lang="de-DE" altLang="ja-JP" dirty="0" err="1">
                <a:latin typeface="Arial Black" charset="0"/>
              </a:rPr>
              <a:t>Join</a:t>
            </a:r>
            <a:r>
              <a:rPr lang="de-DE" altLang="ja-JP" dirty="0">
                <a:latin typeface="Arial Black" charset="0"/>
              </a:rPr>
              <a:t> mit Überlauf: </a:t>
            </a:r>
            <a:r>
              <a:rPr lang="de-DE" altLang="ja-JP" dirty="0" err="1" smtClean="0">
                <a:solidFill>
                  <a:srgbClr val="0000FF"/>
                </a:solidFill>
                <a:latin typeface="Arial Black" charset="0"/>
              </a:rPr>
              <a:t>Build</a:t>
            </a:r>
            <a:r>
              <a:rPr lang="de-DE" altLang="ja-JP" dirty="0" smtClean="0">
                <a:solidFill>
                  <a:srgbClr val="0000FF"/>
                </a:solidFill>
                <a:latin typeface="Arial Black" charset="0"/>
              </a:rPr>
              <a:t>/Probe</a:t>
            </a:r>
            <a:endParaRPr lang="de-DE" dirty="0">
              <a:latin typeface="Arial Black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2228850" y="4015978"/>
            <a:ext cx="1485900" cy="78462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charset="0"/>
              </a:rPr>
              <a:t>Send</a:t>
            </a:r>
          </a:p>
          <a:p>
            <a:pPr algn="ctr"/>
            <a:endParaRPr lang="de-DE">
              <a:latin typeface="Times New Roman" charset="0"/>
            </a:endParaRPr>
          </a:p>
          <a:p>
            <a:pPr algn="ctr"/>
            <a:r>
              <a:rPr lang="de-DE">
                <a:latin typeface="Times New Roman" charset="0"/>
              </a:rPr>
              <a:t>R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5829300" y="4015978"/>
            <a:ext cx="1485900" cy="78462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charset="0"/>
              </a:rPr>
              <a:t>Send</a:t>
            </a:r>
          </a:p>
          <a:p>
            <a:pPr algn="ctr"/>
            <a:endParaRPr lang="de-DE">
              <a:latin typeface="Times New Roman" charset="0"/>
            </a:endParaRPr>
          </a:p>
          <a:p>
            <a:pPr algn="ctr"/>
            <a:r>
              <a:rPr lang="de-DE">
                <a:latin typeface="Times New Roman" charset="0"/>
              </a:rPr>
              <a:t>S</a:t>
            </a:r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 flipV="1">
            <a:off x="2971800" y="4277916"/>
            <a:ext cx="0" cy="26074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0359" name="Line 7"/>
          <p:cNvSpPr>
            <a:spLocks noChangeShapeType="1"/>
          </p:cNvSpPr>
          <p:nvPr/>
        </p:nvSpPr>
        <p:spPr bwMode="auto">
          <a:xfrm flipV="1">
            <a:off x="6572250" y="4277916"/>
            <a:ext cx="0" cy="26074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1885950" y="1143001"/>
            <a:ext cx="5372100" cy="2040731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 flipV="1">
            <a:off x="2971800" y="3143250"/>
            <a:ext cx="171450" cy="925116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 flipH="1" flipV="1">
            <a:off x="5600700" y="3143250"/>
            <a:ext cx="857250" cy="867966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3" name="Oval 15"/>
          <p:cNvSpPr>
            <a:spLocks noChangeArrowheads="1"/>
          </p:cNvSpPr>
          <p:nvPr/>
        </p:nvSpPr>
        <p:spPr bwMode="auto">
          <a:xfrm>
            <a:off x="2514600" y="2228850"/>
            <a:ext cx="171450" cy="1714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4" name="Oval 16"/>
          <p:cNvSpPr>
            <a:spLocks noChangeArrowheads="1"/>
          </p:cNvSpPr>
          <p:nvPr/>
        </p:nvSpPr>
        <p:spPr bwMode="auto">
          <a:xfrm>
            <a:off x="2000250" y="1657350"/>
            <a:ext cx="171450" cy="1714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5" name="Oval 17"/>
          <p:cNvSpPr>
            <a:spLocks noChangeArrowheads="1"/>
          </p:cNvSpPr>
          <p:nvPr/>
        </p:nvSpPr>
        <p:spPr bwMode="auto">
          <a:xfrm>
            <a:off x="2514600" y="1371600"/>
            <a:ext cx="171450" cy="1714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6" name="Oval 18"/>
          <p:cNvSpPr>
            <a:spLocks noChangeArrowheads="1"/>
          </p:cNvSpPr>
          <p:nvPr/>
        </p:nvSpPr>
        <p:spPr bwMode="auto">
          <a:xfrm>
            <a:off x="2000250" y="1371600"/>
            <a:ext cx="171450" cy="1714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7" name="Oval 19"/>
          <p:cNvSpPr>
            <a:spLocks noChangeArrowheads="1"/>
          </p:cNvSpPr>
          <p:nvPr/>
        </p:nvSpPr>
        <p:spPr bwMode="auto">
          <a:xfrm>
            <a:off x="2628900" y="1600200"/>
            <a:ext cx="171450" cy="1714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8" name="Oval 20"/>
          <p:cNvSpPr>
            <a:spLocks noChangeArrowheads="1"/>
          </p:cNvSpPr>
          <p:nvPr/>
        </p:nvSpPr>
        <p:spPr bwMode="auto">
          <a:xfrm>
            <a:off x="2000250" y="1371600"/>
            <a:ext cx="171450" cy="1714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9" name="Oval 21"/>
          <p:cNvSpPr>
            <a:spLocks noChangeArrowheads="1"/>
          </p:cNvSpPr>
          <p:nvPr/>
        </p:nvSpPr>
        <p:spPr bwMode="auto">
          <a:xfrm>
            <a:off x="2286000" y="1657350"/>
            <a:ext cx="171450" cy="1714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100370" name="AutoShape 22"/>
          <p:cNvSpPr>
            <a:spLocks noChangeArrowheads="1"/>
          </p:cNvSpPr>
          <p:nvPr/>
        </p:nvSpPr>
        <p:spPr bwMode="auto">
          <a:xfrm>
            <a:off x="1943100" y="1200150"/>
            <a:ext cx="857250" cy="628650"/>
          </a:xfrm>
          <a:prstGeom prst="can">
            <a:avLst>
              <a:gd name="adj" fmla="val 25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P1</a:t>
            </a:r>
          </a:p>
        </p:txBody>
      </p:sp>
      <p:grpSp>
        <p:nvGrpSpPr>
          <p:cNvPr id="100371" name="Group 23"/>
          <p:cNvGrpSpPr>
            <a:grpSpLocks/>
          </p:cNvGrpSpPr>
          <p:nvPr/>
        </p:nvGrpSpPr>
        <p:grpSpPr bwMode="auto">
          <a:xfrm>
            <a:off x="1943100" y="1828800"/>
            <a:ext cx="857250" cy="628650"/>
            <a:chOff x="672" y="1008"/>
            <a:chExt cx="720" cy="528"/>
          </a:xfrm>
        </p:grpSpPr>
        <p:sp>
          <p:nvSpPr>
            <p:cNvPr id="100429" name="Oval 24"/>
            <p:cNvSpPr>
              <a:spLocks noChangeArrowheads="1"/>
            </p:cNvSpPr>
            <p:nvPr/>
          </p:nvSpPr>
          <p:spPr bwMode="auto">
            <a:xfrm>
              <a:off x="720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30" name="Oval 25"/>
            <p:cNvSpPr>
              <a:spLocks noChangeArrowheads="1"/>
            </p:cNvSpPr>
            <p:nvPr/>
          </p:nvSpPr>
          <p:spPr bwMode="auto">
            <a:xfrm>
              <a:off x="1200" y="115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31" name="Oval 26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32" name="Oval 27"/>
            <p:cNvSpPr>
              <a:spLocks noChangeArrowheads="1"/>
            </p:cNvSpPr>
            <p:nvPr/>
          </p:nvSpPr>
          <p:spPr bwMode="auto">
            <a:xfrm>
              <a:off x="1248" y="134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33" name="Oval 28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34" name="Oval 29"/>
            <p:cNvSpPr>
              <a:spLocks noChangeArrowheads="1"/>
            </p:cNvSpPr>
            <p:nvPr/>
          </p:nvSpPr>
          <p:spPr bwMode="auto">
            <a:xfrm>
              <a:off x="1056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100435" name="AutoShape 30"/>
            <p:cNvSpPr>
              <a:spLocks noChangeArrowheads="1"/>
            </p:cNvSpPr>
            <p:nvPr/>
          </p:nvSpPr>
          <p:spPr bwMode="auto">
            <a:xfrm>
              <a:off x="672" y="1008"/>
              <a:ext cx="720" cy="528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P2</a:t>
              </a:r>
            </a:p>
          </p:txBody>
        </p:sp>
      </p:grpSp>
      <p:grpSp>
        <p:nvGrpSpPr>
          <p:cNvPr id="100372" name="Group 31"/>
          <p:cNvGrpSpPr>
            <a:grpSpLocks/>
          </p:cNvGrpSpPr>
          <p:nvPr/>
        </p:nvGrpSpPr>
        <p:grpSpPr bwMode="auto">
          <a:xfrm>
            <a:off x="1943100" y="2514600"/>
            <a:ext cx="857250" cy="628650"/>
            <a:chOff x="672" y="1008"/>
            <a:chExt cx="720" cy="528"/>
          </a:xfrm>
        </p:grpSpPr>
        <p:sp>
          <p:nvSpPr>
            <p:cNvPr id="100422" name="Oval 32"/>
            <p:cNvSpPr>
              <a:spLocks noChangeArrowheads="1"/>
            </p:cNvSpPr>
            <p:nvPr/>
          </p:nvSpPr>
          <p:spPr bwMode="auto">
            <a:xfrm>
              <a:off x="720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23" name="Oval 33"/>
            <p:cNvSpPr>
              <a:spLocks noChangeArrowheads="1"/>
            </p:cNvSpPr>
            <p:nvPr/>
          </p:nvSpPr>
          <p:spPr bwMode="auto">
            <a:xfrm>
              <a:off x="1200" y="115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24" name="Oval 34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25" name="Oval 35"/>
            <p:cNvSpPr>
              <a:spLocks noChangeArrowheads="1"/>
            </p:cNvSpPr>
            <p:nvPr/>
          </p:nvSpPr>
          <p:spPr bwMode="auto">
            <a:xfrm>
              <a:off x="1248" y="134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26" name="Oval 36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27" name="Oval 37"/>
            <p:cNvSpPr>
              <a:spLocks noChangeArrowheads="1"/>
            </p:cNvSpPr>
            <p:nvPr/>
          </p:nvSpPr>
          <p:spPr bwMode="auto">
            <a:xfrm>
              <a:off x="1056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100428" name="AutoShape 38"/>
            <p:cNvSpPr>
              <a:spLocks noChangeArrowheads="1"/>
            </p:cNvSpPr>
            <p:nvPr/>
          </p:nvSpPr>
          <p:spPr bwMode="auto">
            <a:xfrm>
              <a:off x="672" y="1008"/>
              <a:ext cx="720" cy="528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P3</a:t>
              </a:r>
            </a:p>
          </p:txBody>
        </p:sp>
      </p:grpSp>
      <p:sp>
        <p:nvSpPr>
          <p:cNvPr id="100373" name="Text Box 39"/>
          <p:cNvSpPr txBox="1">
            <a:spLocks noChangeArrowheads="1"/>
          </p:cNvSpPr>
          <p:nvPr/>
        </p:nvSpPr>
        <p:spPr bwMode="auto">
          <a:xfrm>
            <a:off x="3330179" y="1962836"/>
            <a:ext cx="979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>
                <a:latin typeface="Times New Roman" charset="0"/>
              </a:rPr>
              <a:t>Partition</a:t>
            </a:r>
          </a:p>
          <a:p>
            <a:r>
              <a:rPr lang="de-DE" sz="1800">
                <a:latin typeface="Times New Roman" charset="0"/>
              </a:rPr>
              <a:t>h(R.A)</a:t>
            </a:r>
          </a:p>
        </p:txBody>
      </p:sp>
      <p:grpSp>
        <p:nvGrpSpPr>
          <p:cNvPr id="100374" name="Group 41"/>
          <p:cNvGrpSpPr>
            <a:grpSpLocks/>
          </p:cNvGrpSpPr>
          <p:nvPr/>
        </p:nvGrpSpPr>
        <p:grpSpPr bwMode="auto">
          <a:xfrm>
            <a:off x="6229350" y="1428750"/>
            <a:ext cx="800100" cy="514350"/>
            <a:chOff x="3408" y="1056"/>
            <a:chExt cx="672" cy="432"/>
          </a:xfrm>
        </p:grpSpPr>
        <p:sp>
          <p:nvSpPr>
            <p:cNvPr id="100414" name="Oval 42"/>
            <p:cNvSpPr>
              <a:spLocks noChangeArrowheads="1"/>
            </p:cNvSpPr>
            <p:nvPr/>
          </p:nvSpPr>
          <p:spPr bwMode="auto">
            <a:xfrm>
              <a:off x="3648" y="105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15" name="Oval 43"/>
            <p:cNvSpPr>
              <a:spLocks noChangeArrowheads="1"/>
            </p:cNvSpPr>
            <p:nvPr/>
          </p:nvSpPr>
          <p:spPr bwMode="auto">
            <a:xfrm>
              <a:off x="3504" y="134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16" name="Oval 44"/>
            <p:cNvSpPr>
              <a:spLocks noChangeArrowheads="1"/>
            </p:cNvSpPr>
            <p:nvPr/>
          </p:nvSpPr>
          <p:spPr bwMode="auto">
            <a:xfrm>
              <a:off x="3888" y="110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17" name="Oval 45"/>
            <p:cNvSpPr>
              <a:spLocks noChangeArrowheads="1"/>
            </p:cNvSpPr>
            <p:nvPr/>
          </p:nvSpPr>
          <p:spPr bwMode="auto">
            <a:xfrm>
              <a:off x="3408" y="1104"/>
              <a:ext cx="144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18" name="Oval 46"/>
            <p:cNvSpPr>
              <a:spLocks noChangeArrowheads="1"/>
            </p:cNvSpPr>
            <p:nvPr/>
          </p:nvSpPr>
          <p:spPr bwMode="auto">
            <a:xfrm>
              <a:off x="3936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19" name="Oval 47"/>
            <p:cNvSpPr>
              <a:spLocks noChangeArrowheads="1"/>
            </p:cNvSpPr>
            <p:nvPr/>
          </p:nvSpPr>
          <p:spPr bwMode="auto">
            <a:xfrm>
              <a:off x="3456" y="1152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20" name="Oval 48"/>
            <p:cNvSpPr>
              <a:spLocks noChangeArrowheads="1"/>
            </p:cNvSpPr>
            <p:nvPr/>
          </p:nvSpPr>
          <p:spPr bwMode="auto">
            <a:xfrm>
              <a:off x="3744" y="134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100421" name="AutoShape 49"/>
            <p:cNvSpPr>
              <a:spLocks noChangeArrowheads="1"/>
            </p:cNvSpPr>
            <p:nvPr/>
          </p:nvSpPr>
          <p:spPr bwMode="auto">
            <a:xfrm>
              <a:off x="3456" y="1056"/>
              <a:ext cx="624" cy="432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P1</a:t>
              </a:r>
            </a:p>
          </p:txBody>
        </p:sp>
      </p:grpSp>
      <p:sp>
        <p:nvSpPr>
          <p:cNvPr id="100375" name="Oval 50"/>
          <p:cNvSpPr>
            <a:spLocks noChangeArrowheads="1"/>
          </p:cNvSpPr>
          <p:nvPr/>
        </p:nvSpPr>
        <p:spPr bwMode="auto">
          <a:xfrm>
            <a:off x="6400800" y="2171700"/>
            <a:ext cx="171450" cy="1714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76" name="Oval 51"/>
          <p:cNvSpPr>
            <a:spLocks noChangeArrowheads="1"/>
          </p:cNvSpPr>
          <p:nvPr/>
        </p:nvSpPr>
        <p:spPr bwMode="auto">
          <a:xfrm>
            <a:off x="6858000" y="2171700"/>
            <a:ext cx="171450" cy="1714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77" name="Oval 52"/>
          <p:cNvSpPr>
            <a:spLocks noChangeArrowheads="1"/>
          </p:cNvSpPr>
          <p:nvPr/>
        </p:nvSpPr>
        <p:spPr bwMode="auto">
          <a:xfrm>
            <a:off x="6057900" y="1314450"/>
            <a:ext cx="171450" cy="1714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78" name="Oval 53"/>
          <p:cNvSpPr>
            <a:spLocks noChangeArrowheads="1"/>
          </p:cNvSpPr>
          <p:nvPr/>
        </p:nvSpPr>
        <p:spPr bwMode="auto">
          <a:xfrm>
            <a:off x="6858000" y="2343150"/>
            <a:ext cx="171450" cy="1714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79" name="Oval 54"/>
          <p:cNvSpPr>
            <a:spLocks noChangeArrowheads="1"/>
          </p:cNvSpPr>
          <p:nvPr/>
        </p:nvSpPr>
        <p:spPr bwMode="auto">
          <a:xfrm>
            <a:off x="6629400" y="2057400"/>
            <a:ext cx="171450" cy="1714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80" name="Oval 55"/>
          <p:cNvSpPr>
            <a:spLocks noChangeArrowheads="1"/>
          </p:cNvSpPr>
          <p:nvPr/>
        </p:nvSpPr>
        <p:spPr bwMode="auto">
          <a:xfrm>
            <a:off x="6400800" y="2400300"/>
            <a:ext cx="171450" cy="1714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100381" name="AutoShape 56"/>
          <p:cNvSpPr>
            <a:spLocks noChangeArrowheads="1"/>
          </p:cNvSpPr>
          <p:nvPr/>
        </p:nvSpPr>
        <p:spPr bwMode="auto">
          <a:xfrm>
            <a:off x="6343650" y="2057400"/>
            <a:ext cx="742950" cy="514350"/>
          </a:xfrm>
          <a:prstGeom prst="can">
            <a:avLst>
              <a:gd name="adj" fmla="val 25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P2</a:t>
            </a:r>
          </a:p>
        </p:txBody>
      </p:sp>
      <p:grpSp>
        <p:nvGrpSpPr>
          <p:cNvPr id="100382" name="Group 57"/>
          <p:cNvGrpSpPr>
            <a:grpSpLocks/>
          </p:cNvGrpSpPr>
          <p:nvPr/>
        </p:nvGrpSpPr>
        <p:grpSpPr bwMode="auto">
          <a:xfrm>
            <a:off x="6343650" y="2628900"/>
            <a:ext cx="800100" cy="514350"/>
            <a:chOff x="4848" y="1056"/>
            <a:chExt cx="672" cy="432"/>
          </a:xfrm>
        </p:grpSpPr>
        <p:sp>
          <p:nvSpPr>
            <p:cNvPr id="100406" name="Oval 58"/>
            <p:cNvSpPr>
              <a:spLocks noChangeArrowheads="1"/>
            </p:cNvSpPr>
            <p:nvPr/>
          </p:nvSpPr>
          <p:spPr bwMode="auto">
            <a:xfrm>
              <a:off x="5136" y="105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07" name="Oval 59"/>
            <p:cNvSpPr>
              <a:spLocks noChangeArrowheads="1"/>
            </p:cNvSpPr>
            <p:nvPr/>
          </p:nvSpPr>
          <p:spPr bwMode="auto">
            <a:xfrm>
              <a:off x="4992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08" name="Oval 60"/>
            <p:cNvSpPr>
              <a:spLocks noChangeArrowheads="1"/>
            </p:cNvSpPr>
            <p:nvPr/>
          </p:nvSpPr>
          <p:spPr bwMode="auto">
            <a:xfrm>
              <a:off x="5328" y="110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09" name="Oval 61"/>
            <p:cNvSpPr>
              <a:spLocks noChangeArrowheads="1"/>
            </p:cNvSpPr>
            <p:nvPr/>
          </p:nvSpPr>
          <p:spPr bwMode="auto">
            <a:xfrm>
              <a:off x="4848" y="1104"/>
              <a:ext cx="144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10" name="Oval 62"/>
            <p:cNvSpPr>
              <a:spLocks noChangeArrowheads="1"/>
            </p:cNvSpPr>
            <p:nvPr/>
          </p:nvSpPr>
          <p:spPr bwMode="auto">
            <a:xfrm>
              <a:off x="5376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11" name="Oval 63"/>
            <p:cNvSpPr>
              <a:spLocks noChangeArrowheads="1"/>
            </p:cNvSpPr>
            <p:nvPr/>
          </p:nvSpPr>
          <p:spPr bwMode="auto">
            <a:xfrm>
              <a:off x="4896" y="1152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412" name="Oval 64"/>
            <p:cNvSpPr>
              <a:spLocks noChangeArrowheads="1"/>
            </p:cNvSpPr>
            <p:nvPr/>
          </p:nvSpPr>
          <p:spPr bwMode="auto">
            <a:xfrm>
              <a:off x="5184" y="134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100413" name="AutoShape 65"/>
            <p:cNvSpPr>
              <a:spLocks noChangeArrowheads="1"/>
            </p:cNvSpPr>
            <p:nvPr/>
          </p:nvSpPr>
          <p:spPr bwMode="auto">
            <a:xfrm>
              <a:off x="4896" y="1056"/>
              <a:ext cx="624" cy="432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P3</a:t>
              </a:r>
            </a:p>
          </p:txBody>
        </p:sp>
      </p:grpSp>
      <p:sp>
        <p:nvSpPr>
          <p:cNvPr id="112706" name="Text Box 66"/>
          <p:cNvSpPr txBox="1">
            <a:spLocks noChangeArrowheads="1"/>
          </p:cNvSpPr>
          <p:nvPr/>
        </p:nvSpPr>
        <p:spPr bwMode="auto">
          <a:xfrm>
            <a:off x="5657850" y="3187318"/>
            <a:ext cx="4058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100" b="1">
                <a:latin typeface="Times New Roman" charset="0"/>
                <a:sym typeface="Symbol" charset="0"/>
              </a:rPr>
              <a:t></a:t>
            </a:r>
            <a:endParaRPr lang="de-DE" sz="1800">
              <a:latin typeface="Times New Roman" charset="0"/>
            </a:endParaRPr>
          </a:p>
        </p:txBody>
      </p:sp>
      <p:sp>
        <p:nvSpPr>
          <p:cNvPr id="100384" name="Oval 67"/>
          <p:cNvSpPr>
            <a:spLocks noChangeArrowheads="1"/>
          </p:cNvSpPr>
          <p:nvPr/>
        </p:nvSpPr>
        <p:spPr bwMode="auto">
          <a:xfrm>
            <a:off x="4914900" y="685800"/>
            <a:ext cx="171450" cy="1714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708" name="Text Box 68"/>
          <p:cNvSpPr txBox="1">
            <a:spLocks noChangeArrowheads="1"/>
          </p:cNvSpPr>
          <p:nvPr/>
        </p:nvSpPr>
        <p:spPr bwMode="auto">
          <a:xfrm>
            <a:off x="6115051" y="1072635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>
                <a:latin typeface="Times New Roman" charset="0"/>
              </a:rPr>
              <a:t>build</a:t>
            </a:r>
          </a:p>
        </p:txBody>
      </p:sp>
      <p:sp>
        <p:nvSpPr>
          <p:cNvPr id="100386" name="Rectangle 69"/>
          <p:cNvSpPr>
            <a:spLocks noChangeArrowheads="1"/>
          </p:cNvSpPr>
          <p:nvPr/>
        </p:nvSpPr>
        <p:spPr bwMode="auto">
          <a:xfrm>
            <a:off x="4057650" y="1657350"/>
            <a:ext cx="2000250" cy="12001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87" name="Rectangle 70" descr="Horizontal hell"/>
          <p:cNvSpPr>
            <a:spLocks noChangeArrowheads="1"/>
          </p:cNvSpPr>
          <p:nvPr/>
        </p:nvSpPr>
        <p:spPr bwMode="auto">
          <a:xfrm>
            <a:off x="5200650" y="1704976"/>
            <a:ext cx="742950" cy="1097756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88" name="Text Box 71"/>
          <p:cNvSpPr txBox="1">
            <a:spLocks noChangeArrowheads="1"/>
          </p:cNvSpPr>
          <p:nvPr/>
        </p:nvSpPr>
        <p:spPr bwMode="auto">
          <a:xfrm>
            <a:off x="4914900" y="1415535"/>
            <a:ext cx="1274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>
                <a:latin typeface="Times New Roman" charset="0"/>
              </a:rPr>
              <a:t>Hashtabelle</a:t>
            </a:r>
          </a:p>
        </p:txBody>
      </p:sp>
      <p:sp>
        <p:nvSpPr>
          <p:cNvPr id="100389" name="Oval 72"/>
          <p:cNvSpPr>
            <a:spLocks noChangeArrowheads="1"/>
          </p:cNvSpPr>
          <p:nvPr/>
        </p:nvSpPr>
        <p:spPr bwMode="auto">
          <a:xfrm>
            <a:off x="5543550" y="2643188"/>
            <a:ext cx="114300" cy="1143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90" name="Oval 73"/>
          <p:cNvSpPr>
            <a:spLocks noChangeArrowheads="1"/>
          </p:cNvSpPr>
          <p:nvPr/>
        </p:nvSpPr>
        <p:spPr bwMode="auto">
          <a:xfrm>
            <a:off x="5543550" y="2071688"/>
            <a:ext cx="114300" cy="1143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91" name="Oval 74"/>
          <p:cNvSpPr>
            <a:spLocks noChangeArrowheads="1"/>
          </p:cNvSpPr>
          <p:nvPr/>
        </p:nvSpPr>
        <p:spPr bwMode="auto">
          <a:xfrm>
            <a:off x="5543550" y="2243138"/>
            <a:ext cx="114300" cy="1143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92" name="Oval 75"/>
          <p:cNvSpPr>
            <a:spLocks noChangeArrowheads="1"/>
          </p:cNvSpPr>
          <p:nvPr/>
        </p:nvSpPr>
        <p:spPr bwMode="auto">
          <a:xfrm>
            <a:off x="5543550" y="1728788"/>
            <a:ext cx="114300" cy="1143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93" name="Oval 76"/>
          <p:cNvSpPr>
            <a:spLocks noChangeArrowheads="1"/>
          </p:cNvSpPr>
          <p:nvPr/>
        </p:nvSpPr>
        <p:spPr bwMode="auto">
          <a:xfrm>
            <a:off x="5543550" y="1900238"/>
            <a:ext cx="114300" cy="1143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94" name="Oval 77"/>
          <p:cNvSpPr>
            <a:spLocks noChangeArrowheads="1"/>
          </p:cNvSpPr>
          <p:nvPr/>
        </p:nvSpPr>
        <p:spPr bwMode="auto">
          <a:xfrm>
            <a:off x="5543550" y="2414588"/>
            <a:ext cx="114300" cy="1143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00395" name="AutoShape 78"/>
          <p:cNvCxnSpPr>
            <a:cxnSpLocks noChangeShapeType="1"/>
            <a:stCxn id="100421" idx="1"/>
            <a:endCxn id="100387" idx="3"/>
          </p:cNvCxnSpPr>
          <p:nvPr/>
        </p:nvCxnSpPr>
        <p:spPr bwMode="auto">
          <a:xfrm rot="-5400000" flipH="1" flipV="1">
            <a:off x="5890022" y="1485901"/>
            <a:ext cx="835819" cy="700088"/>
          </a:xfrm>
          <a:prstGeom prst="bentConnector4">
            <a:avLst>
              <a:gd name="adj1" fmla="val -6838"/>
              <a:gd name="adj2" fmla="val 62583"/>
            </a:avLst>
          </a:prstGeom>
          <a:noFill/>
          <a:ln w="571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2719" name="Rectangle 79"/>
          <p:cNvSpPr>
            <a:spLocks noChangeArrowheads="1"/>
          </p:cNvSpPr>
          <p:nvPr/>
        </p:nvSpPr>
        <p:spPr bwMode="auto">
          <a:xfrm>
            <a:off x="4114800" y="1943100"/>
            <a:ext cx="514350" cy="4000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720" name="Oval 80"/>
          <p:cNvSpPr>
            <a:spLocks noChangeArrowheads="1"/>
          </p:cNvSpPr>
          <p:nvPr/>
        </p:nvSpPr>
        <p:spPr bwMode="auto">
          <a:xfrm>
            <a:off x="4229100" y="1943100"/>
            <a:ext cx="171450" cy="1714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721" name="Oval 81"/>
          <p:cNvSpPr>
            <a:spLocks noChangeArrowheads="1"/>
          </p:cNvSpPr>
          <p:nvPr/>
        </p:nvSpPr>
        <p:spPr bwMode="auto">
          <a:xfrm>
            <a:off x="4400550" y="2171700"/>
            <a:ext cx="171450" cy="1714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722" name="Line 82"/>
          <p:cNvSpPr>
            <a:spLocks noChangeShapeType="1"/>
          </p:cNvSpPr>
          <p:nvPr/>
        </p:nvSpPr>
        <p:spPr bwMode="auto">
          <a:xfrm>
            <a:off x="4514850" y="2228850"/>
            <a:ext cx="9144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723" name="Text Box 83"/>
          <p:cNvSpPr txBox="1">
            <a:spLocks noChangeArrowheads="1"/>
          </p:cNvSpPr>
          <p:nvPr/>
        </p:nvSpPr>
        <p:spPr bwMode="auto">
          <a:xfrm>
            <a:off x="4471988" y="2272785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>
                <a:latin typeface="Times New Roman" charset="0"/>
              </a:rPr>
              <a:t>probe</a:t>
            </a:r>
          </a:p>
        </p:txBody>
      </p:sp>
      <p:sp>
        <p:nvSpPr>
          <p:cNvPr id="100401" name="Oval 88"/>
          <p:cNvSpPr>
            <a:spLocks noChangeArrowheads="1"/>
          </p:cNvSpPr>
          <p:nvPr/>
        </p:nvSpPr>
        <p:spPr bwMode="auto">
          <a:xfrm>
            <a:off x="5029200" y="685800"/>
            <a:ext cx="171450" cy="1714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12729" name="AutoShape 89"/>
          <p:cNvCxnSpPr>
            <a:cxnSpLocks noChangeShapeType="1"/>
            <a:stCxn id="100370" idx="4"/>
            <a:endCxn id="112720" idx="7"/>
          </p:cNvCxnSpPr>
          <p:nvPr/>
        </p:nvCxnSpPr>
        <p:spPr bwMode="auto">
          <a:xfrm>
            <a:off x="2811067" y="1514475"/>
            <a:ext cx="1564481" cy="453629"/>
          </a:xfrm>
          <a:prstGeom prst="bentConnector2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2730" name="Text Box 90"/>
          <p:cNvSpPr txBox="1">
            <a:spLocks noChangeArrowheads="1"/>
          </p:cNvSpPr>
          <p:nvPr/>
        </p:nvSpPr>
        <p:spPr bwMode="auto">
          <a:xfrm>
            <a:off x="2800350" y="1244547"/>
            <a:ext cx="17475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500">
                <a:latin typeface="Times New Roman" charset="0"/>
              </a:rPr>
              <a:t>Lade Blöcke von P1</a:t>
            </a:r>
            <a:endParaRPr lang="de-DE" sz="1800">
              <a:latin typeface="Times New Roman" charset="0"/>
            </a:endParaRPr>
          </a:p>
        </p:txBody>
      </p:sp>
      <p:cxnSp>
        <p:nvCxnSpPr>
          <p:cNvPr id="112731" name="AutoShape 91"/>
          <p:cNvCxnSpPr>
            <a:cxnSpLocks noChangeShapeType="1"/>
            <a:stCxn id="100394" idx="2"/>
            <a:endCxn id="100401" idx="4"/>
          </p:cNvCxnSpPr>
          <p:nvPr/>
        </p:nvCxnSpPr>
        <p:spPr bwMode="auto">
          <a:xfrm rot="10800000">
            <a:off x="5114925" y="857250"/>
            <a:ext cx="414338" cy="1614488"/>
          </a:xfrm>
          <a:prstGeom prst="curvedConnector2">
            <a:avLst/>
          </a:prstGeom>
          <a:noFill/>
          <a:ln w="38100">
            <a:solidFill>
              <a:srgbClr val="33CC3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2732" name="AutoShape 92"/>
          <p:cNvCxnSpPr>
            <a:cxnSpLocks noChangeShapeType="1"/>
            <a:stCxn id="112721" idx="7"/>
            <a:endCxn id="100384" idx="3"/>
          </p:cNvCxnSpPr>
          <p:nvPr/>
        </p:nvCxnSpPr>
        <p:spPr bwMode="auto">
          <a:xfrm rot="-5400000">
            <a:off x="4061223" y="1318023"/>
            <a:ext cx="1364456" cy="39290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CC3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34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1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1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1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11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/>
      <p:bldP spid="112706" grpId="0" autoUpdateAnimBg="0"/>
      <p:bldP spid="112708" grpId="0" autoUpdateAnimBg="0"/>
      <p:bldP spid="112719" grpId="0" animBg="1"/>
      <p:bldP spid="112720" grpId="0" animBg="1"/>
      <p:bldP spid="112721" grpId="0" animBg="1"/>
      <p:bldP spid="112722" grpId="0" animBg="1"/>
      <p:bldP spid="112723" grpId="0" autoUpdateAnimBg="0"/>
      <p:bldP spid="11273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 Black" charset="0"/>
              </a:rPr>
              <a:t>Erste </a:t>
            </a:r>
            <a:r>
              <a:rPr lang="de-DE" dirty="0" smtClean="0">
                <a:latin typeface="Arial Black" charset="0"/>
              </a:rPr>
              <a:t>Optimierungsidee: „push-down“ Selektionen</a:t>
            </a:r>
            <a:endParaRPr lang="de-DE" dirty="0">
              <a:latin typeface="Arial Black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143000" y="1059656"/>
            <a:ext cx="3429000" cy="128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800" b="1"/>
              <a:t>select</a:t>
            </a:r>
            <a:r>
              <a:rPr lang="de-DE" sz="1800"/>
              <a:t> Titel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800" b="1"/>
              <a:t>from</a:t>
            </a:r>
            <a:r>
              <a:rPr lang="de-DE" sz="1800"/>
              <a:t> Professoren, Vorlesungen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800" b="1"/>
              <a:t>where</a:t>
            </a:r>
            <a:r>
              <a:rPr lang="de-DE" sz="1800"/>
              <a:t> Name = ´Popper´ </a:t>
            </a:r>
            <a:r>
              <a:rPr lang="de-DE" sz="1800" b="1"/>
              <a:t>and</a:t>
            </a:r>
            <a:r>
              <a:rPr lang="de-DE" sz="1800"/>
              <a:t>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1800"/>
              <a:t>            PersNr = gelesenVon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248150" y="4083844"/>
            <a:ext cx="1458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Professoren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354367" y="3596879"/>
            <a:ext cx="1458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/>
              <a:t>Vorlesungen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923360" y="3056335"/>
            <a:ext cx="3774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 b="1">
                <a:sym typeface="Symbol" charset="0"/>
              </a:rPr>
              <a:t>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463653" y="2625328"/>
            <a:ext cx="35373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100" b="1">
                <a:sym typeface="Symbol" charset="0"/>
              </a:rPr>
              <a:t></a:t>
            </a:r>
            <a:r>
              <a:rPr lang="de-DE" sz="1800" baseline="-25000"/>
              <a:t>PersNr=gelesenVon</a:t>
            </a:r>
            <a:r>
              <a:rPr lang="de-DE" sz="1800"/>
              <a:t> 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328047" y="1977629"/>
            <a:ext cx="1700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b="1">
                <a:sym typeface="Symbol" charset="0"/>
              </a:rPr>
              <a:t></a:t>
            </a:r>
            <a:r>
              <a:rPr lang="de-DE" sz="1800" b="1" baseline="-25000">
                <a:sym typeface="Symbol" charset="0"/>
              </a:rPr>
              <a:t>Titel</a:t>
            </a:r>
          </a:p>
        </p:txBody>
      </p:sp>
      <p:cxnSp>
        <p:nvCxnSpPr>
          <p:cNvPr id="22537" name="AutoShape 10"/>
          <p:cNvCxnSpPr>
            <a:cxnSpLocks noChangeShapeType="1"/>
            <a:stCxn id="22533" idx="0"/>
            <a:endCxn id="22534" idx="2"/>
          </p:cNvCxnSpPr>
          <p:nvPr/>
        </p:nvCxnSpPr>
        <p:spPr bwMode="auto">
          <a:xfrm flipH="1" flipV="1">
            <a:off x="6112074" y="3471833"/>
            <a:ext cx="971551" cy="12504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538" name="AutoShape 11"/>
          <p:cNvCxnSpPr>
            <a:cxnSpLocks noChangeShapeType="1"/>
          </p:cNvCxnSpPr>
          <p:nvPr/>
        </p:nvCxnSpPr>
        <p:spPr bwMode="auto">
          <a:xfrm flipH="1" flipV="1">
            <a:off x="6084094" y="3002756"/>
            <a:ext cx="1191" cy="2047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539" name="Line 12"/>
          <p:cNvSpPr>
            <a:spLocks noChangeShapeType="1"/>
          </p:cNvSpPr>
          <p:nvPr/>
        </p:nvSpPr>
        <p:spPr bwMode="auto">
          <a:xfrm flipV="1">
            <a:off x="6084094" y="2355056"/>
            <a:ext cx="0" cy="37742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40" name="AutoShape 13"/>
          <p:cNvSpPr>
            <a:spLocks noChangeArrowheads="1"/>
          </p:cNvSpPr>
          <p:nvPr/>
        </p:nvSpPr>
        <p:spPr bwMode="auto">
          <a:xfrm rot="2151902">
            <a:off x="4248151" y="1977628"/>
            <a:ext cx="1079897" cy="27027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1143000" y="4624387"/>
            <a:ext cx="7181740" cy="41549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1800" b="1" dirty="0">
                <a:sym typeface="Symbol" charset="0"/>
              </a:rPr>
              <a:t></a:t>
            </a:r>
            <a:r>
              <a:rPr lang="de-DE" sz="1800" b="1" baseline="-25000" dirty="0">
                <a:sym typeface="Symbol" charset="0"/>
              </a:rPr>
              <a:t>Titel </a:t>
            </a:r>
            <a:r>
              <a:rPr lang="de-DE" sz="1800" dirty="0"/>
              <a:t>(</a:t>
            </a:r>
            <a:r>
              <a:rPr lang="de-DE" sz="2100" b="1" dirty="0">
                <a:sym typeface="Symbol" charset="0"/>
              </a:rPr>
              <a:t></a:t>
            </a:r>
            <a:r>
              <a:rPr lang="de-DE" sz="1800" baseline="-25000" dirty="0" err="1"/>
              <a:t>PersNr</a:t>
            </a:r>
            <a:r>
              <a:rPr lang="de-DE" sz="1800" baseline="-25000" dirty="0"/>
              <a:t>=</a:t>
            </a:r>
            <a:r>
              <a:rPr lang="de-DE" sz="1800" baseline="-25000" dirty="0" err="1"/>
              <a:t>gelesenVon</a:t>
            </a:r>
            <a:r>
              <a:rPr lang="de-DE" sz="1800" dirty="0"/>
              <a:t> ((</a:t>
            </a:r>
            <a:r>
              <a:rPr lang="de-DE" sz="2100" b="1" dirty="0">
                <a:solidFill>
                  <a:srgbClr val="0000FF"/>
                </a:solidFill>
                <a:sym typeface="Symbol" charset="0"/>
              </a:rPr>
              <a:t></a:t>
            </a:r>
            <a:r>
              <a:rPr lang="de-DE" sz="1800" baseline="-25000" dirty="0">
                <a:solidFill>
                  <a:srgbClr val="0000FF"/>
                </a:solidFill>
              </a:rPr>
              <a:t>Name = ´Popper´</a:t>
            </a:r>
            <a:r>
              <a:rPr lang="de-DE" sz="1800" baseline="-25000" dirty="0"/>
              <a:t> </a:t>
            </a:r>
            <a:r>
              <a:rPr lang="de-DE" sz="1800" dirty="0"/>
              <a:t>Professoren) </a:t>
            </a:r>
            <a:r>
              <a:rPr lang="de-DE" sz="1800" b="1" dirty="0">
                <a:sym typeface="Symbol" charset="0"/>
              </a:rPr>
              <a:t> </a:t>
            </a:r>
            <a:r>
              <a:rPr lang="de-DE" sz="1800" dirty="0">
                <a:sym typeface="Symbol" charset="0"/>
              </a:rPr>
              <a:t>Vorlesungen))</a:t>
            </a:r>
          </a:p>
        </p:txBody>
      </p:sp>
      <p:sp>
        <p:nvSpPr>
          <p:cNvPr id="22542" name="Text Box 15"/>
          <p:cNvSpPr txBox="1">
            <a:spLocks noChangeArrowheads="1"/>
          </p:cNvSpPr>
          <p:nvPr/>
        </p:nvSpPr>
        <p:spPr bwMode="auto">
          <a:xfrm>
            <a:off x="4248150" y="3543300"/>
            <a:ext cx="1619250" cy="415498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100" b="1">
                <a:sym typeface="Symbol" charset="0"/>
              </a:rPr>
              <a:t></a:t>
            </a:r>
            <a:r>
              <a:rPr lang="de-DE" sz="1800" baseline="-25000"/>
              <a:t>Name = ´Popper´</a:t>
            </a:r>
            <a:endParaRPr lang="de-DE" sz="1800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4950619" y="3921919"/>
            <a:ext cx="0" cy="21550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44" name="Line 17"/>
          <p:cNvSpPr>
            <a:spLocks noChangeShapeType="1"/>
          </p:cNvSpPr>
          <p:nvPr/>
        </p:nvSpPr>
        <p:spPr bwMode="auto">
          <a:xfrm flipV="1">
            <a:off x="4950619" y="3436144"/>
            <a:ext cx="1133475" cy="27027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00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" y="-344091"/>
            <a:ext cx="8343900" cy="582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AF3C-31A2-E541-8213-0179D07E4B6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56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t="3125" r="9392" b="5707"/>
          <a:stretch>
            <a:fillRect/>
          </a:stretch>
        </p:blipFill>
        <p:spPr bwMode="auto">
          <a:xfrm>
            <a:off x="1547813" y="0"/>
            <a:ext cx="5994797" cy="500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AF3C-31A2-E541-8213-0179D07E4B6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62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t="36220" r="15018"/>
          <a:stretch>
            <a:fillRect/>
          </a:stretch>
        </p:blipFill>
        <p:spPr bwMode="auto">
          <a:xfrm>
            <a:off x="1143000" y="803673"/>
            <a:ext cx="6858000" cy="43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AF3C-31A2-E541-8213-0179D07E4B6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69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94" y="-171450"/>
            <a:ext cx="6805613" cy="503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AF3C-31A2-E541-8213-0179D07E4B6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97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Parallele Anfragebearbeitung:</a:t>
            </a:r>
            <a:br>
              <a:rPr lang="de-DE">
                <a:latin typeface="Arial Black" charset="0"/>
              </a:rPr>
            </a:br>
            <a:r>
              <a:rPr lang="de-DE">
                <a:latin typeface="Arial Black" charset="0"/>
              </a:rPr>
              <a:t>Hash Join</a:t>
            </a:r>
          </a:p>
        </p:txBody>
      </p:sp>
      <p:grpSp>
        <p:nvGrpSpPr>
          <p:cNvPr id="120835" name="Group 3"/>
          <p:cNvGrpSpPr>
            <a:grpSpLocks/>
          </p:cNvGrpSpPr>
          <p:nvPr/>
        </p:nvGrpSpPr>
        <p:grpSpPr bwMode="auto">
          <a:xfrm>
            <a:off x="1143000" y="2400300"/>
            <a:ext cx="1600200" cy="2400300"/>
            <a:chOff x="336" y="2016"/>
            <a:chExt cx="1344" cy="2016"/>
          </a:xfrm>
        </p:grpSpPr>
        <p:sp>
          <p:nvSpPr>
            <p:cNvPr id="120876" name="AutoShape 4"/>
            <p:cNvSpPr>
              <a:spLocks noChangeArrowheads="1"/>
            </p:cNvSpPr>
            <p:nvPr/>
          </p:nvSpPr>
          <p:spPr bwMode="auto">
            <a:xfrm>
              <a:off x="336" y="3024"/>
              <a:ext cx="1344" cy="1008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0877" name="Rectangle 5"/>
            <p:cNvSpPr>
              <a:spLocks noChangeArrowheads="1"/>
            </p:cNvSpPr>
            <p:nvPr/>
          </p:nvSpPr>
          <p:spPr bwMode="auto">
            <a:xfrm>
              <a:off x="480" y="3360"/>
              <a:ext cx="432" cy="5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100" dirty="0" smtClean="0">
                  <a:latin typeface="Times New Roman" charset="0"/>
                </a:rPr>
                <a:t>R´</a:t>
              </a:r>
              <a:endParaRPr lang="de-DE" sz="2100" dirty="0">
                <a:latin typeface="Times New Roman" charset="0"/>
              </a:endParaRPr>
            </a:p>
          </p:txBody>
        </p:sp>
        <p:sp>
          <p:nvSpPr>
            <p:cNvPr id="120878" name="Rectangle 6"/>
            <p:cNvSpPr>
              <a:spLocks noChangeArrowheads="1"/>
            </p:cNvSpPr>
            <p:nvPr/>
          </p:nvSpPr>
          <p:spPr bwMode="auto">
            <a:xfrm>
              <a:off x="1056" y="3360"/>
              <a:ext cx="432" cy="5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100" dirty="0">
                  <a:latin typeface="Times New Roman" charset="0"/>
                </a:rPr>
                <a:t>S</a:t>
              </a:r>
              <a:r>
                <a:rPr lang="de-DE" sz="2100" dirty="0" smtClean="0">
                  <a:latin typeface="Times New Roman" charset="0"/>
                </a:rPr>
                <a:t>´</a:t>
              </a:r>
              <a:endParaRPr lang="de-DE" sz="2100" dirty="0">
                <a:latin typeface="Times New Roman" charset="0"/>
              </a:endParaRPr>
            </a:p>
          </p:txBody>
        </p:sp>
        <p:sp>
          <p:nvSpPr>
            <p:cNvPr id="120879" name="Rectangle 7"/>
            <p:cNvSpPr>
              <a:spLocks noChangeArrowheads="1"/>
            </p:cNvSpPr>
            <p:nvPr/>
          </p:nvSpPr>
          <p:spPr bwMode="auto">
            <a:xfrm>
              <a:off x="432" y="2496"/>
              <a:ext cx="528" cy="2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100">
                  <a:latin typeface="Times New Roman" charset="0"/>
                </a:rPr>
                <a:t>scan</a:t>
              </a:r>
            </a:p>
          </p:txBody>
        </p:sp>
        <p:sp>
          <p:nvSpPr>
            <p:cNvPr id="120880" name="Rectangle 8"/>
            <p:cNvSpPr>
              <a:spLocks noChangeArrowheads="1"/>
            </p:cNvSpPr>
            <p:nvPr/>
          </p:nvSpPr>
          <p:spPr bwMode="auto">
            <a:xfrm>
              <a:off x="1008" y="2496"/>
              <a:ext cx="528" cy="2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100">
                  <a:latin typeface="Times New Roman" charset="0"/>
                </a:rPr>
                <a:t>scan</a:t>
              </a:r>
            </a:p>
          </p:txBody>
        </p:sp>
        <p:cxnSp>
          <p:nvCxnSpPr>
            <p:cNvPr id="120881" name="AutoShape 9"/>
            <p:cNvCxnSpPr>
              <a:cxnSpLocks noChangeShapeType="1"/>
              <a:stCxn id="120877" idx="0"/>
              <a:endCxn id="120879" idx="2"/>
            </p:cNvCxnSpPr>
            <p:nvPr/>
          </p:nvCxnSpPr>
          <p:spPr bwMode="auto">
            <a:xfrm flipV="1">
              <a:off x="696" y="2796"/>
              <a:ext cx="0" cy="5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82" name="AutoShape 10"/>
            <p:cNvCxnSpPr>
              <a:cxnSpLocks noChangeShapeType="1"/>
              <a:stCxn id="120878" idx="0"/>
              <a:endCxn id="120880" idx="2"/>
            </p:cNvCxnSpPr>
            <p:nvPr/>
          </p:nvCxnSpPr>
          <p:spPr bwMode="auto">
            <a:xfrm flipV="1">
              <a:off x="1272" y="2796"/>
              <a:ext cx="0" cy="5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83" name="AutoShape 11"/>
            <p:cNvSpPr>
              <a:spLocks noChangeArrowheads="1"/>
            </p:cNvSpPr>
            <p:nvPr/>
          </p:nvSpPr>
          <p:spPr bwMode="auto">
            <a:xfrm>
              <a:off x="336" y="2016"/>
              <a:ext cx="57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Times New Roman" charset="0"/>
                </a:rPr>
                <a:t>split</a:t>
              </a:r>
            </a:p>
          </p:txBody>
        </p:sp>
        <p:cxnSp>
          <p:nvCxnSpPr>
            <p:cNvPr id="120884" name="AutoShape 12"/>
            <p:cNvCxnSpPr>
              <a:cxnSpLocks noChangeShapeType="1"/>
              <a:stCxn id="120879" idx="0"/>
              <a:endCxn id="120883" idx="1"/>
            </p:cNvCxnSpPr>
            <p:nvPr/>
          </p:nvCxnSpPr>
          <p:spPr bwMode="auto">
            <a:xfrm flipH="1" flipV="1">
              <a:off x="624" y="2268"/>
              <a:ext cx="72" cy="21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85" name="AutoShape 13"/>
            <p:cNvSpPr>
              <a:spLocks noChangeArrowheads="1"/>
            </p:cNvSpPr>
            <p:nvPr/>
          </p:nvSpPr>
          <p:spPr bwMode="auto">
            <a:xfrm>
              <a:off x="1008" y="2016"/>
              <a:ext cx="57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 err="1">
                  <a:latin typeface="Times New Roman" charset="0"/>
                </a:rPr>
                <a:t>split</a:t>
              </a:r>
              <a:endParaRPr lang="de-DE" dirty="0">
                <a:latin typeface="Times New Roman" charset="0"/>
              </a:endParaRPr>
            </a:p>
          </p:txBody>
        </p:sp>
        <p:cxnSp>
          <p:nvCxnSpPr>
            <p:cNvPr id="120886" name="AutoShape 14"/>
            <p:cNvCxnSpPr>
              <a:cxnSpLocks noChangeShapeType="1"/>
              <a:stCxn id="120880" idx="0"/>
              <a:endCxn id="120885" idx="1"/>
            </p:cNvCxnSpPr>
            <p:nvPr/>
          </p:nvCxnSpPr>
          <p:spPr bwMode="auto">
            <a:xfrm flipV="1">
              <a:off x="1272" y="2268"/>
              <a:ext cx="24" cy="21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0836" name="Group 15"/>
          <p:cNvGrpSpPr>
            <a:grpSpLocks/>
          </p:cNvGrpSpPr>
          <p:nvPr/>
        </p:nvGrpSpPr>
        <p:grpSpPr bwMode="auto">
          <a:xfrm>
            <a:off x="4857750" y="2400300"/>
            <a:ext cx="1600200" cy="2400300"/>
            <a:chOff x="3120" y="2016"/>
            <a:chExt cx="1344" cy="2016"/>
          </a:xfrm>
        </p:grpSpPr>
        <p:sp>
          <p:nvSpPr>
            <p:cNvPr id="120867" name="AutoShape 16"/>
            <p:cNvSpPr>
              <a:spLocks noChangeArrowheads="1"/>
            </p:cNvSpPr>
            <p:nvPr/>
          </p:nvSpPr>
          <p:spPr bwMode="auto">
            <a:xfrm>
              <a:off x="3120" y="3024"/>
              <a:ext cx="1344" cy="1008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0868" name="Rectangle 17"/>
            <p:cNvSpPr>
              <a:spLocks noChangeArrowheads="1"/>
            </p:cNvSpPr>
            <p:nvPr/>
          </p:nvSpPr>
          <p:spPr bwMode="auto">
            <a:xfrm>
              <a:off x="3264" y="3360"/>
              <a:ext cx="1008" cy="57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100" dirty="0" err="1" smtClean="0">
                  <a:solidFill>
                    <a:srgbClr val="3333CC"/>
                  </a:solidFill>
                  <a:latin typeface="Times New Roman" charset="0"/>
                </a:rPr>
                <a:t>Ri</a:t>
              </a:r>
              <a:r>
                <a:rPr lang="de-DE" sz="2100" dirty="0" smtClean="0">
                  <a:latin typeface="Times New Roman" charset="0"/>
                </a:rPr>
                <a:t>       </a:t>
              </a:r>
              <a:r>
                <a:rPr lang="de-DE" sz="2100" dirty="0" smtClean="0">
                  <a:solidFill>
                    <a:srgbClr val="3333CC"/>
                  </a:solidFill>
                  <a:latin typeface="Times New Roman" charset="0"/>
                </a:rPr>
                <a:t>Si</a:t>
              </a:r>
              <a:endParaRPr lang="de-DE" sz="2100" dirty="0">
                <a:solidFill>
                  <a:srgbClr val="3333CC"/>
                </a:solidFill>
                <a:latin typeface="Times New Roman" charset="0"/>
              </a:endParaRPr>
            </a:p>
          </p:txBody>
        </p:sp>
        <p:sp>
          <p:nvSpPr>
            <p:cNvPr id="120869" name="Rectangle 18"/>
            <p:cNvSpPr>
              <a:spLocks noChangeArrowheads="1"/>
            </p:cNvSpPr>
            <p:nvPr/>
          </p:nvSpPr>
          <p:spPr bwMode="auto">
            <a:xfrm>
              <a:off x="3216" y="2496"/>
              <a:ext cx="1008" cy="2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100">
                  <a:latin typeface="Times New Roman" charset="0"/>
                </a:rPr>
                <a:t>join</a:t>
              </a:r>
            </a:p>
          </p:txBody>
        </p:sp>
        <p:cxnSp>
          <p:nvCxnSpPr>
            <p:cNvPr id="120870" name="AutoShape 19"/>
            <p:cNvCxnSpPr>
              <a:cxnSpLocks noChangeShapeType="1"/>
              <a:stCxn id="120868" idx="0"/>
              <a:endCxn id="120869" idx="2"/>
            </p:cNvCxnSpPr>
            <p:nvPr/>
          </p:nvCxnSpPr>
          <p:spPr bwMode="auto">
            <a:xfrm flipH="1" flipV="1">
              <a:off x="3720" y="2796"/>
              <a:ext cx="48" cy="5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71" name="AutoShape 20"/>
            <p:cNvSpPr>
              <a:spLocks noChangeArrowheads="1"/>
            </p:cNvSpPr>
            <p:nvPr/>
          </p:nvSpPr>
          <p:spPr bwMode="auto">
            <a:xfrm>
              <a:off x="3120" y="2016"/>
              <a:ext cx="57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500">
                  <a:latin typeface="Times New Roman" charset="0"/>
                </a:rPr>
                <a:t>merge</a:t>
              </a:r>
            </a:p>
          </p:txBody>
        </p:sp>
        <p:sp>
          <p:nvSpPr>
            <p:cNvPr id="120872" name="AutoShape 21"/>
            <p:cNvSpPr>
              <a:spLocks noChangeArrowheads="1"/>
            </p:cNvSpPr>
            <p:nvPr/>
          </p:nvSpPr>
          <p:spPr bwMode="auto">
            <a:xfrm>
              <a:off x="3792" y="2016"/>
              <a:ext cx="57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500">
                  <a:latin typeface="Times New Roman" charset="0"/>
                </a:rPr>
                <a:t>merge</a:t>
              </a:r>
            </a:p>
          </p:txBody>
        </p:sp>
        <p:sp>
          <p:nvSpPr>
            <p:cNvPr id="120873" name="AutoShape 22"/>
            <p:cNvSpPr>
              <a:spLocks noChangeArrowheads="1"/>
            </p:cNvSpPr>
            <p:nvPr/>
          </p:nvSpPr>
          <p:spPr bwMode="auto">
            <a:xfrm rot="5393481">
              <a:off x="3672" y="3528"/>
              <a:ext cx="192" cy="240"/>
            </a:xfrm>
            <a:prstGeom prst="flowChartCollat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0874" name="Line 23"/>
            <p:cNvSpPr>
              <a:spLocks noChangeShapeType="1"/>
            </p:cNvSpPr>
            <p:nvPr/>
          </p:nvSpPr>
          <p:spPr bwMode="auto">
            <a:xfrm>
              <a:off x="3408" y="225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0875" name="Line 24"/>
            <p:cNvSpPr>
              <a:spLocks noChangeShapeType="1"/>
            </p:cNvSpPr>
            <p:nvPr/>
          </p:nvSpPr>
          <p:spPr bwMode="auto">
            <a:xfrm>
              <a:off x="4080" y="225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grpSp>
        <p:nvGrpSpPr>
          <p:cNvPr id="120837" name="Group 25"/>
          <p:cNvGrpSpPr>
            <a:grpSpLocks/>
          </p:cNvGrpSpPr>
          <p:nvPr/>
        </p:nvGrpSpPr>
        <p:grpSpPr bwMode="auto">
          <a:xfrm>
            <a:off x="2921045" y="2386012"/>
            <a:ext cx="1600200" cy="2400300"/>
            <a:chOff x="336" y="2016"/>
            <a:chExt cx="1344" cy="2016"/>
          </a:xfrm>
          <a:noFill/>
        </p:grpSpPr>
        <p:sp>
          <p:nvSpPr>
            <p:cNvPr id="120856" name="AutoShape 26"/>
            <p:cNvSpPr>
              <a:spLocks noChangeArrowheads="1"/>
            </p:cNvSpPr>
            <p:nvPr/>
          </p:nvSpPr>
          <p:spPr bwMode="auto">
            <a:xfrm>
              <a:off x="336" y="3024"/>
              <a:ext cx="1344" cy="1008"/>
            </a:xfrm>
            <a:prstGeom prst="can">
              <a:avLst>
                <a:gd name="adj" fmla="val 25000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0857" name="Rectangle 27"/>
            <p:cNvSpPr>
              <a:spLocks noChangeArrowheads="1"/>
            </p:cNvSpPr>
            <p:nvPr/>
          </p:nvSpPr>
          <p:spPr bwMode="auto">
            <a:xfrm>
              <a:off x="480" y="3360"/>
              <a:ext cx="432" cy="576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100" dirty="0" smtClean="0">
                  <a:latin typeface="Times New Roman" charset="0"/>
                </a:rPr>
                <a:t>R´´</a:t>
              </a:r>
              <a:endParaRPr lang="de-DE" sz="2100" dirty="0">
                <a:latin typeface="Times New Roman" charset="0"/>
              </a:endParaRPr>
            </a:p>
          </p:txBody>
        </p:sp>
        <p:sp>
          <p:nvSpPr>
            <p:cNvPr id="120858" name="Rectangle 28"/>
            <p:cNvSpPr>
              <a:spLocks noChangeArrowheads="1"/>
            </p:cNvSpPr>
            <p:nvPr/>
          </p:nvSpPr>
          <p:spPr bwMode="auto">
            <a:xfrm>
              <a:off x="1056" y="3360"/>
              <a:ext cx="432" cy="576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100" dirty="0" smtClean="0">
                  <a:latin typeface="Times New Roman" charset="0"/>
                </a:rPr>
                <a:t>S´´</a:t>
              </a:r>
              <a:endParaRPr lang="de-DE" sz="2100" dirty="0">
                <a:latin typeface="Times New Roman" charset="0"/>
              </a:endParaRPr>
            </a:p>
          </p:txBody>
        </p:sp>
        <p:sp>
          <p:nvSpPr>
            <p:cNvPr id="120859" name="Rectangle 29"/>
            <p:cNvSpPr>
              <a:spLocks noChangeArrowheads="1"/>
            </p:cNvSpPr>
            <p:nvPr/>
          </p:nvSpPr>
          <p:spPr bwMode="auto">
            <a:xfrm>
              <a:off x="432" y="2496"/>
              <a:ext cx="528" cy="288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100">
                  <a:latin typeface="Times New Roman" charset="0"/>
                </a:rPr>
                <a:t>scan</a:t>
              </a:r>
            </a:p>
          </p:txBody>
        </p:sp>
        <p:sp>
          <p:nvSpPr>
            <p:cNvPr id="120860" name="Rectangle 30"/>
            <p:cNvSpPr>
              <a:spLocks noChangeArrowheads="1"/>
            </p:cNvSpPr>
            <p:nvPr/>
          </p:nvSpPr>
          <p:spPr bwMode="auto">
            <a:xfrm>
              <a:off x="1008" y="2496"/>
              <a:ext cx="528" cy="288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100">
                  <a:latin typeface="Times New Roman" charset="0"/>
                </a:rPr>
                <a:t>scan</a:t>
              </a:r>
            </a:p>
          </p:txBody>
        </p:sp>
        <p:cxnSp>
          <p:nvCxnSpPr>
            <p:cNvPr id="120861" name="AutoShape 31"/>
            <p:cNvCxnSpPr>
              <a:cxnSpLocks noChangeShapeType="1"/>
              <a:stCxn id="120857" idx="0"/>
              <a:endCxn id="120859" idx="2"/>
            </p:cNvCxnSpPr>
            <p:nvPr/>
          </p:nvCxnSpPr>
          <p:spPr bwMode="auto">
            <a:xfrm flipV="1">
              <a:off x="696" y="2796"/>
              <a:ext cx="0" cy="552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62" name="AutoShape 32"/>
            <p:cNvCxnSpPr>
              <a:cxnSpLocks noChangeShapeType="1"/>
              <a:stCxn id="120858" idx="0"/>
              <a:endCxn id="120860" idx="2"/>
            </p:cNvCxnSpPr>
            <p:nvPr/>
          </p:nvCxnSpPr>
          <p:spPr bwMode="auto">
            <a:xfrm flipV="1">
              <a:off x="1272" y="2796"/>
              <a:ext cx="0" cy="552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63" name="AutoShape 33"/>
            <p:cNvSpPr>
              <a:spLocks noChangeArrowheads="1"/>
            </p:cNvSpPr>
            <p:nvPr/>
          </p:nvSpPr>
          <p:spPr bwMode="auto">
            <a:xfrm>
              <a:off x="336" y="2016"/>
              <a:ext cx="57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Times New Roman" charset="0"/>
                </a:rPr>
                <a:t>split</a:t>
              </a:r>
            </a:p>
          </p:txBody>
        </p:sp>
        <p:cxnSp>
          <p:nvCxnSpPr>
            <p:cNvPr id="120864" name="AutoShape 34"/>
            <p:cNvCxnSpPr>
              <a:cxnSpLocks noChangeShapeType="1"/>
              <a:stCxn id="120859" idx="0"/>
              <a:endCxn id="120863" idx="1"/>
            </p:cNvCxnSpPr>
            <p:nvPr/>
          </p:nvCxnSpPr>
          <p:spPr bwMode="auto">
            <a:xfrm flipH="1" flipV="1">
              <a:off x="624" y="2268"/>
              <a:ext cx="72" cy="216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65" name="AutoShape 35"/>
            <p:cNvSpPr>
              <a:spLocks noChangeArrowheads="1"/>
            </p:cNvSpPr>
            <p:nvPr/>
          </p:nvSpPr>
          <p:spPr bwMode="auto">
            <a:xfrm>
              <a:off x="1008" y="2016"/>
              <a:ext cx="57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Times New Roman" charset="0"/>
                </a:rPr>
                <a:t>split</a:t>
              </a:r>
            </a:p>
          </p:txBody>
        </p:sp>
        <p:cxnSp>
          <p:nvCxnSpPr>
            <p:cNvPr id="120866" name="AutoShape 36"/>
            <p:cNvCxnSpPr>
              <a:cxnSpLocks noChangeShapeType="1"/>
              <a:stCxn id="120860" idx="0"/>
              <a:endCxn id="120865" idx="1"/>
            </p:cNvCxnSpPr>
            <p:nvPr/>
          </p:nvCxnSpPr>
          <p:spPr bwMode="auto">
            <a:xfrm flipV="1">
              <a:off x="1272" y="2268"/>
              <a:ext cx="24" cy="216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0838" name="Group 37"/>
          <p:cNvGrpSpPr>
            <a:grpSpLocks/>
          </p:cNvGrpSpPr>
          <p:nvPr/>
        </p:nvGrpSpPr>
        <p:grpSpPr bwMode="auto">
          <a:xfrm>
            <a:off x="6572250" y="2400300"/>
            <a:ext cx="1600200" cy="2400300"/>
            <a:chOff x="3120" y="2016"/>
            <a:chExt cx="1344" cy="2016"/>
          </a:xfrm>
        </p:grpSpPr>
        <p:sp>
          <p:nvSpPr>
            <p:cNvPr id="120847" name="AutoShape 38"/>
            <p:cNvSpPr>
              <a:spLocks noChangeArrowheads="1"/>
            </p:cNvSpPr>
            <p:nvPr/>
          </p:nvSpPr>
          <p:spPr bwMode="auto">
            <a:xfrm>
              <a:off x="3120" y="3024"/>
              <a:ext cx="1344" cy="1008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0848" name="Rectangle 39"/>
            <p:cNvSpPr>
              <a:spLocks noChangeArrowheads="1"/>
            </p:cNvSpPr>
            <p:nvPr/>
          </p:nvSpPr>
          <p:spPr bwMode="auto">
            <a:xfrm>
              <a:off x="3264" y="3360"/>
              <a:ext cx="1008" cy="57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100" dirty="0" err="1" smtClean="0">
                  <a:solidFill>
                    <a:srgbClr val="CC00FF"/>
                  </a:solidFill>
                  <a:latin typeface="Times New Roman" charset="0"/>
                </a:rPr>
                <a:t>Rj</a:t>
              </a:r>
              <a:r>
                <a:rPr lang="de-DE" sz="2100" dirty="0" smtClean="0">
                  <a:latin typeface="Times New Roman" charset="0"/>
                </a:rPr>
                <a:t>      </a:t>
              </a:r>
              <a:r>
                <a:rPr lang="de-DE" sz="2100" dirty="0" smtClean="0">
                  <a:solidFill>
                    <a:srgbClr val="CC00FF"/>
                  </a:solidFill>
                  <a:latin typeface="Times New Roman" charset="0"/>
                </a:rPr>
                <a:t> </a:t>
              </a:r>
              <a:r>
                <a:rPr lang="de-DE" sz="2100" dirty="0" err="1" smtClean="0">
                  <a:solidFill>
                    <a:srgbClr val="CC00FF"/>
                  </a:solidFill>
                  <a:latin typeface="Times New Roman" charset="0"/>
                </a:rPr>
                <a:t>Sj</a:t>
              </a:r>
              <a:endParaRPr lang="de-DE" sz="2100" dirty="0">
                <a:solidFill>
                  <a:srgbClr val="CC00FF"/>
                </a:solidFill>
                <a:latin typeface="Times New Roman" charset="0"/>
              </a:endParaRPr>
            </a:p>
          </p:txBody>
        </p:sp>
        <p:sp>
          <p:nvSpPr>
            <p:cNvPr id="120849" name="Rectangle 40"/>
            <p:cNvSpPr>
              <a:spLocks noChangeArrowheads="1"/>
            </p:cNvSpPr>
            <p:nvPr/>
          </p:nvSpPr>
          <p:spPr bwMode="auto">
            <a:xfrm>
              <a:off x="3216" y="2496"/>
              <a:ext cx="1008" cy="2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100">
                  <a:latin typeface="Times New Roman" charset="0"/>
                </a:rPr>
                <a:t>join</a:t>
              </a:r>
            </a:p>
          </p:txBody>
        </p:sp>
        <p:cxnSp>
          <p:nvCxnSpPr>
            <p:cNvPr id="120850" name="AutoShape 41"/>
            <p:cNvCxnSpPr>
              <a:cxnSpLocks noChangeShapeType="1"/>
              <a:stCxn id="120848" idx="0"/>
              <a:endCxn id="120849" idx="2"/>
            </p:cNvCxnSpPr>
            <p:nvPr/>
          </p:nvCxnSpPr>
          <p:spPr bwMode="auto">
            <a:xfrm flipH="1" flipV="1">
              <a:off x="3720" y="2796"/>
              <a:ext cx="48" cy="5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51" name="AutoShape 42"/>
            <p:cNvSpPr>
              <a:spLocks noChangeArrowheads="1"/>
            </p:cNvSpPr>
            <p:nvPr/>
          </p:nvSpPr>
          <p:spPr bwMode="auto">
            <a:xfrm>
              <a:off x="3120" y="2016"/>
              <a:ext cx="57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500" dirty="0" err="1">
                  <a:latin typeface="Times New Roman" charset="0"/>
                </a:rPr>
                <a:t>merge</a:t>
              </a:r>
              <a:endParaRPr lang="de-DE" sz="1500" dirty="0">
                <a:latin typeface="Times New Roman" charset="0"/>
              </a:endParaRPr>
            </a:p>
          </p:txBody>
        </p:sp>
        <p:sp>
          <p:nvSpPr>
            <p:cNvPr id="120852" name="AutoShape 43"/>
            <p:cNvSpPr>
              <a:spLocks noChangeArrowheads="1"/>
            </p:cNvSpPr>
            <p:nvPr/>
          </p:nvSpPr>
          <p:spPr bwMode="auto">
            <a:xfrm>
              <a:off x="3792" y="2016"/>
              <a:ext cx="57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500">
                  <a:latin typeface="Times New Roman" charset="0"/>
                </a:rPr>
                <a:t>merge</a:t>
              </a:r>
            </a:p>
          </p:txBody>
        </p:sp>
        <p:sp>
          <p:nvSpPr>
            <p:cNvPr id="120853" name="AutoShape 44"/>
            <p:cNvSpPr>
              <a:spLocks noChangeArrowheads="1"/>
            </p:cNvSpPr>
            <p:nvPr/>
          </p:nvSpPr>
          <p:spPr bwMode="auto">
            <a:xfrm rot="5393481">
              <a:off x="3672" y="3528"/>
              <a:ext cx="192" cy="240"/>
            </a:xfrm>
            <a:prstGeom prst="flowChartCollat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0854" name="Line 45"/>
            <p:cNvSpPr>
              <a:spLocks noChangeShapeType="1"/>
            </p:cNvSpPr>
            <p:nvPr/>
          </p:nvSpPr>
          <p:spPr bwMode="auto">
            <a:xfrm>
              <a:off x="3408" y="225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0855" name="Line 46"/>
            <p:cNvSpPr>
              <a:spLocks noChangeShapeType="1"/>
            </p:cNvSpPr>
            <p:nvPr/>
          </p:nvSpPr>
          <p:spPr bwMode="auto">
            <a:xfrm>
              <a:off x="4080" y="225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cxnSp>
        <p:nvCxnSpPr>
          <p:cNvPr id="120839" name="AutoShape 47"/>
          <p:cNvCxnSpPr>
            <a:cxnSpLocks noChangeShapeType="1"/>
            <a:stCxn id="120885" idx="3"/>
            <a:endCxn id="120872" idx="3"/>
          </p:cNvCxnSpPr>
          <p:nvPr/>
        </p:nvCxnSpPr>
        <p:spPr bwMode="auto">
          <a:xfrm rot="5400000" flipV="1">
            <a:off x="4142780" y="529233"/>
            <a:ext cx="1191" cy="3714750"/>
          </a:xfrm>
          <a:prstGeom prst="curvedConnector3">
            <a:avLst>
              <a:gd name="adj1" fmla="val -44200014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0840" name="AutoShape 48"/>
          <p:cNvCxnSpPr>
            <a:cxnSpLocks noChangeShapeType="1"/>
            <a:stCxn id="120883" idx="3"/>
            <a:endCxn id="120871" idx="3"/>
          </p:cNvCxnSpPr>
          <p:nvPr/>
        </p:nvCxnSpPr>
        <p:spPr bwMode="auto">
          <a:xfrm rot="5400000" flipV="1">
            <a:off x="3342680" y="529233"/>
            <a:ext cx="1191" cy="3714750"/>
          </a:xfrm>
          <a:prstGeom prst="curvedConnector3">
            <a:avLst>
              <a:gd name="adj1" fmla="val -59100014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0843" name="AutoShape 51"/>
          <p:cNvCxnSpPr>
            <a:cxnSpLocks noChangeShapeType="1"/>
            <a:stCxn id="120883" idx="3"/>
            <a:endCxn id="120851" idx="3"/>
          </p:cNvCxnSpPr>
          <p:nvPr/>
        </p:nvCxnSpPr>
        <p:spPr bwMode="auto">
          <a:xfrm rot="5400000" flipV="1">
            <a:off x="4199930" y="-328017"/>
            <a:ext cx="1191" cy="5429250"/>
          </a:xfrm>
          <a:prstGeom prst="curvedConnector3">
            <a:avLst>
              <a:gd name="adj1" fmla="val -91600032"/>
            </a:avLst>
          </a:prstGeom>
          <a:noFill/>
          <a:ln w="381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0844" name="AutoShape 52"/>
          <p:cNvCxnSpPr>
            <a:cxnSpLocks noChangeShapeType="1"/>
          </p:cNvCxnSpPr>
          <p:nvPr/>
        </p:nvCxnSpPr>
        <p:spPr bwMode="auto">
          <a:xfrm rot="5400000" flipV="1">
            <a:off x="5000029" y="-313728"/>
            <a:ext cx="1191" cy="5429250"/>
          </a:xfrm>
          <a:prstGeom prst="curvedConnector3">
            <a:avLst>
              <a:gd name="adj1" fmla="val -105800032"/>
            </a:avLst>
          </a:prstGeom>
          <a:noFill/>
          <a:ln w="381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20" name="Gebogener Pfeil 19"/>
          <p:cNvSpPr/>
          <p:nvPr/>
        </p:nvSpPr>
        <p:spPr>
          <a:xfrm>
            <a:off x="3035562" y="1872342"/>
            <a:ext cx="2079363" cy="1078025"/>
          </a:xfrm>
          <a:prstGeom prst="circularArrow">
            <a:avLst>
              <a:gd name="adj1" fmla="val 2639"/>
              <a:gd name="adj2" fmla="val 941960"/>
              <a:gd name="adj3" fmla="val 20539003"/>
              <a:gd name="adj4" fmla="val 10800000"/>
              <a:gd name="adj5" fmla="val 699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88" name="Gebogener Pfeil 87"/>
          <p:cNvSpPr/>
          <p:nvPr/>
        </p:nvSpPr>
        <p:spPr>
          <a:xfrm>
            <a:off x="3849950" y="1644013"/>
            <a:ext cx="2079363" cy="1456645"/>
          </a:xfrm>
          <a:prstGeom prst="circularArrow">
            <a:avLst>
              <a:gd name="adj1" fmla="val 2639"/>
              <a:gd name="adj2" fmla="val 941960"/>
              <a:gd name="adj3" fmla="val 20539003"/>
              <a:gd name="adj4" fmla="val 10800000"/>
              <a:gd name="adj5" fmla="val 699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89" name="Gebogener Pfeil 88"/>
          <p:cNvSpPr/>
          <p:nvPr/>
        </p:nvSpPr>
        <p:spPr>
          <a:xfrm rot="220730">
            <a:off x="3335600" y="1644013"/>
            <a:ext cx="3522401" cy="1827848"/>
          </a:xfrm>
          <a:prstGeom prst="circularArrow">
            <a:avLst>
              <a:gd name="adj1" fmla="val 0"/>
              <a:gd name="adj2" fmla="val 533081"/>
              <a:gd name="adj3" fmla="val 20549167"/>
              <a:gd name="adj4" fmla="val 11001621"/>
              <a:gd name="adj5" fmla="val 299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90" name="Gebogener Pfeil 89"/>
          <p:cNvSpPr/>
          <p:nvPr/>
        </p:nvSpPr>
        <p:spPr>
          <a:xfrm rot="220730">
            <a:off x="4078550" y="1658300"/>
            <a:ext cx="3522401" cy="1827848"/>
          </a:xfrm>
          <a:prstGeom prst="circularArrow">
            <a:avLst>
              <a:gd name="adj1" fmla="val 0"/>
              <a:gd name="adj2" fmla="val 533081"/>
              <a:gd name="adj3" fmla="val 20549167"/>
              <a:gd name="adj4" fmla="val 11001621"/>
              <a:gd name="adj5" fmla="val 299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38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553641"/>
          </a:xfrm>
        </p:spPr>
        <p:txBody>
          <a:bodyPr/>
          <a:lstStyle/>
          <a:p>
            <a:r>
              <a:rPr lang="de-DE">
                <a:latin typeface="Arial Black" charset="0"/>
              </a:rPr>
              <a:t>Paralleler Hash Join – im Detail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627460"/>
            <a:ext cx="6743700" cy="4229100"/>
          </a:xfrm>
        </p:spPr>
        <p:txBody>
          <a:bodyPr/>
          <a:lstStyle/>
          <a:p>
            <a:pPr marL="342900" indent="-342900">
              <a:buFont typeface="Monotype Sorts" charset="0"/>
              <a:buAutoNum type="arabicPeriod"/>
            </a:pPr>
            <a:r>
              <a:rPr lang="de-DE" dirty="0">
                <a:latin typeface="Tahoma" charset="0"/>
              </a:rPr>
              <a:t>An jeder Station werden mittels Hash-Funktion h1 die jeweiligen Partitionen von </a:t>
            </a:r>
            <a:r>
              <a:rPr lang="de-DE" dirty="0" smtClean="0">
                <a:latin typeface="Tahoma" charset="0"/>
              </a:rPr>
              <a:t>R </a:t>
            </a:r>
            <a:r>
              <a:rPr lang="de-DE" dirty="0">
                <a:latin typeface="Tahoma" charset="0"/>
              </a:rPr>
              <a:t>und </a:t>
            </a:r>
            <a:r>
              <a:rPr lang="de-DE" dirty="0">
                <a:latin typeface="Tahoma" charset="0"/>
              </a:rPr>
              <a:t>S</a:t>
            </a:r>
            <a:r>
              <a:rPr lang="de-DE" dirty="0" smtClean="0">
                <a:latin typeface="Tahoma" charset="0"/>
              </a:rPr>
              <a:t> </a:t>
            </a:r>
            <a:r>
              <a:rPr lang="de-DE" dirty="0">
                <a:latin typeface="Tahoma" charset="0"/>
              </a:rPr>
              <a:t>in </a:t>
            </a:r>
            <a:r>
              <a:rPr lang="de-DE" dirty="0" smtClean="0">
                <a:latin typeface="Tahoma" charset="0"/>
              </a:rPr>
              <a:t>R1,...,</a:t>
            </a:r>
            <a:r>
              <a:rPr lang="de-DE" dirty="0" err="1" smtClean="0">
                <a:latin typeface="Tahoma" charset="0"/>
              </a:rPr>
              <a:t>Rk</a:t>
            </a:r>
            <a:r>
              <a:rPr lang="de-DE" dirty="0" smtClean="0">
                <a:latin typeface="Tahoma" charset="0"/>
              </a:rPr>
              <a:t> </a:t>
            </a:r>
            <a:r>
              <a:rPr lang="de-DE" dirty="0">
                <a:latin typeface="Tahoma" charset="0"/>
              </a:rPr>
              <a:t>und </a:t>
            </a:r>
            <a:r>
              <a:rPr lang="de-DE" dirty="0" smtClean="0">
                <a:latin typeface="Tahoma" charset="0"/>
              </a:rPr>
              <a:t>S1,...,</a:t>
            </a:r>
            <a:r>
              <a:rPr lang="de-DE" dirty="0" err="1" smtClean="0">
                <a:latin typeface="Tahoma" charset="0"/>
              </a:rPr>
              <a:t>Sk</a:t>
            </a:r>
            <a:r>
              <a:rPr lang="de-DE" dirty="0" smtClean="0">
                <a:latin typeface="Tahoma" charset="0"/>
              </a:rPr>
              <a:t> </a:t>
            </a:r>
            <a:r>
              <a:rPr lang="de-DE" dirty="0">
                <a:latin typeface="Tahoma" charset="0"/>
              </a:rPr>
              <a:t>zerlegt</a:t>
            </a:r>
          </a:p>
          <a:p>
            <a:pPr marL="685800" lvl="1" indent="-342900">
              <a:buFont typeface="Monotype Sorts" charset="0"/>
              <a:buChar char="z"/>
            </a:pPr>
            <a:r>
              <a:rPr lang="de-DE" dirty="0">
                <a:latin typeface="Tahoma" charset="0"/>
              </a:rPr>
              <a:t>h1 muss so gewählt werden, dass alle </a:t>
            </a:r>
            <a:r>
              <a:rPr lang="de-DE" dirty="0" err="1" smtClean="0">
                <a:latin typeface="Tahoma" charset="0"/>
              </a:rPr>
              <a:t>R</a:t>
            </a:r>
            <a:r>
              <a:rPr lang="de-DE" baseline="-25000" dirty="0" err="1" smtClean="0">
                <a:latin typeface="Tahoma" charset="0"/>
              </a:rPr>
              <a:t>i</a:t>
            </a:r>
            <a:r>
              <a:rPr lang="de-DE" dirty="0" err="1" smtClean="0">
                <a:latin typeface="Tahoma" charset="0"/>
              </a:rPr>
              <a:t>´s</a:t>
            </a:r>
            <a:r>
              <a:rPr lang="de-DE" dirty="0" smtClean="0">
                <a:latin typeface="Tahoma" charset="0"/>
              </a:rPr>
              <a:t> </a:t>
            </a:r>
            <a:r>
              <a:rPr lang="de-DE" dirty="0">
                <a:latin typeface="Tahoma" charset="0"/>
              </a:rPr>
              <a:t>aller Stationen in den Hauptspeicher passen</a:t>
            </a:r>
          </a:p>
          <a:p>
            <a:pPr marL="342900" indent="-342900">
              <a:buFont typeface="Monotype Sorts" charset="0"/>
              <a:buAutoNum type="arabicPeriod"/>
            </a:pPr>
            <a:r>
              <a:rPr lang="de-DE" dirty="0">
                <a:latin typeface="Tahoma" charset="0"/>
              </a:rPr>
              <a:t>Für alle 1 &lt;= i &lt;= </a:t>
            </a:r>
            <a:r>
              <a:rPr lang="de-DE" dirty="0" err="1">
                <a:latin typeface="Tahoma" charset="0"/>
              </a:rPr>
              <a:t>n</a:t>
            </a:r>
            <a:r>
              <a:rPr lang="de-DE" dirty="0">
                <a:latin typeface="Tahoma" charset="0"/>
              </a:rPr>
              <a:t>: Berechne jetzt den </a:t>
            </a:r>
            <a:r>
              <a:rPr lang="de-DE" dirty="0" err="1">
                <a:latin typeface="Tahoma" charset="0"/>
              </a:rPr>
              <a:t>Join</a:t>
            </a:r>
            <a:r>
              <a:rPr lang="de-DE" dirty="0">
                <a:latin typeface="Tahoma" charset="0"/>
              </a:rPr>
              <a:t> von </a:t>
            </a:r>
            <a:r>
              <a:rPr lang="de-DE" dirty="0" err="1" smtClean="0">
                <a:latin typeface="Tahoma" charset="0"/>
              </a:rPr>
              <a:t>Ri</a:t>
            </a:r>
            <a:r>
              <a:rPr lang="de-DE" dirty="0" smtClean="0">
                <a:latin typeface="Tahoma" charset="0"/>
              </a:rPr>
              <a:t> </a:t>
            </a:r>
            <a:r>
              <a:rPr lang="de-DE" dirty="0">
                <a:latin typeface="Tahoma" charset="0"/>
              </a:rPr>
              <a:t>mit </a:t>
            </a:r>
            <a:r>
              <a:rPr lang="de-DE" dirty="0" smtClean="0">
                <a:latin typeface="Tahoma" charset="0"/>
              </a:rPr>
              <a:t>Si </a:t>
            </a:r>
            <a:r>
              <a:rPr lang="de-DE" dirty="0">
                <a:latin typeface="Tahoma" charset="0"/>
              </a:rPr>
              <a:t>wie folgt</a:t>
            </a:r>
          </a:p>
          <a:p>
            <a:pPr marL="685800" lvl="1" indent="-342900">
              <a:buFont typeface="Monotype Sorts" charset="0"/>
              <a:buAutoNum type="alphaLcPeriod"/>
            </a:pPr>
            <a:r>
              <a:rPr lang="de-DE" dirty="0">
                <a:latin typeface="Tahoma" charset="0"/>
              </a:rPr>
              <a:t>Wende eine weitere Hash-Funktion h2 an, um </a:t>
            </a:r>
            <a:r>
              <a:rPr lang="de-DE" dirty="0" err="1" smtClean="0">
                <a:latin typeface="Tahoma" charset="0"/>
              </a:rPr>
              <a:t>Ri</a:t>
            </a:r>
            <a:r>
              <a:rPr lang="de-DE" dirty="0" smtClean="0">
                <a:latin typeface="Tahoma" charset="0"/>
              </a:rPr>
              <a:t> </a:t>
            </a:r>
            <a:r>
              <a:rPr lang="de-DE" dirty="0">
                <a:latin typeface="Tahoma" charset="0"/>
              </a:rPr>
              <a:t>auf die l Stationen zu verteilen</a:t>
            </a:r>
          </a:p>
          <a:p>
            <a:pPr marL="971550" lvl="2" indent="-285750">
              <a:buFont typeface="Monotype Sorts" charset="0"/>
              <a:buChar char="z"/>
            </a:pPr>
            <a:r>
              <a:rPr lang="de-DE" dirty="0">
                <a:latin typeface="Tahoma" charset="0"/>
              </a:rPr>
              <a:t>Sende Tupel t an Station h2(t)</a:t>
            </a:r>
          </a:p>
          <a:p>
            <a:pPr marL="685800" lvl="1" indent="-342900">
              <a:buFont typeface="Monotype Sorts" charset="0"/>
              <a:buAutoNum type="alphaLcPeriod"/>
            </a:pPr>
            <a:r>
              <a:rPr lang="de-DE" dirty="0">
                <a:latin typeface="Tahoma" charset="0"/>
              </a:rPr>
              <a:t>Eintreffende </a:t>
            </a:r>
            <a:r>
              <a:rPr lang="de-DE" dirty="0" err="1" smtClean="0">
                <a:latin typeface="Tahoma" charset="0"/>
              </a:rPr>
              <a:t>Ri</a:t>
            </a:r>
            <a:r>
              <a:rPr lang="de-DE" dirty="0" smtClean="0">
                <a:latin typeface="Tahoma" charset="0"/>
              </a:rPr>
              <a:t>-Tupel </a:t>
            </a:r>
            <a:r>
              <a:rPr lang="de-DE" dirty="0">
                <a:latin typeface="Tahoma" charset="0"/>
              </a:rPr>
              <a:t>werden in die Hash-Tabelle an der jeweiligen Station eingefügt</a:t>
            </a:r>
          </a:p>
          <a:p>
            <a:pPr marL="685800" lvl="1" indent="-342900">
              <a:buFont typeface="Monotype Sorts" charset="0"/>
              <a:buAutoNum type="alphaLcPeriod"/>
            </a:pPr>
            <a:r>
              <a:rPr lang="de-DE" dirty="0">
                <a:latin typeface="Tahoma" charset="0"/>
              </a:rPr>
              <a:t>Sobald alle Tupel aus </a:t>
            </a:r>
            <a:r>
              <a:rPr lang="de-DE" dirty="0" err="1" smtClean="0">
                <a:latin typeface="Tahoma" charset="0"/>
              </a:rPr>
              <a:t>Ri</a:t>
            </a:r>
            <a:r>
              <a:rPr lang="de-DE" dirty="0" smtClean="0">
                <a:latin typeface="Tahoma" charset="0"/>
              </a:rPr>
              <a:t> </a:t>
            </a:r>
            <a:r>
              <a:rPr lang="de-DE" dirty="0">
                <a:latin typeface="Tahoma" charset="0"/>
              </a:rPr>
              <a:t>„verschickt</a:t>
            </a:r>
            <a:r>
              <a:rPr lang="ja-JP" altLang="de-DE" dirty="0">
                <a:latin typeface="Tahoma" charset="0"/>
              </a:rPr>
              <a:t>“</a:t>
            </a:r>
            <a:r>
              <a:rPr lang="de-DE" altLang="ja-JP" dirty="0">
                <a:latin typeface="Tahoma" charset="0"/>
              </a:rPr>
              <a:t> sind, wird h2 auf </a:t>
            </a:r>
            <a:r>
              <a:rPr lang="de-DE" altLang="ja-JP" dirty="0" smtClean="0">
                <a:latin typeface="Tahoma" charset="0"/>
              </a:rPr>
              <a:t>S angewendet </a:t>
            </a:r>
            <a:r>
              <a:rPr lang="de-DE" altLang="ja-JP" dirty="0">
                <a:latin typeface="Tahoma" charset="0"/>
              </a:rPr>
              <a:t>und Tupel t an Station h2(t) geschickt</a:t>
            </a:r>
          </a:p>
          <a:p>
            <a:pPr marL="685800" lvl="1" indent="-342900">
              <a:buFont typeface="Monotype Sorts" charset="0"/>
              <a:buAutoNum type="alphaLcPeriod"/>
            </a:pPr>
            <a:r>
              <a:rPr lang="de-DE" dirty="0">
                <a:latin typeface="Tahoma" charset="0"/>
              </a:rPr>
              <a:t>Sobald ein </a:t>
            </a:r>
            <a:r>
              <a:rPr lang="de-DE" dirty="0" smtClean="0">
                <a:latin typeface="Tahoma" charset="0"/>
              </a:rPr>
              <a:t>Si-Tupel </a:t>
            </a:r>
            <a:r>
              <a:rPr lang="de-DE" dirty="0">
                <a:latin typeface="Tahoma" charset="0"/>
              </a:rPr>
              <a:t>eintrifft, werden in der </a:t>
            </a:r>
            <a:r>
              <a:rPr lang="de-DE" dirty="0" err="1" smtClean="0">
                <a:latin typeface="Tahoma" charset="0"/>
              </a:rPr>
              <a:t>Ri</a:t>
            </a:r>
            <a:r>
              <a:rPr lang="de-DE" dirty="0" smtClean="0">
                <a:latin typeface="Tahoma" charset="0"/>
              </a:rPr>
              <a:t>-Hashtabelle </a:t>
            </a:r>
            <a:r>
              <a:rPr lang="de-DE" dirty="0">
                <a:latin typeface="Tahoma" charset="0"/>
              </a:rPr>
              <a:t>seine </a:t>
            </a:r>
            <a:r>
              <a:rPr lang="de-DE" dirty="0" err="1">
                <a:latin typeface="Tahoma" charset="0"/>
              </a:rPr>
              <a:t>Joinpartner</a:t>
            </a:r>
            <a:r>
              <a:rPr lang="de-DE" dirty="0">
                <a:latin typeface="Tahoma" charset="0"/>
              </a:rPr>
              <a:t> ermittelt.</a:t>
            </a:r>
          </a:p>
          <a:p>
            <a:pPr marL="685800" lvl="1" indent="-342900">
              <a:buFont typeface="Monotype Sorts" charset="0"/>
              <a:buAutoNum type="alphaLcPeriod"/>
            </a:pPr>
            <a:endParaRPr lang="de-DE" dirty="0">
              <a:latin typeface="Tahoma" charset="0"/>
            </a:endParaRPr>
          </a:p>
          <a:p>
            <a:pPr marL="685800" lvl="1" indent="-342900">
              <a:buFont typeface="Monotype Sorts" charset="0"/>
              <a:buAutoNum type="alphaLcPeriod"/>
            </a:pPr>
            <a:endParaRPr lang="de-DE" dirty="0">
              <a:latin typeface="Tahoma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80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100">
                <a:latin typeface="Arial Black" charset="0"/>
              </a:rPr>
              <a:t>Mengendurchschnitt (~Join) mit </a:t>
            </a:r>
            <a:br>
              <a:rPr lang="de-DE" sz="2100">
                <a:latin typeface="Arial Black" charset="0"/>
              </a:rPr>
            </a:br>
            <a:r>
              <a:rPr lang="de-DE" sz="2100">
                <a:latin typeface="Arial Black" charset="0"/>
              </a:rPr>
              <a:t>einem Hash/Partitionierungs-Algorithmus</a:t>
            </a:r>
          </a:p>
        </p:txBody>
      </p:sp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 b="1">
                <a:latin typeface="Times New Roman" charset="0"/>
              </a:rPr>
              <a:t>R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44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76</a:t>
            </a:r>
          </a:p>
          <a:p>
            <a:r>
              <a:rPr lang="de-DE" sz="2100">
                <a:latin typeface="Times New Roman" charset="0"/>
              </a:rPr>
              <a:t>90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42</a:t>
            </a:r>
          </a:p>
          <a:p>
            <a:r>
              <a:rPr lang="de-DE" sz="2100">
                <a:latin typeface="Times New Roman" charset="0"/>
              </a:rPr>
              <a:t>88</a:t>
            </a:r>
          </a:p>
          <a:p>
            <a:endParaRPr lang="de-DE" sz="2100">
              <a:latin typeface="Times New Roman" charset="0"/>
            </a:endParaRPr>
          </a:p>
        </p:txBody>
      </p:sp>
      <p:sp>
        <p:nvSpPr>
          <p:cNvPr id="124932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100" b="1">
                <a:latin typeface="Times New Roman" charset="0"/>
              </a:rPr>
              <a:t>S</a:t>
            </a:r>
          </a:p>
          <a:p>
            <a:pPr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44</a:t>
            </a:r>
          </a:p>
          <a:p>
            <a:pPr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</a:t>
            </a:r>
          </a:p>
          <a:p>
            <a:pPr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6</a:t>
            </a:r>
          </a:p>
          <a:p>
            <a:pPr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3</a:t>
            </a:r>
          </a:p>
          <a:p>
            <a:pPr>
              <a:lnSpc>
                <a:spcPct val="110000"/>
              </a:lnSpc>
            </a:pPr>
            <a:endParaRPr lang="de-DE" sz="2100">
              <a:latin typeface="Times New Roman" charset="0"/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3724275" y="865585"/>
            <a:ext cx="950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R </a:t>
            </a:r>
            <a:r>
              <a:rPr lang="de-DE">
                <a:latin typeface="Times New Roman" charset="0"/>
                <a:sym typeface="Symbol" charset="0"/>
              </a:rPr>
              <a:t> S</a:t>
            </a:r>
            <a:endParaRPr lang="de-DE">
              <a:latin typeface="Times New Roman" charset="0"/>
            </a:endParaRP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2628900" y="1771650"/>
            <a:ext cx="35433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de-DE">
                <a:latin typeface="Times New Roman" charset="0"/>
              </a:rPr>
              <a:t>Nested Loop: O(N</a:t>
            </a:r>
            <a:r>
              <a:rPr lang="de-DE" baseline="30000">
                <a:latin typeface="Times New Roman" charset="0"/>
              </a:rPr>
              <a:t>2</a:t>
            </a:r>
            <a:r>
              <a:rPr lang="de-DE">
                <a:latin typeface="Times New Roman" charset="0"/>
              </a:rPr>
              <a:t>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>
                <a:latin typeface="Times New Roman" charset="0"/>
              </a:rPr>
              <a:t>Sortieren: O(N log N)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u="sng">
                <a:solidFill>
                  <a:srgbClr val="008000"/>
                </a:solidFill>
                <a:latin typeface="Times New Roman" charset="0"/>
              </a:rPr>
              <a:t>Partitionieren und Hashing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de-DE">
              <a:latin typeface="Times New Roman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100" smtClean="0">
                <a:latin typeface="Arial Black" charset="0"/>
              </a:rPr>
              <a:t>Mengendurchschnitt mit </a:t>
            </a:r>
            <a:br>
              <a:rPr lang="de-DE" sz="2100" smtClean="0">
                <a:latin typeface="Arial Black" charset="0"/>
              </a:rPr>
            </a:br>
            <a:r>
              <a:rPr lang="de-DE" sz="2100" smtClean="0">
                <a:latin typeface="Arial Black" charset="0"/>
              </a:rPr>
              <a:t>einem Hash/Partitionierungs-Algorithmus</a:t>
            </a:r>
            <a:endParaRPr lang="de-DE" sz="2100">
              <a:latin typeface="Arial Black" charset="0"/>
            </a:endParaRPr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auto">
          <a:xfrm>
            <a:off x="131445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 b="1">
                <a:latin typeface="Times New Roman" charset="0"/>
              </a:rPr>
              <a:t>R</a:t>
            </a:r>
          </a:p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44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76</a:t>
            </a:r>
          </a:p>
          <a:p>
            <a:pPr algn="ctr"/>
            <a:r>
              <a:rPr lang="de-DE" sz="2100">
                <a:latin typeface="Times New Roman" charset="0"/>
              </a:rPr>
              <a:t>90</a:t>
            </a:r>
          </a:p>
          <a:p>
            <a:pPr algn="ctr"/>
            <a:r>
              <a:rPr lang="de-DE" sz="2100">
                <a:latin typeface="Times New Roman" charset="0"/>
              </a:rPr>
              <a:t>13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r>
              <a:rPr lang="de-DE" sz="2100">
                <a:latin typeface="Times New Roman" charset="0"/>
              </a:rPr>
              <a:t>42</a:t>
            </a:r>
          </a:p>
          <a:p>
            <a:pPr algn="ctr"/>
            <a:r>
              <a:rPr lang="de-DE" sz="2100">
                <a:latin typeface="Times New Roman" charset="0"/>
              </a:rPr>
              <a:t>88</a:t>
            </a: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26980" name="AutoShape 4"/>
          <p:cNvSpPr>
            <a:spLocks noChangeArrowheads="1"/>
          </p:cNvSpPr>
          <p:nvPr/>
        </p:nvSpPr>
        <p:spPr bwMode="auto">
          <a:xfrm>
            <a:off x="702945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 b="1">
                <a:latin typeface="Times New Roman" charset="0"/>
              </a:rPr>
              <a:t>S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44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endParaRPr lang="de-DE" sz="2100">
              <a:latin typeface="Times New Roman" charset="0"/>
            </a:endParaRP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3943350" y="857250"/>
            <a:ext cx="950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Times New Roman" charset="0"/>
              </a:rPr>
              <a:t>R </a:t>
            </a:r>
            <a:r>
              <a:rPr lang="de-DE">
                <a:latin typeface="Times New Roman" charset="0"/>
                <a:sym typeface="Symbol" charset="0"/>
              </a:rPr>
              <a:t> S</a:t>
            </a:r>
            <a:endParaRPr lang="de-DE">
              <a:latin typeface="Times New Roman" charset="0"/>
            </a:endParaRPr>
          </a:p>
        </p:txBody>
      </p:sp>
      <p:sp>
        <p:nvSpPr>
          <p:cNvPr id="126982" name="AutoShape 6"/>
          <p:cNvSpPr>
            <a:spLocks noChangeArrowheads="1"/>
          </p:cNvSpPr>
          <p:nvPr/>
        </p:nvSpPr>
        <p:spPr bwMode="auto">
          <a:xfrm>
            <a:off x="302895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 b="1">
                <a:latin typeface="Times New Roman" charset="0"/>
              </a:rPr>
              <a:t>R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90</a:t>
            </a:r>
          </a:p>
          <a:p>
            <a:pPr algn="ctr"/>
            <a:r>
              <a:rPr lang="de-DE" sz="2100">
                <a:latin typeface="Times New Roman" charset="0"/>
              </a:rPr>
              <a:t>42</a:t>
            </a:r>
          </a:p>
          <a:p>
            <a:pPr algn="ctr"/>
            <a:r>
              <a:rPr lang="de-DE" sz="2100">
                <a:latin typeface="Times New Roman" charset="0"/>
              </a:rPr>
              <a:t>76</a:t>
            </a:r>
          </a:p>
          <a:p>
            <a:pPr algn="ctr"/>
            <a:r>
              <a:rPr lang="de-DE" sz="2100">
                <a:latin typeface="Times New Roman" charset="0"/>
              </a:rPr>
              <a:t>13</a:t>
            </a:r>
          </a:p>
          <a:p>
            <a:pPr algn="ctr"/>
            <a:r>
              <a:rPr lang="de-DE" sz="2100">
                <a:latin typeface="Times New Roman" charset="0"/>
              </a:rPr>
              <a:t>88</a:t>
            </a:r>
          </a:p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44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endParaRPr lang="de-DE" sz="2100">
              <a:latin typeface="Times New Roman" charset="0"/>
            </a:endParaRPr>
          </a:p>
        </p:txBody>
      </p:sp>
      <p:grpSp>
        <p:nvGrpSpPr>
          <p:cNvPr id="126983" name="Group 7"/>
          <p:cNvGrpSpPr>
            <a:grpSpLocks/>
          </p:cNvGrpSpPr>
          <p:nvPr/>
        </p:nvGrpSpPr>
        <p:grpSpPr bwMode="auto">
          <a:xfrm>
            <a:off x="2343150" y="1943100"/>
            <a:ext cx="685800" cy="1485900"/>
            <a:chOff x="864" y="1680"/>
            <a:chExt cx="576" cy="1248"/>
          </a:xfrm>
        </p:grpSpPr>
        <p:sp>
          <p:nvSpPr>
            <p:cNvPr id="126988" name="Line 8"/>
            <p:cNvSpPr>
              <a:spLocks noChangeShapeType="1"/>
            </p:cNvSpPr>
            <p:nvPr/>
          </p:nvSpPr>
          <p:spPr bwMode="auto">
            <a:xfrm flipV="1">
              <a:off x="864" y="1680"/>
              <a:ext cx="576" cy="624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6989" name="Line 9"/>
            <p:cNvSpPr>
              <a:spLocks noChangeShapeType="1"/>
            </p:cNvSpPr>
            <p:nvPr/>
          </p:nvSpPr>
          <p:spPr bwMode="auto">
            <a:xfrm>
              <a:off x="864" y="2304"/>
              <a:ext cx="528" cy="0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6990" name="Line 10"/>
            <p:cNvSpPr>
              <a:spLocks noChangeShapeType="1"/>
            </p:cNvSpPr>
            <p:nvPr/>
          </p:nvSpPr>
          <p:spPr bwMode="auto">
            <a:xfrm>
              <a:off x="864" y="2304"/>
              <a:ext cx="432" cy="624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sp>
        <p:nvSpPr>
          <p:cNvPr id="126984" name="Text Box 11"/>
          <p:cNvSpPr txBox="1">
            <a:spLocks noChangeArrowheads="1"/>
          </p:cNvSpPr>
          <p:nvPr/>
        </p:nvSpPr>
        <p:spPr bwMode="auto">
          <a:xfrm rot="-5400000">
            <a:off x="1831947" y="2472215"/>
            <a:ext cx="7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1800">
                <a:latin typeface="Times New Roman" charset="0"/>
              </a:rPr>
              <a:t>Mod 3</a:t>
            </a:r>
          </a:p>
        </p:txBody>
      </p:sp>
      <p:sp>
        <p:nvSpPr>
          <p:cNvPr id="126985" name="Rectangle 12"/>
          <p:cNvSpPr>
            <a:spLocks noChangeArrowheads="1"/>
          </p:cNvSpPr>
          <p:nvPr/>
        </p:nvSpPr>
        <p:spPr bwMode="auto">
          <a:xfrm>
            <a:off x="3200400" y="1485900"/>
            <a:ext cx="457200" cy="97155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26986" name="Rectangle 13"/>
          <p:cNvSpPr>
            <a:spLocks noChangeArrowheads="1"/>
          </p:cNvSpPr>
          <p:nvPr/>
        </p:nvSpPr>
        <p:spPr bwMode="auto">
          <a:xfrm>
            <a:off x="3200400" y="2457450"/>
            <a:ext cx="457200" cy="97155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26987" name="Rectangle 14"/>
          <p:cNvSpPr>
            <a:spLocks noChangeArrowheads="1"/>
          </p:cNvSpPr>
          <p:nvPr/>
        </p:nvSpPr>
        <p:spPr bwMode="auto">
          <a:xfrm>
            <a:off x="3200400" y="3429000"/>
            <a:ext cx="457200" cy="131445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100">
                <a:latin typeface="Arial Black" charset="0"/>
              </a:rPr>
              <a:t>Mengendurchschnitt mit </a:t>
            </a:r>
            <a:br>
              <a:rPr lang="de-DE" sz="2100">
                <a:latin typeface="Arial Black" charset="0"/>
              </a:rPr>
            </a:br>
            <a:r>
              <a:rPr lang="de-DE" sz="2100">
                <a:latin typeface="Arial Black" charset="0"/>
              </a:rPr>
              <a:t>einem Hash/Partitionierungs-Algorithmus</a:t>
            </a:r>
          </a:p>
        </p:txBody>
      </p:sp>
      <p:sp>
        <p:nvSpPr>
          <p:cNvPr id="129027" name="AutoShape 3"/>
          <p:cNvSpPr>
            <a:spLocks noChangeArrowheads="1"/>
          </p:cNvSpPr>
          <p:nvPr/>
        </p:nvSpPr>
        <p:spPr bwMode="auto">
          <a:xfrm>
            <a:off x="131445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 b="1">
                <a:latin typeface="Times New Roman" charset="0"/>
              </a:rPr>
              <a:t>R</a:t>
            </a:r>
          </a:p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44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76</a:t>
            </a:r>
          </a:p>
          <a:p>
            <a:pPr algn="ctr"/>
            <a:r>
              <a:rPr lang="de-DE" sz="2100">
                <a:latin typeface="Times New Roman" charset="0"/>
              </a:rPr>
              <a:t>90</a:t>
            </a:r>
          </a:p>
          <a:p>
            <a:pPr algn="ctr"/>
            <a:r>
              <a:rPr lang="de-DE" sz="2100">
                <a:latin typeface="Times New Roman" charset="0"/>
              </a:rPr>
              <a:t>13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r>
              <a:rPr lang="de-DE" sz="2100">
                <a:latin typeface="Times New Roman" charset="0"/>
              </a:rPr>
              <a:t>42</a:t>
            </a:r>
          </a:p>
          <a:p>
            <a:pPr algn="ctr"/>
            <a:r>
              <a:rPr lang="de-DE" sz="2100">
                <a:latin typeface="Times New Roman" charset="0"/>
              </a:rPr>
              <a:t>88</a:t>
            </a: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29028" name="AutoShape 4"/>
          <p:cNvSpPr>
            <a:spLocks noChangeArrowheads="1"/>
          </p:cNvSpPr>
          <p:nvPr/>
        </p:nvSpPr>
        <p:spPr bwMode="auto">
          <a:xfrm>
            <a:off x="702945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 b="1">
                <a:latin typeface="Times New Roman" charset="0"/>
              </a:rPr>
              <a:t>S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44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endParaRPr lang="de-DE" sz="2100">
              <a:latin typeface="Times New Roman" charset="0"/>
            </a:endParaRP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3943350" y="857250"/>
            <a:ext cx="950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Times New Roman" charset="0"/>
              </a:rPr>
              <a:t>R </a:t>
            </a:r>
            <a:r>
              <a:rPr lang="de-DE">
                <a:latin typeface="Times New Roman" charset="0"/>
                <a:sym typeface="Symbol" charset="0"/>
              </a:rPr>
              <a:t> S</a:t>
            </a:r>
            <a:endParaRPr lang="de-DE">
              <a:latin typeface="Times New Roman" charset="0"/>
            </a:endParaRPr>
          </a:p>
        </p:txBody>
      </p:sp>
      <p:sp>
        <p:nvSpPr>
          <p:cNvPr id="129030" name="AutoShape 6"/>
          <p:cNvSpPr>
            <a:spLocks noChangeArrowheads="1"/>
          </p:cNvSpPr>
          <p:nvPr/>
        </p:nvSpPr>
        <p:spPr bwMode="auto">
          <a:xfrm>
            <a:off x="302895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 b="1">
                <a:latin typeface="Times New Roman" charset="0"/>
              </a:rPr>
              <a:t>R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90</a:t>
            </a:r>
          </a:p>
          <a:p>
            <a:pPr algn="ctr"/>
            <a:r>
              <a:rPr lang="de-DE" sz="2100">
                <a:latin typeface="Times New Roman" charset="0"/>
              </a:rPr>
              <a:t>42</a:t>
            </a:r>
          </a:p>
          <a:p>
            <a:pPr algn="ctr"/>
            <a:r>
              <a:rPr lang="de-DE" sz="2100">
                <a:latin typeface="Times New Roman" charset="0"/>
              </a:rPr>
              <a:t>76</a:t>
            </a:r>
          </a:p>
          <a:p>
            <a:pPr algn="ctr"/>
            <a:r>
              <a:rPr lang="de-DE" sz="2100">
                <a:latin typeface="Times New Roman" charset="0"/>
              </a:rPr>
              <a:t>13</a:t>
            </a:r>
          </a:p>
          <a:p>
            <a:pPr algn="ctr"/>
            <a:r>
              <a:rPr lang="de-DE" sz="2100">
                <a:latin typeface="Times New Roman" charset="0"/>
              </a:rPr>
              <a:t>88</a:t>
            </a:r>
          </a:p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44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29031" name="AutoShape 7"/>
          <p:cNvSpPr>
            <a:spLocks noChangeArrowheads="1"/>
          </p:cNvSpPr>
          <p:nvPr/>
        </p:nvSpPr>
        <p:spPr bwMode="auto">
          <a:xfrm>
            <a:off x="4914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 b="1">
                <a:latin typeface="Times New Roman" charset="0"/>
              </a:rPr>
              <a:t>S</a:t>
            </a:r>
            <a:endParaRPr lang="de-DE" sz="2100">
              <a:latin typeface="Times New Roman" charset="0"/>
            </a:endParaRP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44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endParaRPr lang="de-DE" sz="2100">
              <a:latin typeface="Times New Roman" charset="0"/>
            </a:endParaRPr>
          </a:p>
        </p:txBody>
      </p:sp>
      <p:grpSp>
        <p:nvGrpSpPr>
          <p:cNvPr id="129032" name="Group 8"/>
          <p:cNvGrpSpPr>
            <a:grpSpLocks/>
          </p:cNvGrpSpPr>
          <p:nvPr/>
        </p:nvGrpSpPr>
        <p:grpSpPr bwMode="auto">
          <a:xfrm>
            <a:off x="2343150" y="1943100"/>
            <a:ext cx="685800" cy="1485900"/>
            <a:chOff x="864" y="1680"/>
            <a:chExt cx="576" cy="1248"/>
          </a:xfrm>
        </p:grpSpPr>
        <p:sp>
          <p:nvSpPr>
            <p:cNvPr id="129044" name="Line 9"/>
            <p:cNvSpPr>
              <a:spLocks noChangeShapeType="1"/>
            </p:cNvSpPr>
            <p:nvPr/>
          </p:nvSpPr>
          <p:spPr bwMode="auto">
            <a:xfrm flipV="1">
              <a:off x="864" y="1680"/>
              <a:ext cx="576" cy="624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9045" name="Line 10"/>
            <p:cNvSpPr>
              <a:spLocks noChangeShapeType="1"/>
            </p:cNvSpPr>
            <p:nvPr/>
          </p:nvSpPr>
          <p:spPr bwMode="auto">
            <a:xfrm>
              <a:off x="864" y="2304"/>
              <a:ext cx="528" cy="0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9046" name="Line 11"/>
            <p:cNvSpPr>
              <a:spLocks noChangeShapeType="1"/>
            </p:cNvSpPr>
            <p:nvPr/>
          </p:nvSpPr>
          <p:spPr bwMode="auto">
            <a:xfrm>
              <a:off x="864" y="2304"/>
              <a:ext cx="432" cy="624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sp>
        <p:nvSpPr>
          <p:cNvPr id="129033" name="Text Box 12"/>
          <p:cNvSpPr txBox="1">
            <a:spLocks noChangeArrowheads="1"/>
          </p:cNvSpPr>
          <p:nvPr/>
        </p:nvSpPr>
        <p:spPr bwMode="auto">
          <a:xfrm rot="-5400000">
            <a:off x="1831947" y="2472215"/>
            <a:ext cx="7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1800">
                <a:latin typeface="Times New Roman" charset="0"/>
              </a:rPr>
              <a:t>Mod 3</a:t>
            </a:r>
          </a:p>
        </p:txBody>
      </p:sp>
      <p:sp>
        <p:nvSpPr>
          <p:cNvPr id="129034" name="Rectangle 13"/>
          <p:cNvSpPr>
            <a:spLocks noChangeArrowheads="1"/>
          </p:cNvSpPr>
          <p:nvPr/>
        </p:nvSpPr>
        <p:spPr bwMode="auto">
          <a:xfrm>
            <a:off x="3200400" y="1485900"/>
            <a:ext cx="457200" cy="97155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29035" name="Rectangle 14"/>
          <p:cNvSpPr>
            <a:spLocks noChangeArrowheads="1"/>
          </p:cNvSpPr>
          <p:nvPr/>
        </p:nvSpPr>
        <p:spPr bwMode="auto">
          <a:xfrm>
            <a:off x="3200400" y="2457450"/>
            <a:ext cx="457200" cy="97155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29036" name="Rectangle 15"/>
          <p:cNvSpPr>
            <a:spLocks noChangeArrowheads="1"/>
          </p:cNvSpPr>
          <p:nvPr/>
        </p:nvSpPr>
        <p:spPr bwMode="auto">
          <a:xfrm>
            <a:off x="3200400" y="3429000"/>
            <a:ext cx="457200" cy="131445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29037" name="Text Box 16"/>
          <p:cNvSpPr txBox="1">
            <a:spLocks noChangeArrowheads="1"/>
          </p:cNvSpPr>
          <p:nvPr/>
        </p:nvSpPr>
        <p:spPr bwMode="auto">
          <a:xfrm rot="-5400000">
            <a:off x="6461097" y="2815115"/>
            <a:ext cx="7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1800">
                <a:latin typeface="Times New Roman" charset="0"/>
              </a:rPr>
              <a:t>Mod 3</a:t>
            </a:r>
          </a:p>
        </p:txBody>
      </p:sp>
      <p:sp>
        <p:nvSpPr>
          <p:cNvPr id="129038" name="Line 17"/>
          <p:cNvSpPr>
            <a:spLocks noChangeShapeType="1"/>
          </p:cNvSpPr>
          <p:nvPr/>
        </p:nvSpPr>
        <p:spPr bwMode="auto">
          <a:xfrm flipH="1" flipV="1">
            <a:off x="5886450" y="2400300"/>
            <a:ext cx="800100" cy="62865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29039" name="Line 18"/>
          <p:cNvSpPr>
            <a:spLocks noChangeShapeType="1"/>
          </p:cNvSpPr>
          <p:nvPr/>
        </p:nvSpPr>
        <p:spPr bwMode="auto">
          <a:xfrm flipH="1">
            <a:off x="5943600" y="3028950"/>
            <a:ext cx="742950" cy="5715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29040" name="Line 19"/>
          <p:cNvSpPr>
            <a:spLocks noChangeShapeType="1"/>
          </p:cNvSpPr>
          <p:nvPr/>
        </p:nvSpPr>
        <p:spPr bwMode="auto">
          <a:xfrm flipH="1">
            <a:off x="6000750" y="3028950"/>
            <a:ext cx="685800" cy="62865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29041" name="Rectangle 20"/>
          <p:cNvSpPr>
            <a:spLocks noChangeArrowheads="1"/>
          </p:cNvSpPr>
          <p:nvPr/>
        </p:nvSpPr>
        <p:spPr bwMode="auto">
          <a:xfrm>
            <a:off x="5086350" y="1543050"/>
            <a:ext cx="457200" cy="97155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29042" name="Rectangle 21"/>
          <p:cNvSpPr>
            <a:spLocks noChangeArrowheads="1"/>
          </p:cNvSpPr>
          <p:nvPr/>
        </p:nvSpPr>
        <p:spPr bwMode="auto">
          <a:xfrm>
            <a:off x="5086350" y="2571750"/>
            <a:ext cx="457200" cy="10287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29043" name="Rectangle 22"/>
          <p:cNvSpPr>
            <a:spLocks noChangeArrowheads="1"/>
          </p:cNvSpPr>
          <p:nvPr/>
        </p:nvSpPr>
        <p:spPr bwMode="auto">
          <a:xfrm>
            <a:off x="5086350" y="3600450"/>
            <a:ext cx="457200" cy="1143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100">
                <a:latin typeface="Arial Black" charset="0"/>
              </a:rPr>
              <a:t>Mengendurchschnitt mit </a:t>
            </a:r>
            <a:br>
              <a:rPr lang="de-DE" sz="2100">
                <a:latin typeface="Arial Black" charset="0"/>
              </a:rPr>
            </a:br>
            <a:r>
              <a:rPr lang="de-DE" sz="2100">
                <a:latin typeface="Arial Black" charset="0"/>
              </a:rPr>
              <a:t>einem Hash/Partitionierungs-Algorithmus</a:t>
            </a:r>
          </a:p>
        </p:txBody>
      </p:sp>
      <p:sp>
        <p:nvSpPr>
          <p:cNvPr id="131075" name="AutoShape 3"/>
          <p:cNvSpPr>
            <a:spLocks noChangeArrowheads="1"/>
          </p:cNvSpPr>
          <p:nvPr/>
        </p:nvSpPr>
        <p:spPr bwMode="auto">
          <a:xfrm>
            <a:off x="131445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 b="1">
                <a:latin typeface="Times New Roman" charset="0"/>
              </a:rPr>
              <a:t>R</a:t>
            </a:r>
          </a:p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44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76</a:t>
            </a:r>
          </a:p>
          <a:p>
            <a:pPr algn="ctr"/>
            <a:r>
              <a:rPr lang="de-DE" sz="2100">
                <a:latin typeface="Times New Roman" charset="0"/>
              </a:rPr>
              <a:t>90</a:t>
            </a:r>
          </a:p>
          <a:p>
            <a:pPr algn="ctr"/>
            <a:r>
              <a:rPr lang="de-DE" sz="2100">
                <a:latin typeface="Times New Roman" charset="0"/>
              </a:rPr>
              <a:t>13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r>
              <a:rPr lang="de-DE" sz="2100">
                <a:latin typeface="Times New Roman" charset="0"/>
              </a:rPr>
              <a:t>42</a:t>
            </a:r>
          </a:p>
          <a:p>
            <a:pPr algn="ctr"/>
            <a:r>
              <a:rPr lang="de-DE" sz="2100">
                <a:latin typeface="Times New Roman" charset="0"/>
              </a:rPr>
              <a:t>88</a:t>
            </a: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31076" name="AutoShape 4"/>
          <p:cNvSpPr>
            <a:spLocks noChangeArrowheads="1"/>
          </p:cNvSpPr>
          <p:nvPr/>
        </p:nvSpPr>
        <p:spPr bwMode="auto">
          <a:xfrm>
            <a:off x="702945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 b="1">
                <a:latin typeface="Times New Roman" charset="0"/>
              </a:rPr>
              <a:t>S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44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endParaRPr lang="de-DE" sz="2100">
              <a:latin typeface="Times New Roman" charset="0"/>
            </a:endParaRP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3943350" y="857250"/>
            <a:ext cx="950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Times New Roman" charset="0"/>
              </a:rPr>
              <a:t>R </a:t>
            </a:r>
            <a:r>
              <a:rPr lang="de-DE">
                <a:latin typeface="Times New Roman" charset="0"/>
                <a:sym typeface="Symbol" charset="0"/>
              </a:rPr>
              <a:t> S</a:t>
            </a:r>
            <a:endParaRPr lang="de-DE">
              <a:latin typeface="Times New Roman" charset="0"/>
            </a:endParaRPr>
          </a:p>
        </p:txBody>
      </p:sp>
      <p:sp>
        <p:nvSpPr>
          <p:cNvPr id="131078" name="AutoShape 6"/>
          <p:cNvSpPr>
            <a:spLocks noChangeArrowheads="1"/>
          </p:cNvSpPr>
          <p:nvPr/>
        </p:nvSpPr>
        <p:spPr bwMode="auto">
          <a:xfrm>
            <a:off x="302895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 b="1">
                <a:latin typeface="Times New Roman" charset="0"/>
              </a:rPr>
              <a:t>R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90</a:t>
            </a:r>
          </a:p>
          <a:p>
            <a:pPr algn="ctr"/>
            <a:r>
              <a:rPr lang="de-DE" sz="2100">
                <a:latin typeface="Times New Roman" charset="0"/>
              </a:rPr>
              <a:t>42</a:t>
            </a:r>
          </a:p>
          <a:p>
            <a:pPr algn="ctr"/>
            <a:r>
              <a:rPr lang="de-DE" sz="2100">
                <a:latin typeface="Times New Roman" charset="0"/>
              </a:rPr>
              <a:t>76</a:t>
            </a:r>
          </a:p>
          <a:p>
            <a:pPr algn="ctr"/>
            <a:r>
              <a:rPr lang="de-DE" sz="2100">
                <a:latin typeface="Times New Roman" charset="0"/>
              </a:rPr>
              <a:t>13</a:t>
            </a:r>
          </a:p>
          <a:p>
            <a:pPr algn="ctr"/>
            <a:r>
              <a:rPr lang="de-DE" sz="2100">
                <a:latin typeface="Times New Roman" charset="0"/>
              </a:rPr>
              <a:t>88</a:t>
            </a:r>
          </a:p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44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31079" name="AutoShape 7"/>
          <p:cNvSpPr>
            <a:spLocks noChangeArrowheads="1"/>
          </p:cNvSpPr>
          <p:nvPr/>
        </p:nvSpPr>
        <p:spPr bwMode="auto">
          <a:xfrm>
            <a:off x="4914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 b="1">
                <a:latin typeface="Times New Roman" charset="0"/>
              </a:rPr>
              <a:t>S</a:t>
            </a:r>
            <a:endParaRPr lang="de-DE" sz="2100">
              <a:latin typeface="Times New Roman" charset="0"/>
            </a:endParaRP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44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endParaRPr lang="de-DE" sz="2100">
              <a:latin typeface="Times New Roman" charset="0"/>
            </a:endParaRPr>
          </a:p>
        </p:txBody>
      </p:sp>
      <p:grpSp>
        <p:nvGrpSpPr>
          <p:cNvPr id="131080" name="Group 8"/>
          <p:cNvGrpSpPr>
            <a:grpSpLocks/>
          </p:cNvGrpSpPr>
          <p:nvPr/>
        </p:nvGrpSpPr>
        <p:grpSpPr bwMode="auto">
          <a:xfrm>
            <a:off x="2343150" y="1943100"/>
            <a:ext cx="685800" cy="1485900"/>
            <a:chOff x="864" y="1680"/>
            <a:chExt cx="576" cy="1248"/>
          </a:xfrm>
        </p:grpSpPr>
        <p:sp>
          <p:nvSpPr>
            <p:cNvPr id="131095" name="Line 9"/>
            <p:cNvSpPr>
              <a:spLocks noChangeShapeType="1"/>
            </p:cNvSpPr>
            <p:nvPr/>
          </p:nvSpPr>
          <p:spPr bwMode="auto">
            <a:xfrm flipV="1">
              <a:off x="864" y="1680"/>
              <a:ext cx="576" cy="624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31096" name="Line 10"/>
            <p:cNvSpPr>
              <a:spLocks noChangeShapeType="1"/>
            </p:cNvSpPr>
            <p:nvPr/>
          </p:nvSpPr>
          <p:spPr bwMode="auto">
            <a:xfrm>
              <a:off x="864" y="2304"/>
              <a:ext cx="528" cy="0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31097" name="Line 11"/>
            <p:cNvSpPr>
              <a:spLocks noChangeShapeType="1"/>
            </p:cNvSpPr>
            <p:nvPr/>
          </p:nvSpPr>
          <p:spPr bwMode="auto">
            <a:xfrm>
              <a:off x="864" y="2304"/>
              <a:ext cx="432" cy="624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sp>
        <p:nvSpPr>
          <p:cNvPr id="131081" name="Text Box 12"/>
          <p:cNvSpPr txBox="1">
            <a:spLocks noChangeArrowheads="1"/>
          </p:cNvSpPr>
          <p:nvPr/>
        </p:nvSpPr>
        <p:spPr bwMode="auto">
          <a:xfrm rot="-5400000">
            <a:off x="1831947" y="2472215"/>
            <a:ext cx="7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1800">
                <a:latin typeface="Times New Roman" charset="0"/>
              </a:rPr>
              <a:t>Mod 3</a:t>
            </a:r>
          </a:p>
        </p:txBody>
      </p:sp>
      <p:sp>
        <p:nvSpPr>
          <p:cNvPr id="131082" name="Rectangle 13"/>
          <p:cNvSpPr>
            <a:spLocks noChangeArrowheads="1"/>
          </p:cNvSpPr>
          <p:nvPr/>
        </p:nvSpPr>
        <p:spPr bwMode="auto">
          <a:xfrm>
            <a:off x="3200400" y="1485900"/>
            <a:ext cx="457200" cy="97155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1083" name="Rectangle 14"/>
          <p:cNvSpPr>
            <a:spLocks noChangeArrowheads="1"/>
          </p:cNvSpPr>
          <p:nvPr/>
        </p:nvSpPr>
        <p:spPr bwMode="auto">
          <a:xfrm>
            <a:off x="3200400" y="2457450"/>
            <a:ext cx="457200" cy="97155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1084" name="Rectangle 15"/>
          <p:cNvSpPr>
            <a:spLocks noChangeArrowheads="1"/>
          </p:cNvSpPr>
          <p:nvPr/>
        </p:nvSpPr>
        <p:spPr bwMode="auto">
          <a:xfrm>
            <a:off x="3200400" y="3429000"/>
            <a:ext cx="457200" cy="131445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1085" name="Text Box 16"/>
          <p:cNvSpPr txBox="1">
            <a:spLocks noChangeArrowheads="1"/>
          </p:cNvSpPr>
          <p:nvPr/>
        </p:nvSpPr>
        <p:spPr bwMode="auto">
          <a:xfrm rot="-5400000">
            <a:off x="6461097" y="2815115"/>
            <a:ext cx="7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1800">
                <a:latin typeface="Times New Roman" charset="0"/>
              </a:rPr>
              <a:t>Mod 3</a:t>
            </a:r>
          </a:p>
        </p:txBody>
      </p:sp>
      <p:sp>
        <p:nvSpPr>
          <p:cNvPr id="131086" name="Line 17"/>
          <p:cNvSpPr>
            <a:spLocks noChangeShapeType="1"/>
          </p:cNvSpPr>
          <p:nvPr/>
        </p:nvSpPr>
        <p:spPr bwMode="auto">
          <a:xfrm flipH="1" flipV="1">
            <a:off x="5886450" y="2400300"/>
            <a:ext cx="800100" cy="62865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1087" name="Line 18"/>
          <p:cNvSpPr>
            <a:spLocks noChangeShapeType="1"/>
          </p:cNvSpPr>
          <p:nvPr/>
        </p:nvSpPr>
        <p:spPr bwMode="auto">
          <a:xfrm flipH="1">
            <a:off x="5943600" y="3028950"/>
            <a:ext cx="742950" cy="5715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1088" name="Line 19"/>
          <p:cNvSpPr>
            <a:spLocks noChangeShapeType="1"/>
          </p:cNvSpPr>
          <p:nvPr/>
        </p:nvSpPr>
        <p:spPr bwMode="auto">
          <a:xfrm flipH="1">
            <a:off x="6000750" y="3028950"/>
            <a:ext cx="685800" cy="62865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1089" name="Rectangle 20"/>
          <p:cNvSpPr>
            <a:spLocks noChangeArrowheads="1"/>
          </p:cNvSpPr>
          <p:nvPr/>
        </p:nvSpPr>
        <p:spPr bwMode="auto">
          <a:xfrm>
            <a:off x="5086350" y="1543050"/>
            <a:ext cx="457200" cy="97155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1090" name="Rectangle 21"/>
          <p:cNvSpPr>
            <a:spLocks noChangeArrowheads="1"/>
          </p:cNvSpPr>
          <p:nvPr/>
        </p:nvSpPr>
        <p:spPr bwMode="auto">
          <a:xfrm>
            <a:off x="5086350" y="2571750"/>
            <a:ext cx="457200" cy="10287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1091" name="Rectangle 22"/>
          <p:cNvSpPr>
            <a:spLocks noChangeArrowheads="1"/>
          </p:cNvSpPr>
          <p:nvPr/>
        </p:nvSpPr>
        <p:spPr bwMode="auto">
          <a:xfrm>
            <a:off x="5086350" y="3600450"/>
            <a:ext cx="457200" cy="1143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1092" name="AutoShape 23"/>
          <p:cNvSpPr>
            <a:spLocks noChangeArrowheads="1"/>
          </p:cNvSpPr>
          <p:nvPr/>
        </p:nvSpPr>
        <p:spPr bwMode="auto">
          <a:xfrm>
            <a:off x="3771900" y="1543050"/>
            <a:ext cx="1257300" cy="6286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03 w 21600"/>
              <a:gd name="T13" fmla="*/ 16330 h 21600"/>
              <a:gd name="T14" fmla="*/ 19297 w 21600"/>
              <a:gd name="T15" fmla="*/ 202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857" y="6505"/>
                </a:lnTo>
                <a:lnTo>
                  <a:pt x="9634" y="6505"/>
                </a:lnTo>
                <a:lnTo>
                  <a:pt x="9634" y="16330"/>
                </a:lnTo>
                <a:lnTo>
                  <a:pt x="3838" y="16330"/>
                </a:lnTo>
                <a:lnTo>
                  <a:pt x="3838" y="15013"/>
                </a:lnTo>
                <a:lnTo>
                  <a:pt x="0" y="18307"/>
                </a:lnTo>
                <a:lnTo>
                  <a:pt x="3838" y="21600"/>
                </a:lnTo>
                <a:lnTo>
                  <a:pt x="3838" y="20283"/>
                </a:lnTo>
                <a:lnTo>
                  <a:pt x="17762" y="20283"/>
                </a:lnTo>
                <a:lnTo>
                  <a:pt x="17762" y="21600"/>
                </a:lnTo>
                <a:lnTo>
                  <a:pt x="21600" y="18307"/>
                </a:lnTo>
                <a:lnTo>
                  <a:pt x="17762" y="15013"/>
                </a:lnTo>
                <a:lnTo>
                  <a:pt x="17762" y="16330"/>
                </a:lnTo>
                <a:lnTo>
                  <a:pt x="11966" y="16330"/>
                </a:lnTo>
                <a:lnTo>
                  <a:pt x="11966" y="6505"/>
                </a:lnTo>
                <a:lnTo>
                  <a:pt x="12743" y="650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1093" name="AutoShape 24"/>
          <p:cNvSpPr>
            <a:spLocks noChangeArrowheads="1"/>
          </p:cNvSpPr>
          <p:nvPr/>
        </p:nvSpPr>
        <p:spPr bwMode="auto">
          <a:xfrm>
            <a:off x="3771900" y="2457450"/>
            <a:ext cx="1257300" cy="6286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03 w 21600"/>
              <a:gd name="T13" fmla="*/ 16330 h 21600"/>
              <a:gd name="T14" fmla="*/ 19297 w 21600"/>
              <a:gd name="T15" fmla="*/ 202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857" y="6505"/>
                </a:lnTo>
                <a:lnTo>
                  <a:pt x="9634" y="6505"/>
                </a:lnTo>
                <a:lnTo>
                  <a:pt x="9634" y="16330"/>
                </a:lnTo>
                <a:lnTo>
                  <a:pt x="3838" y="16330"/>
                </a:lnTo>
                <a:lnTo>
                  <a:pt x="3838" y="15013"/>
                </a:lnTo>
                <a:lnTo>
                  <a:pt x="0" y="18307"/>
                </a:lnTo>
                <a:lnTo>
                  <a:pt x="3838" y="21600"/>
                </a:lnTo>
                <a:lnTo>
                  <a:pt x="3838" y="20283"/>
                </a:lnTo>
                <a:lnTo>
                  <a:pt x="17762" y="20283"/>
                </a:lnTo>
                <a:lnTo>
                  <a:pt x="17762" y="21600"/>
                </a:lnTo>
                <a:lnTo>
                  <a:pt x="21600" y="18307"/>
                </a:lnTo>
                <a:lnTo>
                  <a:pt x="17762" y="15013"/>
                </a:lnTo>
                <a:lnTo>
                  <a:pt x="17762" y="16330"/>
                </a:lnTo>
                <a:lnTo>
                  <a:pt x="11966" y="16330"/>
                </a:lnTo>
                <a:lnTo>
                  <a:pt x="11966" y="6505"/>
                </a:lnTo>
                <a:lnTo>
                  <a:pt x="12743" y="650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1094" name="AutoShape 25"/>
          <p:cNvSpPr>
            <a:spLocks noChangeArrowheads="1"/>
          </p:cNvSpPr>
          <p:nvPr/>
        </p:nvSpPr>
        <p:spPr bwMode="auto">
          <a:xfrm>
            <a:off x="3771900" y="3371850"/>
            <a:ext cx="1257300" cy="6286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03 w 21600"/>
              <a:gd name="T13" fmla="*/ 16330 h 21600"/>
              <a:gd name="T14" fmla="*/ 19297 w 21600"/>
              <a:gd name="T15" fmla="*/ 202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857" y="6505"/>
                </a:lnTo>
                <a:lnTo>
                  <a:pt x="9634" y="6505"/>
                </a:lnTo>
                <a:lnTo>
                  <a:pt x="9634" y="16330"/>
                </a:lnTo>
                <a:lnTo>
                  <a:pt x="3838" y="16330"/>
                </a:lnTo>
                <a:lnTo>
                  <a:pt x="3838" y="15013"/>
                </a:lnTo>
                <a:lnTo>
                  <a:pt x="0" y="18307"/>
                </a:lnTo>
                <a:lnTo>
                  <a:pt x="3838" y="21600"/>
                </a:lnTo>
                <a:lnTo>
                  <a:pt x="3838" y="20283"/>
                </a:lnTo>
                <a:lnTo>
                  <a:pt x="17762" y="20283"/>
                </a:lnTo>
                <a:lnTo>
                  <a:pt x="17762" y="21600"/>
                </a:lnTo>
                <a:lnTo>
                  <a:pt x="21600" y="18307"/>
                </a:lnTo>
                <a:lnTo>
                  <a:pt x="17762" y="15013"/>
                </a:lnTo>
                <a:lnTo>
                  <a:pt x="17762" y="16330"/>
                </a:lnTo>
                <a:lnTo>
                  <a:pt x="11966" y="16330"/>
                </a:lnTo>
                <a:lnTo>
                  <a:pt x="11966" y="6505"/>
                </a:lnTo>
                <a:lnTo>
                  <a:pt x="12743" y="650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8991" y="715566"/>
            <a:ext cx="8626017" cy="4384880"/>
          </a:xfrm>
          <a:noFill/>
        </p:spPr>
        <p:txBody>
          <a:bodyPr lIns="67866" tIns="33338" rIns="67866" bIns="33338"/>
          <a:lstStyle/>
          <a:p>
            <a:pPr>
              <a:buFont typeface="Webdings" charset="0"/>
              <a:buNone/>
            </a:pPr>
            <a:r>
              <a:rPr lang="de-DE" sz="1950" b="1" dirty="0">
                <a:solidFill>
                  <a:schemeClr val="hlink"/>
                </a:solidFill>
                <a:latin typeface="Tahoma" charset="0"/>
              </a:rPr>
              <a:t>Grundsätze:</a:t>
            </a:r>
            <a:endParaRPr lang="de-DE" sz="1950" dirty="0">
              <a:latin typeface="Tahoma" charset="0"/>
            </a:endParaRPr>
          </a:p>
          <a:p>
            <a:r>
              <a:rPr lang="de-DE" sz="1950" dirty="0">
                <a:latin typeface="Tahoma" charset="0"/>
              </a:rPr>
              <a:t>Sehr hohes Abstraktionsniveau der mengenorientierten Schnittstelle (SQL).</a:t>
            </a:r>
          </a:p>
          <a:p>
            <a:r>
              <a:rPr lang="de-DE" sz="1950" dirty="0">
                <a:latin typeface="Tahoma" charset="0"/>
              </a:rPr>
              <a:t>Sie ist </a:t>
            </a:r>
            <a:r>
              <a:rPr lang="de-DE" sz="1950" dirty="0">
                <a:solidFill>
                  <a:schemeClr val="hlink"/>
                </a:solidFill>
                <a:latin typeface="Tahoma" charset="0"/>
              </a:rPr>
              <a:t>deklarativ</a:t>
            </a:r>
            <a:r>
              <a:rPr lang="de-DE" sz="1950" dirty="0">
                <a:latin typeface="Tahoma" charset="0"/>
              </a:rPr>
              <a:t>, </a:t>
            </a:r>
            <a:r>
              <a:rPr lang="de-DE" sz="1950" dirty="0">
                <a:solidFill>
                  <a:schemeClr val="hlink"/>
                </a:solidFill>
                <a:latin typeface="Tahoma" charset="0"/>
              </a:rPr>
              <a:t>nicht-prozedural</a:t>
            </a:r>
            <a:r>
              <a:rPr lang="de-DE" sz="1950" dirty="0">
                <a:latin typeface="Tahoma" charset="0"/>
              </a:rPr>
              <a:t>, d.h. es wird spezifiziert, </a:t>
            </a:r>
            <a:r>
              <a:rPr lang="de-DE" sz="1950" dirty="0">
                <a:solidFill>
                  <a:schemeClr val="hlink"/>
                </a:solidFill>
                <a:latin typeface="Tahoma" charset="0"/>
              </a:rPr>
              <a:t>was</a:t>
            </a:r>
            <a:r>
              <a:rPr lang="de-DE" sz="1950" dirty="0">
                <a:latin typeface="Tahoma" charset="0"/>
              </a:rPr>
              <a:t> man finden möchte, aber nicht </a:t>
            </a:r>
            <a:r>
              <a:rPr lang="de-DE" sz="1950" dirty="0">
                <a:solidFill>
                  <a:schemeClr val="hlink"/>
                </a:solidFill>
                <a:latin typeface="Tahoma" charset="0"/>
              </a:rPr>
              <a:t>wie</a:t>
            </a:r>
            <a:r>
              <a:rPr lang="de-DE" sz="1950" dirty="0">
                <a:latin typeface="Tahoma" charset="0"/>
              </a:rPr>
              <a:t>.</a:t>
            </a:r>
          </a:p>
          <a:p>
            <a:r>
              <a:rPr lang="de-DE" sz="1950" dirty="0">
                <a:latin typeface="Tahoma" charset="0"/>
              </a:rPr>
              <a:t>Das </a:t>
            </a:r>
            <a:r>
              <a:rPr lang="de-DE" sz="1950" dirty="0">
                <a:solidFill>
                  <a:schemeClr val="hlink"/>
                </a:solidFill>
                <a:latin typeface="Tahoma" charset="0"/>
              </a:rPr>
              <a:t>wie</a:t>
            </a:r>
            <a:r>
              <a:rPr lang="de-DE" sz="1950" dirty="0">
                <a:latin typeface="Tahoma" charset="0"/>
              </a:rPr>
              <a:t> bestimmt sich aus der Abbildung der mengenorientierten Operatoren auf Schnittstellen-Operatoren der internen Ebene (Zugriff auf Datensätze in Dateien, Einfügen/Entfernen interner Datensätze, Modifizieren interner Datensätze).</a:t>
            </a:r>
          </a:p>
          <a:p>
            <a:r>
              <a:rPr lang="de-DE" sz="1950" dirty="0">
                <a:latin typeface="Tahoma" charset="0"/>
              </a:rPr>
              <a:t>Zu einem </a:t>
            </a:r>
            <a:r>
              <a:rPr lang="de-DE" sz="1950" dirty="0">
                <a:solidFill>
                  <a:schemeClr val="hlink"/>
                </a:solidFill>
                <a:latin typeface="Tahoma" charset="0"/>
              </a:rPr>
              <a:t>was</a:t>
            </a:r>
            <a:r>
              <a:rPr lang="de-DE" sz="1950" dirty="0">
                <a:latin typeface="Tahoma" charset="0"/>
              </a:rPr>
              <a:t> kann es zahlreiche </a:t>
            </a:r>
            <a:r>
              <a:rPr lang="de-DE" sz="1950" dirty="0">
                <a:solidFill>
                  <a:schemeClr val="hlink"/>
                </a:solidFill>
                <a:latin typeface="Tahoma" charset="0"/>
              </a:rPr>
              <a:t>wie</a:t>
            </a:r>
            <a:r>
              <a:rPr lang="ja-JP" altLang="de-DE" sz="1950" dirty="0">
                <a:latin typeface="Tahoma" charset="0"/>
              </a:rPr>
              <a:t>‘</a:t>
            </a:r>
            <a:r>
              <a:rPr lang="de-DE" altLang="ja-JP" sz="1950" dirty="0">
                <a:latin typeface="Tahoma" charset="0"/>
              </a:rPr>
              <a:t>s geben: effiziente Anfrageauswertung durch Anfrageoptimierung.</a:t>
            </a:r>
          </a:p>
          <a:p>
            <a:r>
              <a:rPr lang="de-DE" sz="1950" dirty="0">
                <a:latin typeface="Tahoma" charset="0"/>
              </a:rPr>
              <a:t>i.Allg. wird aber nicht die optimale Auswertungsstrategie gesucht (bzw. gefunden) sondern eine einigermaßen effiziente Variante</a:t>
            </a:r>
          </a:p>
          <a:p>
            <a:pPr lvl="1"/>
            <a:r>
              <a:rPr lang="de-DE" sz="2100" dirty="0">
                <a:latin typeface="Tahoma" charset="0"/>
              </a:rPr>
              <a:t>Ziel: „</a:t>
            </a:r>
            <a:r>
              <a:rPr lang="de-DE" sz="2100" dirty="0" err="1">
                <a:latin typeface="Tahoma" charset="0"/>
              </a:rPr>
              <a:t>avoiding</a:t>
            </a:r>
            <a:r>
              <a:rPr lang="de-DE" sz="2100" dirty="0">
                <a:latin typeface="Tahoma" charset="0"/>
              </a:rPr>
              <a:t> </a:t>
            </a:r>
            <a:r>
              <a:rPr lang="de-DE" sz="2100" dirty="0" err="1">
                <a:latin typeface="Tahoma" charset="0"/>
              </a:rPr>
              <a:t>the</a:t>
            </a:r>
            <a:r>
              <a:rPr lang="de-DE" sz="2100" dirty="0">
                <a:latin typeface="Tahoma" charset="0"/>
              </a:rPr>
              <a:t> </a:t>
            </a:r>
            <a:r>
              <a:rPr lang="de-DE" sz="2100" dirty="0" err="1">
                <a:latin typeface="Tahoma" charset="0"/>
              </a:rPr>
              <a:t>worst</a:t>
            </a:r>
            <a:r>
              <a:rPr lang="de-DE" sz="2100" dirty="0">
                <a:latin typeface="Tahoma" charset="0"/>
              </a:rPr>
              <a:t> </a:t>
            </a:r>
            <a:r>
              <a:rPr lang="de-DE" sz="2100" dirty="0" err="1">
                <a:latin typeface="Tahoma" charset="0"/>
              </a:rPr>
              <a:t>case</a:t>
            </a:r>
            <a:r>
              <a:rPr lang="ja-JP" altLang="de-DE" sz="2100" dirty="0">
                <a:latin typeface="Tahoma" charset="0"/>
              </a:rPr>
              <a:t>“</a:t>
            </a:r>
            <a:endParaRPr lang="de-DE" sz="2100" dirty="0">
              <a:latin typeface="Tahoma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151210"/>
            <a:ext cx="6858000" cy="706040"/>
          </a:xfrm>
          <a:noFill/>
        </p:spPr>
        <p:txBody>
          <a:bodyPr lIns="67866" tIns="33338" rIns="67866" bIns="33338"/>
          <a:lstStyle/>
          <a:p>
            <a:r>
              <a:rPr lang="de-DE" dirty="0">
                <a:latin typeface="Arial Black" charset="0"/>
              </a:rPr>
              <a:t> 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238844" y="151210"/>
            <a:ext cx="6666309" cy="4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 anchor="b"/>
          <a:lstStyle/>
          <a:p>
            <a:r>
              <a:rPr lang="de-DE" sz="2400">
                <a:latin typeface="Arial Black" charset="0"/>
              </a:rPr>
              <a:t>Optimierung von </a:t>
            </a:r>
            <a:r>
              <a:rPr lang="de-DE" sz="2400">
                <a:latin typeface="Arial Black" charset="0"/>
              </a:rPr>
              <a:t>Datenbank- </a:t>
            </a:r>
            <a:r>
              <a:rPr lang="de-DE" sz="2400" smtClean="0">
                <a:latin typeface="Arial Black" charset="0"/>
              </a:rPr>
              <a:t>Anfragen</a:t>
            </a:r>
            <a:endParaRPr lang="de-DE" sz="2400">
              <a:latin typeface="Arial Black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3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100">
                <a:latin typeface="Arial Black" charset="0"/>
              </a:rPr>
              <a:t>Mengendurchschnitt mit </a:t>
            </a:r>
            <a:br>
              <a:rPr lang="de-DE" sz="2100">
                <a:latin typeface="Arial Black" charset="0"/>
              </a:rPr>
            </a:br>
            <a:r>
              <a:rPr lang="de-DE" sz="2100">
                <a:latin typeface="Arial Black" charset="0"/>
              </a:rPr>
              <a:t>einem Hash/Partitionierungs-Algorithmus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3943350" y="857250"/>
            <a:ext cx="950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Times New Roman" charset="0"/>
              </a:rPr>
              <a:t>R </a:t>
            </a:r>
            <a:r>
              <a:rPr lang="de-DE">
                <a:latin typeface="Times New Roman" charset="0"/>
                <a:sym typeface="Symbol" charset="0"/>
              </a:rPr>
              <a:t> S</a:t>
            </a:r>
            <a:endParaRPr lang="de-DE">
              <a:latin typeface="Times New Roman" charset="0"/>
            </a:endParaRPr>
          </a:p>
        </p:txBody>
      </p:sp>
      <p:sp>
        <p:nvSpPr>
          <p:cNvPr id="133124" name="AutoShape 4"/>
          <p:cNvSpPr>
            <a:spLocks noChangeArrowheads="1"/>
          </p:cNvSpPr>
          <p:nvPr/>
        </p:nvSpPr>
        <p:spPr bwMode="auto">
          <a:xfrm>
            <a:off x="1371600" y="9144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 b="1">
                <a:latin typeface="Times New Roman" charset="0"/>
              </a:rPr>
              <a:t>R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90</a:t>
            </a:r>
          </a:p>
          <a:p>
            <a:pPr algn="ctr"/>
            <a:r>
              <a:rPr lang="de-DE" sz="2100">
                <a:latin typeface="Times New Roman" charset="0"/>
              </a:rPr>
              <a:t>42</a:t>
            </a:r>
          </a:p>
          <a:p>
            <a:pPr algn="ctr"/>
            <a:r>
              <a:rPr lang="de-DE" sz="2100">
                <a:latin typeface="Times New Roman" charset="0"/>
              </a:rPr>
              <a:t>76</a:t>
            </a:r>
          </a:p>
          <a:p>
            <a:pPr algn="ctr"/>
            <a:r>
              <a:rPr lang="de-DE" sz="2100">
                <a:latin typeface="Times New Roman" charset="0"/>
              </a:rPr>
              <a:t>13</a:t>
            </a:r>
          </a:p>
          <a:p>
            <a:pPr algn="ctr"/>
            <a:r>
              <a:rPr lang="de-DE" sz="2100">
                <a:latin typeface="Times New Roman" charset="0"/>
              </a:rPr>
              <a:t>88</a:t>
            </a:r>
          </a:p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44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33125" name="AutoShape 5"/>
          <p:cNvSpPr>
            <a:spLocks noChangeArrowheads="1"/>
          </p:cNvSpPr>
          <p:nvPr/>
        </p:nvSpPr>
        <p:spPr bwMode="auto">
          <a:xfrm>
            <a:off x="702945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 b="1">
                <a:latin typeface="Times New Roman" charset="0"/>
              </a:rPr>
              <a:t>S</a:t>
            </a:r>
            <a:endParaRPr lang="de-DE" sz="2100">
              <a:latin typeface="Times New Roman" charset="0"/>
            </a:endParaRP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44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endParaRPr lang="de-DE" sz="2100">
              <a:latin typeface="Times New Roman" charset="0"/>
            </a:endParaRP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1543050" y="1371600"/>
            <a:ext cx="457200" cy="97155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1543050" y="2343150"/>
            <a:ext cx="457200" cy="97155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1543050" y="3314700"/>
            <a:ext cx="457200" cy="131445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7200900" y="1543050"/>
            <a:ext cx="457200" cy="97155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7200900" y="2571750"/>
            <a:ext cx="457200" cy="10287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7200900" y="3600450"/>
            <a:ext cx="457200" cy="1143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4514850" y="1428750"/>
            <a:ext cx="514350" cy="342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4514850" y="1771650"/>
            <a:ext cx="514350" cy="342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6</a:t>
            </a:r>
          </a:p>
        </p:txBody>
      </p:sp>
      <p:sp>
        <p:nvSpPr>
          <p:cNvPr id="133134" name="Rectangle 14"/>
          <p:cNvSpPr>
            <a:spLocks noChangeArrowheads="1"/>
          </p:cNvSpPr>
          <p:nvPr/>
        </p:nvSpPr>
        <p:spPr bwMode="auto">
          <a:xfrm>
            <a:off x="4514850" y="2114550"/>
            <a:ext cx="514350" cy="342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27</a:t>
            </a:r>
          </a:p>
        </p:txBody>
      </p:sp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4514850" y="2457450"/>
            <a:ext cx="514350" cy="342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3</a:t>
            </a:r>
          </a:p>
        </p:txBody>
      </p:sp>
      <p:sp>
        <p:nvSpPr>
          <p:cNvPr id="133136" name="Rectangle 16"/>
          <p:cNvSpPr>
            <a:spLocks noChangeArrowheads="1"/>
          </p:cNvSpPr>
          <p:nvPr/>
        </p:nvSpPr>
        <p:spPr bwMode="auto">
          <a:xfrm>
            <a:off x="4514850" y="2800350"/>
            <a:ext cx="514350" cy="342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5359004" y="1328738"/>
            <a:ext cx="9973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Times New Roman" charset="0"/>
              </a:rPr>
              <a:t>Mod 5</a:t>
            </a:r>
          </a:p>
        </p:txBody>
      </p:sp>
      <p:sp>
        <p:nvSpPr>
          <p:cNvPr id="133138" name="Line 18"/>
          <p:cNvSpPr>
            <a:spLocks noChangeShapeType="1"/>
          </p:cNvSpPr>
          <p:nvPr/>
        </p:nvSpPr>
        <p:spPr bwMode="auto">
          <a:xfrm flipH="1">
            <a:off x="5086350" y="1657350"/>
            <a:ext cx="2171700" cy="2857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3139" name="Line 19"/>
          <p:cNvSpPr>
            <a:spLocks noChangeShapeType="1"/>
          </p:cNvSpPr>
          <p:nvPr/>
        </p:nvSpPr>
        <p:spPr bwMode="auto">
          <a:xfrm flipH="1">
            <a:off x="5143500" y="2000250"/>
            <a:ext cx="2171700" cy="2857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3140" name="Line 20"/>
          <p:cNvSpPr>
            <a:spLocks noChangeShapeType="1"/>
          </p:cNvSpPr>
          <p:nvPr/>
        </p:nvSpPr>
        <p:spPr bwMode="auto">
          <a:xfrm flipH="1">
            <a:off x="5086350" y="2343150"/>
            <a:ext cx="2228850" cy="342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3141" name="AutoShape 21"/>
          <p:cNvSpPr>
            <a:spLocks noChangeArrowheads="1"/>
          </p:cNvSpPr>
          <p:nvPr/>
        </p:nvSpPr>
        <p:spPr bwMode="auto">
          <a:xfrm>
            <a:off x="4743450" y="3771900"/>
            <a:ext cx="2286000" cy="685800"/>
          </a:xfrm>
          <a:prstGeom prst="cloudCallout">
            <a:avLst>
              <a:gd name="adj1" fmla="val 12398"/>
              <a:gd name="adj2" fmla="val -214412"/>
            </a:avLst>
          </a:prstGeom>
          <a:solidFill>
            <a:schemeClr val="accent2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charset="0"/>
              </a:rPr>
              <a:t>Build-</a:t>
            </a:r>
          </a:p>
          <a:p>
            <a:pPr algn="ctr"/>
            <a:r>
              <a:rPr lang="de-DE" sz="2400">
                <a:latin typeface="Times New Roman" charset="0"/>
              </a:rPr>
              <a:t>Phase</a:t>
            </a:r>
          </a:p>
        </p:txBody>
      </p:sp>
      <p:sp>
        <p:nvSpPr>
          <p:cNvPr id="133142" name="AutoShape 22"/>
          <p:cNvSpPr>
            <a:spLocks noChangeArrowheads="1"/>
          </p:cNvSpPr>
          <p:nvPr/>
        </p:nvSpPr>
        <p:spPr bwMode="auto">
          <a:xfrm>
            <a:off x="5143500" y="800100"/>
            <a:ext cx="1828800" cy="342900"/>
          </a:xfrm>
          <a:prstGeom prst="wedgeEllipseCallout">
            <a:avLst>
              <a:gd name="adj1" fmla="val -63542"/>
              <a:gd name="adj2" fmla="val 123264"/>
            </a:avLst>
          </a:prstGeom>
          <a:solidFill>
            <a:srgbClr val="FFFF99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>
                <a:latin typeface="Times New Roman" charset="0"/>
              </a:rPr>
              <a:t>Hashtabelle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100">
                <a:latin typeface="Arial Black" charset="0"/>
              </a:rPr>
              <a:t>Mengendurchschnitt mit </a:t>
            </a:r>
            <a:br>
              <a:rPr lang="de-DE" sz="2100">
                <a:latin typeface="Arial Black" charset="0"/>
              </a:rPr>
            </a:br>
            <a:r>
              <a:rPr lang="de-DE" sz="2100">
                <a:latin typeface="Arial Black" charset="0"/>
              </a:rPr>
              <a:t>einem Hash/Partitionierungs-Algorithmus</a:t>
            </a: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3407569" y="857250"/>
            <a:ext cx="2034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Times New Roman" charset="0"/>
              </a:rPr>
              <a:t>R </a:t>
            </a:r>
            <a:r>
              <a:rPr lang="de-DE">
                <a:latin typeface="Times New Roman" charset="0"/>
                <a:sym typeface="Symbol" charset="0"/>
              </a:rPr>
              <a:t> S = {3,   }</a:t>
            </a:r>
            <a:endParaRPr lang="de-DE">
              <a:latin typeface="Times New Roman" charset="0"/>
            </a:endParaRPr>
          </a:p>
        </p:txBody>
      </p:sp>
      <p:sp>
        <p:nvSpPr>
          <p:cNvPr id="135172" name="AutoShape 4"/>
          <p:cNvSpPr>
            <a:spLocks noChangeArrowheads="1"/>
          </p:cNvSpPr>
          <p:nvPr/>
        </p:nvSpPr>
        <p:spPr bwMode="auto">
          <a:xfrm>
            <a:off x="1371600" y="9144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 b="1">
                <a:latin typeface="Times New Roman" charset="0"/>
              </a:rPr>
              <a:t>R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90</a:t>
            </a:r>
          </a:p>
          <a:p>
            <a:pPr algn="ctr"/>
            <a:r>
              <a:rPr lang="de-DE" sz="2100">
                <a:latin typeface="Times New Roman" charset="0"/>
              </a:rPr>
              <a:t>42</a:t>
            </a:r>
          </a:p>
          <a:p>
            <a:pPr algn="ctr"/>
            <a:r>
              <a:rPr lang="de-DE" sz="2100">
                <a:latin typeface="Times New Roman" charset="0"/>
              </a:rPr>
              <a:t>76</a:t>
            </a:r>
          </a:p>
          <a:p>
            <a:pPr algn="ctr"/>
            <a:r>
              <a:rPr lang="de-DE" sz="2100">
                <a:latin typeface="Times New Roman" charset="0"/>
              </a:rPr>
              <a:t>13</a:t>
            </a:r>
          </a:p>
          <a:p>
            <a:pPr algn="ctr"/>
            <a:r>
              <a:rPr lang="de-DE" sz="2100">
                <a:latin typeface="Times New Roman" charset="0"/>
              </a:rPr>
              <a:t>88</a:t>
            </a:r>
          </a:p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44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35173" name="AutoShape 5"/>
          <p:cNvSpPr>
            <a:spLocks noChangeArrowheads="1"/>
          </p:cNvSpPr>
          <p:nvPr/>
        </p:nvSpPr>
        <p:spPr bwMode="auto">
          <a:xfrm>
            <a:off x="702945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 b="1">
                <a:latin typeface="Times New Roman" charset="0"/>
              </a:rPr>
              <a:t>S</a:t>
            </a:r>
            <a:endParaRPr lang="de-DE" sz="2100">
              <a:latin typeface="Times New Roman" charset="0"/>
            </a:endParaRP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44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endParaRPr lang="de-DE" sz="2100">
              <a:latin typeface="Times New Roman" charset="0"/>
            </a:endParaRP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1543050" y="1371600"/>
            <a:ext cx="457200" cy="97155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1543050" y="2343150"/>
            <a:ext cx="457200" cy="97155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1543050" y="3314700"/>
            <a:ext cx="457200" cy="131445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7200900" y="1543050"/>
            <a:ext cx="457200" cy="97155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7200900" y="2571750"/>
            <a:ext cx="457200" cy="10287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7200900" y="3600450"/>
            <a:ext cx="457200" cy="1143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5180" name="Rectangle 12"/>
          <p:cNvSpPr>
            <a:spLocks noChangeArrowheads="1"/>
          </p:cNvSpPr>
          <p:nvPr/>
        </p:nvSpPr>
        <p:spPr bwMode="auto">
          <a:xfrm>
            <a:off x="4514850" y="1428750"/>
            <a:ext cx="514350" cy="342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5181" name="Rectangle 13"/>
          <p:cNvSpPr>
            <a:spLocks noChangeArrowheads="1"/>
          </p:cNvSpPr>
          <p:nvPr/>
        </p:nvSpPr>
        <p:spPr bwMode="auto">
          <a:xfrm>
            <a:off x="4514850" y="1771650"/>
            <a:ext cx="514350" cy="342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6</a:t>
            </a:r>
          </a:p>
        </p:txBody>
      </p:sp>
      <p:sp>
        <p:nvSpPr>
          <p:cNvPr id="135182" name="Rectangle 14"/>
          <p:cNvSpPr>
            <a:spLocks noChangeArrowheads="1"/>
          </p:cNvSpPr>
          <p:nvPr/>
        </p:nvSpPr>
        <p:spPr bwMode="auto">
          <a:xfrm>
            <a:off x="4514850" y="2114550"/>
            <a:ext cx="514350" cy="342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27</a:t>
            </a:r>
          </a:p>
        </p:txBody>
      </p:sp>
      <p:sp>
        <p:nvSpPr>
          <p:cNvPr id="135183" name="Rectangle 15"/>
          <p:cNvSpPr>
            <a:spLocks noChangeArrowheads="1"/>
          </p:cNvSpPr>
          <p:nvPr/>
        </p:nvSpPr>
        <p:spPr bwMode="auto">
          <a:xfrm>
            <a:off x="4514850" y="2457450"/>
            <a:ext cx="514350" cy="342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3</a:t>
            </a:r>
          </a:p>
        </p:txBody>
      </p:sp>
      <p:sp>
        <p:nvSpPr>
          <p:cNvPr id="135184" name="Rectangle 16"/>
          <p:cNvSpPr>
            <a:spLocks noChangeArrowheads="1"/>
          </p:cNvSpPr>
          <p:nvPr/>
        </p:nvSpPr>
        <p:spPr bwMode="auto">
          <a:xfrm>
            <a:off x="4514850" y="2800350"/>
            <a:ext cx="514350" cy="342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5185" name="Text Box 17"/>
          <p:cNvSpPr txBox="1">
            <a:spLocks noChangeArrowheads="1"/>
          </p:cNvSpPr>
          <p:nvPr/>
        </p:nvSpPr>
        <p:spPr bwMode="auto">
          <a:xfrm>
            <a:off x="2514600" y="1200150"/>
            <a:ext cx="9973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Times New Roman" charset="0"/>
              </a:rPr>
              <a:t>Mod 5</a:t>
            </a:r>
          </a:p>
        </p:txBody>
      </p:sp>
      <p:sp>
        <p:nvSpPr>
          <p:cNvPr id="218130" name="Line 18"/>
          <p:cNvSpPr>
            <a:spLocks noChangeShapeType="1"/>
          </p:cNvSpPr>
          <p:nvPr/>
        </p:nvSpPr>
        <p:spPr bwMode="auto">
          <a:xfrm>
            <a:off x="1885950" y="1485900"/>
            <a:ext cx="2686050" cy="1143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218131" name="AutoShape 19"/>
          <p:cNvCxnSpPr>
            <a:cxnSpLocks noChangeShapeType="1"/>
            <a:stCxn id="218130" idx="1"/>
            <a:endCxn id="135171" idx="2"/>
          </p:cNvCxnSpPr>
          <p:nvPr/>
        </p:nvCxnSpPr>
        <p:spPr bwMode="auto">
          <a:xfrm rot="16200000" flipV="1">
            <a:off x="3843426" y="1900325"/>
            <a:ext cx="1309985" cy="14716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8132" name="Line 20"/>
          <p:cNvSpPr>
            <a:spLocks noChangeShapeType="1"/>
          </p:cNvSpPr>
          <p:nvPr/>
        </p:nvSpPr>
        <p:spPr bwMode="auto">
          <a:xfrm flipV="1">
            <a:off x="1943100" y="1600200"/>
            <a:ext cx="257175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18133" name="Line 21"/>
          <p:cNvSpPr>
            <a:spLocks noChangeShapeType="1"/>
          </p:cNvSpPr>
          <p:nvPr/>
        </p:nvSpPr>
        <p:spPr bwMode="auto">
          <a:xfrm>
            <a:off x="1943100" y="2171700"/>
            <a:ext cx="2571750" cy="1143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5190" name="AutoShape 22"/>
          <p:cNvSpPr>
            <a:spLocks noChangeArrowheads="1"/>
          </p:cNvSpPr>
          <p:nvPr/>
        </p:nvSpPr>
        <p:spPr bwMode="auto">
          <a:xfrm>
            <a:off x="3371850" y="3829050"/>
            <a:ext cx="1714500" cy="857250"/>
          </a:xfrm>
          <a:prstGeom prst="cloudCallout">
            <a:avLst>
              <a:gd name="adj1" fmla="val -75347"/>
              <a:gd name="adj2" fmla="val -257361"/>
            </a:avLst>
          </a:prstGeom>
          <a:solidFill>
            <a:schemeClr val="accent2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charset="0"/>
              </a:rPr>
              <a:t>Probe-</a:t>
            </a:r>
          </a:p>
          <a:p>
            <a:pPr algn="ctr"/>
            <a:r>
              <a:rPr lang="de-DE" sz="2400">
                <a:latin typeface="Times New Roman" charset="0"/>
              </a:rPr>
              <a:t>Phase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1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0" grpId="0" animBg="1"/>
      <p:bldP spid="218132" grpId="0" animBg="1"/>
      <p:bldP spid="21813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100">
                <a:latin typeface="Arial Black" charset="0"/>
              </a:rPr>
              <a:t>Mengendurchschnitt mit </a:t>
            </a:r>
            <a:br>
              <a:rPr lang="de-DE" sz="2100">
                <a:latin typeface="Arial Black" charset="0"/>
              </a:rPr>
            </a:br>
            <a:r>
              <a:rPr lang="de-DE" sz="2100">
                <a:latin typeface="Arial Black" charset="0"/>
              </a:rPr>
              <a:t>einem Hash/Partitionierungs-Algorithmus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3407569" y="857250"/>
            <a:ext cx="2034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Times New Roman" charset="0"/>
              </a:rPr>
              <a:t>R </a:t>
            </a:r>
            <a:r>
              <a:rPr lang="de-DE">
                <a:latin typeface="Times New Roman" charset="0"/>
                <a:sym typeface="Symbol" charset="0"/>
              </a:rPr>
              <a:t> S = {3,   }</a:t>
            </a:r>
            <a:endParaRPr lang="de-DE">
              <a:latin typeface="Times New Roman" charset="0"/>
            </a:endParaRPr>
          </a:p>
        </p:txBody>
      </p:sp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1371600" y="9144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 b="1">
                <a:latin typeface="Times New Roman" charset="0"/>
              </a:rPr>
              <a:t>R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90</a:t>
            </a:r>
          </a:p>
          <a:p>
            <a:pPr algn="ctr"/>
            <a:r>
              <a:rPr lang="de-DE" sz="2100">
                <a:latin typeface="Times New Roman" charset="0"/>
              </a:rPr>
              <a:t>42</a:t>
            </a:r>
          </a:p>
          <a:p>
            <a:pPr algn="ctr"/>
            <a:r>
              <a:rPr lang="de-DE" sz="2100">
                <a:latin typeface="Times New Roman" charset="0"/>
              </a:rPr>
              <a:t>76</a:t>
            </a:r>
          </a:p>
          <a:p>
            <a:pPr algn="ctr"/>
            <a:r>
              <a:rPr lang="de-DE" sz="2100">
                <a:latin typeface="Times New Roman" charset="0"/>
              </a:rPr>
              <a:t>13</a:t>
            </a:r>
          </a:p>
          <a:p>
            <a:pPr algn="ctr"/>
            <a:r>
              <a:rPr lang="de-DE" sz="2100">
                <a:latin typeface="Times New Roman" charset="0"/>
              </a:rPr>
              <a:t>88</a:t>
            </a:r>
          </a:p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44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37221" name="AutoShape 5"/>
          <p:cNvSpPr>
            <a:spLocks noChangeArrowheads="1"/>
          </p:cNvSpPr>
          <p:nvPr/>
        </p:nvSpPr>
        <p:spPr bwMode="auto">
          <a:xfrm>
            <a:off x="702945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 b="1">
                <a:latin typeface="Times New Roman" charset="0"/>
              </a:rPr>
              <a:t>S</a:t>
            </a:r>
            <a:endParaRPr lang="de-DE" sz="2100">
              <a:latin typeface="Times New Roman" charset="0"/>
            </a:endParaRP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44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endParaRPr lang="de-DE" sz="2100">
              <a:latin typeface="Times New Roman" charset="0"/>
            </a:endParaRP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1543050" y="1371600"/>
            <a:ext cx="457200" cy="97155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1543050" y="2343150"/>
            <a:ext cx="457200" cy="97155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1543050" y="3314700"/>
            <a:ext cx="457200" cy="131445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7200900" y="1543050"/>
            <a:ext cx="457200" cy="97155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7200900" y="2571750"/>
            <a:ext cx="457200" cy="10287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7227" name="Rectangle 11"/>
          <p:cNvSpPr>
            <a:spLocks noChangeArrowheads="1"/>
          </p:cNvSpPr>
          <p:nvPr/>
        </p:nvSpPr>
        <p:spPr bwMode="auto">
          <a:xfrm>
            <a:off x="7200900" y="3600450"/>
            <a:ext cx="457200" cy="1143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7228" name="Rectangle 12"/>
          <p:cNvSpPr>
            <a:spLocks noChangeArrowheads="1"/>
          </p:cNvSpPr>
          <p:nvPr/>
        </p:nvSpPr>
        <p:spPr bwMode="auto">
          <a:xfrm>
            <a:off x="4514850" y="1428750"/>
            <a:ext cx="514350" cy="342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4514850" y="1771650"/>
            <a:ext cx="514350" cy="342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charset="0"/>
            </a:endParaRPr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4514850" y="2114550"/>
            <a:ext cx="514350" cy="342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97</a:t>
            </a:r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4514850" y="2457450"/>
            <a:ext cx="514350" cy="342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13</a:t>
            </a:r>
          </a:p>
        </p:txBody>
      </p:sp>
      <p:sp>
        <p:nvSpPr>
          <p:cNvPr id="137232" name="Rectangle 16"/>
          <p:cNvSpPr>
            <a:spLocks noChangeArrowheads="1"/>
          </p:cNvSpPr>
          <p:nvPr/>
        </p:nvSpPr>
        <p:spPr bwMode="auto">
          <a:xfrm>
            <a:off x="4514850" y="2800350"/>
            <a:ext cx="514350" cy="342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4</a:t>
            </a: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5359004" y="1328738"/>
            <a:ext cx="9973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Times New Roman" charset="0"/>
              </a:rPr>
              <a:t>Mod 5</a:t>
            </a:r>
          </a:p>
        </p:txBody>
      </p:sp>
      <p:sp>
        <p:nvSpPr>
          <p:cNvPr id="137234" name="AutoShape 18"/>
          <p:cNvSpPr>
            <a:spLocks noChangeArrowheads="1"/>
          </p:cNvSpPr>
          <p:nvPr/>
        </p:nvSpPr>
        <p:spPr bwMode="auto">
          <a:xfrm>
            <a:off x="3543300" y="4114800"/>
            <a:ext cx="3200400" cy="857250"/>
          </a:xfrm>
          <a:prstGeom prst="cloudCallout">
            <a:avLst>
              <a:gd name="adj1" fmla="val 21838"/>
              <a:gd name="adj2" fmla="val -164722"/>
            </a:avLst>
          </a:prstGeom>
          <a:solidFill>
            <a:schemeClr val="accent2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charset="0"/>
              </a:rPr>
              <a:t>Build-Phase</a:t>
            </a:r>
          </a:p>
          <a:p>
            <a:pPr algn="ctr"/>
            <a:r>
              <a:rPr lang="de-DE" sz="2400">
                <a:latin typeface="Times New Roman" charset="0"/>
              </a:rPr>
              <a:t>2. Partition</a:t>
            </a:r>
          </a:p>
        </p:txBody>
      </p:sp>
      <p:sp>
        <p:nvSpPr>
          <p:cNvPr id="137235" name="Line 19"/>
          <p:cNvSpPr>
            <a:spLocks noChangeShapeType="1"/>
          </p:cNvSpPr>
          <p:nvPr/>
        </p:nvSpPr>
        <p:spPr bwMode="auto">
          <a:xfrm flipH="1" flipV="1">
            <a:off x="5029200" y="2286000"/>
            <a:ext cx="222885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7236" name="Line 20"/>
          <p:cNvSpPr>
            <a:spLocks noChangeShapeType="1"/>
          </p:cNvSpPr>
          <p:nvPr/>
        </p:nvSpPr>
        <p:spPr bwMode="auto">
          <a:xfrm flipH="1" flipV="1">
            <a:off x="5029200" y="2971800"/>
            <a:ext cx="2286000" cy="1143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7237" name="Line 21"/>
          <p:cNvSpPr>
            <a:spLocks noChangeShapeType="1"/>
          </p:cNvSpPr>
          <p:nvPr/>
        </p:nvSpPr>
        <p:spPr bwMode="auto">
          <a:xfrm flipH="1" flipV="1">
            <a:off x="5029200" y="2571750"/>
            <a:ext cx="222885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100">
                <a:latin typeface="Arial Black" charset="0"/>
              </a:rPr>
              <a:t>Mengendurchschnitt mit </a:t>
            </a:r>
            <a:br>
              <a:rPr lang="de-DE" sz="2100">
                <a:latin typeface="Arial Black" charset="0"/>
              </a:rPr>
            </a:br>
            <a:r>
              <a:rPr lang="de-DE" sz="2100">
                <a:latin typeface="Arial Black" charset="0"/>
              </a:rPr>
              <a:t>einem Hash/Partitionierungs-Algorithmus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3407569" y="857250"/>
            <a:ext cx="2034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Times New Roman" charset="0"/>
              </a:rPr>
              <a:t>R </a:t>
            </a:r>
            <a:r>
              <a:rPr lang="de-DE">
                <a:latin typeface="Times New Roman" charset="0"/>
                <a:sym typeface="Symbol" charset="0"/>
              </a:rPr>
              <a:t> S = {3,   }</a:t>
            </a:r>
            <a:endParaRPr lang="de-DE">
              <a:latin typeface="Times New Roman" charset="0"/>
            </a:endParaRPr>
          </a:p>
        </p:txBody>
      </p:sp>
      <p:sp>
        <p:nvSpPr>
          <p:cNvPr id="139268" name="AutoShape 4"/>
          <p:cNvSpPr>
            <a:spLocks noChangeArrowheads="1"/>
          </p:cNvSpPr>
          <p:nvPr/>
        </p:nvSpPr>
        <p:spPr bwMode="auto">
          <a:xfrm>
            <a:off x="1371600" y="9144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 b="1">
                <a:latin typeface="Times New Roman" charset="0"/>
              </a:rPr>
              <a:t>R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90</a:t>
            </a:r>
          </a:p>
          <a:p>
            <a:pPr algn="ctr"/>
            <a:r>
              <a:rPr lang="de-DE" sz="2100">
                <a:latin typeface="Times New Roman" charset="0"/>
              </a:rPr>
              <a:t>42</a:t>
            </a:r>
          </a:p>
          <a:p>
            <a:pPr algn="ctr"/>
            <a:r>
              <a:rPr lang="de-DE" sz="2100">
                <a:latin typeface="Times New Roman" charset="0"/>
              </a:rPr>
              <a:t>76</a:t>
            </a:r>
          </a:p>
          <a:p>
            <a:pPr algn="ctr"/>
            <a:r>
              <a:rPr lang="de-DE" sz="2100">
                <a:latin typeface="Times New Roman" charset="0"/>
              </a:rPr>
              <a:t>13</a:t>
            </a:r>
          </a:p>
          <a:p>
            <a:pPr algn="ctr"/>
            <a:r>
              <a:rPr lang="de-DE" sz="2100">
                <a:latin typeface="Times New Roman" charset="0"/>
              </a:rPr>
              <a:t>88</a:t>
            </a:r>
          </a:p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44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39269" name="AutoShape 5"/>
          <p:cNvSpPr>
            <a:spLocks noChangeArrowheads="1"/>
          </p:cNvSpPr>
          <p:nvPr/>
        </p:nvSpPr>
        <p:spPr bwMode="auto">
          <a:xfrm>
            <a:off x="702945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 b="1">
                <a:latin typeface="Times New Roman" charset="0"/>
              </a:rPr>
              <a:t>S</a:t>
            </a:r>
            <a:endParaRPr lang="de-DE" sz="2100">
              <a:latin typeface="Times New Roman" charset="0"/>
            </a:endParaRP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44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endParaRPr lang="de-DE" sz="2100">
              <a:latin typeface="Times New Roman" charset="0"/>
            </a:endParaRP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1543050" y="1371600"/>
            <a:ext cx="457200" cy="97155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1543050" y="2343150"/>
            <a:ext cx="457200" cy="97155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1543050" y="3314700"/>
            <a:ext cx="457200" cy="131445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7200900" y="1543050"/>
            <a:ext cx="457200" cy="97155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7200900" y="2571750"/>
            <a:ext cx="457200" cy="10287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7200900" y="3600450"/>
            <a:ext cx="457200" cy="1143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4514850" y="1428750"/>
            <a:ext cx="514350" cy="342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9277" name="Rectangle 13"/>
          <p:cNvSpPr>
            <a:spLocks noChangeArrowheads="1"/>
          </p:cNvSpPr>
          <p:nvPr/>
        </p:nvSpPr>
        <p:spPr bwMode="auto">
          <a:xfrm>
            <a:off x="4514850" y="1771650"/>
            <a:ext cx="514350" cy="342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charset="0"/>
            </a:endParaRPr>
          </a:p>
        </p:txBody>
      </p:sp>
      <p:sp>
        <p:nvSpPr>
          <p:cNvPr id="139278" name="Rectangle 14"/>
          <p:cNvSpPr>
            <a:spLocks noChangeArrowheads="1"/>
          </p:cNvSpPr>
          <p:nvPr/>
        </p:nvSpPr>
        <p:spPr bwMode="auto">
          <a:xfrm>
            <a:off x="4514850" y="2114550"/>
            <a:ext cx="514350" cy="342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97</a:t>
            </a:r>
          </a:p>
        </p:txBody>
      </p:sp>
      <p:sp>
        <p:nvSpPr>
          <p:cNvPr id="139279" name="Rectangle 15"/>
          <p:cNvSpPr>
            <a:spLocks noChangeArrowheads="1"/>
          </p:cNvSpPr>
          <p:nvPr/>
        </p:nvSpPr>
        <p:spPr bwMode="auto">
          <a:xfrm>
            <a:off x="4514850" y="2457450"/>
            <a:ext cx="514350" cy="342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13</a:t>
            </a:r>
          </a:p>
        </p:txBody>
      </p:sp>
      <p:sp>
        <p:nvSpPr>
          <p:cNvPr id="139280" name="Rectangle 16"/>
          <p:cNvSpPr>
            <a:spLocks noChangeArrowheads="1"/>
          </p:cNvSpPr>
          <p:nvPr/>
        </p:nvSpPr>
        <p:spPr bwMode="auto">
          <a:xfrm>
            <a:off x="4514850" y="2800350"/>
            <a:ext cx="514350" cy="342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4</a:t>
            </a:r>
          </a:p>
        </p:txBody>
      </p:sp>
      <p:sp>
        <p:nvSpPr>
          <p:cNvPr id="139281" name="Text Box 17"/>
          <p:cNvSpPr txBox="1">
            <a:spLocks noChangeArrowheads="1"/>
          </p:cNvSpPr>
          <p:nvPr/>
        </p:nvSpPr>
        <p:spPr bwMode="auto">
          <a:xfrm>
            <a:off x="2686050" y="1485900"/>
            <a:ext cx="9973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Times New Roman" charset="0"/>
              </a:rPr>
              <a:t>Mod 5</a:t>
            </a:r>
          </a:p>
        </p:txBody>
      </p:sp>
      <p:sp>
        <p:nvSpPr>
          <p:cNvPr id="139282" name="AutoShape 18"/>
          <p:cNvSpPr>
            <a:spLocks noChangeArrowheads="1"/>
          </p:cNvSpPr>
          <p:nvPr/>
        </p:nvSpPr>
        <p:spPr bwMode="auto">
          <a:xfrm>
            <a:off x="3543300" y="4114800"/>
            <a:ext cx="3200400" cy="857250"/>
          </a:xfrm>
          <a:prstGeom prst="cloudCallout">
            <a:avLst>
              <a:gd name="adj1" fmla="val -44903"/>
              <a:gd name="adj2" fmla="val -185278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sz="2400" dirty="0">
                <a:latin typeface="Times New Roman" charset="0"/>
              </a:rPr>
              <a:t>Probe-Phase</a:t>
            </a:r>
          </a:p>
          <a:p>
            <a:pPr algn="ctr"/>
            <a:r>
              <a:rPr lang="de-DE" sz="2400" dirty="0">
                <a:latin typeface="Times New Roman" charset="0"/>
              </a:rPr>
              <a:t>2. Partition</a:t>
            </a:r>
          </a:p>
        </p:txBody>
      </p:sp>
      <p:sp>
        <p:nvSpPr>
          <p:cNvPr id="139283" name="Line 19"/>
          <p:cNvSpPr>
            <a:spLocks noChangeShapeType="1"/>
          </p:cNvSpPr>
          <p:nvPr/>
        </p:nvSpPr>
        <p:spPr bwMode="auto">
          <a:xfrm flipV="1">
            <a:off x="1943100" y="1943100"/>
            <a:ext cx="2571750" cy="5143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9284" name="Line 20"/>
          <p:cNvSpPr>
            <a:spLocks noChangeShapeType="1"/>
          </p:cNvSpPr>
          <p:nvPr/>
        </p:nvSpPr>
        <p:spPr bwMode="auto">
          <a:xfrm flipV="1">
            <a:off x="2000250" y="2571750"/>
            <a:ext cx="2514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39285" name="AutoShape 21"/>
          <p:cNvCxnSpPr>
            <a:cxnSpLocks noChangeShapeType="1"/>
            <a:stCxn id="139279" idx="1"/>
            <a:endCxn id="139267" idx="2"/>
          </p:cNvCxnSpPr>
          <p:nvPr/>
        </p:nvCxnSpPr>
        <p:spPr bwMode="auto">
          <a:xfrm rot="10800000">
            <a:off x="4424836" y="1318916"/>
            <a:ext cx="90015" cy="1309985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9286" name="Line 22"/>
          <p:cNvSpPr>
            <a:spLocks noChangeShapeType="1"/>
          </p:cNvSpPr>
          <p:nvPr/>
        </p:nvSpPr>
        <p:spPr bwMode="auto">
          <a:xfrm flipV="1">
            <a:off x="1943100" y="2686050"/>
            <a:ext cx="257175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100">
                <a:latin typeface="Arial Black" charset="0"/>
              </a:rPr>
              <a:t>Mengendurchschnitt mit </a:t>
            </a:r>
            <a:br>
              <a:rPr lang="de-DE" sz="2100">
                <a:latin typeface="Arial Black" charset="0"/>
              </a:rPr>
            </a:br>
            <a:r>
              <a:rPr lang="de-DE" sz="2100">
                <a:latin typeface="Arial Black" charset="0"/>
              </a:rPr>
              <a:t>einem Hash/Partitionierungs-Algorithmus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3255169" y="857250"/>
            <a:ext cx="2342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Times New Roman" charset="0"/>
              </a:rPr>
              <a:t>R </a:t>
            </a:r>
            <a:r>
              <a:rPr lang="de-DE">
                <a:latin typeface="Times New Roman" charset="0"/>
                <a:sym typeface="Symbol" charset="0"/>
              </a:rPr>
              <a:t> S = {</a:t>
            </a:r>
            <a:r>
              <a:rPr lang="de-DE">
                <a:solidFill>
                  <a:srgbClr val="0000FF"/>
                </a:solidFill>
                <a:latin typeface="Times New Roman" charset="0"/>
                <a:sym typeface="Symbol" charset="0"/>
              </a:rPr>
              <a:t>3</a:t>
            </a:r>
            <a:r>
              <a:rPr lang="de-DE">
                <a:latin typeface="Times New Roman" charset="0"/>
                <a:sym typeface="Symbol" charset="0"/>
              </a:rPr>
              <a:t>, </a:t>
            </a:r>
            <a:r>
              <a:rPr lang="de-DE">
                <a:solidFill>
                  <a:srgbClr val="008000"/>
                </a:solidFill>
                <a:latin typeface="Times New Roman" charset="0"/>
                <a:sym typeface="Symbol" charset="0"/>
              </a:rPr>
              <a:t>13</a:t>
            </a:r>
            <a:r>
              <a:rPr lang="de-DE">
                <a:latin typeface="Times New Roman" charset="0"/>
                <a:sym typeface="Symbol" charset="0"/>
              </a:rPr>
              <a:t>  }</a:t>
            </a:r>
            <a:endParaRPr lang="de-DE">
              <a:latin typeface="Times New Roman" charset="0"/>
            </a:endParaRPr>
          </a:p>
        </p:txBody>
      </p:sp>
      <p:sp>
        <p:nvSpPr>
          <p:cNvPr id="141316" name="AutoShape 4"/>
          <p:cNvSpPr>
            <a:spLocks noChangeArrowheads="1"/>
          </p:cNvSpPr>
          <p:nvPr/>
        </p:nvSpPr>
        <p:spPr bwMode="auto">
          <a:xfrm>
            <a:off x="1371600" y="9144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 b="1">
                <a:latin typeface="Times New Roman" charset="0"/>
              </a:rPr>
              <a:t>R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90</a:t>
            </a:r>
          </a:p>
          <a:p>
            <a:pPr algn="ctr"/>
            <a:r>
              <a:rPr lang="de-DE" sz="2100">
                <a:latin typeface="Times New Roman" charset="0"/>
              </a:rPr>
              <a:t>42</a:t>
            </a:r>
          </a:p>
          <a:p>
            <a:pPr algn="ctr"/>
            <a:r>
              <a:rPr lang="de-DE" sz="2100">
                <a:latin typeface="Times New Roman" charset="0"/>
              </a:rPr>
              <a:t>76</a:t>
            </a:r>
          </a:p>
          <a:p>
            <a:pPr algn="ctr"/>
            <a:r>
              <a:rPr lang="de-DE" sz="2100">
                <a:latin typeface="Times New Roman" charset="0"/>
              </a:rPr>
              <a:t>13</a:t>
            </a:r>
          </a:p>
          <a:p>
            <a:pPr algn="ctr"/>
            <a:r>
              <a:rPr lang="de-DE" sz="2100">
                <a:latin typeface="Times New Roman" charset="0"/>
              </a:rPr>
              <a:t>88</a:t>
            </a:r>
          </a:p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44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41317" name="AutoShape 5"/>
          <p:cNvSpPr>
            <a:spLocks noChangeArrowheads="1"/>
          </p:cNvSpPr>
          <p:nvPr/>
        </p:nvSpPr>
        <p:spPr bwMode="auto">
          <a:xfrm>
            <a:off x="702945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 b="1">
                <a:latin typeface="Times New Roman" charset="0"/>
              </a:rPr>
              <a:t>S</a:t>
            </a:r>
            <a:endParaRPr lang="de-DE" sz="2100">
              <a:latin typeface="Times New Roman" charset="0"/>
            </a:endParaRP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44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endParaRPr lang="de-DE" sz="2100">
              <a:latin typeface="Times New Roman" charset="0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1543050" y="1371600"/>
            <a:ext cx="457200" cy="97155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1543050" y="2343150"/>
            <a:ext cx="457200" cy="97155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1543050" y="3314700"/>
            <a:ext cx="457200" cy="131445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7200900" y="1543050"/>
            <a:ext cx="457200" cy="97155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7200900" y="2571750"/>
            <a:ext cx="457200" cy="10287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7200900" y="3600450"/>
            <a:ext cx="457200" cy="1143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4514850" y="1428750"/>
            <a:ext cx="514350" cy="342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4514850" y="1771650"/>
            <a:ext cx="514350" cy="342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charset="0"/>
            </a:endParaRPr>
          </a:p>
        </p:txBody>
      </p:sp>
      <p:sp>
        <p:nvSpPr>
          <p:cNvPr id="141326" name="Rectangle 14"/>
          <p:cNvSpPr>
            <a:spLocks noChangeArrowheads="1"/>
          </p:cNvSpPr>
          <p:nvPr/>
        </p:nvSpPr>
        <p:spPr bwMode="auto">
          <a:xfrm>
            <a:off x="4514850" y="2114550"/>
            <a:ext cx="514350" cy="342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97</a:t>
            </a:r>
          </a:p>
        </p:txBody>
      </p:sp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4514850" y="2457450"/>
            <a:ext cx="514350" cy="342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13</a:t>
            </a:r>
          </a:p>
        </p:txBody>
      </p:sp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4514850" y="2800350"/>
            <a:ext cx="514350" cy="342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4</a:t>
            </a:r>
          </a:p>
        </p:txBody>
      </p:sp>
      <p:sp>
        <p:nvSpPr>
          <p:cNvPr id="141329" name="Text Box 17"/>
          <p:cNvSpPr txBox="1">
            <a:spLocks noChangeArrowheads="1"/>
          </p:cNvSpPr>
          <p:nvPr/>
        </p:nvSpPr>
        <p:spPr bwMode="auto">
          <a:xfrm>
            <a:off x="2743200" y="1543050"/>
            <a:ext cx="9973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Times New Roman" charset="0"/>
              </a:rPr>
              <a:t>Mod 5</a:t>
            </a:r>
          </a:p>
        </p:txBody>
      </p:sp>
      <p:sp>
        <p:nvSpPr>
          <p:cNvPr id="141330" name="AutoShape 18"/>
          <p:cNvSpPr>
            <a:spLocks noChangeArrowheads="1"/>
          </p:cNvSpPr>
          <p:nvPr/>
        </p:nvSpPr>
        <p:spPr bwMode="auto">
          <a:xfrm>
            <a:off x="3543300" y="4114800"/>
            <a:ext cx="3200400" cy="857250"/>
          </a:xfrm>
          <a:prstGeom prst="cloudCallout">
            <a:avLst>
              <a:gd name="adj1" fmla="val -44903"/>
              <a:gd name="adj2" fmla="val -185278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sz="2400" dirty="0">
                <a:latin typeface="Times New Roman" charset="0"/>
              </a:rPr>
              <a:t>Probe-Phase</a:t>
            </a:r>
          </a:p>
          <a:p>
            <a:pPr algn="ctr"/>
            <a:r>
              <a:rPr lang="de-DE" sz="2400" dirty="0">
                <a:latin typeface="Times New Roman" charset="0"/>
              </a:rPr>
              <a:t>2. Partition</a:t>
            </a:r>
          </a:p>
        </p:txBody>
      </p:sp>
      <p:sp>
        <p:nvSpPr>
          <p:cNvPr id="141331" name="Line 19"/>
          <p:cNvSpPr>
            <a:spLocks noChangeShapeType="1"/>
          </p:cNvSpPr>
          <p:nvPr/>
        </p:nvSpPr>
        <p:spPr bwMode="auto">
          <a:xfrm flipV="1">
            <a:off x="1943100" y="1943100"/>
            <a:ext cx="2571750" cy="5143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1332" name="Line 20"/>
          <p:cNvSpPr>
            <a:spLocks noChangeShapeType="1"/>
          </p:cNvSpPr>
          <p:nvPr/>
        </p:nvSpPr>
        <p:spPr bwMode="auto">
          <a:xfrm flipV="1">
            <a:off x="2000250" y="2571750"/>
            <a:ext cx="2514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41333" name="AutoShape 21"/>
          <p:cNvCxnSpPr>
            <a:cxnSpLocks noChangeShapeType="1"/>
            <a:stCxn id="141327" idx="1"/>
            <a:endCxn id="141315" idx="2"/>
          </p:cNvCxnSpPr>
          <p:nvPr/>
        </p:nvCxnSpPr>
        <p:spPr bwMode="auto">
          <a:xfrm rot="10800000">
            <a:off x="4426324" y="1318916"/>
            <a:ext cx="88527" cy="1309985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1334" name="Line 22"/>
          <p:cNvSpPr>
            <a:spLocks noChangeShapeType="1"/>
          </p:cNvSpPr>
          <p:nvPr/>
        </p:nvSpPr>
        <p:spPr bwMode="auto">
          <a:xfrm flipV="1">
            <a:off x="1943100" y="2686050"/>
            <a:ext cx="257175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100" dirty="0">
                <a:latin typeface="Arial Black" charset="0"/>
              </a:rPr>
              <a:t>Mengendurchschnitt mit </a:t>
            </a:r>
            <a:br>
              <a:rPr lang="de-DE" sz="2100" dirty="0">
                <a:latin typeface="Arial Black" charset="0"/>
              </a:rPr>
            </a:br>
            <a:r>
              <a:rPr lang="de-DE" sz="2100" dirty="0">
                <a:latin typeface="Arial Black" charset="0"/>
              </a:rPr>
              <a:t>einem Hash/Partitionierungs-Algorithmus</a:t>
            </a:r>
          </a:p>
        </p:txBody>
      </p:sp>
      <p:sp>
        <p:nvSpPr>
          <p:cNvPr id="143363" name="AutoShape 3"/>
          <p:cNvSpPr>
            <a:spLocks noChangeArrowheads="1"/>
          </p:cNvSpPr>
          <p:nvPr/>
        </p:nvSpPr>
        <p:spPr bwMode="auto">
          <a:xfrm>
            <a:off x="1371600" y="12001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 b="1">
                <a:latin typeface="Times New Roman" charset="0"/>
              </a:rPr>
              <a:t>R</a:t>
            </a:r>
          </a:p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44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76</a:t>
            </a:r>
          </a:p>
          <a:p>
            <a:pPr algn="ctr"/>
            <a:r>
              <a:rPr lang="de-DE" sz="2100">
                <a:latin typeface="Times New Roman" charset="0"/>
              </a:rPr>
              <a:t>90</a:t>
            </a:r>
          </a:p>
          <a:p>
            <a:pPr algn="ctr"/>
            <a:r>
              <a:rPr lang="de-DE" sz="2100">
                <a:latin typeface="Times New Roman" charset="0"/>
              </a:rPr>
              <a:t>13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r>
              <a:rPr lang="de-DE" sz="2100">
                <a:latin typeface="Times New Roman" charset="0"/>
              </a:rPr>
              <a:t>42</a:t>
            </a:r>
          </a:p>
          <a:p>
            <a:pPr algn="ctr"/>
            <a:r>
              <a:rPr lang="de-DE" sz="2100">
                <a:latin typeface="Times New Roman" charset="0"/>
              </a:rPr>
              <a:t>88</a:t>
            </a: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43364" name="AutoShape 4"/>
          <p:cNvSpPr>
            <a:spLocks noChangeArrowheads="1"/>
          </p:cNvSpPr>
          <p:nvPr/>
        </p:nvSpPr>
        <p:spPr bwMode="auto">
          <a:xfrm>
            <a:off x="7086600" y="12001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 b="1">
                <a:latin typeface="Times New Roman" charset="0"/>
              </a:rPr>
              <a:t>S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44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endParaRPr lang="de-DE" sz="2100">
              <a:latin typeface="Times New Roman" charset="0"/>
            </a:endParaRPr>
          </a:p>
        </p:txBody>
      </p:sp>
      <p:sp>
        <p:nvSpPr>
          <p:cNvPr id="143365" name="AutoShape 5"/>
          <p:cNvSpPr>
            <a:spLocks noChangeArrowheads="1"/>
          </p:cNvSpPr>
          <p:nvPr/>
        </p:nvSpPr>
        <p:spPr bwMode="auto">
          <a:xfrm>
            <a:off x="3086100" y="12573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 b="1">
                <a:latin typeface="Times New Roman" charset="0"/>
              </a:rPr>
              <a:t>R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90</a:t>
            </a:r>
          </a:p>
          <a:p>
            <a:pPr algn="ctr"/>
            <a:r>
              <a:rPr lang="de-DE" sz="2100">
                <a:latin typeface="Times New Roman" charset="0"/>
              </a:rPr>
              <a:t>42</a:t>
            </a:r>
          </a:p>
          <a:p>
            <a:pPr algn="ctr"/>
            <a:r>
              <a:rPr lang="de-DE" sz="2100">
                <a:latin typeface="Times New Roman" charset="0"/>
              </a:rPr>
              <a:t>76</a:t>
            </a:r>
          </a:p>
          <a:p>
            <a:pPr algn="ctr"/>
            <a:r>
              <a:rPr lang="de-DE" sz="2100">
                <a:latin typeface="Times New Roman" charset="0"/>
              </a:rPr>
              <a:t>13</a:t>
            </a:r>
          </a:p>
          <a:p>
            <a:pPr algn="ctr"/>
            <a:r>
              <a:rPr lang="de-DE" sz="2100">
                <a:latin typeface="Times New Roman" charset="0"/>
              </a:rPr>
              <a:t>88</a:t>
            </a:r>
          </a:p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44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43366" name="AutoShape 6"/>
          <p:cNvSpPr>
            <a:spLocks noChangeArrowheads="1"/>
          </p:cNvSpPr>
          <p:nvPr/>
        </p:nvSpPr>
        <p:spPr bwMode="auto">
          <a:xfrm>
            <a:off x="4972050" y="12573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 b="1">
                <a:latin typeface="Times New Roman" charset="0"/>
              </a:rPr>
              <a:t>S</a:t>
            </a:r>
            <a:endParaRPr lang="de-DE" sz="2100">
              <a:latin typeface="Times New Roman" charset="0"/>
            </a:endParaRP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44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endParaRPr lang="de-DE" sz="2100">
              <a:latin typeface="Times New Roman" charset="0"/>
            </a:endParaRPr>
          </a:p>
        </p:txBody>
      </p:sp>
      <p:grpSp>
        <p:nvGrpSpPr>
          <p:cNvPr id="143367" name="Group 7"/>
          <p:cNvGrpSpPr>
            <a:grpSpLocks/>
          </p:cNvGrpSpPr>
          <p:nvPr/>
        </p:nvGrpSpPr>
        <p:grpSpPr bwMode="auto">
          <a:xfrm>
            <a:off x="2400300" y="2171700"/>
            <a:ext cx="685800" cy="1485900"/>
            <a:chOff x="864" y="1680"/>
            <a:chExt cx="576" cy="1248"/>
          </a:xfrm>
        </p:grpSpPr>
        <p:sp>
          <p:nvSpPr>
            <p:cNvPr id="143383" name="Line 8"/>
            <p:cNvSpPr>
              <a:spLocks noChangeShapeType="1"/>
            </p:cNvSpPr>
            <p:nvPr/>
          </p:nvSpPr>
          <p:spPr bwMode="auto">
            <a:xfrm flipV="1">
              <a:off x="864" y="1680"/>
              <a:ext cx="576" cy="624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43384" name="Line 9"/>
            <p:cNvSpPr>
              <a:spLocks noChangeShapeType="1"/>
            </p:cNvSpPr>
            <p:nvPr/>
          </p:nvSpPr>
          <p:spPr bwMode="auto">
            <a:xfrm>
              <a:off x="864" y="2304"/>
              <a:ext cx="528" cy="0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43385" name="Line 10"/>
            <p:cNvSpPr>
              <a:spLocks noChangeShapeType="1"/>
            </p:cNvSpPr>
            <p:nvPr/>
          </p:nvSpPr>
          <p:spPr bwMode="auto">
            <a:xfrm>
              <a:off x="864" y="2304"/>
              <a:ext cx="432" cy="624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sp>
        <p:nvSpPr>
          <p:cNvPr id="143368" name="Text Box 11"/>
          <p:cNvSpPr txBox="1">
            <a:spLocks noChangeArrowheads="1"/>
          </p:cNvSpPr>
          <p:nvPr/>
        </p:nvSpPr>
        <p:spPr bwMode="auto">
          <a:xfrm rot="-5400000">
            <a:off x="1889097" y="2700815"/>
            <a:ext cx="7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1800">
                <a:latin typeface="Times New Roman" charset="0"/>
              </a:rPr>
              <a:t>Mod 3</a:t>
            </a:r>
          </a:p>
        </p:txBody>
      </p:sp>
      <p:sp>
        <p:nvSpPr>
          <p:cNvPr id="143369" name="Rectangle 12"/>
          <p:cNvSpPr>
            <a:spLocks noChangeArrowheads="1"/>
          </p:cNvSpPr>
          <p:nvPr/>
        </p:nvSpPr>
        <p:spPr bwMode="auto">
          <a:xfrm>
            <a:off x="3257550" y="1714500"/>
            <a:ext cx="457200" cy="97155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3370" name="Rectangle 13"/>
          <p:cNvSpPr>
            <a:spLocks noChangeArrowheads="1"/>
          </p:cNvSpPr>
          <p:nvPr/>
        </p:nvSpPr>
        <p:spPr bwMode="auto">
          <a:xfrm>
            <a:off x="3257550" y="2686050"/>
            <a:ext cx="457200" cy="97155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3371" name="Rectangle 14"/>
          <p:cNvSpPr>
            <a:spLocks noChangeArrowheads="1"/>
          </p:cNvSpPr>
          <p:nvPr/>
        </p:nvSpPr>
        <p:spPr bwMode="auto">
          <a:xfrm>
            <a:off x="3257550" y="3657600"/>
            <a:ext cx="457200" cy="131445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3372" name="Text Box 15"/>
          <p:cNvSpPr txBox="1">
            <a:spLocks noChangeArrowheads="1"/>
          </p:cNvSpPr>
          <p:nvPr/>
        </p:nvSpPr>
        <p:spPr bwMode="auto">
          <a:xfrm rot="-5400000">
            <a:off x="6518247" y="3043715"/>
            <a:ext cx="7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1800">
                <a:latin typeface="Times New Roman" charset="0"/>
              </a:rPr>
              <a:t>Mod 3</a:t>
            </a:r>
          </a:p>
        </p:txBody>
      </p:sp>
      <p:sp>
        <p:nvSpPr>
          <p:cNvPr id="143373" name="Line 16"/>
          <p:cNvSpPr>
            <a:spLocks noChangeShapeType="1"/>
          </p:cNvSpPr>
          <p:nvPr/>
        </p:nvSpPr>
        <p:spPr bwMode="auto">
          <a:xfrm flipH="1" flipV="1">
            <a:off x="5943600" y="2628900"/>
            <a:ext cx="800100" cy="62865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3374" name="Line 17"/>
          <p:cNvSpPr>
            <a:spLocks noChangeShapeType="1"/>
          </p:cNvSpPr>
          <p:nvPr/>
        </p:nvSpPr>
        <p:spPr bwMode="auto">
          <a:xfrm flipH="1">
            <a:off x="6000750" y="3257550"/>
            <a:ext cx="742950" cy="5715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3375" name="Line 18"/>
          <p:cNvSpPr>
            <a:spLocks noChangeShapeType="1"/>
          </p:cNvSpPr>
          <p:nvPr/>
        </p:nvSpPr>
        <p:spPr bwMode="auto">
          <a:xfrm flipH="1">
            <a:off x="6057900" y="3257550"/>
            <a:ext cx="685800" cy="62865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3376" name="Rectangle 19"/>
          <p:cNvSpPr>
            <a:spLocks noChangeArrowheads="1"/>
          </p:cNvSpPr>
          <p:nvPr/>
        </p:nvSpPr>
        <p:spPr bwMode="auto">
          <a:xfrm>
            <a:off x="5143500" y="1771650"/>
            <a:ext cx="457200" cy="97155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3377" name="Rectangle 20"/>
          <p:cNvSpPr>
            <a:spLocks noChangeArrowheads="1"/>
          </p:cNvSpPr>
          <p:nvPr/>
        </p:nvSpPr>
        <p:spPr bwMode="auto">
          <a:xfrm>
            <a:off x="5143500" y="2800350"/>
            <a:ext cx="457200" cy="10287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3378" name="Rectangle 21"/>
          <p:cNvSpPr>
            <a:spLocks noChangeArrowheads="1"/>
          </p:cNvSpPr>
          <p:nvPr/>
        </p:nvSpPr>
        <p:spPr bwMode="auto">
          <a:xfrm>
            <a:off x="5143500" y="3829050"/>
            <a:ext cx="457200" cy="1143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3379" name="AutoShape 22"/>
          <p:cNvSpPr>
            <a:spLocks noChangeArrowheads="1"/>
          </p:cNvSpPr>
          <p:nvPr/>
        </p:nvSpPr>
        <p:spPr bwMode="auto">
          <a:xfrm>
            <a:off x="3829050" y="1771650"/>
            <a:ext cx="1257300" cy="6286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03 w 21600"/>
              <a:gd name="T13" fmla="*/ 16330 h 21600"/>
              <a:gd name="T14" fmla="*/ 19297 w 21600"/>
              <a:gd name="T15" fmla="*/ 202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857" y="6505"/>
                </a:lnTo>
                <a:lnTo>
                  <a:pt x="9634" y="6505"/>
                </a:lnTo>
                <a:lnTo>
                  <a:pt x="9634" y="16330"/>
                </a:lnTo>
                <a:lnTo>
                  <a:pt x="3838" y="16330"/>
                </a:lnTo>
                <a:lnTo>
                  <a:pt x="3838" y="15013"/>
                </a:lnTo>
                <a:lnTo>
                  <a:pt x="0" y="18307"/>
                </a:lnTo>
                <a:lnTo>
                  <a:pt x="3838" y="21600"/>
                </a:lnTo>
                <a:lnTo>
                  <a:pt x="3838" y="20283"/>
                </a:lnTo>
                <a:lnTo>
                  <a:pt x="17762" y="20283"/>
                </a:lnTo>
                <a:lnTo>
                  <a:pt x="17762" y="21600"/>
                </a:lnTo>
                <a:lnTo>
                  <a:pt x="21600" y="18307"/>
                </a:lnTo>
                <a:lnTo>
                  <a:pt x="17762" y="15013"/>
                </a:lnTo>
                <a:lnTo>
                  <a:pt x="17762" y="16330"/>
                </a:lnTo>
                <a:lnTo>
                  <a:pt x="11966" y="16330"/>
                </a:lnTo>
                <a:lnTo>
                  <a:pt x="11966" y="6505"/>
                </a:lnTo>
                <a:lnTo>
                  <a:pt x="12743" y="650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3380" name="AutoShape 23"/>
          <p:cNvSpPr>
            <a:spLocks noChangeArrowheads="1"/>
          </p:cNvSpPr>
          <p:nvPr/>
        </p:nvSpPr>
        <p:spPr bwMode="auto">
          <a:xfrm>
            <a:off x="3829050" y="2686050"/>
            <a:ext cx="1257300" cy="6286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03 w 21600"/>
              <a:gd name="T13" fmla="*/ 16330 h 21600"/>
              <a:gd name="T14" fmla="*/ 19297 w 21600"/>
              <a:gd name="T15" fmla="*/ 202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857" y="6505"/>
                </a:lnTo>
                <a:lnTo>
                  <a:pt x="9634" y="6505"/>
                </a:lnTo>
                <a:lnTo>
                  <a:pt x="9634" y="16330"/>
                </a:lnTo>
                <a:lnTo>
                  <a:pt x="3838" y="16330"/>
                </a:lnTo>
                <a:lnTo>
                  <a:pt x="3838" y="15013"/>
                </a:lnTo>
                <a:lnTo>
                  <a:pt x="0" y="18307"/>
                </a:lnTo>
                <a:lnTo>
                  <a:pt x="3838" y="21600"/>
                </a:lnTo>
                <a:lnTo>
                  <a:pt x="3838" y="20283"/>
                </a:lnTo>
                <a:lnTo>
                  <a:pt x="17762" y="20283"/>
                </a:lnTo>
                <a:lnTo>
                  <a:pt x="17762" y="21600"/>
                </a:lnTo>
                <a:lnTo>
                  <a:pt x="21600" y="18307"/>
                </a:lnTo>
                <a:lnTo>
                  <a:pt x="17762" y="15013"/>
                </a:lnTo>
                <a:lnTo>
                  <a:pt x="17762" y="16330"/>
                </a:lnTo>
                <a:lnTo>
                  <a:pt x="11966" y="16330"/>
                </a:lnTo>
                <a:lnTo>
                  <a:pt x="11966" y="6505"/>
                </a:lnTo>
                <a:lnTo>
                  <a:pt x="12743" y="650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3381" name="AutoShape 24"/>
          <p:cNvSpPr>
            <a:spLocks noChangeArrowheads="1"/>
          </p:cNvSpPr>
          <p:nvPr/>
        </p:nvSpPr>
        <p:spPr bwMode="auto">
          <a:xfrm>
            <a:off x="3829050" y="3600450"/>
            <a:ext cx="1257300" cy="6286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03 w 21600"/>
              <a:gd name="T13" fmla="*/ 16330 h 21600"/>
              <a:gd name="T14" fmla="*/ 19297 w 21600"/>
              <a:gd name="T15" fmla="*/ 202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857" y="6505"/>
                </a:lnTo>
                <a:lnTo>
                  <a:pt x="9634" y="6505"/>
                </a:lnTo>
                <a:lnTo>
                  <a:pt x="9634" y="16330"/>
                </a:lnTo>
                <a:lnTo>
                  <a:pt x="3838" y="16330"/>
                </a:lnTo>
                <a:lnTo>
                  <a:pt x="3838" y="15013"/>
                </a:lnTo>
                <a:lnTo>
                  <a:pt x="0" y="18307"/>
                </a:lnTo>
                <a:lnTo>
                  <a:pt x="3838" y="21600"/>
                </a:lnTo>
                <a:lnTo>
                  <a:pt x="3838" y="20283"/>
                </a:lnTo>
                <a:lnTo>
                  <a:pt x="17762" y="20283"/>
                </a:lnTo>
                <a:lnTo>
                  <a:pt x="17762" y="21600"/>
                </a:lnTo>
                <a:lnTo>
                  <a:pt x="21600" y="18307"/>
                </a:lnTo>
                <a:lnTo>
                  <a:pt x="17762" y="15013"/>
                </a:lnTo>
                <a:lnTo>
                  <a:pt x="17762" y="16330"/>
                </a:lnTo>
                <a:lnTo>
                  <a:pt x="11966" y="16330"/>
                </a:lnTo>
                <a:lnTo>
                  <a:pt x="11966" y="6505"/>
                </a:lnTo>
                <a:lnTo>
                  <a:pt x="12743" y="650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3382" name="Text Box 25"/>
          <p:cNvSpPr txBox="1">
            <a:spLocks noChangeArrowheads="1"/>
          </p:cNvSpPr>
          <p:nvPr/>
        </p:nvSpPr>
        <p:spPr bwMode="auto">
          <a:xfrm>
            <a:off x="2683669" y="857250"/>
            <a:ext cx="3496470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Times New Roman" charset="0"/>
              </a:rPr>
              <a:t>R </a:t>
            </a:r>
            <a:r>
              <a:rPr lang="de-DE">
                <a:latin typeface="Times New Roman" charset="0"/>
                <a:sym typeface="Symbol" charset="0"/>
              </a:rPr>
              <a:t> S = {</a:t>
            </a:r>
            <a:r>
              <a:rPr lang="de-DE">
                <a:solidFill>
                  <a:srgbClr val="0000FF"/>
                </a:solidFill>
                <a:latin typeface="Times New Roman" charset="0"/>
                <a:sym typeface="Symbol" charset="0"/>
              </a:rPr>
              <a:t>3</a:t>
            </a:r>
            <a:r>
              <a:rPr lang="de-DE">
                <a:latin typeface="Times New Roman" charset="0"/>
                <a:sym typeface="Symbol" charset="0"/>
              </a:rPr>
              <a:t>, </a:t>
            </a:r>
            <a:r>
              <a:rPr lang="de-DE">
                <a:solidFill>
                  <a:srgbClr val="008000"/>
                </a:solidFill>
                <a:latin typeface="Times New Roman" charset="0"/>
                <a:sym typeface="Symbol" charset="0"/>
              </a:rPr>
              <a:t>13, </a:t>
            </a:r>
            <a:r>
              <a:rPr lang="de-DE">
                <a:solidFill>
                  <a:schemeClr val="accent1"/>
                </a:solidFill>
                <a:latin typeface="Times New Roman" charset="0"/>
                <a:sym typeface="Symbol" charset="0"/>
              </a:rPr>
              <a:t>2, 44, 17</a:t>
            </a:r>
            <a:r>
              <a:rPr lang="de-DE">
                <a:latin typeface="Times New Roman" charset="0"/>
                <a:sym typeface="Symbol" charset="0"/>
              </a:rPr>
              <a:t> }</a:t>
            </a:r>
            <a:endParaRPr lang="de-DE">
              <a:latin typeface="Times New Roman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99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Vergleich: Sort/Merge-Join versus Hash-Join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1371600" y="971550"/>
            <a:ext cx="857250" cy="16002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600">
                <a:latin typeface="Times New Roman" charset="0"/>
              </a:rPr>
              <a:t>R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800350" y="971550"/>
            <a:ext cx="742950" cy="51435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2800350" y="1485900"/>
            <a:ext cx="742950" cy="51435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600">
                <a:latin typeface="Times New Roman" charset="0"/>
              </a:rPr>
              <a:t>run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2800350" y="2000250"/>
            <a:ext cx="742950" cy="5715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sp>
        <p:nvSpPr>
          <p:cNvPr id="145415" name="Line 7"/>
          <p:cNvSpPr>
            <a:spLocks noChangeShapeType="1"/>
          </p:cNvSpPr>
          <p:nvPr/>
        </p:nvSpPr>
        <p:spPr bwMode="auto">
          <a:xfrm>
            <a:off x="2343150" y="1200150"/>
            <a:ext cx="3429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>
            <a:off x="2343150" y="1714500"/>
            <a:ext cx="3429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>
            <a:off x="2343150" y="2228850"/>
            <a:ext cx="3429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5886450" y="971550"/>
            <a:ext cx="742950" cy="51435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5886450" y="1485900"/>
            <a:ext cx="742950" cy="51435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600">
                <a:latin typeface="Times New Roman" charset="0"/>
              </a:rPr>
              <a:t>run</a:t>
            </a:r>
          </a:p>
        </p:txBody>
      </p:sp>
      <p:sp>
        <p:nvSpPr>
          <p:cNvPr id="145420" name="Rectangle 12"/>
          <p:cNvSpPr>
            <a:spLocks noChangeArrowheads="1"/>
          </p:cNvSpPr>
          <p:nvPr/>
        </p:nvSpPr>
        <p:spPr bwMode="auto">
          <a:xfrm>
            <a:off x="5886450" y="2000250"/>
            <a:ext cx="742950" cy="5715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sp>
        <p:nvSpPr>
          <p:cNvPr id="145421" name="Rectangle 13"/>
          <p:cNvSpPr>
            <a:spLocks noChangeArrowheads="1"/>
          </p:cNvSpPr>
          <p:nvPr/>
        </p:nvSpPr>
        <p:spPr bwMode="auto">
          <a:xfrm>
            <a:off x="7143750" y="971550"/>
            <a:ext cx="857250" cy="16002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600">
                <a:latin typeface="Times New Roman" charset="0"/>
              </a:rPr>
              <a:t>S</a:t>
            </a:r>
          </a:p>
        </p:txBody>
      </p:sp>
      <p:sp>
        <p:nvSpPr>
          <p:cNvPr id="145422" name="Line 14"/>
          <p:cNvSpPr>
            <a:spLocks noChangeShapeType="1"/>
          </p:cNvSpPr>
          <p:nvPr/>
        </p:nvSpPr>
        <p:spPr bwMode="auto">
          <a:xfrm flipH="1">
            <a:off x="6686550" y="1200150"/>
            <a:ext cx="3429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sp>
        <p:nvSpPr>
          <p:cNvPr id="145423" name="Line 15"/>
          <p:cNvSpPr>
            <a:spLocks noChangeShapeType="1"/>
          </p:cNvSpPr>
          <p:nvPr/>
        </p:nvSpPr>
        <p:spPr bwMode="auto">
          <a:xfrm flipH="1">
            <a:off x="6686550" y="1714500"/>
            <a:ext cx="3429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sp>
        <p:nvSpPr>
          <p:cNvPr id="145424" name="Line 16"/>
          <p:cNvSpPr>
            <a:spLocks noChangeShapeType="1"/>
          </p:cNvSpPr>
          <p:nvPr/>
        </p:nvSpPr>
        <p:spPr bwMode="auto">
          <a:xfrm flipH="1">
            <a:off x="6686550" y="2228850"/>
            <a:ext cx="3429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sp>
        <p:nvSpPr>
          <p:cNvPr id="145425" name="AutoShape 17"/>
          <p:cNvSpPr>
            <a:spLocks noChangeArrowheads="1"/>
          </p:cNvSpPr>
          <p:nvPr/>
        </p:nvSpPr>
        <p:spPr bwMode="auto">
          <a:xfrm rot="5365605">
            <a:off x="3314700" y="1600200"/>
            <a:ext cx="1600200" cy="342900"/>
          </a:xfrm>
          <a:prstGeom prst="flowChartExtract">
            <a:avLst/>
          </a:prstGeom>
          <a:solidFill>
            <a:srgbClr val="FFFF00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600">
                <a:latin typeface="Times New Roman" charset="0"/>
              </a:rPr>
              <a:t>merge</a:t>
            </a:r>
          </a:p>
        </p:txBody>
      </p:sp>
      <p:sp>
        <p:nvSpPr>
          <p:cNvPr id="145426" name="AutoShape 18"/>
          <p:cNvSpPr>
            <a:spLocks noChangeArrowheads="1"/>
          </p:cNvSpPr>
          <p:nvPr/>
        </p:nvSpPr>
        <p:spPr bwMode="auto">
          <a:xfrm rot="-5434395">
            <a:off x="4514850" y="1600200"/>
            <a:ext cx="1600200" cy="342900"/>
          </a:xfrm>
          <a:prstGeom prst="flowChartExtract">
            <a:avLst/>
          </a:prstGeom>
          <a:solidFill>
            <a:srgbClr val="FFFF00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600">
                <a:latin typeface="Times New Roman" charset="0"/>
              </a:rPr>
              <a:t>merge</a:t>
            </a:r>
          </a:p>
        </p:txBody>
      </p:sp>
      <p:sp>
        <p:nvSpPr>
          <p:cNvPr id="145427" name="Line 19"/>
          <p:cNvSpPr>
            <a:spLocks noChangeShapeType="1"/>
          </p:cNvSpPr>
          <p:nvPr/>
        </p:nvSpPr>
        <p:spPr bwMode="auto">
          <a:xfrm>
            <a:off x="3600450" y="1028700"/>
            <a:ext cx="228600" cy="571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sp>
        <p:nvSpPr>
          <p:cNvPr id="145428" name="Line 20"/>
          <p:cNvSpPr>
            <a:spLocks noChangeShapeType="1"/>
          </p:cNvSpPr>
          <p:nvPr/>
        </p:nvSpPr>
        <p:spPr bwMode="auto">
          <a:xfrm>
            <a:off x="3600450" y="1657350"/>
            <a:ext cx="2857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sp>
        <p:nvSpPr>
          <p:cNvPr id="145429" name="Line 21"/>
          <p:cNvSpPr>
            <a:spLocks noChangeShapeType="1"/>
          </p:cNvSpPr>
          <p:nvPr/>
        </p:nvSpPr>
        <p:spPr bwMode="auto">
          <a:xfrm flipV="1">
            <a:off x="3543300" y="1828800"/>
            <a:ext cx="285750" cy="2857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sp>
        <p:nvSpPr>
          <p:cNvPr id="145430" name="Line 22"/>
          <p:cNvSpPr>
            <a:spLocks noChangeShapeType="1"/>
          </p:cNvSpPr>
          <p:nvPr/>
        </p:nvSpPr>
        <p:spPr bwMode="auto">
          <a:xfrm flipH="1">
            <a:off x="5543550" y="1085850"/>
            <a:ext cx="285750" cy="3429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sp>
        <p:nvSpPr>
          <p:cNvPr id="145431" name="Line 23"/>
          <p:cNvSpPr>
            <a:spLocks noChangeShapeType="1"/>
          </p:cNvSpPr>
          <p:nvPr/>
        </p:nvSpPr>
        <p:spPr bwMode="auto">
          <a:xfrm flipH="1">
            <a:off x="5543550" y="1600200"/>
            <a:ext cx="2857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sp>
        <p:nvSpPr>
          <p:cNvPr id="145432" name="Line 24"/>
          <p:cNvSpPr>
            <a:spLocks noChangeShapeType="1"/>
          </p:cNvSpPr>
          <p:nvPr/>
        </p:nvSpPr>
        <p:spPr bwMode="auto">
          <a:xfrm flipH="1" flipV="1">
            <a:off x="5543550" y="1828800"/>
            <a:ext cx="285750" cy="3429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sp>
        <p:nvSpPr>
          <p:cNvPr id="145433" name="AutoShape 25"/>
          <p:cNvSpPr>
            <a:spLocks noChangeArrowheads="1"/>
          </p:cNvSpPr>
          <p:nvPr/>
        </p:nvSpPr>
        <p:spPr bwMode="auto">
          <a:xfrm rot="5297192">
            <a:off x="4543425" y="1571625"/>
            <a:ext cx="342900" cy="400050"/>
          </a:xfrm>
          <a:prstGeom prst="flowChartCollate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sp>
        <p:nvSpPr>
          <p:cNvPr id="145434" name="Line 26"/>
          <p:cNvSpPr>
            <a:spLocks noChangeShapeType="1"/>
          </p:cNvSpPr>
          <p:nvPr/>
        </p:nvSpPr>
        <p:spPr bwMode="auto">
          <a:xfrm>
            <a:off x="4286250" y="1771650"/>
            <a:ext cx="228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sp>
        <p:nvSpPr>
          <p:cNvPr id="145435" name="Line 27"/>
          <p:cNvSpPr>
            <a:spLocks noChangeShapeType="1"/>
          </p:cNvSpPr>
          <p:nvPr/>
        </p:nvSpPr>
        <p:spPr bwMode="auto">
          <a:xfrm flipH="1">
            <a:off x="4914900" y="1771650"/>
            <a:ext cx="228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371600" y="3371850"/>
            <a:ext cx="857250" cy="16002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600">
                <a:latin typeface="Times New Roman" charset="0"/>
              </a:rPr>
              <a:t>R</a:t>
            </a:r>
          </a:p>
        </p:txBody>
      </p:sp>
      <p:sp>
        <p:nvSpPr>
          <p:cNvPr id="145437" name="Rectangle 29"/>
          <p:cNvSpPr>
            <a:spLocks noChangeArrowheads="1"/>
          </p:cNvSpPr>
          <p:nvPr/>
        </p:nvSpPr>
        <p:spPr bwMode="auto">
          <a:xfrm>
            <a:off x="2800350" y="3371850"/>
            <a:ext cx="742950" cy="51435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sp>
        <p:nvSpPr>
          <p:cNvPr id="145438" name="Rectangle 30"/>
          <p:cNvSpPr>
            <a:spLocks noChangeArrowheads="1"/>
          </p:cNvSpPr>
          <p:nvPr/>
        </p:nvSpPr>
        <p:spPr bwMode="auto">
          <a:xfrm>
            <a:off x="2800350" y="3886200"/>
            <a:ext cx="742950" cy="51435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600">
                <a:latin typeface="Times New Roman" charset="0"/>
              </a:rPr>
              <a:t>partition</a:t>
            </a:r>
          </a:p>
        </p:txBody>
      </p:sp>
      <p:sp>
        <p:nvSpPr>
          <p:cNvPr id="145439" name="Rectangle 31"/>
          <p:cNvSpPr>
            <a:spLocks noChangeArrowheads="1"/>
          </p:cNvSpPr>
          <p:nvPr/>
        </p:nvSpPr>
        <p:spPr bwMode="auto">
          <a:xfrm>
            <a:off x="2800350" y="4400550"/>
            <a:ext cx="742950" cy="5715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sp>
        <p:nvSpPr>
          <p:cNvPr id="145440" name="Rectangle 32"/>
          <p:cNvSpPr>
            <a:spLocks noChangeArrowheads="1"/>
          </p:cNvSpPr>
          <p:nvPr/>
        </p:nvSpPr>
        <p:spPr bwMode="auto">
          <a:xfrm>
            <a:off x="5886450" y="3371850"/>
            <a:ext cx="742950" cy="51435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sp>
        <p:nvSpPr>
          <p:cNvPr id="145441" name="Rectangle 33"/>
          <p:cNvSpPr>
            <a:spLocks noChangeArrowheads="1"/>
          </p:cNvSpPr>
          <p:nvPr/>
        </p:nvSpPr>
        <p:spPr bwMode="auto">
          <a:xfrm>
            <a:off x="5886450" y="3886200"/>
            <a:ext cx="742950" cy="51435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600">
                <a:latin typeface="Times New Roman" charset="0"/>
              </a:rPr>
              <a:t>partition</a:t>
            </a:r>
          </a:p>
        </p:txBody>
      </p:sp>
      <p:sp>
        <p:nvSpPr>
          <p:cNvPr id="145442" name="Rectangle 34"/>
          <p:cNvSpPr>
            <a:spLocks noChangeArrowheads="1"/>
          </p:cNvSpPr>
          <p:nvPr/>
        </p:nvSpPr>
        <p:spPr bwMode="auto">
          <a:xfrm>
            <a:off x="5886450" y="4400550"/>
            <a:ext cx="742950" cy="5715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sp>
        <p:nvSpPr>
          <p:cNvPr id="145443" name="Rectangle 35"/>
          <p:cNvSpPr>
            <a:spLocks noChangeArrowheads="1"/>
          </p:cNvSpPr>
          <p:nvPr/>
        </p:nvSpPr>
        <p:spPr bwMode="auto">
          <a:xfrm>
            <a:off x="7143750" y="3371850"/>
            <a:ext cx="857250" cy="16002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600">
                <a:latin typeface="Times New Roman" charset="0"/>
              </a:rPr>
              <a:t>S</a:t>
            </a:r>
          </a:p>
        </p:txBody>
      </p:sp>
      <p:sp>
        <p:nvSpPr>
          <p:cNvPr id="145444" name="AutoShape 36"/>
          <p:cNvSpPr>
            <a:spLocks noChangeArrowheads="1"/>
          </p:cNvSpPr>
          <p:nvPr/>
        </p:nvSpPr>
        <p:spPr bwMode="auto">
          <a:xfrm rot="5297192">
            <a:off x="4543425" y="3343275"/>
            <a:ext cx="342900" cy="400050"/>
          </a:xfrm>
          <a:prstGeom prst="flowChartCollate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cxnSp>
        <p:nvCxnSpPr>
          <p:cNvPr id="145445" name="AutoShape 37"/>
          <p:cNvCxnSpPr>
            <a:cxnSpLocks noChangeShapeType="1"/>
            <a:stCxn id="145436" idx="3"/>
            <a:endCxn id="145437" idx="1"/>
          </p:cNvCxnSpPr>
          <p:nvPr/>
        </p:nvCxnSpPr>
        <p:spPr bwMode="auto">
          <a:xfrm flipV="1">
            <a:off x="2250281" y="3629025"/>
            <a:ext cx="528638" cy="542925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5446" name="AutoShape 38"/>
          <p:cNvCxnSpPr>
            <a:cxnSpLocks noChangeShapeType="1"/>
            <a:stCxn id="145436" idx="3"/>
            <a:endCxn id="145438" idx="1"/>
          </p:cNvCxnSpPr>
          <p:nvPr/>
        </p:nvCxnSpPr>
        <p:spPr bwMode="auto">
          <a:xfrm flipV="1">
            <a:off x="2250281" y="4143375"/>
            <a:ext cx="528638" cy="28575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5447" name="AutoShape 39"/>
          <p:cNvCxnSpPr>
            <a:cxnSpLocks noChangeShapeType="1"/>
            <a:stCxn id="145436" idx="3"/>
            <a:endCxn id="145439" idx="1"/>
          </p:cNvCxnSpPr>
          <p:nvPr/>
        </p:nvCxnSpPr>
        <p:spPr bwMode="auto">
          <a:xfrm>
            <a:off x="2250281" y="4171950"/>
            <a:ext cx="528638" cy="51435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5448" name="AutoShape 40"/>
          <p:cNvCxnSpPr>
            <a:cxnSpLocks noChangeShapeType="1"/>
            <a:stCxn id="145443" idx="1"/>
            <a:endCxn id="145440" idx="3"/>
          </p:cNvCxnSpPr>
          <p:nvPr/>
        </p:nvCxnSpPr>
        <p:spPr bwMode="auto">
          <a:xfrm flipH="1" flipV="1">
            <a:off x="6650831" y="3629025"/>
            <a:ext cx="471488" cy="542925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5449" name="AutoShape 41"/>
          <p:cNvCxnSpPr>
            <a:cxnSpLocks noChangeShapeType="1"/>
            <a:stCxn id="145443" idx="1"/>
            <a:endCxn id="145441" idx="3"/>
          </p:cNvCxnSpPr>
          <p:nvPr/>
        </p:nvCxnSpPr>
        <p:spPr bwMode="auto">
          <a:xfrm flipH="1" flipV="1">
            <a:off x="6650831" y="4143375"/>
            <a:ext cx="471488" cy="28575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5450" name="AutoShape 42"/>
          <p:cNvCxnSpPr>
            <a:cxnSpLocks noChangeShapeType="1"/>
            <a:stCxn id="145443" idx="1"/>
            <a:endCxn id="145442" idx="3"/>
          </p:cNvCxnSpPr>
          <p:nvPr/>
        </p:nvCxnSpPr>
        <p:spPr bwMode="auto">
          <a:xfrm flipH="1">
            <a:off x="6650831" y="4171950"/>
            <a:ext cx="471488" cy="51435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5451" name="AutoShape 43"/>
          <p:cNvSpPr>
            <a:spLocks noChangeArrowheads="1"/>
          </p:cNvSpPr>
          <p:nvPr/>
        </p:nvSpPr>
        <p:spPr bwMode="auto">
          <a:xfrm rot="5297192">
            <a:off x="4543425" y="3971925"/>
            <a:ext cx="342900" cy="400050"/>
          </a:xfrm>
          <a:prstGeom prst="flowChartCollate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sp>
        <p:nvSpPr>
          <p:cNvPr id="145452" name="AutoShape 44"/>
          <p:cNvSpPr>
            <a:spLocks noChangeArrowheads="1"/>
          </p:cNvSpPr>
          <p:nvPr/>
        </p:nvSpPr>
        <p:spPr bwMode="auto">
          <a:xfrm rot="5297192">
            <a:off x="4543425" y="4600575"/>
            <a:ext cx="342900" cy="400050"/>
          </a:xfrm>
          <a:prstGeom prst="flowChartCollate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866" tIns="33338" rIns="67866" bIns="33338" anchor="ctr"/>
          <a:lstStyle/>
          <a:p>
            <a:pPr algn="ctr"/>
            <a:endParaRPr lang="de-DE" sz="1600"/>
          </a:p>
        </p:txBody>
      </p:sp>
      <p:cxnSp>
        <p:nvCxnSpPr>
          <p:cNvPr id="145453" name="AutoShape 45"/>
          <p:cNvCxnSpPr>
            <a:cxnSpLocks noChangeShapeType="1"/>
            <a:stCxn id="145437" idx="3"/>
            <a:endCxn id="145444" idx="2"/>
          </p:cNvCxnSpPr>
          <p:nvPr/>
        </p:nvCxnSpPr>
        <p:spPr bwMode="auto">
          <a:xfrm flipV="1">
            <a:off x="3564731" y="3550444"/>
            <a:ext cx="928688" cy="78581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5454" name="AutoShape 46"/>
          <p:cNvCxnSpPr>
            <a:cxnSpLocks noChangeShapeType="1"/>
            <a:stCxn id="145438" idx="3"/>
            <a:endCxn id="145451" idx="2"/>
          </p:cNvCxnSpPr>
          <p:nvPr/>
        </p:nvCxnSpPr>
        <p:spPr bwMode="auto">
          <a:xfrm>
            <a:off x="3564731" y="4143375"/>
            <a:ext cx="928688" cy="35719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5455" name="AutoShape 47"/>
          <p:cNvCxnSpPr>
            <a:cxnSpLocks noChangeShapeType="1"/>
            <a:stCxn id="145439" idx="3"/>
            <a:endCxn id="145452" idx="2"/>
          </p:cNvCxnSpPr>
          <p:nvPr/>
        </p:nvCxnSpPr>
        <p:spPr bwMode="auto">
          <a:xfrm>
            <a:off x="3564731" y="4686300"/>
            <a:ext cx="928688" cy="121444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5456" name="AutoShape 48"/>
          <p:cNvCxnSpPr>
            <a:cxnSpLocks noChangeShapeType="1"/>
            <a:stCxn id="145440" idx="1"/>
            <a:endCxn id="145444" idx="0"/>
          </p:cNvCxnSpPr>
          <p:nvPr/>
        </p:nvCxnSpPr>
        <p:spPr bwMode="auto">
          <a:xfrm flipH="1" flipV="1">
            <a:off x="4935141" y="3534966"/>
            <a:ext cx="929878" cy="94059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5457" name="AutoShape 49"/>
          <p:cNvCxnSpPr>
            <a:cxnSpLocks noChangeShapeType="1"/>
            <a:stCxn id="145441" idx="1"/>
            <a:endCxn id="145451" idx="0"/>
          </p:cNvCxnSpPr>
          <p:nvPr/>
        </p:nvCxnSpPr>
        <p:spPr bwMode="auto">
          <a:xfrm flipH="1">
            <a:off x="4935141" y="4143375"/>
            <a:ext cx="929878" cy="20241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5458" name="AutoShape 50"/>
          <p:cNvCxnSpPr>
            <a:cxnSpLocks noChangeShapeType="1"/>
            <a:stCxn id="145442" idx="1"/>
            <a:endCxn id="145452" idx="0"/>
          </p:cNvCxnSpPr>
          <p:nvPr/>
        </p:nvCxnSpPr>
        <p:spPr bwMode="auto">
          <a:xfrm flipH="1">
            <a:off x="4935141" y="4686300"/>
            <a:ext cx="929878" cy="105966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ctr">
              <a:defRPr/>
            </a:pPr>
            <a:fld id="{A362C419-11FF-BF48-8401-945704B7BEC6}" type="slidenum">
              <a:rPr lang="en-US" sz="1050" smtClean="0"/>
              <a:pPr algn="ctr">
                <a:defRPr/>
              </a:pPr>
              <a:t>66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955072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Prallelausführung von Aggregat-Operationen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00150"/>
            <a:ext cx="6858000" cy="3128963"/>
          </a:xfrm>
        </p:spPr>
        <p:txBody>
          <a:bodyPr/>
          <a:lstStyle/>
          <a:p>
            <a:r>
              <a:rPr lang="de-DE" sz="1500" b="1">
                <a:latin typeface="Tahoma" charset="0"/>
              </a:rPr>
              <a:t>Min: </a:t>
            </a:r>
            <a:r>
              <a:rPr lang="de-DE" sz="1500">
                <a:latin typeface="Tahoma" charset="0"/>
              </a:rPr>
              <a:t>Min(R.A) = Min ( Min(R1.A), ... , Min(Rn.A) )</a:t>
            </a:r>
          </a:p>
          <a:p>
            <a:r>
              <a:rPr lang="de-DE" sz="1500" b="1">
                <a:latin typeface="Tahoma" charset="0"/>
              </a:rPr>
              <a:t>Max: </a:t>
            </a:r>
            <a:r>
              <a:rPr lang="de-DE" sz="1500">
                <a:latin typeface="Tahoma" charset="0"/>
              </a:rPr>
              <a:t>analog</a:t>
            </a:r>
          </a:p>
          <a:p>
            <a:r>
              <a:rPr lang="de-DE" sz="1500" b="1">
                <a:latin typeface="Tahoma" charset="0"/>
              </a:rPr>
              <a:t>Sum: </a:t>
            </a:r>
            <a:r>
              <a:rPr lang="de-DE" sz="1500">
                <a:latin typeface="Tahoma" charset="0"/>
              </a:rPr>
              <a:t>Sum(R.A) = Sum ( Sum(R1.a), ..., Sum(Rn.A) )</a:t>
            </a:r>
          </a:p>
          <a:p>
            <a:r>
              <a:rPr lang="de-DE" sz="1500" b="1">
                <a:latin typeface="Tahoma" charset="0"/>
              </a:rPr>
              <a:t>Count: </a:t>
            </a:r>
            <a:r>
              <a:rPr lang="de-DE" sz="1500">
                <a:latin typeface="Tahoma" charset="0"/>
              </a:rPr>
              <a:t>analog</a:t>
            </a:r>
          </a:p>
          <a:p>
            <a:r>
              <a:rPr lang="de-DE" sz="1500" b="1">
                <a:latin typeface="Tahoma" charset="0"/>
              </a:rPr>
              <a:t>Avg: </a:t>
            </a:r>
            <a:r>
              <a:rPr lang="de-DE" sz="1500">
                <a:latin typeface="Tahoma" charset="0"/>
              </a:rPr>
              <a:t>man muß die</a:t>
            </a:r>
            <a:r>
              <a:rPr lang="de-DE" sz="1500" b="1">
                <a:latin typeface="Tahoma" charset="0"/>
              </a:rPr>
              <a:t> </a:t>
            </a:r>
            <a:r>
              <a:rPr lang="de-DE" sz="1500">
                <a:latin typeface="Tahoma" charset="0"/>
              </a:rPr>
              <a:t>Summe und die Kardinalitäten</a:t>
            </a:r>
            <a:r>
              <a:rPr lang="de-DE" sz="1500" b="1">
                <a:latin typeface="Tahoma" charset="0"/>
              </a:rPr>
              <a:t> </a:t>
            </a:r>
            <a:r>
              <a:rPr lang="de-DE" sz="1500">
                <a:latin typeface="Tahoma" charset="0"/>
              </a:rPr>
              <a:t>der Teilrelationen kennen; aber vorsicht bei Null-Werten! </a:t>
            </a:r>
          </a:p>
          <a:p>
            <a:r>
              <a:rPr lang="de-DE" sz="1500">
                <a:solidFill>
                  <a:srgbClr val="0000FF"/>
                </a:solidFill>
                <a:latin typeface="Tahoma" charset="0"/>
              </a:rPr>
              <a:t>Avg(R.A) = Sum(R.A) / Count(R)</a:t>
            </a:r>
            <a:r>
              <a:rPr lang="de-DE" sz="1500">
                <a:latin typeface="Tahoma" charset="0"/>
              </a:rPr>
              <a:t> gilt nur wenn A keine Nullwerte enthält.</a:t>
            </a:r>
            <a:endParaRPr lang="de-DE" sz="1500" b="1">
              <a:latin typeface="Tahoma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88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39583" r="67969" b="8333"/>
          <a:stretch>
            <a:fillRect/>
          </a:stretch>
        </p:blipFill>
        <p:spPr bwMode="auto">
          <a:xfrm>
            <a:off x="1371601" y="2628900"/>
            <a:ext cx="130730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39583" r="46875" b="8333"/>
          <a:stretch>
            <a:fillRect/>
          </a:stretch>
        </p:blipFill>
        <p:spPr bwMode="auto">
          <a:xfrm>
            <a:off x="5906691" y="2571750"/>
            <a:ext cx="1351359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9508" name="Group 4"/>
          <p:cNvGrpSpPr>
            <a:grpSpLocks/>
          </p:cNvGrpSpPr>
          <p:nvPr/>
        </p:nvGrpSpPr>
        <p:grpSpPr bwMode="auto">
          <a:xfrm>
            <a:off x="3200400" y="3086100"/>
            <a:ext cx="171450" cy="1371600"/>
            <a:chOff x="1728" y="2592"/>
            <a:chExt cx="144" cy="1152"/>
          </a:xfrm>
        </p:grpSpPr>
        <p:sp>
          <p:nvSpPr>
            <p:cNvPr id="149549" name="Rectangle 5"/>
            <p:cNvSpPr>
              <a:spLocks noChangeArrowheads="1"/>
            </p:cNvSpPr>
            <p:nvPr/>
          </p:nvSpPr>
          <p:spPr bwMode="auto">
            <a:xfrm>
              <a:off x="1728" y="2592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1</a:t>
              </a:r>
            </a:p>
          </p:txBody>
        </p:sp>
        <p:sp>
          <p:nvSpPr>
            <p:cNvPr id="149550" name="Rectangle 6"/>
            <p:cNvSpPr>
              <a:spLocks noChangeArrowheads="1"/>
            </p:cNvSpPr>
            <p:nvPr/>
          </p:nvSpPr>
          <p:spPr bwMode="auto">
            <a:xfrm>
              <a:off x="1728" y="2784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1</a:t>
              </a:r>
            </a:p>
          </p:txBody>
        </p:sp>
        <p:sp>
          <p:nvSpPr>
            <p:cNvPr id="149551" name="Rectangle 7"/>
            <p:cNvSpPr>
              <a:spLocks noChangeArrowheads="1"/>
            </p:cNvSpPr>
            <p:nvPr/>
          </p:nvSpPr>
          <p:spPr bwMode="auto">
            <a:xfrm>
              <a:off x="1728" y="2976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1</a:t>
              </a:r>
            </a:p>
          </p:txBody>
        </p:sp>
        <p:sp>
          <p:nvSpPr>
            <p:cNvPr id="149552" name="Rectangle 8"/>
            <p:cNvSpPr>
              <a:spLocks noChangeArrowheads="1"/>
            </p:cNvSpPr>
            <p:nvPr/>
          </p:nvSpPr>
          <p:spPr bwMode="auto">
            <a:xfrm>
              <a:off x="1728" y="3168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1</a:t>
              </a:r>
            </a:p>
          </p:txBody>
        </p:sp>
        <p:sp>
          <p:nvSpPr>
            <p:cNvPr id="149553" name="Rectangle 9"/>
            <p:cNvSpPr>
              <a:spLocks noChangeArrowheads="1"/>
            </p:cNvSpPr>
            <p:nvPr/>
          </p:nvSpPr>
          <p:spPr bwMode="auto">
            <a:xfrm>
              <a:off x="1728" y="3360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0</a:t>
              </a:r>
            </a:p>
          </p:txBody>
        </p:sp>
        <p:sp>
          <p:nvSpPr>
            <p:cNvPr id="149554" name="Rectangle 10"/>
            <p:cNvSpPr>
              <a:spLocks noChangeArrowheads="1"/>
            </p:cNvSpPr>
            <p:nvPr/>
          </p:nvSpPr>
          <p:spPr bwMode="auto">
            <a:xfrm>
              <a:off x="1728" y="3552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0</a:t>
              </a:r>
            </a:p>
          </p:txBody>
        </p:sp>
      </p:grpSp>
      <p:sp>
        <p:nvSpPr>
          <p:cNvPr id="122891" name="Line 11"/>
          <p:cNvSpPr>
            <a:spLocks noChangeShapeType="1"/>
          </p:cNvSpPr>
          <p:nvPr/>
        </p:nvSpPr>
        <p:spPr bwMode="auto">
          <a:xfrm>
            <a:off x="2514600" y="3429000"/>
            <a:ext cx="685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892" name="Line 12"/>
          <p:cNvSpPr>
            <a:spLocks noChangeShapeType="1"/>
          </p:cNvSpPr>
          <p:nvPr/>
        </p:nvSpPr>
        <p:spPr bwMode="auto">
          <a:xfrm>
            <a:off x="2514600" y="3657600"/>
            <a:ext cx="685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 flipV="1">
            <a:off x="2514600" y="3486150"/>
            <a:ext cx="62865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894" name="Line 14"/>
          <p:cNvSpPr>
            <a:spLocks noChangeShapeType="1"/>
          </p:cNvSpPr>
          <p:nvPr/>
        </p:nvSpPr>
        <p:spPr bwMode="auto">
          <a:xfrm flipV="1">
            <a:off x="2514600" y="3714750"/>
            <a:ext cx="62865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895" name="Line 15"/>
          <p:cNvSpPr>
            <a:spLocks noChangeShapeType="1"/>
          </p:cNvSpPr>
          <p:nvPr/>
        </p:nvSpPr>
        <p:spPr bwMode="auto">
          <a:xfrm flipV="1">
            <a:off x="2514600" y="3886200"/>
            <a:ext cx="685800" cy="5143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896" name="Line 16"/>
          <p:cNvSpPr>
            <a:spLocks noChangeShapeType="1"/>
          </p:cNvSpPr>
          <p:nvPr/>
        </p:nvSpPr>
        <p:spPr bwMode="auto">
          <a:xfrm flipV="1">
            <a:off x="2514600" y="3714750"/>
            <a:ext cx="685800" cy="9715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897" name="Line 17"/>
          <p:cNvSpPr>
            <a:spLocks noChangeShapeType="1"/>
          </p:cNvSpPr>
          <p:nvPr/>
        </p:nvSpPr>
        <p:spPr bwMode="auto">
          <a:xfrm flipV="1">
            <a:off x="2514600" y="3200400"/>
            <a:ext cx="685800" cy="17145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898" name="Line 18"/>
          <p:cNvSpPr>
            <a:spLocks noChangeShapeType="1"/>
          </p:cNvSpPr>
          <p:nvPr/>
        </p:nvSpPr>
        <p:spPr bwMode="auto">
          <a:xfrm>
            <a:off x="3429000" y="3771900"/>
            <a:ext cx="165735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143500" y="3086100"/>
            <a:ext cx="171450" cy="1371600"/>
            <a:chOff x="1728" y="2592"/>
            <a:chExt cx="144" cy="1152"/>
          </a:xfrm>
        </p:grpSpPr>
        <p:sp>
          <p:nvSpPr>
            <p:cNvPr id="149543" name="Rectangle 20"/>
            <p:cNvSpPr>
              <a:spLocks noChangeArrowheads="1"/>
            </p:cNvSpPr>
            <p:nvPr/>
          </p:nvSpPr>
          <p:spPr bwMode="auto">
            <a:xfrm>
              <a:off x="1728" y="2592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1</a:t>
              </a:r>
            </a:p>
          </p:txBody>
        </p:sp>
        <p:sp>
          <p:nvSpPr>
            <p:cNvPr id="149544" name="Rectangle 21"/>
            <p:cNvSpPr>
              <a:spLocks noChangeArrowheads="1"/>
            </p:cNvSpPr>
            <p:nvPr/>
          </p:nvSpPr>
          <p:spPr bwMode="auto">
            <a:xfrm>
              <a:off x="1728" y="2784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1</a:t>
              </a:r>
            </a:p>
          </p:txBody>
        </p:sp>
        <p:sp>
          <p:nvSpPr>
            <p:cNvPr id="149545" name="Rectangle 22"/>
            <p:cNvSpPr>
              <a:spLocks noChangeArrowheads="1"/>
            </p:cNvSpPr>
            <p:nvPr/>
          </p:nvSpPr>
          <p:spPr bwMode="auto">
            <a:xfrm>
              <a:off x="1728" y="2976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1</a:t>
              </a:r>
            </a:p>
          </p:txBody>
        </p:sp>
        <p:sp>
          <p:nvSpPr>
            <p:cNvPr id="149546" name="Rectangle 23"/>
            <p:cNvSpPr>
              <a:spLocks noChangeArrowheads="1"/>
            </p:cNvSpPr>
            <p:nvPr/>
          </p:nvSpPr>
          <p:spPr bwMode="auto">
            <a:xfrm>
              <a:off x="1728" y="3168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1</a:t>
              </a:r>
            </a:p>
          </p:txBody>
        </p:sp>
        <p:sp>
          <p:nvSpPr>
            <p:cNvPr id="149547" name="Rectangle 24"/>
            <p:cNvSpPr>
              <a:spLocks noChangeArrowheads="1"/>
            </p:cNvSpPr>
            <p:nvPr/>
          </p:nvSpPr>
          <p:spPr bwMode="auto">
            <a:xfrm>
              <a:off x="1728" y="3360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0</a:t>
              </a:r>
            </a:p>
          </p:txBody>
        </p:sp>
        <p:sp>
          <p:nvSpPr>
            <p:cNvPr id="149548" name="Rectangle 25"/>
            <p:cNvSpPr>
              <a:spLocks noChangeArrowheads="1"/>
            </p:cNvSpPr>
            <p:nvPr/>
          </p:nvSpPr>
          <p:spPr bwMode="auto">
            <a:xfrm>
              <a:off x="1728" y="3552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0</a:t>
              </a:r>
            </a:p>
          </p:txBody>
        </p:sp>
      </p:grpSp>
      <p:sp>
        <p:nvSpPr>
          <p:cNvPr id="122906" name="Line 26"/>
          <p:cNvSpPr>
            <a:spLocks noChangeShapeType="1"/>
          </p:cNvSpPr>
          <p:nvPr/>
        </p:nvSpPr>
        <p:spPr bwMode="auto">
          <a:xfrm flipH="1">
            <a:off x="5314950" y="3429000"/>
            <a:ext cx="685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07" name="Line 27"/>
          <p:cNvSpPr>
            <a:spLocks noChangeShapeType="1"/>
          </p:cNvSpPr>
          <p:nvPr/>
        </p:nvSpPr>
        <p:spPr bwMode="auto">
          <a:xfrm flipH="1">
            <a:off x="5314950" y="3600450"/>
            <a:ext cx="6858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08" name="Line 28"/>
          <p:cNvSpPr>
            <a:spLocks noChangeShapeType="1"/>
          </p:cNvSpPr>
          <p:nvPr/>
        </p:nvSpPr>
        <p:spPr bwMode="auto">
          <a:xfrm flipH="1">
            <a:off x="5314950" y="3886200"/>
            <a:ext cx="62865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09" name="Line 29"/>
          <p:cNvSpPr>
            <a:spLocks noChangeShapeType="1"/>
          </p:cNvSpPr>
          <p:nvPr/>
        </p:nvSpPr>
        <p:spPr bwMode="auto">
          <a:xfrm>
            <a:off x="6057900" y="3886200"/>
            <a:ext cx="10287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10" name="Line 30"/>
          <p:cNvSpPr>
            <a:spLocks noChangeShapeType="1"/>
          </p:cNvSpPr>
          <p:nvPr/>
        </p:nvSpPr>
        <p:spPr bwMode="auto">
          <a:xfrm flipH="1">
            <a:off x="5314950" y="4114800"/>
            <a:ext cx="6858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11" name="Line 31"/>
          <p:cNvSpPr>
            <a:spLocks noChangeShapeType="1"/>
          </p:cNvSpPr>
          <p:nvPr/>
        </p:nvSpPr>
        <p:spPr bwMode="auto">
          <a:xfrm flipH="1" flipV="1">
            <a:off x="5314950" y="3429000"/>
            <a:ext cx="685800" cy="9715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12" name="Line 32"/>
          <p:cNvSpPr>
            <a:spLocks noChangeShapeType="1"/>
          </p:cNvSpPr>
          <p:nvPr/>
        </p:nvSpPr>
        <p:spPr bwMode="auto">
          <a:xfrm flipH="1" flipV="1">
            <a:off x="5314950" y="3657600"/>
            <a:ext cx="685800" cy="10287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13" name="Line 33"/>
          <p:cNvSpPr>
            <a:spLocks noChangeShapeType="1"/>
          </p:cNvSpPr>
          <p:nvPr/>
        </p:nvSpPr>
        <p:spPr bwMode="auto">
          <a:xfrm flipH="1" flipV="1">
            <a:off x="5314950" y="4343400"/>
            <a:ext cx="685800" cy="5715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14" name="Rectangle 34"/>
          <p:cNvSpPr>
            <a:spLocks noChangeArrowheads="1"/>
          </p:cNvSpPr>
          <p:nvPr/>
        </p:nvSpPr>
        <p:spPr bwMode="auto">
          <a:xfrm>
            <a:off x="6000750" y="4286250"/>
            <a:ext cx="1143000" cy="457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15" name="AutoShape 35"/>
          <p:cNvSpPr>
            <a:spLocks/>
          </p:cNvSpPr>
          <p:nvPr/>
        </p:nvSpPr>
        <p:spPr bwMode="auto">
          <a:xfrm>
            <a:off x="7333060" y="4110723"/>
            <a:ext cx="697627" cy="646331"/>
          </a:xfrm>
          <a:prstGeom prst="accentCallout1">
            <a:avLst>
              <a:gd name="adj1" fmla="val 13431"/>
              <a:gd name="adj2" fmla="val -8556"/>
              <a:gd name="adj3" fmla="val 68843"/>
              <a:gd name="adj4" fmla="val -50801"/>
            </a:avLst>
          </a:prstGeom>
          <a:solidFill>
            <a:schemeClr val="accent2"/>
          </a:solidFill>
          <a:ln w="38100">
            <a:solidFill>
              <a:srgbClr val="0000FF"/>
            </a:solidFill>
            <a:miter lim="800000"/>
            <a:headEnd type="triangle" w="med" len="med"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de-DE">
                <a:latin typeface="Times New Roman" charset="0"/>
              </a:rPr>
              <a:t>False</a:t>
            </a:r>
          </a:p>
          <a:p>
            <a:pPr algn="l"/>
            <a:r>
              <a:rPr lang="de-DE">
                <a:latin typeface="Times New Roman" charset="0"/>
              </a:rPr>
              <a:t>drops</a:t>
            </a:r>
          </a:p>
        </p:txBody>
      </p:sp>
      <p:sp>
        <p:nvSpPr>
          <p:cNvPr id="122916" name="Line 36"/>
          <p:cNvSpPr>
            <a:spLocks noChangeShapeType="1"/>
          </p:cNvSpPr>
          <p:nvPr/>
        </p:nvSpPr>
        <p:spPr bwMode="auto">
          <a:xfrm>
            <a:off x="6057900" y="4914900"/>
            <a:ext cx="10287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17" name="Text Box 37"/>
          <p:cNvSpPr txBox="1">
            <a:spLocks noChangeArrowheads="1"/>
          </p:cNvSpPr>
          <p:nvPr/>
        </p:nvSpPr>
        <p:spPr bwMode="auto">
          <a:xfrm>
            <a:off x="3543300" y="3469779"/>
            <a:ext cx="12554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>
                <a:latin typeface="Times New Roman" charset="0"/>
              </a:rPr>
              <a:t>6 Bit</a:t>
            </a:r>
          </a:p>
          <a:p>
            <a:r>
              <a:rPr lang="de-DE" sz="1800">
                <a:latin typeface="Times New Roman" charset="0"/>
              </a:rPr>
              <a:t>(realistisch </a:t>
            </a:r>
          </a:p>
          <a:p>
            <a:r>
              <a:rPr lang="de-DE" sz="1800">
                <a:latin typeface="Times New Roman" charset="0"/>
              </a:rPr>
              <a:t>|R|*k Bits)</a:t>
            </a:r>
          </a:p>
        </p:txBody>
      </p:sp>
      <p:pic>
        <p:nvPicPr>
          <p:cNvPr id="122918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9" t="50000" r="13281" b="17708"/>
          <a:stretch>
            <a:fillRect/>
          </a:stretch>
        </p:blipFill>
        <p:spPr bwMode="auto">
          <a:xfrm>
            <a:off x="3543300" y="-114300"/>
            <a:ext cx="2286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31" name="Rectangle 39"/>
          <p:cNvSpPr>
            <a:spLocks noGrp="1" noChangeArrowheads="1"/>
          </p:cNvSpPr>
          <p:nvPr>
            <p:ph type="title"/>
          </p:nvPr>
        </p:nvSpPr>
        <p:spPr>
          <a:xfrm>
            <a:off x="0" y="-14287"/>
            <a:ext cx="6076950" cy="857250"/>
          </a:xfrm>
        </p:spPr>
        <p:txBody>
          <a:bodyPr/>
          <a:lstStyle/>
          <a:p>
            <a:r>
              <a:rPr lang="de-DE" dirty="0" err="1">
                <a:latin typeface="Arial Black" charset="0"/>
              </a:rPr>
              <a:t>Join</a:t>
            </a:r>
            <a:r>
              <a:rPr lang="de-DE" dirty="0">
                <a:latin typeface="Arial Black" charset="0"/>
              </a:rPr>
              <a:t> mit Hashfilter</a:t>
            </a:r>
            <a:br>
              <a:rPr lang="de-DE" dirty="0">
                <a:latin typeface="Arial Black" charset="0"/>
              </a:rPr>
            </a:br>
            <a:r>
              <a:rPr lang="de-DE" dirty="0">
                <a:latin typeface="Arial Black" charset="0"/>
              </a:rPr>
              <a:t>(Bloom-Filter)</a:t>
            </a:r>
          </a:p>
        </p:txBody>
      </p:sp>
      <p:sp>
        <p:nvSpPr>
          <p:cNvPr id="122920" name="Line 40"/>
          <p:cNvSpPr>
            <a:spLocks noChangeShapeType="1"/>
          </p:cNvSpPr>
          <p:nvPr/>
        </p:nvSpPr>
        <p:spPr bwMode="auto">
          <a:xfrm>
            <a:off x="6115050" y="4171950"/>
            <a:ext cx="10287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9533" name="Rectangle 41"/>
          <p:cNvSpPr>
            <a:spLocks noChangeArrowheads="1"/>
          </p:cNvSpPr>
          <p:nvPr/>
        </p:nvSpPr>
        <p:spPr bwMode="auto">
          <a:xfrm>
            <a:off x="1428750" y="914400"/>
            <a:ext cx="1200150" cy="74295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R1</a:t>
            </a:r>
          </a:p>
        </p:txBody>
      </p:sp>
      <p:sp>
        <p:nvSpPr>
          <p:cNvPr id="149534" name="Rectangle 42"/>
          <p:cNvSpPr>
            <a:spLocks noChangeArrowheads="1"/>
          </p:cNvSpPr>
          <p:nvPr/>
        </p:nvSpPr>
        <p:spPr bwMode="auto">
          <a:xfrm>
            <a:off x="1428750" y="1828800"/>
            <a:ext cx="1200150" cy="74295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R2</a:t>
            </a:r>
          </a:p>
        </p:txBody>
      </p:sp>
      <p:cxnSp>
        <p:nvCxnSpPr>
          <p:cNvPr id="149535" name="AutoShape 43"/>
          <p:cNvCxnSpPr>
            <a:cxnSpLocks noChangeShapeType="1"/>
            <a:endCxn id="149533" idx="3"/>
          </p:cNvCxnSpPr>
          <p:nvPr/>
        </p:nvCxnSpPr>
        <p:spPr bwMode="auto">
          <a:xfrm flipH="1" flipV="1">
            <a:off x="2650331" y="1285875"/>
            <a:ext cx="28575" cy="2600325"/>
          </a:xfrm>
          <a:prstGeom prst="bentConnector3">
            <a:avLst>
              <a:gd name="adj1" fmla="val -995833"/>
            </a:avLst>
          </a:prstGeom>
          <a:noFill/>
          <a:ln w="57150">
            <a:solidFill>
              <a:schemeClr val="accent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9536" name="AutoShape 44"/>
          <p:cNvCxnSpPr>
            <a:cxnSpLocks noChangeShapeType="1"/>
            <a:endCxn id="149534" idx="3"/>
          </p:cNvCxnSpPr>
          <p:nvPr/>
        </p:nvCxnSpPr>
        <p:spPr bwMode="auto">
          <a:xfrm flipH="1" flipV="1">
            <a:off x="2650331" y="2200275"/>
            <a:ext cx="28575" cy="1685925"/>
          </a:xfrm>
          <a:prstGeom prst="bentConnector3">
            <a:avLst>
              <a:gd name="adj1" fmla="val -945833"/>
            </a:avLst>
          </a:prstGeom>
          <a:noFill/>
          <a:ln w="57150">
            <a:solidFill>
              <a:schemeClr val="accent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9537" name="Text Box 45"/>
          <p:cNvSpPr txBox="1">
            <a:spLocks noChangeArrowheads="1"/>
          </p:cNvSpPr>
          <p:nvPr/>
        </p:nvSpPr>
        <p:spPr bwMode="auto">
          <a:xfrm rot="-5346377">
            <a:off x="2449184" y="1998347"/>
            <a:ext cx="1380988" cy="34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800">
                <a:latin typeface="Times New Roman" charset="0"/>
              </a:rPr>
              <a:t>partitionieren</a:t>
            </a:r>
          </a:p>
        </p:txBody>
      </p:sp>
      <p:sp>
        <p:nvSpPr>
          <p:cNvPr id="149538" name="Rectangle 46"/>
          <p:cNvSpPr>
            <a:spLocks noChangeArrowheads="1"/>
          </p:cNvSpPr>
          <p:nvPr/>
        </p:nvSpPr>
        <p:spPr bwMode="auto">
          <a:xfrm>
            <a:off x="5943600" y="800100"/>
            <a:ext cx="1200150" cy="74295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S1</a:t>
            </a:r>
          </a:p>
        </p:txBody>
      </p:sp>
      <p:sp>
        <p:nvSpPr>
          <p:cNvPr id="149539" name="Rectangle 47"/>
          <p:cNvSpPr>
            <a:spLocks noChangeArrowheads="1"/>
          </p:cNvSpPr>
          <p:nvPr/>
        </p:nvSpPr>
        <p:spPr bwMode="auto">
          <a:xfrm>
            <a:off x="5943600" y="1714500"/>
            <a:ext cx="1200150" cy="74295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>
                <a:latin typeface="Times New Roman" charset="0"/>
              </a:rPr>
              <a:t>S2</a:t>
            </a:r>
          </a:p>
        </p:txBody>
      </p:sp>
      <p:cxnSp>
        <p:nvCxnSpPr>
          <p:cNvPr id="149540" name="AutoShape 48"/>
          <p:cNvCxnSpPr>
            <a:cxnSpLocks noChangeShapeType="1"/>
            <a:endCxn id="149538" idx="1"/>
          </p:cNvCxnSpPr>
          <p:nvPr/>
        </p:nvCxnSpPr>
        <p:spPr bwMode="auto">
          <a:xfrm rot="10800000" flipH="1">
            <a:off x="5906691" y="1171575"/>
            <a:ext cx="15478" cy="2686050"/>
          </a:xfrm>
          <a:prstGeom prst="bentConnector3">
            <a:avLst>
              <a:gd name="adj1" fmla="val -1623079"/>
            </a:avLst>
          </a:prstGeom>
          <a:noFill/>
          <a:ln w="57150">
            <a:solidFill>
              <a:schemeClr val="accent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9541" name="AutoShape 49"/>
          <p:cNvCxnSpPr>
            <a:cxnSpLocks noChangeShapeType="1"/>
            <a:endCxn id="149539" idx="1"/>
          </p:cNvCxnSpPr>
          <p:nvPr/>
        </p:nvCxnSpPr>
        <p:spPr bwMode="auto">
          <a:xfrm rot="10800000" flipH="1">
            <a:off x="5906691" y="2085975"/>
            <a:ext cx="15478" cy="1771650"/>
          </a:xfrm>
          <a:prstGeom prst="bentConnector3">
            <a:avLst>
              <a:gd name="adj1" fmla="val -1669231"/>
            </a:avLst>
          </a:prstGeom>
          <a:noFill/>
          <a:ln w="57150">
            <a:solidFill>
              <a:schemeClr val="accent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9542" name="Text Box 50"/>
          <p:cNvSpPr txBox="1">
            <a:spLocks noChangeArrowheads="1"/>
          </p:cNvSpPr>
          <p:nvPr/>
        </p:nvSpPr>
        <p:spPr bwMode="auto">
          <a:xfrm rot="-5346377">
            <a:off x="4737565" y="2053116"/>
            <a:ext cx="1380988" cy="34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de-DE" sz="1800">
                <a:latin typeface="Times New Roman" charset="0"/>
              </a:rPr>
              <a:t>partitionieren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38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2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2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2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2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122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122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12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12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122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12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500"/>
                                        <p:tgtEl>
                                          <p:spTgt spid="12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1" grpId="0" animBg="1"/>
      <p:bldP spid="122892" grpId="0" animBg="1"/>
      <p:bldP spid="122893" grpId="0" animBg="1"/>
      <p:bldP spid="122894" grpId="0" animBg="1"/>
      <p:bldP spid="122895" grpId="0" animBg="1"/>
      <p:bldP spid="122896" grpId="0" animBg="1"/>
      <p:bldP spid="122897" grpId="0" animBg="1"/>
      <p:bldP spid="122898" grpId="0" animBg="1"/>
      <p:bldP spid="122906" grpId="0" animBg="1"/>
      <p:bldP spid="122907" grpId="0" animBg="1"/>
      <p:bldP spid="122908" grpId="0" animBg="1"/>
      <p:bldP spid="122909" grpId="0" animBg="1"/>
      <p:bldP spid="122910" grpId="0" animBg="1"/>
      <p:bldP spid="122911" grpId="0" animBg="1"/>
      <p:bldP spid="122912" grpId="0" animBg="1"/>
      <p:bldP spid="122913" grpId="0" animBg="1"/>
      <p:bldP spid="122914" grpId="0" animBg="1"/>
      <p:bldP spid="122915" grpId="0" animBg="1" autoUpdateAnimBg="0"/>
      <p:bldP spid="122916" grpId="0" animBg="1"/>
      <p:bldP spid="122917" grpId="0" autoUpdateAnimBg="0"/>
      <p:bldP spid="12292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39583" r="67969" b="8333"/>
          <a:stretch>
            <a:fillRect/>
          </a:stretch>
        </p:blipFill>
        <p:spPr bwMode="auto">
          <a:xfrm>
            <a:off x="1371601" y="2628900"/>
            <a:ext cx="130730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39583" r="46875" b="8333"/>
          <a:stretch>
            <a:fillRect/>
          </a:stretch>
        </p:blipFill>
        <p:spPr bwMode="auto">
          <a:xfrm>
            <a:off x="5906691" y="2571750"/>
            <a:ext cx="1351359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1556" name="Group 4"/>
          <p:cNvGrpSpPr>
            <a:grpSpLocks/>
          </p:cNvGrpSpPr>
          <p:nvPr/>
        </p:nvGrpSpPr>
        <p:grpSpPr bwMode="auto">
          <a:xfrm>
            <a:off x="4229100" y="3143250"/>
            <a:ext cx="171450" cy="1371600"/>
            <a:chOff x="1728" y="2592"/>
            <a:chExt cx="144" cy="1152"/>
          </a:xfrm>
        </p:grpSpPr>
        <p:sp>
          <p:nvSpPr>
            <p:cNvPr id="151570" name="Rectangle 5"/>
            <p:cNvSpPr>
              <a:spLocks noChangeArrowheads="1"/>
            </p:cNvSpPr>
            <p:nvPr/>
          </p:nvSpPr>
          <p:spPr bwMode="auto">
            <a:xfrm>
              <a:off x="1728" y="2592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..</a:t>
              </a:r>
            </a:p>
          </p:txBody>
        </p:sp>
        <p:sp>
          <p:nvSpPr>
            <p:cNvPr id="151571" name="Rectangle 6"/>
            <p:cNvSpPr>
              <a:spLocks noChangeArrowheads="1"/>
            </p:cNvSpPr>
            <p:nvPr/>
          </p:nvSpPr>
          <p:spPr bwMode="auto">
            <a:xfrm>
              <a:off x="1728" y="2784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..</a:t>
              </a:r>
            </a:p>
          </p:txBody>
        </p:sp>
        <p:sp>
          <p:nvSpPr>
            <p:cNvPr id="151572" name="Rectangle 7"/>
            <p:cNvSpPr>
              <a:spLocks noChangeArrowheads="1"/>
            </p:cNvSpPr>
            <p:nvPr/>
          </p:nvSpPr>
          <p:spPr bwMode="auto">
            <a:xfrm>
              <a:off x="1728" y="2976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..</a:t>
              </a:r>
            </a:p>
          </p:txBody>
        </p:sp>
        <p:sp>
          <p:nvSpPr>
            <p:cNvPr id="151573" name="Rectangle 8"/>
            <p:cNvSpPr>
              <a:spLocks noChangeArrowheads="1"/>
            </p:cNvSpPr>
            <p:nvPr/>
          </p:nvSpPr>
          <p:spPr bwMode="auto">
            <a:xfrm>
              <a:off x="1728" y="3168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..</a:t>
              </a:r>
            </a:p>
          </p:txBody>
        </p:sp>
        <p:sp>
          <p:nvSpPr>
            <p:cNvPr id="151574" name="Rectangle 9"/>
            <p:cNvSpPr>
              <a:spLocks noChangeArrowheads="1"/>
            </p:cNvSpPr>
            <p:nvPr/>
          </p:nvSpPr>
          <p:spPr bwMode="auto">
            <a:xfrm>
              <a:off x="1728" y="3360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..</a:t>
              </a:r>
            </a:p>
          </p:txBody>
        </p:sp>
        <p:sp>
          <p:nvSpPr>
            <p:cNvPr id="151575" name="Rectangle 10"/>
            <p:cNvSpPr>
              <a:spLocks noChangeArrowheads="1"/>
            </p:cNvSpPr>
            <p:nvPr/>
          </p:nvSpPr>
          <p:spPr bwMode="auto">
            <a:xfrm>
              <a:off x="1728" y="3552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..</a:t>
              </a:r>
            </a:p>
          </p:txBody>
        </p:sp>
      </p:grpSp>
      <p:sp>
        <p:nvSpPr>
          <p:cNvPr id="15155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Join mit Hashfilter</a:t>
            </a:r>
            <a:br>
              <a:rPr lang="de-DE">
                <a:latin typeface="Arial Black" charset="0"/>
              </a:rPr>
            </a:br>
            <a:r>
              <a:rPr lang="de-DE">
                <a:latin typeface="Arial Black" charset="0"/>
              </a:rPr>
              <a:t>(False Drop Abschätzung)</a:t>
            </a:r>
          </a:p>
        </p:txBody>
      </p:sp>
      <p:sp>
        <p:nvSpPr>
          <p:cNvPr id="15155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314450" y="800101"/>
            <a:ext cx="6686550" cy="1556147"/>
          </a:xfrm>
        </p:spPr>
        <p:txBody>
          <a:bodyPr/>
          <a:lstStyle/>
          <a:p>
            <a:r>
              <a:rPr lang="de-DE">
                <a:latin typeface="Tahoma" charset="0"/>
              </a:rPr>
              <a:t>Wahrscheinlichkeit, dass ein bestimmtes Bit j gesetzt ist</a:t>
            </a:r>
          </a:p>
          <a:p>
            <a:pPr lvl="1"/>
            <a:r>
              <a:rPr lang="de-DE">
                <a:latin typeface="Tahoma" charset="0"/>
              </a:rPr>
              <a:t>W. dass ein bestimmtes r</a:t>
            </a:r>
            <a:r>
              <a:rPr lang="de-DE">
                <a:latin typeface="Tahoma" charset="0"/>
                <a:sym typeface="Symbol" charset="0"/>
              </a:rPr>
              <a:t>R</a:t>
            </a:r>
            <a:r>
              <a:rPr lang="de-DE">
                <a:latin typeface="Tahoma" charset="0"/>
              </a:rPr>
              <a:t> das Bit setzt: 1/b</a:t>
            </a:r>
          </a:p>
          <a:p>
            <a:pPr lvl="1"/>
            <a:r>
              <a:rPr lang="de-DE">
                <a:latin typeface="Tahoma" charset="0"/>
              </a:rPr>
              <a:t>W. dass kein r</a:t>
            </a:r>
            <a:r>
              <a:rPr lang="de-DE">
                <a:latin typeface="Tahoma" charset="0"/>
                <a:sym typeface="Symbol" charset="0"/>
              </a:rPr>
              <a:t>R</a:t>
            </a:r>
            <a:r>
              <a:rPr lang="de-DE">
                <a:latin typeface="Tahoma" charset="0"/>
              </a:rPr>
              <a:t> das Bit setzt: (1-1/b)</a:t>
            </a:r>
            <a:r>
              <a:rPr lang="de-DE" b="1" baseline="30000">
                <a:latin typeface="Tahoma" charset="0"/>
              </a:rPr>
              <a:t>|R|</a:t>
            </a:r>
          </a:p>
          <a:p>
            <a:pPr lvl="1"/>
            <a:r>
              <a:rPr lang="de-DE">
                <a:latin typeface="Tahoma" charset="0"/>
              </a:rPr>
              <a:t>W. dass ein r</a:t>
            </a:r>
            <a:r>
              <a:rPr lang="de-DE">
                <a:latin typeface="Tahoma" charset="0"/>
                <a:sym typeface="Symbol" charset="0"/>
              </a:rPr>
              <a:t>R</a:t>
            </a:r>
            <a:r>
              <a:rPr lang="de-DE">
                <a:latin typeface="Tahoma" charset="0"/>
              </a:rPr>
              <a:t> das Bit gesetzt hat: 1- (1-1/b)</a:t>
            </a:r>
            <a:r>
              <a:rPr lang="de-DE" b="1" baseline="30000">
                <a:latin typeface="Tahoma" charset="0"/>
              </a:rPr>
              <a:t>|R|</a:t>
            </a:r>
          </a:p>
        </p:txBody>
      </p:sp>
      <p:sp>
        <p:nvSpPr>
          <p:cNvPr id="151559" name="Line 13"/>
          <p:cNvSpPr>
            <a:spLocks noChangeShapeType="1"/>
          </p:cNvSpPr>
          <p:nvPr/>
        </p:nvSpPr>
        <p:spPr bwMode="auto">
          <a:xfrm flipH="1">
            <a:off x="4343400" y="3657600"/>
            <a:ext cx="1657350" cy="2857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1560" name="Group 14"/>
          <p:cNvGrpSpPr>
            <a:grpSpLocks/>
          </p:cNvGrpSpPr>
          <p:nvPr/>
        </p:nvGrpSpPr>
        <p:grpSpPr bwMode="auto">
          <a:xfrm>
            <a:off x="3943350" y="3143250"/>
            <a:ext cx="228600" cy="1371600"/>
            <a:chOff x="1728" y="2592"/>
            <a:chExt cx="144" cy="1152"/>
          </a:xfrm>
        </p:grpSpPr>
        <p:sp>
          <p:nvSpPr>
            <p:cNvPr id="151564" name="Rectangle 15"/>
            <p:cNvSpPr>
              <a:spLocks noChangeArrowheads="1"/>
            </p:cNvSpPr>
            <p:nvPr/>
          </p:nvSpPr>
          <p:spPr bwMode="auto">
            <a:xfrm>
              <a:off x="1728" y="2592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1500">
                  <a:latin typeface="Times New Roman" charset="0"/>
                </a:rPr>
                <a:t>0</a:t>
              </a:r>
            </a:p>
          </p:txBody>
        </p:sp>
        <p:sp>
          <p:nvSpPr>
            <p:cNvPr id="151565" name="Rectangle 16"/>
            <p:cNvSpPr>
              <a:spLocks noChangeArrowheads="1"/>
            </p:cNvSpPr>
            <p:nvPr/>
          </p:nvSpPr>
          <p:spPr bwMode="auto">
            <a:xfrm>
              <a:off x="1728" y="2784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1500">
                  <a:latin typeface="Times New Roman" charset="0"/>
                </a:rPr>
                <a:t>1</a:t>
              </a:r>
              <a:endParaRPr lang="de-DE">
                <a:latin typeface="Times New Roman" charset="0"/>
              </a:endParaRPr>
            </a:p>
          </p:txBody>
        </p:sp>
        <p:sp>
          <p:nvSpPr>
            <p:cNvPr id="151566" name="Rectangle 17"/>
            <p:cNvSpPr>
              <a:spLocks noChangeArrowheads="1"/>
            </p:cNvSpPr>
            <p:nvPr/>
          </p:nvSpPr>
          <p:spPr bwMode="auto">
            <a:xfrm>
              <a:off x="1728" y="2976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..</a:t>
              </a:r>
            </a:p>
          </p:txBody>
        </p:sp>
        <p:sp>
          <p:nvSpPr>
            <p:cNvPr id="151567" name="Rectangle 18"/>
            <p:cNvSpPr>
              <a:spLocks noChangeArrowheads="1"/>
            </p:cNvSpPr>
            <p:nvPr/>
          </p:nvSpPr>
          <p:spPr bwMode="auto">
            <a:xfrm>
              <a:off x="1728" y="3168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1500">
                  <a:latin typeface="Times New Roman" charset="0"/>
                </a:rPr>
                <a:t>j</a:t>
              </a:r>
              <a:endParaRPr lang="de-DE">
                <a:latin typeface="Times New Roman" charset="0"/>
              </a:endParaRPr>
            </a:p>
          </p:txBody>
        </p:sp>
        <p:sp>
          <p:nvSpPr>
            <p:cNvPr id="151568" name="Rectangle 19"/>
            <p:cNvSpPr>
              <a:spLocks noChangeArrowheads="1"/>
            </p:cNvSpPr>
            <p:nvPr/>
          </p:nvSpPr>
          <p:spPr bwMode="auto">
            <a:xfrm>
              <a:off x="1728" y="3360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charset="0"/>
                </a:rPr>
                <a:t>..</a:t>
              </a:r>
            </a:p>
          </p:txBody>
        </p:sp>
        <p:sp>
          <p:nvSpPr>
            <p:cNvPr id="151569" name="Rectangle 20"/>
            <p:cNvSpPr>
              <a:spLocks noChangeArrowheads="1"/>
            </p:cNvSpPr>
            <p:nvPr/>
          </p:nvSpPr>
          <p:spPr bwMode="auto">
            <a:xfrm>
              <a:off x="1728" y="3552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1350">
                  <a:latin typeface="Times New Roman" charset="0"/>
                </a:rPr>
                <a:t>b-1</a:t>
              </a:r>
              <a:endParaRPr lang="de-DE">
                <a:latin typeface="Times New Roman" charset="0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485900" y="3771900"/>
            <a:ext cx="2743200" cy="285750"/>
            <a:chOff x="288" y="3168"/>
            <a:chExt cx="2304" cy="240"/>
          </a:xfrm>
        </p:grpSpPr>
        <p:sp>
          <p:nvSpPr>
            <p:cNvPr id="151562" name="Line 22"/>
            <p:cNvSpPr>
              <a:spLocks noChangeShapeType="1"/>
            </p:cNvSpPr>
            <p:nvPr/>
          </p:nvSpPr>
          <p:spPr bwMode="auto">
            <a:xfrm>
              <a:off x="1152" y="3312"/>
              <a:ext cx="144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563" name="Rectangle 23"/>
            <p:cNvSpPr>
              <a:spLocks noChangeArrowheads="1"/>
            </p:cNvSpPr>
            <p:nvPr/>
          </p:nvSpPr>
          <p:spPr bwMode="auto">
            <a:xfrm>
              <a:off x="288" y="3168"/>
              <a:ext cx="1008" cy="24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99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7542" y="789385"/>
            <a:ext cx="6507956" cy="4354115"/>
          </a:xfrm>
          <a:noFill/>
        </p:spPr>
        <p:txBody>
          <a:bodyPr lIns="67866" tIns="33338" rIns="67866" bIns="33338"/>
          <a:lstStyle/>
          <a:p>
            <a:pPr>
              <a:buFont typeface="Webdings" charset="0"/>
              <a:buNone/>
            </a:pPr>
            <a:r>
              <a:rPr lang="de-DE" dirty="0">
                <a:latin typeface="Tahoma" charset="0"/>
              </a:rPr>
              <a:t>1. Aufbrechen von Konjunktionen im Selektionsprädikat</a:t>
            </a:r>
          </a:p>
          <a:p>
            <a:pPr>
              <a:buFont typeface="Webdings" charset="0"/>
              <a:buNone/>
            </a:pPr>
            <a:r>
              <a:rPr lang="de-DE" dirty="0">
                <a:latin typeface="Tahoma" charset="0"/>
              </a:rPr>
              <a:t>   		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 dirty="0">
                <a:latin typeface="Tahoma" charset="0"/>
              </a:rPr>
              <a:t>c</a:t>
            </a:r>
            <a:r>
              <a:rPr lang="de-DE" sz="1350" baseline="-38000" dirty="0">
                <a:latin typeface="Tahoma" charset="0"/>
              </a:rPr>
              <a:t>1</a:t>
            </a:r>
            <a:r>
              <a:rPr lang="de-DE" sz="1350" baseline="-38000" dirty="0">
                <a:latin typeface="Tahoma" charset="0"/>
                <a:sym typeface="Symbol" charset="0"/>
              </a:rPr>
              <a:t></a:t>
            </a:r>
            <a:r>
              <a:rPr lang="de-DE" i="1" baseline="-25000" dirty="0">
                <a:latin typeface="Tahoma" charset="0"/>
              </a:rPr>
              <a:t>c</a:t>
            </a:r>
            <a:r>
              <a:rPr lang="de-DE" sz="1350" baseline="-38000" dirty="0">
                <a:latin typeface="Tahoma" charset="0"/>
              </a:rPr>
              <a:t>2 </a:t>
            </a:r>
            <a:r>
              <a:rPr lang="de-DE" sz="1350" baseline="-38000" dirty="0">
                <a:latin typeface="Tahoma" charset="0"/>
                <a:sym typeface="Symbol" charset="0"/>
              </a:rPr>
              <a:t></a:t>
            </a:r>
            <a:r>
              <a:rPr lang="de-DE" sz="1350" baseline="-38000" dirty="0">
                <a:latin typeface="Tahoma" charset="0"/>
              </a:rPr>
              <a:t>...</a:t>
            </a:r>
            <a:r>
              <a:rPr lang="de-DE" sz="1350" baseline="-38000" dirty="0">
                <a:latin typeface="Tahoma" charset="0"/>
                <a:sym typeface="Symbol" charset="0"/>
              </a:rPr>
              <a:t></a:t>
            </a:r>
            <a:r>
              <a:rPr lang="de-DE" sz="1350" baseline="-38000" dirty="0">
                <a:latin typeface="Tahoma" charset="0"/>
              </a:rPr>
              <a:t> </a:t>
            </a:r>
            <a:r>
              <a:rPr lang="de-DE" i="1" baseline="-25000" dirty="0" err="1">
                <a:latin typeface="Tahoma" charset="0"/>
              </a:rPr>
              <a:t>c</a:t>
            </a:r>
            <a:r>
              <a:rPr lang="de-DE" sz="1350" i="1" baseline="-38000" dirty="0" err="1">
                <a:latin typeface="Tahoma" charset="0"/>
              </a:rPr>
              <a:t>n</a:t>
            </a:r>
            <a:r>
              <a:rPr lang="de-DE" sz="1350" baseline="-38000" dirty="0">
                <a:latin typeface="Tahoma" charset="0"/>
              </a:rPr>
              <a:t> </a:t>
            </a:r>
            <a:r>
              <a:rPr lang="de-DE" dirty="0">
                <a:latin typeface="Tahoma" charset="0"/>
              </a:rPr>
              <a:t>(</a:t>
            </a:r>
            <a:r>
              <a:rPr lang="de-DE" i="1" dirty="0">
                <a:latin typeface="Tahoma" charset="0"/>
              </a:rPr>
              <a:t>R </a:t>
            </a:r>
            <a:r>
              <a:rPr lang="de-DE" dirty="0">
                <a:latin typeface="Tahoma" charset="0"/>
              </a:rPr>
              <a:t>) </a:t>
            </a:r>
            <a:r>
              <a:rPr lang="de-DE" dirty="0">
                <a:latin typeface="Tahoma" charset="0"/>
                <a:sym typeface="Symbol" charset="0"/>
              </a:rPr>
              <a:t></a:t>
            </a:r>
            <a:r>
              <a:rPr lang="de-DE" dirty="0">
                <a:latin typeface="Tahoma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 dirty="0">
                <a:latin typeface="Tahoma" charset="0"/>
              </a:rPr>
              <a:t>c</a:t>
            </a:r>
            <a:r>
              <a:rPr lang="de-DE" sz="1350" baseline="-38000" dirty="0">
                <a:latin typeface="Tahoma" charset="0"/>
              </a:rPr>
              <a:t>1</a:t>
            </a:r>
            <a:r>
              <a:rPr lang="de-DE" dirty="0">
                <a:latin typeface="Tahoma" charset="0"/>
              </a:rPr>
              <a:t>(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 dirty="0">
                <a:latin typeface="Tahoma" charset="0"/>
              </a:rPr>
              <a:t>c</a:t>
            </a:r>
            <a:r>
              <a:rPr lang="de-DE" sz="1350" baseline="-38000" dirty="0">
                <a:latin typeface="Tahoma" charset="0"/>
              </a:rPr>
              <a:t>2</a:t>
            </a:r>
            <a:r>
              <a:rPr lang="de-DE" dirty="0">
                <a:latin typeface="Tahoma" charset="0"/>
              </a:rPr>
              <a:t> (…(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 dirty="0" err="1">
                <a:latin typeface="Tahoma" charset="0"/>
              </a:rPr>
              <a:t>c</a:t>
            </a:r>
            <a:r>
              <a:rPr lang="de-DE" sz="1350" i="1" baseline="-38000" dirty="0" err="1">
                <a:latin typeface="Tahoma" charset="0"/>
              </a:rPr>
              <a:t>n</a:t>
            </a:r>
            <a:r>
              <a:rPr lang="de-DE" dirty="0">
                <a:latin typeface="Tahoma" charset="0"/>
              </a:rPr>
              <a:t>(</a:t>
            </a:r>
            <a:r>
              <a:rPr lang="de-DE" i="1" dirty="0">
                <a:latin typeface="Tahoma" charset="0"/>
              </a:rPr>
              <a:t>R </a:t>
            </a:r>
            <a:r>
              <a:rPr lang="de-DE" dirty="0">
                <a:latin typeface="Tahoma" charset="0"/>
              </a:rPr>
              <a:t>)) </a:t>
            </a:r>
            <a:r>
              <a:rPr lang="de-DE" dirty="0" smtClean="0">
                <a:latin typeface="Tahoma" charset="0"/>
              </a:rPr>
              <a:t>…))</a:t>
            </a:r>
          </a:p>
          <a:p>
            <a:pPr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>
              <a:buFont typeface="Webdings" charset="0"/>
              <a:buNone/>
            </a:pP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2. </a:t>
            </a:r>
            <a:r>
              <a:rPr lang="de-DE" dirty="0">
                <a:latin typeface="Tahoma" charset="0"/>
              </a:rPr>
              <a:t> ist kommutativ</a:t>
            </a:r>
          </a:p>
          <a:p>
            <a:pPr>
              <a:buFont typeface="Webdings" charset="0"/>
              <a:buNone/>
            </a:pPr>
            <a:r>
              <a:rPr lang="de-DE" dirty="0">
                <a:latin typeface="Tahoma" charset="0"/>
              </a:rPr>
              <a:t> 		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 dirty="0">
                <a:latin typeface="Tahoma" charset="0"/>
              </a:rPr>
              <a:t>c</a:t>
            </a:r>
            <a:r>
              <a:rPr lang="de-DE" sz="1350" baseline="-38000" dirty="0">
                <a:latin typeface="Tahoma" charset="0"/>
              </a:rPr>
              <a:t>1</a:t>
            </a:r>
            <a:r>
              <a:rPr lang="de-DE" dirty="0">
                <a:latin typeface="Tahoma" charset="0"/>
              </a:rPr>
              <a:t>(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 dirty="0">
                <a:latin typeface="Tahoma" charset="0"/>
              </a:rPr>
              <a:t>c</a:t>
            </a:r>
            <a:r>
              <a:rPr lang="de-DE" sz="1350" baseline="-38000" dirty="0">
                <a:latin typeface="Tahoma" charset="0"/>
              </a:rPr>
              <a:t>2</a:t>
            </a:r>
            <a:r>
              <a:rPr lang="de-DE" dirty="0">
                <a:latin typeface="Tahoma" charset="0"/>
              </a:rPr>
              <a:t> ((</a:t>
            </a:r>
            <a:r>
              <a:rPr lang="de-DE" i="1" dirty="0">
                <a:latin typeface="Tahoma" charset="0"/>
              </a:rPr>
              <a:t>R </a:t>
            </a:r>
            <a:r>
              <a:rPr lang="de-DE" dirty="0">
                <a:latin typeface="Tahoma" charset="0"/>
              </a:rPr>
              <a:t>)) </a:t>
            </a:r>
            <a:r>
              <a:rPr lang="de-DE" dirty="0">
                <a:latin typeface="Tahoma" charset="0"/>
                <a:sym typeface="Symbol" charset="0"/>
              </a:rPr>
              <a:t> 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 dirty="0">
                <a:latin typeface="Tahoma" charset="0"/>
              </a:rPr>
              <a:t>c</a:t>
            </a:r>
            <a:r>
              <a:rPr lang="de-DE" sz="1350" baseline="-38000" dirty="0">
                <a:latin typeface="Tahoma" charset="0"/>
              </a:rPr>
              <a:t>2</a:t>
            </a:r>
            <a:r>
              <a:rPr lang="de-DE" dirty="0">
                <a:latin typeface="Tahoma" charset="0"/>
              </a:rPr>
              <a:t> (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 dirty="0">
                <a:latin typeface="Tahoma" charset="0"/>
              </a:rPr>
              <a:t>c</a:t>
            </a:r>
            <a:r>
              <a:rPr lang="de-DE" sz="1350" baseline="-38000" dirty="0">
                <a:latin typeface="Tahoma" charset="0"/>
              </a:rPr>
              <a:t>1</a:t>
            </a:r>
            <a:r>
              <a:rPr lang="de-DE" dirty="0">
                <a:latin typeface="Tahoma" charset="0"/>
              </a:rPr>
              <a:t>((</a:t>
            </a:r>
            <a:r>
              <a:rPr lang="de-DE" i="1" dirty="0">
                <a:latin typeface="Tahoma" charset="0"/>
              </a:rPr>
              <a:t>R </a:t>
            </a:r>
            <a:r>
              <a:rPr lang="de-DE" dirty="0">
                <a:latin typeface="Tahoma" charset="0"/>
              </a:rPr>
              <a:t>)) </a:t>
            </a:r>
            <a:endParaRPr lang="de-DE" dirty="0" smtClean="0">
              <a:latin typeface="Tahoma" charset="0"/>
            </a:endParaRPr>
          </a:p>
          <a:p>
            <a:pPr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>
              <a:buFont typeface="Webdings" charset="0"/>
              <a:buNone/>
            </a:pP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3. </a:t>
            </a:r>
            <a:r>
              <a:rPr lang="de-DE" dirty="0">
                <a:latin typeface="Tahoma" charset="0"/>
              </a:rPr>
              <a:t> -Kaskaden: Falls </a:t>
            </a:r>
            <a:r>
              <a:rPr lang="de-DE" i="1" dirty="0">
                <a:latin typeface="Tahoma" charset="0"/>
              </a:rPr>
              <a:t>L</a:t>
            </a:r>
            <a:r>
              <a:rPr lang="de-DE" baseline="-25000" dirty="0">
                <a:latin typeface="Tahoma" charset="0"/>
              </a:rPr>
              <a:t>1</a:t>
            </a:r>
            <a:r>
              <a:rPr lang="de-DE" dirty="0">
                <a:latin typeface="Tahoma" charset="0"/>
              </a:rPr>
              <a:t> </a:t>
            </a:r>
            <a:r>
              <a:rPr lang="de-DE" dirty="0">
                <a:latin typeface="Tahoma" charset="0"/>
                <a:sym typeface="Symbol" charset="0"/>
              </a:rPr>
              <a:t> </a:t>
            </a:r>
            <a:r>
              <a:rPr lang="de-DE" i="1" dirty="0">
                <a:latin typeface="Tahoma" charset="0"/>
              </a:rPr>
              <a:t>L</a:t>
            </a:r>
            <a:r>
              <a:rPr lang="de-DE" baseline="-25000" dirty="0">
                <a:latin typeface="Tahoma" charset="0"/>
              </a:rPr>
              <a:t>2 </a:t>
            </a:r>
            <a:r>
              <a:rPr lang="de-DE" dirty="0">
                <a:latin typeface="Tahoma" charset="0"/>
                <a:sym typeface="Symbol" charset="0"/>
              </a:rPr>
              <a:t> …   </a:t>
            </a:r>
            <a:r>
              <a:rPr lang="de-DE" i="1" dirty="0" err="1">
                <a:latin typeface="Tahoma" charset="0"/>
              </a:rPr>
              <a:t>L</a:t>
            </a:r>
            <a:r>
              <a:rPr lang="de-DE" i="1" baseline="-25000" dirty="0" err="1">
                <a:latin typeface="Tahoma" charset="0"/>
              </a:rPr>
              <a:t>n</a:t>
            </a:r>
            <a:r>
              <a:rPr lang="de-DE" dirty="0">
                <a:latin typeface="Tahoma" charset="0"/>
              </a:rPr>
              <a:t>, dann gilt</a:t>
            </a:r>
          </a:p>
          <a:p>
            <a:pPr>
              <a:buFont typeface="Webdings" charset="0"/>
              <a:buNone/>
            </a:pPr>
            <a:r>
              <a:rPr lang="de-DE" dirty="0">
                <a:latin typeface="Tahoma" charset="0"/>
              </a:rPr>
              <a:t>		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 dirty="0">
                <a:latin typeface="Tahoma" charset="0"/>
              </a:rPr>
              <a:t>L</a:t>
            </a:r>
            <a:r>
              <a:rPr lang="de-DE" sz="1350" baseline="-38000" dirty="0">
                <a:latin typeface="Tahoma" charset="0"/>
              </a:rPr>
              <a:t>1</a:t>
            </a:r>
            <a:r>
              <a:rPr lang="de-DE" dirty="0">
                <a:latin typeface="Tahoma" charset="0"/>
              </a:rPr>
              <a:t>(</a:t>
            </a:r>
            <a:r>
              <a:rPr lang="de-DE" dirty="0" smtClean="0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 dirty="0" smtClean="0">
                <a:latin typeface="Tahoma" charset="0"/>
              </a:rPr>
              <a:t>L</a:t>
            </a:r>
            <a:r>
              <a:rPr lang="de-DE" sz="1350" baseline="-38000" dirty="0" smtClean="0">
                <a:latin typeface="Tahoma" charset="0"/>
              </a:rPr>
              <a:t>2</a:t>
            </a:r>
            <a:r>
              <a:rPr lang="de-DE" dirty="0" smtClean="0">
                <a:latin typeface="Tahoma" charset="0"/>
              </a:rPr>
              <a:t> </a:t>
            </a:r>
            <a:r>
              <a:rPr lang="de-DE" dirty="0">
                <a:latin typeface="Tahoma" charset="0"/>
              </a:rPr>
              <a:t>(…(</a:t>
            </a:r>
            <a:r>
              <a:rPr lang="de-DE" dirty="0" smtClean="0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 dirty="0" err="1" smtClean="0">
                <a:latin typeface="Tahoma" charset="0"/>
              </a:rPr>
              <a:t>L</a:t>
            </a:r>
            <a:r>
              <a:rPr lang="de-DE" sz="1350" i="1" baseline="-38000" dirty="0" err="1" smtClean="0">
                <a:latin typeface="Tahoma" charset="0"/>
              </a:rPr>
              <a:t>n</a:t>
            </a:r>
            <a:r>
              <a:rPr lang="de-DE" dirty="0" smtClean="0">
                <a:latin typeface="Tahoma" charset="0"/>
              </a:rPr>
              <a:t>(</a:t>
            </a:r>
            <a:r>
              <a:rPr lang="de-DE" i="1" dirty="0" smtClean="0">
                <a:latin typeface="Tahoma" charset="0"/>
              </a:rPr>
              <a:t>R </a:t>
            </a:r>
            <a:r>
              <a:rPr lang="de-DE" dirty="0">
                <a:latin typeface="Tahoma" charset="0"/>
              </a:rPr>
              <a:t>)) …)) </a:t>
            </a:r>
            <a:r>
              <a:rPr lang="de-DE" dirty="0">
                <a:latin typeface="Tahoma" charset="0"/>
                <a:sym typeface="Symbol" charset="0"/>
              </a:rPr>
              <a:t></a:t>
            </a:r>
            <a:r>
              <a:rPr lang="de-DE" dirty="0">
                <a:latin typeface="Tahoma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 dirty="0">
                <a:latin typeface="Tahoma" charset="0"/>
              </a:rPr>
              <a:t>L</a:t>
            </a:r>
            <a:r>
              <a:rPr lang="de-DE" sz="1350" baseline="-38000" dirty="0">
                <a:latin typeface="Tahoma" charset="0"/>
              </a:rPr>
              <a:t>1 </a:t>
            </a:r>
            <a:r>
              <a:rPr lang="de-DE" dirty="0">
                <a:latin typeface="Tahoma" charset="0"/>
              </a:rPr>
              <a:t>(</a:t>
            </a:r>
            <a:r>
              <a:rPr lang="de-DE" i="1" dirty="0">
                <a:latin typeface="Tahoma" charset="0"/>
              </a:rPr>
              <a:t>R </a:t>
            </a:r>
            <a:r>
              <a:rPr lang="de-DE" dirty="0" smtClean="0">
                <a:latin typeface="Tahoma" charset="0"/>
              </a:rPr>
              <a:t>)</a:t>
            </a:r>
          </a:p>
          <a:p>
            <a:pPr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>
              <a:buFont typeface="Webdings" charset="0"/>
              <a:buNone/>
            </a:pPr>
            <a:r>
              <a:rPr lang="de-DE" dirty="0">
                <a:latin typeface="Tahoma" charset="0"/>
              </a:rPr>
              <a:t>4. Vertauschen von 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dirty="0">
                <a:latin typeface="Tahoma" charset="0"/>
              </a:rPr>
              <a:t> und 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dirty="0">
                <a:latin typeface="Tahoma" charset="0"/>
              </a:rPr>
              <a:t> </a:t>
            </a:r>
          </a:p>
          <a:p>
            <a:pPr>
              <a:buFont typeface="Webdings" charset="0"/>
              <a:buNone/>
            </a:pPr>
            <a:r>
              <a:rPr lang="de-DE" dirty="0" smtClean="0">
                <a:latin typeface="Tahoma" charset="0"/>
              </a:rPr>
              <a:t>Falls </a:t>
            </a:r>
            <a:r>
              <a:rPr lang="de-DE" dirty="0">
                <a:latin typeface="Tahoma" charset="0"/>
              </a:rPr>
              <a:t>die Selektion sich nur auf die Attribute </a:t>
            </a:r>
            <a:r>
              <a:rPr lang="de-DE" i="1" dirty="0">
                <a:latin typeface="Tahoma" charset="0"/>
              </a:rPr>
              <a:t>A</a:t>
            </a:r>
            <a:r>
              <a:rPr lang="de-DE" baseline="-25000" dirty="0">
                <a:latin typeface="Tahoma" charset="0"/>
              </a:rPr>
              <a:t>1</a:t>
            </a:r>
            <a:r>
              <a:rPr lang="de-DE" dirty="0">
                <a:latin typeface="Tahoma" charset="0"/>
              </a:rPr>
              <a:t>, …, </a:t>
            </a:r>
            <a:r>
              <a:rPr lang="de-DE" i="1" dirty="0">
                <a:latin typeface="Tahoma" charset="0"/>
              </a:rPr>
              <a:t>A</a:t>
            </a:r>
            <a:r>
              <a:rPr lang="de-DE" i="1" baseline="-25000" dirty="0">
                <a:latin typeface="Tahoma" charset="0"/>
              </a:rPr>
              <a:t>n</a:t>
            </a:r>
            <a:r>
              <a:rPr lang="de-DE" dirty="0">
                <a:latin typeface="Tahoma" charset="0"/>
              </a:rPr>
              <a:t> der Projektionsliste bezieht, können die beiden Operationen vertauscht werden</a:t>
            </a:r>
          </a:p>
          <a:p>
            <a:pPr>
              <a:buFont typeface="Webdings" charset="0"/>
              <a:buNone/>
            </a:pPr>
            <a:r>
              <a:rPr lang="de-DE" dirty="0">
                <a:latin typeface="Tahoma" charset="0"/>
              </a:rPr>
              <a:t>       	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 dirty="0">
                <a:latin typeface="Tahoma" charset="0"/>
              </a:rPr>
              <a:t>A</a:t>
            </a:r>
            <a:r>
              <a:rPr lang="de-DE" sz="1350" baseline="-40000" dirty="0">
                <a:latin typeface="Tahoma" charset="0"/>
              </a:rPr>
              <a:t>1</a:t>
            </a:r>
            <a:r>
              <a:rPr lang="de-DE" baseline="-25000" dirty="0">
                <a:latin typeface="Tahoma" charset="0"/>
              </a:rPr>
              <a:t>, …, </a:t>
            </a:r>
            <a:r>
              <a:rPr lang="de-DE" i="1" baseline="-25000" dirty="0">
                <a:latin typeface="Tahoma" charset="0"/>
              </a:rPr>
              <a:t>A</a:t>
            </a:r>
            <a:r>
              <a:rPr lang="de-DE" sz="1350" i="1" baseline="-40000" dirty="0">
                <a:latin typeface="Tahoma" charset="0"/>
              </a:rPr>
              <a:t>n</a:t>
            </a:r>
            <a:r>
              <a:rPr lang="de-DE" dirty="0">
                <a:latin typeface="Tahoma" charset="0"/>
              </a:rPr>
              <a:t> (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 dirty="0">
                <a:latin typeface="Tahoma" charset="0"/>
              </a:rPr>
              <a:t>c</a:t>
            </a:r>
            <a:r>
              <a:rPr lang="de-DE" dirty="0">
                <a:latin typeface="Tahoma" charset="0"/>
              </a:rPr>
              <a:t>(</a:t>
            </a:r>
            <a:r>
              <a:rPr lang="de-DE" i="1" dirty="0">
                <a:latin typeface="Tahoma" charset="0"/>
              </a:rPr>
              <a:t>R </a:t>
            </a:r>
            <a:r>
              <a:rPr lang="de-DE" dirty="0">
                <a:latin typeface="Tahoma" charset="0"/>
              </a:rPr>
              <a:t>)) </a:t>
            </a:r>
            <a:r>
              <a:rPr lang="de-DE" dirty="0">
                <a:latin typeface="Tahoma" charset="0"/>
                <a:sym typeface="Symbol" charset="0"/>
              </a:rPr>
              <a:t></a:t>
            </a:r>
            <a:r>
              <a:rPr lang="de-DE" dirty="0">
                <a:latin typeface="Tahoma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 dirty="0">
                <a:latin typeface="Tahoma" charset="0"/>
              </a:rPr>
              <a:t>c</a:t>
            </a:r>
            <a:r>
              <a:rPr lang="de-DE" dirty="0">
                <a:latin typeface="Tahoma" charset="0"/>
              </a:rPr>
              <a:t> (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 dirty="0">
                <a:latin typeface="Tahoma" charset="0"/>
              </a:rPr>
              <a:t>A</a:t>
            </a:r>
            <a:r>
              <a:rPr lang="de-DE" sz="1350" baseline="-40000" dirty="0">
                <a:latin typeface="Tahoma" charset="0"/>
              </a:rPr>
              <a:t>1</a:t>
            </a:r>
            <a:r>
              <a:rPr lang="de-DE" baseline="-25000" dirty="0">
                <a:latin typeface="Tahoma" charset="0"/>
              </a:rPr>
              <a:t>, …, </a:t>
            </a:r>
            <a:r>
              <a:rPr lang="de-DE" i="1" baseline="-25000" dirty="0">
                <a:latin typeface="Tahoma" charset="0"/>
              </a:rPr>
              <a:t>A</a:t>
            </a:r>
            <a:r>
              <a:rPr lang="de-DE" sz="1350" i="1" baseline="-40000" dirty="0">
                <a:latin typeface="Tahoma" charset="0"/>
              </a:rPr>
              <a:t>n</a:t>
            </a:r>
            <a:r>
              <a:rPr lang="de-DE" dirty="0">
                <a:latin typeface="Tahoma" charset="0"/>
              </a:rPr>
              <a:t>(</a:t>
            </a:r>
            <a:r>
              <a:rPr lang="de-DE" i="1" dirty="0">
                <a:latin typeface="Tahoma" charset="0"/>
              </a:rPr>
              <a:t>R </a:t>
            </a:r>
            <a:r>
              <a:rPr lang="de-DE" dirty="0" smtClean="0">
                <a:latin typeface="Tahoma" charset="0"/>
              </a:rPr>
              <a:t>))</a:t>
            </a:r>
          </a:p>
          <a:p>
            <a:pPr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>
              <a:buNone/>
            </a:pPr>
            <a:r>
              <a:rPr lang="de-DE" dirty="0">
                <a:latin typeface="Tahoma" charset="0"/>
              </a:rPr>
              <a:t>5. </a:t>
            </a:r>
            <a:r>
              <a:rPr lang="de-DE" dirty="0">
                <a:latin typeface="Tahoma" charset="0"/>
                <a:sym typeface="Euclid Symbol" charset="0"/>
              </a:rPr>
              <a:t>X, </a:t>
            </a:r>
            <a:r>
              <a:rPr lang="de-DE" dirty="0">
                <a:latin typeface="Tahoma" charset="0"/>
                <a:sym typeface="Symbol" charset="0"/>
              </a:rPr>
              <a:t>, </a:t>
            </a:r>
            <a:r>
              <a:rPr lang="de-DE" dirty="0">
                <a:latin typeface="Tahoma" charset="0"/>
                <a:sym typeface="Euclid Symbol" charset="0"/>
              </a:rPr>
              <a:t> </a:t>
            </a:r>
            <a:r>
              <a:rPr lang="de-DE" dirty="0" smtClean="0">
                <a:latin typeface="Tahoma" charset="0"/>
              </a:rPr>
              <a:t>und ⋈ sind </a:t>
            </a:r>
            <a:r>
              <a:rPr lang="de-DE" dirty="0">
                <a:latin typeface="Tahoma" charset="0"/>
              </a:rPr>
              <a:t>kommutativ</a:t>
            </a:r>
          </a:p>
          <a:p>
            <a:pPr>
              <a:buNone/>
            </a:pPr>
            <a:r>
              <a:rPr lang="de-DE" dirty="0">
                <a:latin typeface="Tahoma" charset="0"/>
              </a:rPr>
              <a:t>		</a:t>
            </a:r>
            <a:r>
              <a:rPr lang="de-DE" i="1" dirty="0" smtClean="0">
                <a:latin typeface="Tahoma" charset="0"/>
              </a:rPr>
              <a:t>R ⋈</a:t>
            </a:r>
            <a:r>
              <a:rPr lang="de-DE" i="1" baseline="-25000" dirty="0" smtClean="0">
                <a:latin typeface="Tahoma" charset="0"/>
              </a:rPr>
              <a:t>c</a:t>
            </a:r>
            <a:r>
              <a:rPr lang="de-DE" dirty="0" smtClean="0">
                <a:latin typeface="IPDMath" charset="0"/>
                <a:sym typeface="Symbol" charset="0"/>
              </a:rPr>
              <a:t> </a:t>
            </a:r>
            <a:r>
              <a:rPr lang="de-DE" i="1" dirty="0">
                <a:latin typeface="Tahoma" charset="0"/>
              </a:rPr>
              <a:t>S</a:t>
            </a:r>
            <a:r>
              <a:rPr lang="de-DE" dirty="0">
                <a:latin typeface="Tahoma" charset="0"/>
              </a:rPr>
              <a:t> </a:t>
            </a:r>
            <a:r>
              <a:rPr lang="de-DE" dirty="0">
                <a:latin typeface="Tahoma" charset="0"/>
                <a:sym typeface="Symbol" charset="0"/>
              </a:rPr>
              <a:t></a:t>
            </a:r>
            <a:r>
              <a:rPr lang="de-DE" dirty="0">
                <a:latin typeface="Tahoma" charset="0"/>
              </a:rPr>
              <a:t> </a:t>
            </a:r>
            <a:r>
              <a:rPr lang="de-DE" i="1" dirty="0" smtClean="0">
                <a:latin typeface="Tahoma" charset="0"/>
              </a:rPr>
              <a:t>S ⋈</a:t>
            </a:r>
            <a:r>
              <a:rPr lang="de-DE" i="1" baseline="-25000" dirty="0" smtClean="0">
                <a:latin typeface="Tahoma" charset="0"/>
              </a:rPr>
              <a:t>c</a:t>
            </a:r>
            <a:r>
              <a:rPr lang="de-DE" dirty="0" smtClean="0">
                <a:latin typeface="Tahoma" charset="0"/>
              </a:rPr>
              <a:t> </a:t>
            </a:r>
            <a:r>
              <a:rPr lang="de-DE" i="1" dirty="0">
                <a:latin typeface="Tahoma" charset="0"/>
              </a:rPr>
              <a:t>R</a:t>
            </a:r>
            <a:r>
              <a:rPr lang="de-DE" dirty="0">
                <a:latin typeface="IPDMath" charset="0"/>
                <a:sym typeface="Symbol" charset="0"/>
              </a:rPr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44202" y="92622"/>
            <a:ext cx="7858970" cy="407194"/>
          </a:xfrm>
          <a:noFill/>
        </p:spPr>
        <p:txBody>
          <a:bodyPr lIns="67866" tIns="33338" rIns="67866" bIns="33338"/>
          <a:lstStyle/>
          <a:p>
            <a:r>
              <a:rPr lang="de-DE" sz="2400">
                <a:latin typeface="Arial Black" charset="0"/>
              </a:rPr>
              <a:t>Äquivalenzerhaltende Transformationsregeln</a:t>
            </a:r>
            <a:endParaRPr lang="de-DE">
              <a:latin typeface="Arial Black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29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53603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charset="0"/>
              </a:rPr>
              <a:t>97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27</a:t>
            </a:r>
          </a:p>
          <a:p>
            <a:pPr algn="ctr"/>
            <a:r>
              <a:rPr lang="de-DE" sz="2100">
                <a:latin typeface="Times New Roman" charset="0"/>
              </a:rPr>
              <a:t>16</a:t>
            </a:r>
          </a:p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99</a:t>
            </a:r>
          </a:p>
          <a:p>
            <a:pPr algn="ctr"/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3771900" y="18288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3605" name="AutoShape 5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3771900" y="234315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3771900" y="28575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A362C419-11FF-BF48-8401-945704B7BEC6}" type="slidenum">
              <a:rPr lang="en-US" smtClean="0"/>
              <a:pPr algn="ctr"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57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55651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charset="0"/>
              </a:rPr>
              <a:t>97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27</a:t>
            </a:r>
          </a:p>
          <a:p>
            <a:pPr algn="ctr"/>
            <a:r>
              <a:rPr lang="de-DE" sz="2100">
                <a:latin typeface="Times New Roman" charset="0"/>
              </a:rPr>
              <a:t>16</a:t>
            </a:r>
          </a:p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99</a:t>
            </a:r>
          </a:p>
          <a:p>
            <a:pPr algn="ctr"/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3771900" y="18288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5653" name="AutoShape 5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100">
              <a:latin typeface="Times New Roman" charset="0"/>
            </a:endParaRP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3771900" y="234315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3771900" y="28575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36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57699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charset="0"/>
              </a:rPr>
              <a:t>97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27</a:t>
            </a:r>
          </a:p>
          <a:p>
            <a:pPr algn="ctr"/>
            <a:r>
              <a:rPr lang="de-DE" sz="2100">
                <a:latin typeface="Times New Roman" charset="0"/>
              </a:rPr>
              <a:t>16</a:t>
            </a:r>
          </a:p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99</a:t>
            </a:r>
          </a:p>
          <a:p>
            <a:pPr algn="ctr"/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3771900" y="18288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97</a:t>
            </a:r>
          </a:p>
        </p:txBody>
      </p:sp>
      <p:sp>
        <p:nvSpPr>
          <p:cNvPr id="157701" name="AutoShape 5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3771900" y="234315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17</a:t>
            </a:r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3771900" y="28575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3</a:t>
            </a:r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>
            <a:off x="2114550" y="2057400"/>
            <a:ext cx="1543050" cy="4572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/>
            <a:endParaRPr lang="de-DE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1657350" y="1600200"/>
            <a:ext cx="457200" cy="97155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A362C419-11FF-BF48-8401-945704B7BEC6}" type="slidenum">
              <a:rPr lang="en-US" smtClean="0"/>
              <a:pPr algn="ctr"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14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59747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charset="0"/>
              </a:rPr>
              <a:t>97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27</a:t>
            </a:r>
          </a:p>
          <a:p>
            <a:pPr algn="ctr"/>
            <a:r>
              <a:rPr lang="de-DE" sz="2100">
                <a:latin typeface="Times New Roman" charset="0"/>
              </a:rPr>
              <a:t>16</a:t>
            </a:r>
          </a:p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99</a:t>
            </a:r>
          </a:p>
          <a:p>
            <a:pPr algn="ctr"/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3771900" y="18288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3</a:t>
            </a:r>
          </a:p>
        </p:txBody>
      </p:sp>
      <p:sp>
        <p:nvSpPr>
          <p:cNvPr id="159749" name="AutoShape 5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3771900" y="234315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17</a:t>
            </a:r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3771900" y="28575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97</a:t>
            </a: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3875485" y="1157288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Times New Roman" charset="0"/>
              </a:rPr>
              <a:t>sort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59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61795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charset="0"/>
              </a:rPr>
              <a:t>97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27</a:t>
            </a:r>
          </a:p>
          <a:p>
            <a:pPr algn="ctr"/>
            <a:r>
              <a:rPr lang="de-DE" sz="2100">
                <a:latin typeface="Times New Roman" charset="0"/>
              </a:rPr>
              <a:t>16</a:t>
            </a:r>
          </a:p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99</a:t>
            </a:r>
          </a:p>
          <a:p>
            <a:pPr algn="ctr"/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3771900" y="18288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3</a:t>
            </a:r>
          </a:p>
        </p:txBody>
      </p:sp>
      <p:sp>
        <p:nvSpPr>
          <p:cNvPr id="161797" name="AutoShape 5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r>
              <a:rPr lang="de-DE" sz="2100">
                <a:latin typeface="Times New Roman" charset="0"/>
              </a:rPr>
              <a:t>97</a:t>
            </a: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3771900" y="234315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17</a:t>
            </a: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3771900" y="28575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97</a:t>
            </a: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3875485" y="1157288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Times New Roman" charset="0"/>
              </a:rPr>
              <a:t>sort</a:t>
            </a:r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 flipV="1">
            <a:off x="4629150" y="1828800"/>
            <a:ext cx="1657350" cy="8001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6400800" y="15430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1803" name="AutoShape 11"/>
          <p:cNvSpPr>
            <a:spLocks noChangeArrowheads="1"/>
          </p:cNvSpPr>
          <p:nvPr/>
        </p:nvSpPr>
        <p:spPr bwMode="auto">
          <a:xfrm>
            <a:off x="6972300" y="1600200"/>
            <a:ext cx="1028700" cy="457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charset="0"/>
              </a:rPr>
              <a:t>run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0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63843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charset="0"/>
              </a:rPr>
              <a:t>97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27</a:t>
            </a:r>
          </a:p>
          <a:p>
            <a:pPr algn="ctr"/>
            <a:r>
              <a:rPr lang="de-DE" sz="2100">
                <a:latin typeface="Times New Roman" charset="0"/>
              </a:rPr>
              <a:t>16</a:t>
            </a:r>
          </a:p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99</a:t>
            </a:r>
          </a:p>
          <a:p>
            <a:pPr algn="ctr"/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3771900" y="18288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5</a:t>
            </a:r>
          </a:p>
        </p:txBody>
      </p:sp>
      <p:sp>
        <p:nvSpPr>
          <p:cNvPr id="163845" name="AutoShape 5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r>
              <a:rPr lang="de-DE" sz="2100">
                <a:latin typeface="Times New Roman" charset="0"/>
              </a:rPr>
              <a:t>97</a:t>
            </a: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3771900" y="234315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27</a:t>
            </a: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3771900" y="28575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16</a:t>
            </a:r>
          </a:p>
        </p:txBody>
      </p:sp>
      <p:sp>
        <p:nvSpPr>
          <p:cNvPr id="163848" name="Rectangle 9"/>
          <p:cNvSpPr>
            <a:spLocks noChangeArrowheads="1"/>
          </p:cNvSpPr>
          <p:nvPr/>
        </p:nvSpPr>
        <p:spPr bwMode="auto">
          <a:xfrm>
            <a:off x="6400800" y="15430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49" name="AutoShape 10"/>
          <p:cNvSpPr>
            <a:spLocks noChangeArrowheads="1"/>
          </p:cNvSpPr>
          <p:nvPr/>
        </p:nvSpPr>
        <p:spPr bwMode="auto">
          <a:xfrm>
            <a:off x="6972300" y="1600200"/>
            <a:ext cx="1028700" cy="457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2400">
                <a:latin typeface="Times New Roman" charset="0"/>
              </a:rPr>
              <a:t>run</a:t>
            </a:r>
          </a:p>
        </p:txBody>
      </p:sp>
      <p:sp>
        <p:nvSpPr>
          <p:cNvPr id="163850" name="Rectangle 11"/>
          <p:cNvSpPr>
            <a:spLocks noChangeArrowheads="1"/>
          </p:cNvSpPr>
          <p:nvPr/>
        </p:nvSpPr>
        <p:spPr bwMode="auto">
          <a:xfrm>
            <a:off x="1657350" y="2571750"/>
            <a:ext cx="51435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51" name="Line 12"/>
          <p:cNvSpPr>
            <a:spLocks noChangeShapeType="1"/>
          </p:cNvSpPr>
          <p:nvPr/>
        </p:nvSpPr>
        <p:spPr bwMode="auto">
          <a:xfrm flipV="1">
            <a:off x="2171700" y="2457450"/>
            <a:ext cx="1543050" cy="6286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65891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charset="0"/>
              </a:rPr>
              <a:t>97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27</a:t>
            </a:r>
          </a:p>
          <a:p>
            <a:pPr algn="ctr"/>
            <a:r>
              <a:rPr lang="de-DE" sz="2100">
                <a:latin typeface="Times New Roman" charset="0"/>
              </a:rPr>
              <a:t>16</a:t>
            </a:r>
          </a:p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99</a:t>
            </a:r>
          </a:p>
          <a:p>
            <a:pPr algn="ctr"/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3771900" y="18288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5</a:t>
            </a:r>
          </a:p>
        </p:txBody>
      </p:sp>
      <p:sp>
        <p:nvSpPr>
          <p:cNvPr id="165893" name="AutoShape 5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r>
              <a:rPr lang="de-DE" sz="2100">
                <a:latin typeface="Times New Roman" charset="0"/>
              </a:rPr>
              <a:t>97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16</a:t>
            </a:r>
          </a:p>
          <a:p>
            <a:pPr algn="ctr"/>
            <a:r>
              <a:rPr lang="de-DE" sz="2100">
                <a:latin typeface="Times New Roman" charset="0"/>
              </a:rPr>
              <a:t>27</a:t>
            </a: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3771900" y="234315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16</a:t>
            </a:r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3771900" y="28575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27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3875485" y="1157288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Times New Roman" charset="0"/>
              </a:rPr>
              <a:t>sort</a:t>
            </a:r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6400800" y="15430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898" name="AutoShape 10"/>
          <p:cNvSpPr>
            <a:spLocks noChangeArrowheads="1"/>
          </p:cNvSpPr>
          <p:nvPr/>
        </p:nvSpPr>
        <p:spPr bwMode="auto">
          <a:xfrm>
            <a:off x="6972300" y="1600200"/>
            <a:ext cx="1028700" cy="457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charset="0"/>
              </a:rPr>
              <a:t>run</a:t>
            </a:r>
          </a:p>
        </p:txBody>
      </p:sp>
      <p:sp>
        <p:nvSpPr>
          <p:cNvPr id="165899" name="Line 11"/>
          <p:cNvSpPr>
            <a:spLocks noChangeShapeType="1"/>
          </p:cNvSpPr>
          <p:nvPr/>
        </p:nvSpPr>
        <p:spPr bwMode="auto">
          <a:xfrm>
            <a:off x="4629150" y="2571750"/>
            <a:ext cx="1600200" cy="4572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00" name="Rectangle 12"/>
          <p:cNvSpPr>
            <a:spLocks noChangeArrowheads="1"/>
          </p:cNvSpPr>
          <p:nvPr/>
        </p:nvSpPr>
        <p:spPr bwMode="auto">
          <a:xfrm>
            <a:off x="6400800" y="25717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A362C419-11FF-BF48-8401-945704B7BEC6}" type="slidenum">
              <a:rPr lang="en-US" smtClean="0"/>
              <a:pPr algn="ctr"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71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67939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charset="0"/>
              </a:rPr>
              <a:t>97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27</a:t>
            </a:r>
          </a:p>
          <a:p>
            <a:pPr algn="ctr"/>
            <a:r>
              <a:rPr lang="de-DE" sz="2100">
                <a:latin typeface="Times New Roman" charset="0"/>
              </a:rPr>
              <a:t>16</a:t>
            </a:r>
          </a:p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99</a:t>
            </a:r>
          </a:p>
          <a:p>
            <a:pPr algn="ctr"/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3771900" y="18288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2</a:t>
            </a:r>
          </a:p>
        </p:txBody>
      </p:sp>
      <p:sp>
        <p:nvSpPr>
          <p:cNvPr id="167941" name="AutoShape 5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r>
              <a:rPr lang="de-DE" sz="2100">
                <a:latin typeface="Times New Roman" charset="0"/>
              </a:rPr>
              <a:t>97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16</a:t>
            </a:r>
          </a:p>
          <a:p>
            <a:pPr algn="ctr"/>
            <a:r>
              <a:rPr lang="de-DE" sz="2100">
                <a:latin typeface="Times New Roman" charset="0"/>
              </a:rPr>
              <a:t>27</a:t>
            </a: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3771900" y="234315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99</a:t>
            </a:r>
          </a:p>
        </p:txBody>
      </p:sp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3771900" y="28575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13</a:t>
            </a:r>
          </a:p>
        </p:txBody>
      </p:sp>
      <p:sp>
        <p:nvSpPr>
          <p:cNvPr id="167944" name="Rectangle 9"/>
          <p:cNvSpPr>
            <a:spLocks noChangeArrowheads="1"/>
          </p:cNvSpPr>
          <p:nvPr/>
        </p:nvSpPr>
        <p:spPr bwMode="auto">
          <a:xfrm>
            <a:off x="6400800" y="15430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945" name="AutoShape 10"/>
          <p:cNvSpPr>
            <a:spLocks noChangeArrowheads="1"/>
          </p:cNvSpPr>
          <p:nvPr/>
        </p:nvSpPr>
        <p:spPr bwMode="auto">
          <a:xfrm>
            <a:off x="6972300" y="1600200"/>
            <a:ext cx="1028700" cy="457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charset="0"/>
              </a:rPr>
              <a:t>run</a:t>
            </a:r>
          </a:p>
        </p:txBody>
      </p:sp>
      <p:sp>
        <p:nvSpPr>
          <p:cNvPr id="167946" name="Rectangle 11"/>
          <p:cNvSpPr>
            <a:spLocks noChangeArrowheads="1"/>
          </p:cNvSpPr>
          <p:nvPr/>
        </p:nvSpPr>
        <p:spPr bwMode="auto">
          <a:xfrm>
            <a:off x="6400800" y="25717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947" name="Rectangle 12"/>
          <p:cNvSpPr>
            <a:spLocks noChangeArrowheads="1"/>
          </p:cNvSpPr>
          <p:nvPr/>
        </p:nvSpPr>
        <p:spPr bwMode="auto">
          <a:xfrm>
            <a:off x="1600200" y="36004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948" name="Line 13"/>
          <p:cNvSpPr>
            <a:spLocks noChangeShapeType="1"/>
          </p:cNvSpPr>
          <p:nvPr/>
        </p:nvSpPr>
        <p:spPr bwMode="auto">
          <a:xfrm flipV="1">
            <a:off x="2171700" y="2686050"/>
            <a:ext cx="1485900" cy="12573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23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69987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charset="0"/>
              </a:rPr>
              <a:t>97</a:t>
            </a:r>
          </a:p>
          <a:p>
            <a:pPr algn="ctr"/>
            <a:r>
              <a:rPr lang="de-DE" sz="2100">
                <a:latin typeface="Times New Roman" charset="0"/>
              </a:rPr>
              <a:t>17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27</a:t>
            </a:r>
          </a:p>
          <a:p>
            <a:pPr algn="ctr"/>
            <a:r>
              <a:rPr lang="de-DE" sz="2100">
                <a:latin typeface="Times New Roman" charset="0"/>
              </a:rPr>
              <a:t>16</a:t>
            </a:r>
          </a:p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99</a:t>
            </a:r>
          </a:p>
          <a:p>
            <a:pPr algn="ctr"/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3771900" y="18288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2</a:t>
            </a:r>
          </a:p>
        </p:txBody>
      </p:sp>
      <p:sp>
        <p:nvSpPr>
          <p:cNvPr id="169989" name="AutoShape 5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99</a:t>
            </a: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3771900" y="234315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13</a:t>
            </a:r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3771900" y="28575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99</a:t>
            </a:r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3875485" y="1157288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Times New Roman" charset="0"/>
              </a:rPr>
              <a:t>sort</a:t>
            </a:r>
          </a:p>
        </p:txBody>
      </p:sp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6400800" y="1485900"/>
            <a:ext cx="571500" cy="108585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9994" name="AutoShape 10"/>
          <p:cNvSpPr>
            <a:spLocks noChangeArrowheads="1"/>
          </p:cNvSpPr>
          <p:nvPr/>
        </p:nvSpPr>
        <p:spPr bwMode="auto">
          <a:xfrm>
            <a:off x="6972300" y="1600200"/>
            <a:ext cx="1028700" cy="457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charset="0"/>
              </a:rPr>
              <a:t>run</a:t>
            </a:r>
          </a:p>
        </p:txBody>
      </p:sp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6400800" y="25717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9996" name="Rectangle 12"/>
          <p:cNvSpPr>
            <a:spLocks noChangeArrowheads="1"/>
          </p:cNvSpPr>
          <p:nvPr/>
        </p:nvSpPr>
        <p:spPr bwMode="auto">
          <a:xfrm>
            <a:off x="1600200" y="36004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9997" name="Line 14"/>
          <p:cNvSpPr>
            <a:spLocks noChangeShapeType="1"/>
          </p:cNvSpPr>
          <p:nvPr/>
        </p:nvSpPr>
        <p:spPr bwMode="auto">
          <a:xfrm>
            <a:off x="4629150" y="2457450"/>
            <a:ext cx="1657350" cy="16573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9998" name="Rectangle 15"/>
          <p:cNvSpPr>
            <a:spLocks noChangeArrowheads="1"/>
          </p:cNvSpPr>
          <p:nvPr/>
        </p:nvSpPr>
        <p:spPr bwMode="auto">
          <a:xfrm>
            <a:off x="6400800" y="36004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43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72035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3771900" y="18288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3</a:t>
            </a:r>
          </a:p>
        </p:txBody>
      </p:sp>
      <p:sp>
        <p:nvSpPr>
          <p:cNvPr id="172037" name="AutoShape 5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99</a:t>
            </a: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3771900" y="234315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5</a:t>
            </a: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3771900" y="28575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2</a:t>
            </a: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3723085" y="1157288"/>
            <a:ext cx="946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Times New Roman" charset="0"/>
              </a:rPr>
              <a:t>merge</a:t>
            </a:r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6400800" y="1485900"/>
            <a:ext cx="571500" cy="108585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2042" name="AutoShape 10"/>
          <p:cNvSpPr>
            <a:spLocks noChangeArrowheads="1"/>
          </p:cNvSpPr>
          <p:nvPr/>
        </p:nvSpPr>
        <p:spPr bwMode="auto">
          <a:xfrm>
            <a:off x="6972300" y="1600200"/>
            <a:ext cx="1028700" cy="457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charset="0"/>
              </a:rPr>
              <a:t>run</a:t>
            </a:r>
          </a:p>
        </p:txBody>
      </p:sp>
      <p:sp>
        <p:nvSpPr>
          <p:cNvPr id="172043" name="Rectangle 11"/>
          <p:cNvSpPr>
            <a:spLocks noChangeArrowheads="1"/>
          </p:cNvSpPr>
          <p:nvPr/>
        </p:nvSpPr>
        <p:spPr bwMode="auto">
          <a:xfrm>
            <a:off x="6400800" y="25717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6400800" y="36004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2045" name="Line 13"/>
          <p:cNvSpPr>
            <a:spLocks noChangeShapeType="1"/>
          </p:cNvSpPr>
          <p:nvPr/>
        </p:nvSpPr>
        <p:spPr bwMode="auto">
          <a:xfrm flipH="1">
            <a:off x="4629150" y="1600200"/>
            <a:ext cx="1885950" cy="4572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2046" name="Line 14"/>
          <p:cNvSpPr>
            <a:spLocks noChangeShapeType="1"/>
          </p:cNvSpPr>
          <p:nvPr/>
        </p:nvSpPr>
        <p:spPr bwMode="auto">
          <a:xfrm flipH="1" flipV="1">
            <a:off x="4629150" y="2628900"/>
            <a:ext cx="1943100" cy="571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2047" name="Line 15"/>
          <p:cNvSpPr>
            <a:spLocks noChangeShapeType="1"/>
          </p:cNvSpPr>
          <p:nvPr/>
        </p:nvSpPr>
        <p:spPr bwMode="auto">
          <a:xfrm flipH="1" flipV="1">
            <a:off x="4629150" y="3143250"/>
            <a:ext cx="1885950" cy="5715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A362C419-11FF-BF48-8401-945704B7BEC6}" type="slidenum">
              <a:rPr lang="en-US" smtClean="0"/>
              <a:pPr algn="ctr"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0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21594" y="857250"/>
            <a:ext cx="6500813" cy="2857500"/>
          </a:xfrm>
          <a:noFill/>
        </p:spPr>
        <p:txBody>
          <a:bodyPr lIns="67866" tIns="33338" rIns="67866" bIns="33338"/>
          <a:lstStyle/>
          <a:p>
            <a:pPr>
              <a:buNone/>
            </a:pPr>
            <a:r>
              <a:rPr lang="de-DE" dirty="0">
                <a:latin typeface="Tahoma" charset="0"/>
              </a:rPr>
              <a:t>6. Vertauschen von 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dirty="0">
                <a:latin typeface="Tahoma" charset="0"/>
              </a:rPr>
              <a:t> </a:t>
            </a:r>
            <a:r>
              <a:rPr lang="de-DE" dirty="0" smtClean="0">
                <a:latin typeface="Tahoma" charset="0"/>
              </a:rPr>
              <a:t>mit ⋈ </a:t>
            </a:r>
            <a:r>
              <a:rPr lang="de-DE" dirty="0">
                <a:latin typeface="Tahoma" charset="0"/>
              </a:rPr>
              <a:t>	</a:t>
            </a:r>
            <a:endParaRPr lang="de-DE" dirty="0" smtClean="0">
              <a:latin typeface="Tahoma" charset="0"/>
            </a:endParaRPr>
          </a:p>
          <a:p>
            <a:pPr>
              <a:buNone/>
            </a:pPr>
            <a:r>
              <a:rPr lang="de-DE" dirty="0" smtClean="0">
                <a:latin typeface="Tahoma" charset="0"/>
              </a:rPr>
              <a:t>Falls </a:t>
            </a:r>
            <a:r>
              <a:rPr lang="de-DE" dirty="0">
                <a:latin typeface="Tahoma" charset="0"/>
              </a:rPr>
              <a:t>das Selektionsprädikat </a:t>
            </a:r>
            <a:r>
              <a:rPr lang="de-DE" i="1" dirty="0">
                <a:latin typeface="Tahoma" charset="0"/>
              </a:rPr>
              <a:t>c </a:t>
            </a:r>
            <a:r>
              <a:rPr lang="de-DE" dirty="0">
                <a:latin typeface="Tahoma" charset="0"/>
              </a:rPr>
              <a:t>nur auf Attribute der Relation </a:t>
            </a:r>
            <a:r>
              <a:rPr lang="de-DE" i="1" dirty="0">
                <a:latin typeface="Tahoma" charset="0"/>
              </a:rPr>
              <a:t>R </a:t>
            </a:r>
            <a:r>
              <a:rPr lang="de-DE" dirty="0">
                <a:latin typeface="Tahoma" charset="0"/>
              </a:rPr>
              <a:t>zugreift, kann man die beiden Operationen vertauschen:</a:t>
            </a:r>
          </a:p>
          <a:p>
            <a:pPr>
              <a:buNone/>
            </a:pPr>
            <a:r>
              <a:rPr lang="de-DE" dirty="0">
                <a:latin typeface="Tahoma" charset="0"/>
              </a:rPr>
              <a:t> 			 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 dirty="0" smtClean="0">
                <a:latin typeface="Tahoma" charset="0"/>
              </a:rPr>
              <a:t>c</a:t>
            </a:r>
            <a:r>
              <a:rPr lang="de-DE" dirty="0" smtClean="0">
                <a:latin typeface="Tahoma" charset="0"/>
              </a:rPr>
              <a:t>(R </a:t>
            </a:r>
            <a:r>
              <a:rPr lang="de-DE" dirty="0" smtClean="0">
                <a:latin typeface="Tahoma" charset="0"/>
              </a:rPr>
              <a:t>⋈</a:t>
            </a:r>
            <a:r>
              <a:rPr lang="de-DE" i="1" baseline="-25000" dirty="0" err="1" smtClean="0">
                <a:latin typeface="Tahoma" charset="0"/>
              </a:rPr>
              <a:t>j</a:t>
            </a:r>
            <a:r>
              <a:rPr lang="de-DE" i="1" baseline="-25000" dirty="0" smtClean="0">
                <a:latin typeface="Tahoma" charset="0"/>
              </a:rPr>
              <a:t>  </a:t>
            </a:r>
            <a:r>
              <a:rPr lang="de-DE" i="1" dirty="0">
                <a:latin typeface="Tahoma" charset="0"/>
              </a:rPr>
              <a:t>S</a:t>
            </a:r>
            <a:r>
              <a:rPr lang="de-DE" dirty="0">
                <a:latin typeface="Tahoma" charset="0"/>
              </a:rPr>
              <a:t>) </a:t>
            </a:r>
            <a:r>
              <a:rPr lang="de-DE" dirty="0">
                <a:latin typeface="Tahoma" charset="0"/>
                <a:sym typeface="Symbol" charset="0"/>
              </a:rPr>
              <a:t></a:t>
            </a:r>
            <a:r>
              <a:rPr lang="de-DE" dirty="0">
                <a:latin typeface="Tahoma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 dirty="0">
                <a:latin typeface="Tahoma" charset="0"/>
              </a:rPr>
              <a:t>c</a:t>
            </a:r>
            <a:r>
              <a:rPr lang="de-DE" dirty="0">
                <a:latin typeface="Tahoma" charset="0"/>
              </a:rPr>
              <a:t>(R</a:t>
            </a:r>
            <a:r>
              <a:rPr lang="de-DE" dirty="0">
                <a:latin typeface="Tahoma" charset="0"/>
              </a:rPr>
              <a:t>) </a:t>
            </a:r>
            <a:r>
              <a:rPr lang="de-DE" dirty="0" smtClean="0">
                <a:latin typeface="Tahoma" charset="0"/>
              </a:rPr>
              <a:t>⋈</a:t>
            </a:r>
            <a:r>
              <a:rPr lang="de-DE" i="1" baseline="-25000" dirty="0" err="1" smtClean="0">
                <a:latin typeface="Tahoma" charset="0"/>
              </a:rPr>
              <a:t>j</a:t>
            </a:r>
            <a:r>
              <a:rPr lang="de-DE" i="1" baseline="-25000" dirty="0" smtClean="0">
                <a:latin typeface="Tahoma" charset="0"/>
              </a:rPr>
              <a:t>  </a:t>
            </a:r>
            <a:r>
              <a:rPr lang="de-DE" i="1" dirty="0">
                <a:latin typeface="Tahoma" charset="0"/>
              </a:rPr>
              <a:t>S </a:t>
            </a:r>
            <a:endParaRPr lang="de-DE" dirty="0">
              <a:latin typeface="Tahoma" charset="0"/>
            </a:endParaRPr>
          </a:p>
          <a:p>
            <a:pPr>
              <a:buFont typeface="Webdings" charset="0"/>
              <a:buNone/>
            </a:pPr>
            <a:r>
              <a:rPr lang="de-DE" dirty="0">
                <a:latin typeface="Tahoma" charset="0"/>
              </a:rPr>
              <a:t>	</a:t>
            </a:r>
          </a:p>
          <a:p>
            <a:pPr>
              <a:buFont typeface="Webdings" charset="0"/>
              <a:buNone/>
            </a:pPr>
            <a:r>
              <a:rPr lang="de-DE" dirty="0" smtClean="0">
                <a:latin typeface="Tahoma" charset="0"/>
              </a:rPr>
              <a:t>Falls </a:t>
            </a:r>
            <a:r>
              <a:rPr lang="de-DE" dirty="0">
                <a:latin typeface="Tahoma" charset="0"/>
              </a:rPr>
              <a:t>das Selektionsprädikat</a:t>
            </a:r>
            <a:r>
              <a:rPr lang="de-DE" i="1" dirty="0">
                <a:latin typeface="Tahoma" charset="0"/>
              </a:rPr>
              <a:t> c</a:t>
            </a:r>
            <a:r>
              <a:rPr lang="de-DE" dirty="0">
                <a:latin typeface="Tahoma" charset="0"/>
              </a:rPr>
              <a:t> eine Konjunktion der Form  „</a:t>
            </a:r>
            <a:r>
              <a:rPr lang="de-DE" i="1" dirty="0">
                <a:latin typeface="Tahoma" charset="0"/>
              </a:rPr>
              <a:t>c</a:t>
            </a:r>
            <a:r>
              <a:rPr lang="de-DE" baseline="-25000" dirty="0">
                <a:latin typeface="Tahoma" charset="0"/>
              </a:rPr>
              <a:t>1</a:t>
            </a:r>
            <a:r>
              <a:rPr lang="de-DE" dirty="0">
                <a:latin typeface="Tahoma" charset="0"/>
              </a:rPr>
              <a:t> </a:t>
            </a:r>
            <a:r>
              <a:rPr lang="de-DE" dirty="0">
                <a:latin typeface="Tahoma" charset="0"/>
                <a:sym typeface="Symbol" charset="0"/>
              </a:rPr>
              <a:t></a:t>
            </a:r>
            <a:r>
              <a:rPr lang="de-DE" dirty="0">
                <a:latin typeface="Tahoma" charset="0"/>
              </a:rPr>
              <a:t> </a:t>
            </a:r>
            <a:r>
              <a:rPr lang="de-DE" i="1" dirty="0">
                <a:latin typeface="Tahoma" charset="0"/>
              </a:rPr>
              <a:t>c</a:t>
            </a:r>
            <a:r>
              <a:rPr lang="de-DE" baseline="-25000" dirty="0">
                <a:latin typeface="Tahoma" charset="0"/>
              </a:rPr>
              <a:t>2</a:t>
            </a:r>
            <a:r>
              <a:rPr lang="ja-JP" altLang="de-DE" dirty="0">
                <a:latin typeface="Tahoma" charset="0"/>
              </a:rPr>
              <a:t>“</a:t>
            </a:r>
            <a:r>
              <a:rPr lang="de-DE" altLang="ja-JP" dirty="0">
                <a:latin typeface="Tahoma" charset="0"/>
              </a:rPr>
              <a:t> ist und </a:t>
            </a:r>
            <a:r>
              <a:rPr lang="de-DE" altLang="ja-JP" i="1" dirty="0">
                <a:latin typeface="Tahoma" charset="0"/>
              </a:rPr>
              <a:t>c</a:t>
            </a:r>
            <a:r>
              <a:rPr lang="de-DE" altLang="ja-JP" baseline="-25000" dirty="0">
                <a:latin typeface="Tahoma" charset="0"/>
              </a:rPr>
              <a:t>1</a:t>
            </a:r>
            <a:r>
              <a:rPr lang="de-DE" altLang="ja-JP" dirty="0">
                <a:latin typeface="Tahoma" charset="0"/>
              </a:rPr>
              <a:t> sich nur auf Attribute aus </a:t>
            </a:r>
            <a:r>
              <a:rPr lang="de-DE" altLang="ja-JP" i="1" dirty="0">
                <a:latin typeface="Tahoma" charset="0"/>
              </a:rPr>
              <a:t>R</a:t>
            </a:r>
            <a:r>
              <a:rPr lang="de-DE" altLang="ja-JP" dirty="0">
                <a:latin typeface="Tahoma" charset="0"/>
              </a:rPr>
              <a:t> und </a:t>
            </a:r>
            <a:r>
              <a:rPr lang="de-DE" altLang="ja-JP" i="1" dirty="0">
                <a:latin typeface="Tahoma" charset="0"/>
              </a:rPr>
              <a:t>c</a:t>
            </a:r>
            <a:r>
              <a:rPr lang="de-DE" altLang="ja-JP" baseline="-25000" dirty="0">
                <a:latin typeface="Tahoma" charset="0"/>
              </a:rPr>
              <a:t>2</a:t>
            </a:r>
            <a:r>
              <a:rPr lang="de-DE" altLang="ja-JP" dirty="0">
                <a:latin typeface="Tahoma" charset="0"/>
              </a:rPr>
              <a:t> sich </a:t>
            </a:r>
            <a:r>
              <a:rPr lang="de-DE" altLang="ja-JP" dirty="0" smtClean="0">
                <a:latin typeface="Tahoma" charset="0"/>
              </a:rPr>
              <a:t>nur </a:t>
            </a:r>
            <a:r>
              <a:rPr lang="de-DE" altLang="ja-JP" dirty="0">
                <a:latin typeface="Tahoma" charset="0"/>
              </a:rPr>
              <a:t>auf Attribute aus </a:t>
            </a:r>
            <a:r>
              <a:rPr lang="de-DE" altLang="ja-JP" i="1" dirty="0">
                <a:latin typeface="Tahoma" charset="0"/>
              </a:rPr>
              <a:t>S</a:t>
            </a:r>
            <a:r>
              <a:rPr lang="de-DE" altLang="ja-JP" dirty="0">
                <a:latin typeface="Tahoma" charset="0"/>
              </a:rPr>
              <a:t>  bezieht, gilt folgende Äquivalenz:</a:t>
            </a:r>
          </a:p>
          <a:p>
            <a:pPr>
              <a:buNone/>
            </a:pPr>
            <a:r>
              <a:rPr lang="de-DE" dirty="0">
                <a:latin typeface="Tahoma" charset="0"/>
              </a:rPr>
              <a:t> 			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 dirty="0" smtClean="0">
                <a:latin typeface="Tahoma" charset="0"/>
              </a:rPr>
              <a:t>c</a:t>
            </a:r>
            <a:r>
              <a:rPr lang="de-DE" dirty="0" smtClean="0">
                <a:latin typeface="Tahoma" charset="0"/>
              </a:rPr>
              <a:t>(R ⋈</a:t>
            </a:r>
            <a:r>
              <a:rPr lang="de-DE" i="1" baseline="-25000" dirty="0" err="1" smtClean="0">
                <a:latin typeface="Tahoma" charset="0"/>
              </a:rPr>
              <a:t>j</a:t>
            </a:r>
            <a:r>
              <a:rPr lang="de-DE" i="1" baseline="-25000" dirty="0" smtClean="0">
                <a:latin typeface="Tahoma" charset="0"/>
              </a:rPr>
              <a:t> </a:t>
            </a:r>
            <a:r>
              <a:rPr lang="de-DE" i="1" dirty="0">
                <a:latin typeface="Tahoma" charset="0"/>
              </a:rPr>
              <a:t>S</a:t>
            </a:r>
            <a:r>
              <a:rPr lang="de-DE" dirty="0">
                <a:latin typeface="Tahoma" charset="0"/>
              </a:rPr>
              <a:t>) </a:t>
            </a:r>
            <a:r>
              <a:rPr lang="de-DE" dirty="0">
                <a:latin typeface="Tahoma" charset="0"/>
                <a:sym typeface="Symbol" charset="0"/>
              </a:rPr>
              <a:t></a:t>
            </a:r>
            <a:r>
              <a:rPr lang="de-DE" dirty="0">
                <a:latin typeface="Tahoma" charset="0"/>
              </a:rPr>
              <a:t> </a:t>
            </a:r>
            <a:r>
              <a:rPr lang="de-DE" dirty="0" smtClean="0">
                <a:latin typeface="Tahoma" charset="0"/>
              </a:rPr>
              <a:t>(</a:t>
            </a:r>
            <a:r>
              <a:rPr lang="de-DE" dirty="0" smtClean="0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 dirty="0" smtClean="0">
                <a:latin typeface="Tahoma" charset="0"/>
              </a:rPr>
              <a:t>c1</a:t>
            </a:r>
            <a:r>
              <a:rPr lang="de-DE" dirty="0" smtClean="0">
                <a:latin typeface="Tahoma" charset="0"/>
              </a:rPr>
              <a:t>(R</a:t>
            </a:r>
            <a:r>
              <a:rPr lang="de-DE" dirty="0" smtClean="0">
                <a:latin typeface="Tahoma" charset="0"/>
              </a:rPr>
              <a:t>)) ⋈</a:t>
            </a:r>
            <a:r>
              <a:rPr lang="de-DE" i="1" baseline="-25000" dirty="0" err="1" smtClean="0">
                <a:latin typeface="Tahoma" charset="0"/>
              </a:rPr>
              <a:t>j</a:t>
            </a:r>
            <a:r>
              <a:rPr lang="de-DE" i="1" baseline="-25000" dirty="0" smtClean="0">
                <a:latin typeface="Tahoma" charset="0"/>
              </a:rPr>
              <a:t>  </a:t>
            </a:r>
            <a:r>
              <a:rPr lang="de-DE" dirty="0">
                <a:latin typeface="Tahoma" charset="0"/>
              </a:rPr>
              <a:t>(</a:t>
            </a:r>
            <a:r>
              <a:rPr lang="de-DE" dirty="0" smtClean="0">
                <a:solidFill>
                  <a:srgbClr val="000000"/>
                </a:solidFill>
                <a:latin typeface="Tahoma" charset="0"/>
                <a:sym typeface="Symbol" charset="0"/>
              </a:rPr>
              <a:t></a:t>
            </a:r>
            <a:r>
              <a:rPr lang="de-DE" i="1" baseline="-25000" dirty="0">
                <a:latin typeface="Tahoma" charset="0"/>
              </a:rPr>
              <a:t>c</a:t>
            </a:r>
            <a:r>
              <a:rPr lang="de-DE" sz="1350" baseline="-38000" dirty="0">
                <a:latin typeface="Tahoma" charset="0"/>
              </a:rPr>
              <a:t>2</a:t>
            </a:r>
            <a:r>
              <a:rPr lang="de-DE" dirty="0">
                <a:latin typeface="Tahoma" charset="0"/>
              </a:rPr>
              <a:t> (</a:t>
            </a:r>
            <a:r>
              <a:rPr lang="de-DE" i="1" dirty="0">
                <a:latin typeface="Tahoma" charset="0"/>
              </a:rPr>
              <a:t>S</a:t>
            </a:r>
            <a:r>
              <a:rPr lang="de-DE" dirty="0">
                <a:latin typeface="Tahoma" charset="0"/>
              </a:rPr>
              <a:t>))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577446" y="71927"/>
            <a:ext cx="7683934" cy="706040"/>
          </a:xfrm>
          <a:noFill/>
        </p:spPr>
        <p:txBody>
          <a:bodyPr lIns="67866" tIns="33338" rIns="67866" bIns="33338"/>
          <a:lstStyle/>
          <a:p>
            <a:r>
              <a:rPr lang="de-DE" sz="2400">
                <a:latin typeface="Arial Black" charset="0"/>
              </a:rPr>
              <a:t>Äquivalenzerhaltende Transformationsregeln</a:t>
            </a:r>
            <a:endParaRPr lang="de-DE">
              <a:latin typeface="Arial Black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57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74083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3771900" y="18288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3</a:t>
            </a:r>
          </a:p>
        </p:txBody>
      </p:sp>
      <p:sp>
        <p:nvSpPr>
          <p:cNvPr id="174085" name="AutoShape 5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99</a:t>
            </a: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3771900" y="234315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5</a:t>
            </a: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3771900" y="28575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2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3723085" y="1157288"/>
            <a:ext cx="946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Times New Roman" charset="0"/>
              </a:rPr>
              <a:t>merge</a:t>
            </a:r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6400800" y="1485900"/>
            <a:ext cx="571500" cy="108585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4090" name="AutoShape 10"/>
          <p:cNvSpPr>
            <a:spLocks noChangeArrowheads="1"/>
          </p:cNvSpPr>
          <p:nvPr/>
        </p:nvSpPr>
        <p:spPr bwMode="auto">
          <a:xfrm>
            <a:off x="6972300" y="1600200"/>
            <a:ext cx="1028700" cy="457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charset="0"/>
              </a:rPr>
              <a:t>run</a:t>
            </a:r>
          </a:p>
        </p:txBody>
      </p:sp>
      <p:sp>
        <p:nvSpPr>
          <p:cNvPr id="174091" name="Rectangle 11"/>
          <p:cNvSpPr>
            <a:spLocks noChangeArrowheads="1"/>
          </p:cNvSpPr>
          <p:nvPr/>
        </p:nvSpPr>
        <p:spPr bwMode="auto">
          <a:xfrm>
            <a:off x="6400800" y="25717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4092" name="Rectangle 12"/>
          <p:cNvSpPr>
            <a:spLocks noChangeArrowheads="1"/>
          </p:cNvSpPr>
          <p:nvPr/>
        </p:nvSpPr>
        <p:spPr bwMode="auto">
          <a:xfrm>
            <a:off x="6400800" y="36004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4093" name="Line 13"/>
          <p:cNvSpPr>
            <a:spLocks noChangeShapeType="1"/>
          </p:cNvSpPr>
          <p:nvPr/>
        </p:nvSpPr>
        <p:spPr bwMode="auto">
          <a:xfrm flipH="1">
            <a:off x="4629150" y="1600200"/>
            <a:ext cx="1885950" cy="4572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4094" name="Line 14"/>
          <p:cNvSpPr>
            <a:spLocks noChangeShapeType="1"/>
          </p:cNvSpPr>
          <p:nvPr/>
        </p:nvSpPr>
        <p:spPr bwMode="auto">
          <a:xfrm flipH="1" flipV="1">
            <a:off x="4629150" y="2628900"/>
            <a:ext cx="1943100" cy="571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 flipH="1" flipV="1">
            <a:off x="4629150" y="3143250"/>
            <a:ext cx="1885950" cy="5715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4096" name="Line 16"/>
          <p:cNvSpPr>
            <a:spLocks noChangeShapeType="1"/>
          </p:cNvSpPr>
          <p:nvPr/>
        </p:nvSpPr>
        <p:spPr bwMode="auto">
          <a:xfrm flipH="1" flipV="1">
            <a:off x="2057400" y="1600200"/>
            <a:ext cx="1943100" cy="14859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75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76131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3771900" y="18288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3</a:t>
            </a:r>
          </a:p>
        </p:txBody>
      </p:sp>
      <p:sp>
        <p:nvSpPr>
          <p:cNvPr id="176133" name="AutoShape 5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99</a:t>
            </a: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3771900" y="234315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5</a:t>
            </a: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3771900" y="28575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13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3723085" y="1157288"/>
            <a:ext cx="946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Times New Roman" charset="0"/>
              </a:rPr>
              <a:t>merge</a:t>
            </a: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6400800" y="1485900"/>
            <a:ext cx="571500" cy="108585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6138" name="AutoShape 10"/>
          <p:cNvSpPr>
            <a:spLocks noChangeArrowheads="1"/>
          </p:cNvSpPr>
          <p:nvPr/>
        </p:nvSpPr>
        <p:spPr bwMode="auto">
          <a:xfrm>
            <a:off x="6972300" y="1600200"/>
            <a:ext cx="1028700" cy="457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charset="0"/>
              </a:rPr>
              <a:t>run</a:t>
            </a: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6400800" y="25717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6400800" y="36004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 flipH="1">
            <a:off x="4629150" y="1600200"/>
            <a:ext cx="1885950" cy="4572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H="1" flipV="1">
            <a:off x="4629150" y="2628900"/>
            <a:ext cx="1943100" cy="571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H="1" flipV="1">
            <a:off x="4629150" y="3143250"/>
            <a:ext cx="1828800" cy="9144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6144" name="Line 16"/>
          <p:cNvSpPr>
            <a:spLocks noChangeShapeType="1"/>
          </p:cNvSpPr>
          <p:nvPr/>
        </p:nvSpPr>
        <p:spPr bwMode="auto">
          <a:xfrm flipH="1" flipV="1">
            <a:off x="2114550" y="1943100"/>
            <a:ext cx="1885950" cy="1143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A362C419-11FF-BF48-8401-945704B7BEC6}" type="slidenum">
              <a:rPr lang="en-US" smtClean="0"/>
              <a:pPr algn="ctr"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58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78179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3771900" y="18288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17</a:t>
            </a:r>
          </a:p>
        </p:txBody>
      </p:sp>
      <p:sp>
        <p:nvSpPr>
          <p:cNvPr id="178181" name="AutoShape 5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99</a:t>
            </a:r>
          </a:p>
        </p:txBody>
      </p:sp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3771900" y="234315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5</a:t>
            </a:r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3771900" y="28575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13</a:t>
            </a: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3723085" y="1157288"/>
            <a:ext cx="946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Times New Roman" charset="0"/>
              </a:rPr>
              <a:t>merge</a:t>
            </a:r>
          </a:p>
        </p:txBody>
      </p:sp>
      <p:sp>
        <p:nvSpPr>
          <p:cNvPr id="178185" name="Rectangle 9"/>
          <p:cNvSpPr>
            <a:spLocks noChangeArrowheads="1"/>
          </p:cNvSpPr>
          <p:nvPr/>
        </p:nvSpPr>
        <p:spPr bwMode="auto">
          <a:xfrm>
            <a:off x="6400800" y="1485900"/>
            <a:ext cx="571500" cy="108585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8186" name="AutoShape 10"/>
          <p:cNvSpPr>
            <a:spLocks noChangeArrowheads="1"/>
          </p:cNvSpPr>
          <p:nvPr/>
        </p:nvSpPr>
        <p:spPr bwMode="auto">
          <a:xfrm>
            <a:off x="6972300" y="1600200"/>
            <a:ext cx="1028700" cy="457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charset="0"/>
              </a:rPr>
              <a:t>run</a:t>
            </a:r>
          </a:p>
        </p:txBody>
      </p:sp>
      <p:sp>
        <p:nvSpPr>
          <p:cNvPr id="178187" name="Rectangle 11"/>
          <p:cNvSpPr>
            <a:spLocks noChangeArrowheads="1"/>
          </p:cNvSpPr>
          <p:nvPr/>
        </p:nvSpPr>
        <p:spPr bwMode="auto">
          <a:xfrm>
            <a:off x="6400800" y="25717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6400800" y="36004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8189" name="Line 13"/>
          <p:cNvSpPr>
            <a:spLocks noChangeShapeType="1"/>
          </p:cNvSpPr>
          <p:nvPr/>
        </p:nvSpPr>
        <p:spPr bwMode="auto">
          <a:xfrm flipH="1">
            <a:off x="4629150" y="2000250"/>
            <a:ext cx="1885950" cy="571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8190" name="Line 14"/>
          <p:cNvSpPr>
            <a:spLocks noChangeShapeType="1"/>
          </p:cNvSpPr>
          <p:nvPr/>
        </p:nvSpPr>
        <p:spPr bwMode="auto">
          <a:xfrm flipH="1" flipV="1">
            <a:off x="4629150" y="2628900"/>
            <a:ext cx="1943100" cy="571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8191" name="Line 15"/>
          <p:cNvSpPr>
            <a:spLocks noChangeShapeType="1"/>
          </p:cNvSpPr>
          <p:nvPr/>
        </p:nvSpPr>
        <p:spPr bwMode="auto">
          <a:xfrm flipH="1" flipV="1">
            <a:off x="4629150" y="3143250"/>
            <a:ext cx="1828800" cy="9144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8192" name="Line 16"/>
          <p:cNvSpPr>
            <a:spLocks noChangeShapeType="1"/>
          </p:cNvSpPr>
          <p:nvPr/>
        </p:nvSpPr>
        <p:spPr bwMode="auto">
          <a:xfrm flipH="1" flipV="1">
            <a:off x="2000250" y="2286000"/>
            <a:ext cx="2000250" cy="3429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21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80227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3771900" y="18288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17</a:t>
            </a:r>
          </a:p>
        </p:txBody>
      </p:sp>
      <p:sp>
        <p:nvSpPr>
          <p:cNvPr id="180229" name="AutoShape 5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99</a:t>
            </a: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3771900" y="234315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16</a:t>
            </a: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3771900" y="28575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13</a:t>
            </a:r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3723085" y="1157288"/>
            <a:ext cx="946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Times New Roman" charset="0"/>
              </a:rPr>
              <a:t>merge</a:t>
            </a:r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6400800" y="1485900"/>
            <a:ext cx="571500" cy="108585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0234" name="AutoShape 10"/>
          <p:cNvSpPr>
            <a:spLocks noChangeArrowheads="1"/>
          </p:cNvSpPr>
          <p:nvPr/>
        </p:nvSpPr>
        <p:spPr bwMode="auto">
          <a:xfrm>
            <a:off x="6972300" y="1600200"/>
            <a:ext cx="1028700" cy="457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charset="0"/>
              </a:rPr>
              <a:t>run</a:t>
            </a:r>
          </a:p>
        </p:txBody>
      </p:sp>
      <p:sp>
        <p:nvSpPr>
          <p:cNvPr id="180235" name="Rectangle 11"/>
          <p:cNvSpPr>
            <a:spLocks noChangeArrowheads="1"/>
          </p:cNvSpPr>
          <p:nvPr/>
        </p:nvSpPr>
        <p:spPr bwMode="auto">
          <a:xfrm>
            <a:off x="6400800" y="25717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0236" name="Rectangle 12"/>
          <p:cNvSpPr>
            <a:spLocks noChangeArrowheads="1"/>
          </p:cNvSpPr>
          <p:nvPr/>
        </p:nvSpPr>
        <p:spPr bwMode="auto">
          <a:xfrm>
            <a:off x="6400800" y="36004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0237" name="Line 13"/>
          <p:cNvSpPr>
            <a:spLocks noChangeShapeType="1"/>
          </p:cNvSpPr>
          <p:nvPr/>
        </p:nvSpPr>
        <p:spPr bwMode="auto">
          <a:xfrm flipH="1">
            <a:off x="4629150" y="2000250"/>
            <a:ext cx="1885950" cy="571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0238" name="Line 14"/>
          <p:cNvSpPr>
            <a:spLocks noChangeShapeType="1"/>
          </p:cNvSpPr>
          <p:nvPr/>
        </p:nvSpPr>
        <p:spPr bwMode="auto">
          <a:xfrm flipH="1" flipV="1">
            <a:off x="4629150" y="2628900"/>
            <a:ext cx="1828800" cy="4000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0239" name="Line 15"/>
          <p:cNvSpPr>
            <a:spLocks noChangeShapeType="1"/>
          </p:cNvSpPr>
          <p:nvPr/>
        </p:nvSpPr>
        <p:spPr bwMode="auto">
          <a:xfrm flipH="1" flipV="1">
            <a:off x="4629150" y="3143250"/>
            <a:ext cx="1828800" cy="9144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17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Illustration: Externes Sortieren</a:t>
            </a:r>
          </a:p>
        </p:txBody>
      </p:sp>
      <p:sp>
        <p:nvSpPr>
          <p:cNvPr id="182275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r>
              <a:rPr lang="de-DE" sz="2100">
                <a:latin typeface="Times New Roman" charset="0"/>
              </a:rPr>
              <a:t>5</a:t>
            </a:r>
          </a:p>
          <a:p>
            <a:pPr algn="ctr"/>
            <a:r>
              <a:rPr lang="de-DE" sz="2100">
                <a:latin typeface="Times New Roman" charset="0"/>
              </a:rPr>
              <a:t>13</a:t>
            </a: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3771900" y="18288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17</a:t>
            </a:r>
          </a:p>
        </p:txBody>
      </p:sp>
      <p:sp>
        <p:nvSpPr>
          <p:cNvPr id="182277" name="AutoShape 5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99</a:t>
            </a:r>
          </a:p>
        </p:txBody>
      </p:sp>
      <p:sp>
        <p:nvSpPr>
          <p:cNvPr id="182278" name="Rectangle 6"/>
          <p:cNvSpPr>
            <a:spLocks noChangeArrowheads="1"/>
          </p:cNvSpPr>
          <p:nvPr/>
        </p:nvSpPr>
        <p:spPr bwMode="auto">
          <a:xfrm>
            <a:off x="3771900" y="234315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16</a:t>
            </a:r>
          </a:p>
        </p:txBody>
      </p:sp>
      <p:sp>
        <p:nvSpPr>
          <p:cNvPr id="182279" name="Rectangle 7"/>
          <p:cNvSpPr>
            <a:spLocks noChangeArrowheads="1"/>
          </p:cNvSpPr>
          <p:nvPr/>
        </p:nvSpPr>
        <p:spPr bwMode="auto">
          <a:xfrm>
            <a:off x="3771900" y="28575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700">
                <a:latin typeface="Times New Roman" charset="0"/>
              </a:rPr>
              <a:t>13</a:t>
            </a:r>
          </a:p>
        </p:txBody>
      </p:sp>
      <p:sp>
        <p:nvSpPr>
          <p:cNvPr id="182280" name="Rectangle 8"/>
          <p:cNvSpPr>
            <a:spLocks noChangeArrowheads="1"/>
          </p:cNvSpPr>
          <p:nvPr/>
        </p:nvSpPr>
        <p:spPr bwMode="auto">
          <a:xfrm>
            <a:off x="6400800" y="1485900"/>
            <a:ext cx="571500" cy="108585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2281" name="AutoShape 9"/>
          <p:cNvSpPr>
            <a:spLocks noChangeArrowheads="1"/>
          </p:cNvSpPr>
          <p:nvPr/>
        </p:nvSpPr>
        <p:spPr bwMode="auto">
          <a:xfrm>
            <a:off x="6972300" y="1600200"/>
            <a:ext cx="1028700" cy="457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charset="0"/>
              </a:rPr>
              <a:t>run</a:t>
            </a:r>
          </a:p>
        </p:txBody>
      </p:sp>
      <p:sp>
        <p:nvSpPr>
          <p:cNvPr id="182282" name="Rectangle 10"/>
          <p:cNvSpPr>
            <a:spLocks noChangeArrowheads="1"/>
          </p:cNvSpPr>
          <p:nvPr/>
        </p:nvSpPr>
        <p:spPr bwMode="auto">
          <a:xfrm>
            <a:off x="6400800" y="25717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2283" name="Rectangle 11"/>
          <p:cNvSpPr>
            <a:spLocks noChangeArrowheads="1"/>
          </p:cNvSpPr>
          <p:nvPr/>
        </p:nvSpPr>
        <p:spPr bwMode="auto">
          <a:xfrm>
            <a:off x="6400800" y="36004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2284" name="Line 12"/>
          <p:cNvSpPr>
            <a:spLocks noChangeShapeType="1"/>
          </p:cNvSpPr>
          <p:nvPr/>
        </p:nvSpPr>
        <p:spPr bwMode="auto">
          <a:xfrm flipH="1">
            <a:off x="4629150" y="2000250"/>
            <a:ext cx="1885950" cy="571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2285" name="Line 13"/>
          <p:cNvSpPr>
            <a:spLocks noChangeShapeType="1"/>
          </p:cNvSpPr>
          <p:nvPr/>
        </p:nvSpPr>
        <p:spPr bwMode="auto">
          <a:xfrm flipH="1" flipV="1">
            <a:off x="4629150" y="2628900"/>
            <a:ext cx="1828800" cy="4000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2286" name="Line 14"/>
          <p:cNvSpPr>
            <a:spLocks noChangeShapeType="1"/>
          </p:cNvSpPr>
          <p:nvPr/>
        </p:nvSpPr>
        <p:spPr bwMode="auto">
          <a:xfrm flipH="1" flipV="1">
            <a:off x="4629150" y="3143250"/>
            <a:ext cx="1828800" cy="9144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2287" name="Line 15"/>
          <p:cNvSpPr>
            <a:spLocks noChangeShapeType="1"/>
          </p:cNvSpPr>
          <p:nvPr/>
        </p:nvSpPr>
        <p:spPr bwMode="auto">
          <a:xfrm flipH="1" flipV="1">
            <a:off x="2114550" y="2628900"/>
            <a:ext cx="1828800" cy="5143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48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Externes Sortieren: Merge mittels Heap/Priority Queue</a:t>
            </a:r>
          </a:p>
        </p:txBody>
      </p:sp>
      <p:sp>
        <p:nvSpPr>
          <p:cNvPr id="184323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84324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CC00FF"/>
                </a:solidFill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CC00FF"/>
                </a:solidFill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CC00FF"/>
                </a:solidFill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008000"/>
                </a:solidFill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008000"/>
                </a:solidFill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008000"/>
                </a:solidFill>
                <a:latin typeface="Times New Roman" charset="0"/>
              </a:rPr>
              <a:t>99</a:t>
            </a: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3724276" y="1157288"/>
            <a:ext cx="946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Times New Roman" charset="0"/>
              </a:rPr>
              <a:t>merge</a:t>
            </a:r>
          </a:p>
        </p:txBody>
      </p:sp>
      <p:sp>
        <p:nvSpPr>
          <p:cNvPr id="184326" name="Rectangle 6"/>
          <p:cNvSpPr>
            <a:spLocks noChangeArrowheads="1"/>
          </p:cNvSpPr>
          <p:nvPr/>
        </p:nvSpPr>
        <p:spPr bwMode="auto">
          <a:xfrm>
            <a:off x="6400800" y="1485900"/>
            <a:ext cx="571500" cy="108585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4327" name="AutoShape 7"/>
          <p:cNvSpPr>
            <a:spLocks noChangeArrowheads="1"/>
          </p:cNvSpPr>
          <p:nvPr/>
        </p:nvSpPr>
        <p:spPr bwMode="auto">
          <a:xfrm>
            <a:off x="6972300" y="1600200"/>
            <a:ext cx="1028700" cy="457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charset="0"/>
              </a:rPr>
              <a:t>run</a:t>
            </a:r>
          </a:p>
        </p:txBody>
      </p:sp>
      <p:sp>
        <p:nvSpPr>
          <p:cNvPr id="184328" name="Rectangle 8"/>
          <p:cNvSpPr>
            <a:spLocks noChangeArrowheads="1"/>
          </p:cNvSpPr>
          <p:nvPr/>
        </p:nvSpPr>
        <p:spPr bwMode="auto">
          <a:xfrm>
            <a:off x="6400800" y="25717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4329" name="Rectangle 9"/>
          <p:cNvSpPr>
            <a:spLocks noChangeArrowheads="1"/>
          </p:cNvSpPr>
          <p:nvPr/>
        </p:nvSpPr>
        <p:spPr bwMode="auto">
          <a:xfrm>
            <a:off x="6400800" y="36004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4330" name="Oval 10"/>
          <p:cNvSpPr>
            <a:spLocks noChangeArrowheads="1"/>
          </p:cNvSpPr>
          <p:nvPr/>
        </p:nvSpPr>
        <p:spPr bwMode="auto">
          <a:xfrm>
            <a:off x="3886200" y="1885950"/>
            <a:ext cx="80010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rgbClr val="CC00FF"/>
                </a:solidFill>
                <a:latin typeface="Times New Roman" charset="0"/>
              </a:rPr>
              <a:t>3</a:t>
            </a:r>
          </a:p>
        </p:txBody>
      </p:sp>
      <p:sp>
        <p:nvSpPr>
          <p:cNvPr id="184331" name="Oval 11"/>
          <p:cNvSpPr>
            <a:spLocks noChangeArrowheads="1"/>
          </p:cNvSpPr>
          <p:nvPr/>
        </p:nvSpPr>
        <p:spPr bwMode="auto">
          <a:xfrm>
            <a:off x="3143250" y="2686050"/>
            <a:ext cx="80010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5</a:t>
            </a:r>
          </a:p>
        </p:txBody>
      </p:sp>
      <p:sp>
        <p:nvSpPr>
          <p:cNvPr id="184332" name="Oval 12"/>
          <p:cNvSpPr>
            <a:spLocks noChangeArrowheads="1"/>
          </p:cNvSpPr>
          <p:nvPr/>
        </p:nvSpPr>
        <p:spPr bwMode="auto">
          <a:xfrm>
            <a:off x="4572000" y="2686050"/>
            <a:ext cx="80010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rgbClr val="008000"/>
                </a:solidFill>
                <a:latin typeface="Times New Roman" charset="0"/>
              </a:rPr>
              <a:t>2</a:t>
            </a:r>
          </a:p>
        </p:txBody>
      </p:sp>
      <p:sp>
        <p:nvSpPr>
          <p:cNvPr id="184333" name="Line 13"/>
          <p:cNvSpPr>
            <a:spLocks noChangeShapeType="1"/>
          </p:cNvSpPr>
          <p:nvPr/>
        </p:nvSpPr>
        <p:spPr bwMode="auto">
          <a:xfrm flipH="1">
            <a:off x="3771900" y="2457450"/>
            <a:ext cx="285750" cy="2857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4334" name="Line 14"/>
          <p:cNvSpPr>
            <a:spLocks noChangeShapeType="1"/>
          </p:cNvSpPr>
          <p:nvPr/>
        </p:nvSpPr>
        <p:spPr bwMode="auto">
          <a:xfrm>
            <a:off x="4514850" y="2457450"/>
            <a:ext cx="285750" cy="2286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84335" name="AutoShape 15"/>
          <p:cNvCxnSpPr>
            <a:cxnSpLocks noChangeShapeType="1"/>
            <a:stCxn id="184326" idx="0"/>
            <a:endCxn id="184330" idx="0"/>
          </p:cNvCxnSpPr>
          <p:nvPr/>
        </p:nvCxnSpPr>
        <p:spPr bwMode="auto">
          <a:xfrm rot="-5400000" flipH="1" flipV="1">
            <a:off x="5286375" y="471488"/>
            <a:ext cx="400050" cy="2400300"/>
          </a:xfrm>
          <a:prstGeom prst="curvedConnector3">
            <a:avLst>
              <a:gd name="adj1" fmla="val -39287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336" name="AutoShape 16"/>
          <p:cNvCxnSpPr>
            <a:cxnSpLocks noChangeShapeType="1"/>
            <a:stCxn id="184328" idx="0"/>
            <a:endCxn id="184331" idx="7"/>
          </p:cNvCxnSpPr>
          <p:nvPr/>
        </p:nvCxnSpPr>
        <p:spPr bwMode="auto">
          <a:xfrm rot="-5400000" flipH="1" flipV="1">
            <a:off x="5153620" y="1230511"/>
            <a:ext cx="205979" cy="2859881"/>
          </a:xfrm>
          <a:prstGeom prst="curvedConnector3">
            <a:avLst>
              <a:gd name="adj1" fmla="val -49134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337" name="AutoShape 17"/>
          <p:cNvCxnSpPr>
            <a:cxnSpLocks noChangeShapeType="1"/>
            <a:stCxn id="184329" idx="0"/>
            <a:endCxn id="184332" idx="6"/>
          </p:cNvCxnSpPr>
          <p:nvPr/>
        </p:nvCxnSpPr>
        <p:spPr bwMode="auto">
          <a:xfrm rot="5400000" flipH="1">
            <a:off x="5743575" y="2643187"/>
            <a:ext cx="585788" cy="1300163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4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Externes Sortieren: Merge mittels Heap/Priority Queue</a:t>
            </a:r>
          </a:p>
        </p:txBody>
      </p:sp>
      <p:sp>
        <p:nvSpPr>
          <p:cNvPr id="186371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86372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CC00FF"/>
                </a:solidFill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CC00FF"/>
                </a:solidFill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CC00FF"/>
                </a:solidFill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008000"/>
                </a:solidFill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008000"/>
                </a:solidFill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008000"/>
                </a:solidFill>
                <a:latin typeface="Times New Roman" charset="0"/>
              </a:rPr>
              <a:t>99</a:t>
            </a: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3724276" y="1157288"/>
            <a:ext cx="946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>
                <a:latin typeface="Times New Roman" charset="0"/>
              </a:rPr>
              <a:t>merge</a:t>
            </a:r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6400800" y="1485900"/>
            <a:ext cx="571500" cy="108585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6375" name="AutoShape 7"/>
          <p:cNvSpPr>
            <a:spLocks noChangeArrowheads="1"/>
          </p:cNvSpPr>
          <p:nvPr/>
        </p:nvSpPr>
        <p:spPr bwMode="auto">
          <a:xfrm>
            <a:off x="6972300" y="1600200"/>
            <a:ext cx="1028700" cy="457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charset="0"/>
              </a:rPr>
              <a:t>run</a:t>
            </a:r>
          </a:p>
        </p:txBody>
      </p:sp>
      <p:sp>
        <p:nvSpPr>
          <p:cNvPr id="186376" name="Rectangle 8"/>
          <p:cNvSpPr>
            <a:spLocks noChangeArrowheads="1"/>
          </p:cNvSpPr>
          <p:nvPr/>
        </p:nvSpPr>
        <p:spPr bwMode="auto">
          <a:xfrm>
            <a:off x="6400800" y="25717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6377" name="Rectangle 9"/>
          <p:cNvSpPr>
            <a:spLocks noChangeArrowheads="1"/>
          </p:cNvSpPr>
          <p:nvPr/>
        </p:nvSpPr>
        <p:spPr bwMode="auto">
          <a:xfrm>
            <a:off x="6400800" y="36004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6378" name="Oval 10"/>
          <p:cNvSpPr>
            <a:spLocks noChangeArrowheads="1"/>
          </p:cNvSpPr>
          <p:nvPr/>
        </p:nvSpPr>
        <p:spPr bwMode="auto">
          <a:xfrm>
            <a:off x="3886200" y="1885950"/>
            <a:ext cx="80010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rgbClr val="008000"/>
                </a:solidFill>
                <a:latin typeface="Times New Roman" charset="0"/>
              </a:rPr>
              <a:t>2</a:t>
            </a:r>
          </a:p>
        </p:txBody>
      </p:sp>
      <p:sp>
        <p:nvSpPr>
          <p:cNvPr id="186379" name="Oval 11"/>
          <p:cNvSpPr>
            <a:spLocks noChangeArrowheads="1"/>
          </p:cNvSpPr>
          <p:nvPr/>
        </p:nvSpPr>
        <p:spPr bwMode="auto">
          <a:xfrm>
            <a:off x="3143250" y="2686050"/>
            <a:ext cx="80010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5</a:t>
            </a:r>
          </a:p>
        </p:txBody>
      </p:sp>
      <p:sp>
        <p:nvSpPr>
          <p:cNvPr id="186380" name="Oval 12"/>
          <p:cNvSpPr>
            <a:spLocks noChangeArrowheads="1"/>
          </p:cNvSpPr>
          <p:nvPr/>
        </p:nvSpPr>
        <p:spPr bwMode="auto">
          <a:xfrm>
            <a:off x="4572000" y="2686050"/>
            <a:ext cx="80010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rgbClr val="CC00FF"/>
                </a:solidFill>
                <a:latin typeface="Times New Roman" charset="0"/>
              </a:rPr>
              <a:t>3</a:t>
            </a:r>
          </a:p>
        </p:txBody>
      </p:sp>
      <p:sp>
        <p:nvSpPr>
          <p:cNvPr id="186381" name="Line 13"/>
          <p:cNvSpPr>
            <a:spLocks noChangeShapeType="1"/>
          </p:cNvSpPr>
          <p:nvPr/>
        </p:nvSpPr>
        <p:spPr bwMode="auto">
          <a:xfrm flipH="1">
            <a:off x="3771900" y="2457450"/>
            <a:ext cx="285750" cy="2857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6382" name="Line 14"/>
          <p:cNvSpPr>
            <a:spLocks noChangeShapeType="1"/>
          </p:cNvSpPr>
          <p:nvPr/>
        </p:nvSpPr>
        <p:spPr bwMode="auto">
          <a:xfrm>
            <a:off x="4514850" y="2457450"/>
            <a:ext cx="285750" cy="2286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3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Externes Sortieren: Merge mittels Heap/Priority Queue</a:t>
            </a:r>
          </a:p>
        </p:txBody>
      </p:sp>
      <p:sp>
        <p:nvSpPr>
          <p:cNvPr id="188419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88420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CC00FF"/>
                </a:solidFill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CC00FF"/>
                </a:solidFill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CC00FF"/>
                </a:solidFill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008000"/>
                </a:solidFill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008000"/>
                </a:solidFill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008000"/>
                </a:solidFill>
                <a:latin typeface="Times New Roman" charset="0"/>
              </a:rPr>
              <a:t>99</a:t>
            </a: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6400800" y="1485900"/>
            <a:ext cx="571500" cy="108585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8422" name="AutoShape 6"/>
          <p:cNvSpPr>
            <a:spLocks noChangeArrowheads="1"/>
          </p:cNvSpPr>
          <p:nvPr/>
        </p:nvSpPr>
        <p:spPr bwMode="auto">
          <a:xfrm>
            <a:off x="6972300" y="1600200"/>
            <a:ext cx="1028700" cy="457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charset="0"/>
              </a:rPr>
              <a:t>run</a:t>
            </a:r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6400800" y="25717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8424" name="Rectangle 8"/>
          <p:cNvSpPr>
            <a:spLocks noChangeArrowheads="1"/>
          </p:cNvSpPr>
          <p:nvPr/>
        </p:nvSpPr>
        <p:spPr bwMode="auto">
          <a:xfrm>
            <a:off x="6400800" y="36004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8425" name="Oval 9"/>
          <p:cNvSpPr>
            <a:spLocks noChangeArrowheads="1"/>
          </p:cNvSpPr>
          <p:nvPr/>
        </p:nvSpPr>
        <p:spPr bwMode="auto">
          <a:xfrm>
            <a:off x="3886200" y="1885950"/>
            <a:ext cx="80010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rgbClr val="008000"/>
                </a:solidFill>
                <a:latin typeface="Times New Roman" charset="0"/>
              </a:rPr>
              <a:t>2</a:t>
            </a:r>
          </a:p>
        </p:txBody>
      </p:sp>
      <p:sp>
        <p:nvSpPr>
          <p:cNvPr id="188426" name="Oval 10"/>
          <p:cNvSpPr>
            <a:spLocks noChangeArrowheads="1"/>
          </p:cNvSpPr>
          <p:nvPr/>
        </p:nvSpPr>
        <p:spPr bwMode="auto">
          <a:xfrm>
            <a:off x="3143250" y="2686050"/>
            <a:ext cx="80010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5</a:t>
            </a:r>
          </a:p>
        </p:txBody>
      </p:sp>
      <p:sp>
        <p:nvSpPr>
          <p:cNvPr id="188427" name="Oval 11"/>
          <p:cNvSpPr>
            <a:spLocks noChangeArrowheads="1"/>
          </p:cNvSpPr>
          <p:nvPr/>
        </p:nvSpPr>
        <p:spPr bwMode="auto">
          <a:xfrm>
            <a:off x="4572000" y="2686050"/>
            <a:ext cx="80010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rgbClr val="CC00FF"/>
                </a:solidFill>
                <a:latin typeface="Times New Roman" charset="0"/>
              </a:rPr>
              <a:t>3</a:t>
            </a:r>
          </a:p>
        </p:txBody>
      </p:sp>
      <p:sp>
        <p:nvSpPr>
          <p:cNvPr id="188428" name="Line 12"/>
          <p:cNvSpPr>
            <a:spLocks noChangeShapeType="1"/>
          </p:cNvSpPr>
          <p:nvPr/>
        </p:nvSpPr>
        <p:spPr bwMode="auto">
          <a:xfrm flipH="1">
            <a:off x="3771900" y="2457450"/>
            <a:ext cx="285750" cy="2857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8429" name="Line 13"/>
          <p:cNvSpPr>
            <a:spLocks noChangeShapeType="1"/>
          </p:cNvSpPr>
          <p:nvPr/>
        </p:nvSpPr>
        <p:spPr bwMode="auto">
          <a:xfrm>
            <a:off x="4514850" y="2457450"/>
            <a:ext cx="285750" cy="2286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8430" name="Line 15"/>
          <p:cNvSpPr>
            <a:spLocks noChangeShapeType="1"/>
          </p:cNvSpPr>
          <p:nvPr/>
        </p:nvSpPr>
        <p:spPr bwMode="auto">
          <a:xfrm flipH="1" flipV="1">
            <a:off x="2057400" y="1600200"/>
            <a:ext cx="2000250" cy="5143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48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Externes Sortieren: Merge mittels Heap/Priority Queue</a:t>
            </a:r>
          </a:p>
        </p:txBody>
      </p:sp>
      <p:sp>
        <p:nvSpPr>
          <p:cNvPr id="190467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solidFill>
                  <a:srgbClr val="008000"/>
                </a:solidFill>
                <a:latin typeface="Times New Roman" charset="0"/>
              </a:rPr>
              <a:t>2</a:t>
            </a: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90468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CC00FF"/>
                </a:solidFill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CC00FF"/>
                </a:solidFill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CC00FF"/>
                </a:solidFill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008000"/>
                </a:solidFill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008000"/>
                </a:solidFill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008000"/>
                </a:solidFill>
                <a:latin typeface="Times New Roman" charset="0"/>
              </a:rPr>
              <a:t>99</a:t>
            </a: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6400800" y="1485900"/>
            <a:ext cx="571500" cy="108585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90470" name="AutoShape 6"/>
          <p:cNvSpPr>
            <a:spLocks noChangeArrowheads="1"/>
          </p:cNvSpPr>
          <p:nvPr/>
        </p:nvSpPr>
        <p:spPr bwMode="auto">
          <a:xfrm>
            <a:off x="6972300" y="1600200"/>
            <a:ext cx="1028700" cy="457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charset="0"/>
              </a:rPr>
              <a:t>run</a:t>
            </a:r>
          </a:p>
        </p:txBody>
      </p:sp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6400800" y="25717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90472" name="Rectangle 8"/>
          <p:cNvSpPr>
            <a:spLocks noChangeArrowheads="1"/>
          </p:cNvSpPr>
          <p:nvPr/>
        </p:nvSpPr>
        <p:spPr bwMode="auto">
          <a:xfrm>
            <a:off x="6400800" y="36004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90473" name="Oval 9"/>
          <p:cNvSpPr>
            <a:spLocks noChangeArrowheads="1"/>
          </p:cNvSpPr>
          <p:nvPr/>
        </p:nvSpPr>
        <p:spPr bwMode="auto">
          <a:xfrm>
            <a:off x="3886200" y="1885950"/>
            <a:ext cx="80010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rgbClr val="008000"/>
                </a:solidFill>
                <a:latin typeface="Times New Roman" charset="0"/>
              </a:rPr>
              <a:t>13</a:t>
            </a:r>
          </a:p>
        </p:txBody>
      </p:sp>
      <p:sp>
        <p:nvSpPr>
          <p:cNvPr id="190474" name="Oval 10"/>
          <p:cNvSpPr>
            <a:spLocks noChangeArrowheads="1"/>
          </p:cNvSpPr>
          <p:nvPr/>
        </p:nvSpPr>
        <p:spPr bwMode="auto">
          <a:xfrm>
            <a:off x="3143250" y="2686050"/>
            <a:ext cx="80010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5</a:t>
            </a:r>
          </a:p>
        </p:txBody>
      </p:sp>
      <p:sp>
        <p:nvSpPr>
          <p:cNvPr id="190475" name="Oval 11"/>
          <p:cNvSpPr>
            <a:spLocks noChangeArrowheads="1"/>
          </p:cNvSpPr>
          <p:nvPr/>
        </p:nvSpPr>
        <p:spPr bwMode="auto">
          <a:xfrm>
            <a:off x="4572000" y="2686050"/>
            <a:ext cx="80010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rgbClr val="CC00FF"/>
                </a:solidFill>
                <a:latin typeface="Times New Roman" charset="0"/>
              </a:rPr>
              <a:t>3</a:t>
            </a:r>
          </a:p>
        </p:txBody>
      </p:sp>
      <p:sp>
        <p:nvSpPr>
          <p:cNvPr id="190476" name="Line 12"/>
          <p:cNvSpPr>
            <a:spLocks noChangeShapeType="1"/>
          </p:cNvSpPr>
          <p:nvPr/>
        </p:nvSpPr>
        <p:spPr bwMode="auto">
          <a:xfrm flipH="1">
            <a:off x="3771900" y="2457450"/>
            <a:ext cx="285750" cy="2857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90477" name="Line 13"/>
          <p:cNvSpPr>
            <a:spLocks noChangeShapeType="1"/>
          </p:cNvSpPr>
          <p:nvPr/>
        </p:nvSpPr>
        <p:spPr bwMode="auto">
          <a:xfrm>
            <a:off x="4514850" y="2457450"/>
            <a:ext cx="285750" cy="2286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90478" name="AutoShape 15"/>
          <p:cNvCxnSpPr>
            <a:cxnSpLocks noChangeShapeType="1"/>
            <a:stCxn id="190475" idx="7"/>
            <a:endCxn id="190473" idx="6"/>
          </p:cNvCxnSpPr>
          <p:nvPr/>
        </p:nvCxnSpPr>
        <p:spPr bwMode="auto">
          <a:xfrm rot="5400000" flipH="1">
            <a:off x="4696421" y="2204443"/>
            <a:ext cx="563166" cy="554831"/>
          </a:xfrm>
          <a:prstGeom prst="curvedConnector2">
            <a:avLst/>
          </a:prstGeom>
          <a:noFill/>
          <a:ln w="38100">
            <a:solidFill>
              <a:srgbClr val="CC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0479" name="AutoShape 16"/>
          <p:cNvSpPr>
            <a:spLocks noChangeArrowheads="1"/>
          </p:cNvSpPr>
          <p:nvPr/>
        </p:nvSpPr>
        <p:spPr bwMode="auto">
          <a:xfrm>
            <a:off x="3657600" y="800100"/>
            <a:ext cx="2400300" cy="800100"/>
          </a:xfrm>
          <a:prstGeom prst="wedgeRoundRectCallout">
            <a:avLst>
              <a:gd name="adj1" fmla="val 15477"/>
              <a:gd name="adj2" fmla="val 64583"/>
              <a:gd name="adj3" fmla="val 16667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de-DE" sz="1500">
                <a:latin typeface="Times New Roman" charset="0"/>
              </a:rPr>
              <a:t>Ganz wichtig: aus dem </a:t>
            </a:r>
          </a:p>
          <a:p>
            <a:pPr algn="ctr">
              <a:lnSpc>
                <a:spcPct val="80000"/>
              </a:lnSpc>
            </a:pPr>
            <a:r>
              <a:rPr lang="de-DE" sz="1500">
                <a:solidFill>
                  <a:srgbClr val="008000"/>
                </a:solidFill>
                <a:latin typeface="Times New Roman" charset="0"/>
              </a:rPr>
              <a:t>grünen Run</a:t>
            </a:r>
            <a:r>
              <a:rPr lang="de-DE" sz="1500">
                <a:latin typeface="Times New Roman" charset="0"/>
              </a:rPr>
              <a:t> nachladen</a:t>
            </a:r>
          </a:p>
          <a:p>
            <a:pPr algn="ctr">
              <a:lnSpc>
                <a:spcPct val="80000"/>
              </a:lnSpc>
            </a:pPr>
            <a:r>
              <a:rPr lang="de-DE" sz="1500">
                <a:latin typeface="Times New Roman" charset="0"/>
              </a:rPr>
              <a:t>(also aus dem Run, aus dem das Objekt stammte)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98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Externes Sortieren: Merge mittels Heap/Priority Queue</a:t>
            </a:r>
          </a:p>
        </p:txBody>
      </p:sp>
      <p:sp>
        <p:nvSpPr>
          <p:cNvPr id="192515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92516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CC00FF"/>
                </a:solidFill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CC00FF"/>
                </a:solidFill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CC00FF"/>
                </a:solidFill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008000"/>
                </a:solidFill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008000"/>
                </a:solidFill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008000"/>
                </a:solidFill>
                <a:latin typeface="Times New Roman" charset="0"/>
              </a:rPr>
              <a:t>99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6400800" y="1485900"/>
            <a:ext cx="571500" cy="108585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92518" name="AutoShape 6"/>
          <p:cNvSpPr>
            <a:spLocks noChangeArrowheads="1"/>
          </p:cNvSpPr>
          <p:nvPr/>
        </p:nvSpPr>
        <p:spPr bwMode="auto">
          <a:xfrm>
            <a:off x="6972300" y="1600200"/>
            <a:ext cx="1028700" cy="457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charset="0"/>
              </a:rPr>
              <a:t>run</a:t>
            </a: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6400800" y="25717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6400800" y="36004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92521" name="Oval 9"/>
          <p:cNvSpPr>
            <a:spLocks noChangeArrowheads="1"/>
          </p:cNvSpPr>
          <p:nvPr/>
        </p:nvSpPr>
        <p:spPr bwMode="auto">
          <a:xfrm>
            <a:off x="3886200" y="1885950"/>
            <a:ext cx="80010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rgbClr val="CC00FF"/>
                </a:solidFill>
                <a:latin typeface="Times New Roman" charset="0"/>
              </a:rPr>
              <a:t>3</a:t>
            </a:r>
          </a:p>
        </p:txBody>
      </p:sp>
      <p:sp>
        <p:nvSpPr>
          <p:cNvPr id="192522" name="Oval 10"/>
          <p:cNvSpPr>
            <a:spLocks noChangeArrowheads="1"/>
          </p:cNvSpPr>
          <p:nvPr/>
        </p:nvSpPr>
        <p:spPr bwMode="auto">
          <a:xfrm>
            <a:off x="3143250" y="2686050"/>
            <a:ext cx="80010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5</a:t>
            </a:r>
          </a:p>
        </p:txBody>
      </p:sp>
      <p:sp>
        <p:nvSpPr>
          <p:cNvPr id="192523" name="Oval 11"/>
          <p:cNvSpPr>
            <a:spLocks noChangeArrowheads="1"/>
          </p:cNvSpPr>
          <p:nvPr/>
        </p:nvSpPr>
        <p:spPr bwMode="auto">
          <a:xfrm>
            <a:off x="4572000" y="2686050"/>
            <a:ext cx="80010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rgbClr val="008000"/>
                </a:solidFill>
                <a:latin typeface="Times New Roman" charset="0"/>
              </a:rPr>
              <a:t>13</a:t>
            </a:r>
          </a:p>
        </p:txBody>
      </p:sp>
      <p:sp>
        <p:nvSpPr>
          <p:cNvPr id="192524" name="Line 12"/>
          <p:cNvSpPr>
            <a:spLocks noChangeShapeType="1"/>
          </p:cNvSpPr>
          <p:nvPr/>
        </p:nvSpPr>
        <p:spPr bwMode="auto">
          <a:xfrm flipH="1">
            <a:off x="3771900" y="2457450"/>
            <a:ext cx="285750" cy="2857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92525" name="Line 13"/>
          <p:cNvSpPr>
            <a:spLocks noChangeShapeType="1"/>
          </p:cNvSpPr>
          <p:nvPr/>
        </p:nvSpPr>
        <p:spPr bwMode="auto">
          <a:xfrm>
            <a:off x="4514850" y="2457450"/>
            <a:ext cx="285750" cy="2286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92526" name="AutoShape 14"/>
          <p:cNvCxnSpPr>
            <a:cxnSpLocks noChangeShapeType="1"/>
            <a:stCxn id="192520" idx="0"/>
            <a:endCxn id="192521" idx="7"/>
          </p:cNvCxnSpPr>
          <p:nvPr/>
        </p:nvCxnSpPr>
        <p:spPr bwMode="auto">
          <a:xfrm rot="5400000" flipH="1">
            <a:off x="4816674" y="1716286"/>
            <a:ext cx="1622822" cy="2116931"/>
          </a:xfrm>
          <a:prstGeom prst="curvedConnector3">
            <a:avLst>
              <a:gd name="adj1" fmla="val 115847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62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4450" y="742950"/>
            <a:ext cx="7100143" cy="4286250"/>
          </a:xfrm>
          <a:noFill/>
        </p:spPr>
        <p:txBody>
          <a:bodyPr lIns="67866" tIns="33338" rIns="67866" bIns="33338"/>
          <a:lstStyle/>
          <a:p>
            <a:pPr>
              <a:buNone/>
            </a:pPr>
            <a:r>
              <a:rPr lang="de-DE" dirty="0">
                <a:latin typeface="Tahoma" charset="0"/>
              </a:rPr>
              <a:t>7. Vertauschung von 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dirty="0">
                <a:latin typeface="Tahoma" charset="0"/>
              </a:rPr>
              <a:t> </a:t>
            </a:r>
            <a:r>
              <a:rPr lang="de-DE" dirty="0" smtClean="0">
                <a:latin typeface="Tahoma" charset="0"/>
              </a:rPr>
              <a:t>mit ⋈</a:t>
            </a:r>
            <a:endParaRPr lang="de-DE" dirty="0" smtClean="0">
              <a:latin typeface="JoinFont" charset="0"/>
              <a:sym typeface="Symbol" charset="0"/>
            </a:endParaRPr>
          </a:p>
          <a:p>
            <a:pPr>
              <a:buNone/>
            </a:pPr>
            <a:r>
              <a:rPr lang="de-DE" dirty="0" smtClean="0">
                <a:latin typeface="Tahoma" charset="0"/>
              </a:rPr>
              <a:t>Die </a:t>
            </a:r>
            <a:r>
              <a:rPr lang="de-DE" dirty="0">
                <a:latin typeface="Tahoma" charset="0"/>
              </a:rPr>
              <a:t>Projektionsliste </a:t>
            </a:r>
            <a:r>
              <a:rPr lang="de-DE" i="1" dirty="0">
                <a:latin typeface="Tahoma" charset="0"/>
              </a:rPr>
              <a:t>L</a:t>
            </a:r>
            <a:r>
              <a:rPr lang="de-DE" dirty="0">
                <a:latin typeface="Tahoma" charset="0"/>
              </a:rPr>
              <a:t> sei: </a:t>
            </a:r>
            <a:r>
              <a:rPr lang="de-DE" i="1" dirty="0">
                <a:latin typeface="Tahoma" charset="0"/>
              </a:rPr>
              <a:t>L </a:t>
            </a:r>
            <a:r>
              <a:rPr lang="de-DE" dirty="0">
                <a:latin typeface="Tahoma" charset="0"/>
              </a:rPr>
              <a:t>= {</a:t>
            </a:r>
            <a:r>
              <a:rPr lang="de-DE" i="1" dirty="0">
                <a:latin typeface="Tahoma" charset="0"/>
              </a:rPr>
              <a:t>A</a:t>
            </a:r>
            <a:r>
              <a:rPr lang="de-DE" baseline="-25000" dirty="0">
                <a:latin typeface="Tahoma" charset="0"/>
              </a:rPr>
              <a:t>1</a:t>
            </a:r>
            <a:r>
              <a:rPr lang="de-DE" dirty="0">
                <a:latin typeface="Tahoma" charset="0"/>
              </a:rPr>
              <a:t>,…,</a:t>
            </a:r>
            <a:r>
              <a:rPr lang="de-DE" i="1" dirty="0">
                <a:latin typeface="Tahoma" charset="0"/>
              </a:rPr>
              <a:t>A</a:t>
            </a:r>
            <a:r>
              <a:rPr lang="de-DE" i="1" baseline="-25000" dirty="0">
                <a:latin typeface="Tahoma" charset="0"/>
              </a:rPr>
              <a:t>n</a:t>
            </a:r>
            <a:r>
              <a:rPr lang="de-DE" dirty="0">
                <a:latin typeface="Tahoma" charset="0"/>
              </a:rPr>
              <a:t>, </a:t>
            </a:r>
            <a:r>
              <a:rPr lang="de-DE" i="1" dirty="0">
                <a:latin typeface="Tahoma" charset="0"/>
              </a:rPr>
              <a:t>B</a:t>
            </a:r>
            <a:r>
              <a:rPr lang="de-DE" baseline="-25000" dirty="0">
                <a:latin typeface="Tahoma" charset="0"/>
              </a:rPr>
              <a:t>1</a:t>
            </a:r>
            <a:r>
              <a:rPr lang="de-DE" dirty="0">
                <a:latin typeface="Tahoma" charset="0"/>
              </a:rPr>
              <a:t>,…,</a:t>
            </a:r>
            <a:r>
              <a:rPr lang="de-DE" i="1" dirty="0" err="1">
                <a:latin typeface="Tahoma" charset="0"/>
              </a:rPr>
              <a:t>B</a:t>
            </a:r>
            <a:r>
              <a:rPr lang="de-DE" i="1" baseline="-25000" dirty="0" err="1">
                <a:latin typeface="Tahoma" charset="0"/>
              </a:rPr>
              <a:t>m</a:t>
            </a:r>
            <a:r>
              <a:rPr lang="de-DE" dirty="0">
                <a:latin typeface="Tahoma" charset="0"/>
              </a:rPr>
              <a:t>}, wobei </a:t>
            </a:r>
            <a:r>
              <a:rPr lang="de-DE" i="1" dirty="0">
                <a:latin typeface="Tahoma" charset="0"/>
              </a:rPr>
              <a:t>A</a:t>
            </a:r>
            <a:r>
              <a:rPr lang="de-DE" i="1" baseline="-25000" dirty="0">
                <a:latin typeface="Tahoma" charset="0"/>
              </a:rPr>
              <a:t>i</a:t>
            </a:r>
            <a:r>
              <a:rPr lang="de-DE" i="1" dirty="0">
                <a:latin typeface="Tahoma" charset="0"/>
              </a:rPr>
              <a:t> </a:t>
            </a:r>
            <a:r>
              <a:rPr lang="de-DE" dirty="0">
                <a:latin typeface="Tahoma" charset="0"/>
              </a:rPr>
              <a:t>Attribute aus </a:t>
            </a:r>
            <a:r>
              <a:rPr lang="de-DE" i="1" dirty="0">
                <a:latin typeface="Tahoma" charset="0"/>
              </a:rPr>
              <a:t>R</a:t>
            </a:r>
            <a:r>
              <a:rPr lang="de-DE" dirty="0">
                <a:latin typeface="Tahoma" charset="0"/>
              </a:rPr>
              <a:t> und </a:t>
            </a:r>
            <a:r>
              <a:rPr lang="de-DE" i="1" dirty="0">
                <a:latin typeface="Tahoma" charset="0"/>
              </a:rPr>
              <a:t>B</a:t>
            </a:r>
            <a:r>
              <a:rPr lang="de-DE" i="1" baseline="-25000" dirty="0">
                <a:latin typeface="Tahoma" charset="0"/>
              </a:rPr>
              <a:t>i</a:t>
            </a:r>
            <a:r>
              <a:rPr lang="de-DE" dirty="0">
                <a:latin typeface="Tahoma" charset="0"/>
              </a:rPr>
              <a:t> Attribute aus </a:t>
            </a:r>
            <a:r>
              <a:rPr lang="de-DE" i="1" dirty="0">
                <a:latin typeface="Tahoma" charset="0"/>
              </a:rPr>
              <a:t>S</a:t>
            </a:r>
            <a:r>
              <a:rPr lang="de-DE" dirty="0">
                <a:latin typeface="Tahoma" charset="0"/>
              </a:rPr>
              <a:t> seien. Falls sich das </a:t>
            </a:r>
            <a:r>
              <a:rPr lang="de-DE" dirty="0" err="1">
                <a:latin typeface="Tahoma" charset="0"/>
              </a:rPr>
              <a:t>Joinprädikat</a:t>
            </a:r>
            <a:r>
              <a:rPr lang="de-DE" dirty="0">
                <a:latin typeface="Tahoma" charset="0"/>
              </a:rPr>
              <a:t> </a:t>
            </a:r>
            <a:r>
              <a:rPr lang="de-DE" i="1" dirty="0">
                <a:latin typeface="Tahoma" charset="0"/>
              </a:rPr>
              <a:t>c</a:t>
            </a:r>
            <a:r>
              <a:rPr lang="de-DE" dirty="0">
                <a:latin typeface="Tahoma" charset="0"/>
              </a:rPr>
              <a:t> nur auf Attribute aus </a:t>
            </a:r>
            <a:r>
              <a:rPr lang="de-DE" i="1" dirty="0">
                <a:latin typeface="Tahoma" charset="0"/>
              </a:rPr>
              <a:t>L</a:t>
            </a:r>
            <a:r>
              <a:rPr lang="de-DE" dirty="0">
                <a:latin typeface="Tahoma" charset="0"/>
              </a:rPr>
              <a:t> bezieht, gilt folgende </a:t>
            </a:r>
            <a:r>
              <a:rPr lang="de-DE" dirty="0" smtClean="0">
                <a:latin typeface="Tahoma" charset="0"/>
              </a:rPr>
              <a:t>Transformation:</a:t>
            </a:r>
          </a:p>
          <a:p>
            <a:pPr>
              <a:buNone/>
            </a:pPr>
            <a:endParaRPr lang="de-DE" dirty="0">
              <a:latin typeface="Tahoma" charset="0"/>
            </a:endParaRPr>
          </a:p>
          <a:p>
            <a:pPr>
              <a:buNone/>
            </a:pP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		</a:t>
            </a:r>
            <a:r>
              <a:rPr lang="de-DE" i="1" baseline="-25000" dirty="0">
                <a:latin typeface="Tahoma" charset="0"/>
              </a:rPr>
              <a:t>L </a:t>
            </a:r>
            <a:r>
              <a:rPr lang="de-DE" dirty="0">
                <a:latin typeface="Tahoma" charset="0"/>
              </a:rPr>
              <a:t>(</a:t>
            </a:r>
            <a:r>
              <a:rPr lang="de-DE" dirty="0" smtClean="0">
                <a:latin typeface="Tahoma" charset="0"/>
              </a:rPr>
              <a:t>R ⋈</a:t>
            </a:r>
            <a:r>
              <a:rPr lang="de-DE" i="1" baseline="-25000" dirty="0" smtClean="0">
                <a:latin typeface="Tahoma" charset="0"/>
              </a:rPr>
              <a:t>c</a:t>
            </a:r>
            <a:r>
              <a:rPr lang="de-DE" dirty="0" smtClean="0">
                <a:latin typeface="Tahoma" charset="0"/>
              </a:rPr>
              <a:t> </a:t>
            </a:r>
            <a:r>
              <a:rPr lang="de-DE" i="1" dirty="0">
                <a:latin typeface="Tahoma" charset="0"/>
              </a:rPr>
              <a:t>S</a:t>
            </a:r>
            <a:r>
              <a:rPr lang="de-DE" dirty="0">
                <a:latin typeface="Tahoma" charset="0"/>
              </a:rPr>
              <a:t>) </a:t>
            </a:r>
            <a:r>
              <a:rPr lang="de-DE" dirty="0">
                <a:latin typeface="Tahoma" charset="0"/>
                <a:sym typeface="Symbol" charset="0"/>
              </a:rPr>
              <a:t></a:t>
            </a:r>
            <a:r>
              <a:rPr lang="de-DE" dirty="0">
                <a:latin typeface="Tahoma" charset="0"/>
              </a:rPr>
              <a:t> (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 dirty="0">
                <a:latin typeface="Tahoma" charset="0"/>
              </a:rPr>
              <a:t>A</a:t>
            </a:r>
            <a:r>
              <a:rPr lang="de-DE" sz="1350" baseline="-40000" dirty="0">
                <a:latin typeface="Tahoma" charset="0"/>
              </a:rPr>
              <a:t>1</a:t>
            </a:r>
            <a:r>
              <a:rPr lang="de-DE" baseline="-25000" dirty="0">
                <a:latin typeface="Tahoma" charset="0"/>
              </a:rPr>
              <a:t>, …, </a:t>
            </a:r>
            <a:r>
              <a:rPr lang="de-DE" i="1" baseline="-25000" dirty="0">
                <a:latin typeface="Tahoma" charset="0"/>
              </a:rPr>
              <a:t>A</a:t>
            </a:r>
            <a:r>
              <a:rPr lang="de-DE" sz="1350" i="1" baseline="-40000" dirty="0">
                <a:latin typeface="Tahoma" charset="0"/>
              </a:rPr>
              <a:t>n</a:t>
            </a:r>
            <a:r>
              <a:rPr lang="de-DE" dirty="0">
                <a:latin typeface="Tahoma" charset="0"/>
              </a:rPr>
              <a:t> (</a:t>
            </a:r>
            <a:r>
              <a:rPr lang="de-DE" i="1" dirty="0">
                <a:latin typeface="Tahoma" charset="0"/>
              </a:rPr>
              <a:t>R</a:t>
            </a:r>
            <a:r>
              <a:rPr lang="de-DE" dirty="0">
                <a:latin typeface="Tahoma" charset="0"/>
              </a:rPr>
              <a:t>)) </a:t>
            </a:r>
            <a:r>
              <a:rPr lang="de-DE" dirty="0" smtClean="0">
                <a:latin typeface="Tahoma" charset="0"/>
              </a:rPr>
              <a:t>⋈</a:t>
            </a:r>
            <a:r>
              <a:rPr lang="de-DE" i="1" baseline="-25000" dirty="0" smtClean="0">
                <a:latin typeface="Tahoma" charset="0"/>
              </a:rPr>
              <a:t>c</a:t>
            </a:r>
            <a:r>
              <a:rPr lang="de-DE" dirty="0" smtClean="0">
                <a:latin typeface="Tahoma" charset="0"/>
              </a:rPr>
              <a:t> </a:t>
            </a:r>
            <a:r>
              <a:rPr lang="de-DE" dirty="0">
                <a:latin typeface="Tahoma" charset="0"/>
              </a:rPr>
              <a:t>(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 dirty="0">
                <a:latin typeface="Tahoma" charset="0"/>
              </a:rPr>
              <a:t>B</a:t>
            </a:r>
            <a:r>
              <a:rPr lang="de-DE" sz="1350" baseline="-40000" dirty="0">
                <a:latin typeface="Tahoma" charset="0"/>
              </a:rPr>
              <a:t>1</a:t>
            </a:r>
            <a:r>
              <a:rPr lang="de-DE" baseline="-25000" dirty="0">
                <a:latin typeface="Tahoma" charset="0"/>
              </a:rPr>
              <a:t>, …, </a:t>
            </a:r>
            <a:r>
              <a:rPr lang="de-DE" i="1" baseline="-25000" dirty="0" err="1">
                <a:latin typeface="Tahoma" charset="0"/>
              </a:rPr>
              <a:t>B</a:t>
            </a:r>
            <a:r>
              <a:rPr lang="de-DE" sz="1350" i="1" baseline="-40000" dirty="0" err="1">
                <a:latin typeface="Tahoma" charset="0"/>
              </a:rPr>
              <a:t>n</a:t>
            </a:r>
            <a:r>
              <a:rPr lang="de-DE" dirty="0">
                <a:latin typeface="Tahoma" charset="0"/>
              </a:rPr>
              <a:t> (</a:t>
            </a:r>
            <a:r>
              <a:rPr lang="de-DE" i="1" dirty="0">
                <a:latin typeface="Tahoma" charset="0"/>
              </a:rPr>
              <a:t>S</a:t>
            </a:r>
            <a:r>
              <a:rPr lang="de-DE" dirty="0">
                <a:latin typeface="Tahoma" charset="0"/>
              </a:rPr>
              <a:t>))</a:t>
            </a:r>
          </a:p>
          <a:p>
            <a:pPr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>
              <a:buFont typeface="Webdings" charset="0"/>
              <a:buNone/>
            </a:pPr>
            <a:r>
              <a:rPr lang="de-DE" dirty="0" smtClean="0">
                <a:latin typeface="Tahoma" charset="0"/>
              </a:rPr>
              <a:t>Falls </a:t>
            </a:r>
            <a:r>
              <a:rPr lang="de-DE" dirty="0">
                <a:latin typeface="Tahoma" charset="0"/>
              </a:rPr>
              <a:t>das </a:t>
            </a:r>
            <a:r>
              <a:rPr lang="de-DE" dirty="0" err="1">
                <a:latin typeface="Tahoma" charset="0"/>
              </a:rPr>
              <a:t>Joinprädikat</a:t>
            </a:r>
            <a:r>
              <a:rPr lang="de-DE" dirty="0">
                <a:latin typeface="Tahoma" charset="0"/>
              </a:rPr>
              <a:t> sich auf weitere Attribute, sagen wir </a:t>
            </a:r>
            <a:r>
              <a:rPr lang="de-DE" i="1" dirty="0">
                <a:latin typeface="Tahoma" charset="0"/>
              </a:rPr>
              <a:t>A</a:t>
            </a:r>
            <a:r>
              <a:rPr lang="de-DE" baseline="-25000" dirty="0">
                <a:latin typeface="Tahoma" charset="0"/>
              </a:rPr>
              <a:t>1</a:t>
            </a:r>
            <a:r>
              <a:rPr lang="de-DE" i="1" dirty="0">
                <a:latin typeface="Tahoma" charset="0"/>
              </a:rPr>
              <a:t>'</a:t>
            </a:r>
            <a:r>
              <a:rPr lang="de-DE" dirty="0">
                <a:latin typeface="Tahoma" charset="0"/>
              </a:rPr>
              <a:t>, …, </a:t>
            </a:r>
            <a:r>
              <a:rPr lang="de-DE" i="1" dirty="0" err="1">
                <a:latin typeface="Tahoma" charset="0"/>
              </a:rPr>
              <a:t>A</a:t>
            </a:r>
            <a:r>
              <a:rPr lang="de-DE" i="1" baseline="-25000" dirty="0" err="1">
                <a:latin typeface="Tahoma" charset="0"/>
              </a:rPr>
              <a:t>p</a:t>
            </a:r>
            <a:r>
              <a:rPr lang="de-DE" i="1" dirty="0">
                <a:latin typeface="Tahoma" charset="0"/>
              </a:rPr>
              <a:t>'</a:t>
            </a:r>
            <a:r>
              <a:rPr lang="de-DE" dirty="0">
                <a:latin typeface="Tahoma" charset="0"/>
              </a:rPr>
              <a:t>, aus </a:t>
            </a:r>
            <a:r>
              <a:rPr lang="de-DE" i="1" dirty="0">
                <a:latin typeface="Tahoma" charset="0"/>
              </a:rPr>
              <a:t>R</a:t>
            </a:r>
            <a:r>
              <a:rPr lang="de-DE" dirty="0">
                <a:latin typeface="Tahoma" charset="0"/>
              </a:rPr>
              <a:t> und </a:t>
            </a:r>
            <a:r>
              <a:rPr lang="de-DE" i="1" dirty="0">
                <a:latin typeface="Tahoma" charset="0"/>
              </a:rPr>
              <a:t>B</a:t>
            </a:r>
            <a:r>
              <a:rPr lang="de-DE" baseline="-25000" dirty="0">
                <a:latin typeface="Tahoma" charset="0"/>
              </a:rPr>
              <a:t>1</a:t>
            </a:r>
            <a:r>
              <a:rPr lang="de-DE" i="1" dirty="0">
                <a:latin typeface="Tahoma" charset="0"/>
              </a:rPr>
              <a:t>'</a:t>
            </a:r>
            <a:r>
              <a:rPr lang="de-DE" dirty="0">
                <a:latin typeface="Tahoma" charset="0"/>
              </a:rPr>
              <a:t>, …, </a:t>
            </a:r>
            <a:r>
              <a:rPr lang="de-DE" i="1" dirty="0" err="1">
                <a:latin typeface="Tahoma" charset="0"/>
              </a:rPr>
              <a:t>B</a:t>
            </a:r>
            <a:r>
              <a:rPr lang="de-DE" i="1" baseline="-25000" dirty="0" err="1">
                <a:latin typeface="Tahoma" charset="0"/>
              </a:rPr>
              <a:t>q</a:t>
            </a:r>
            <a:r>
              <a:rPr lang="de-DE" i="1" dirty="0">
                <a:latin typeface="Tahoma" charset="0"/>
              </a:rPr>
              <a:t>'</a:t>
            </a:r>
            <a:r>
              <a:rPr lang="de-DE" dirty="0">
                <a:latin typeface="Tahoma" charset="0"/>
              </a:rPr>
              <a:t> aus </a:t>
            </a:r>
            <a:r>
              <a:rPr lang="de-DE" i="1" dirty="0">
                <a:latin typeface="Tahoma" charset="0"/>
              </a:rPr>
              <a:t>S</a:t>
            </a:r>
            <a:r>
              <a:rPr lang="de-DE" dirty="0">
                <a:latin typeface="Tahoma" charset="0"/>
              </a:rPr>
              <a:t> bezieht, müssen diese für die </a:t>
            </a:r>
            <a:r>
              <a:rPr lang="de-DE" dirty="0" err="1">
                <a:latin typeface="Tahoma" charset="0"/>
              </a:rPr>
              <a:t>Join</a:t>
            </a:r>
            <a:r>
              <a:rPr lang="de-DE" dirty="0">
                <a:latin typeface="Tahoma" charset="0"/>
              </a:rPr>
              <a:t>-Operation erhalten bleiben und können erst danach  herausprojiziert werden</a:t>
            </a:r>
            <a:r>
              <a:rPr lang="de-DE" dirty="0" smtClean="0">
                <a:latin typeface="Tahoma" charset="0"/>
              </a:rPr>
              <a:t>:</a:t>
            </a:r>
          </a:p>
          <a:p>
            <a:pPr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>
              <a:buNone/>
            </a:pPr>
            <a:r>
              <a:rPr lang="de-DE" dirty="0" smtClean="0">
                <a:solidFill>
                  <a:srgbClr val="000000"/>
                </a:solidFill>
                <a:latin typeface="Tahoma" charset="0"/>
                <a:sym typeface="Symbol" charset="0"/>
              </a:rPr>
              <a:t>      </a:t>
            </a:r>
            <a:r>
              <a:rPr lang="de-DE" i="1" baseline="-25000" dirty="0">
                <a:latin typeface="Tahoma" charset="0"/>
              </a:rPr>
              <a:t>L </a:t>
            </a:r>
            <a:r>
              <a:rPr lang="de-DE" dirty="0">
                <a:latin typeface="Tahoma" charset="0"/>
              </a:rPr>
              <a:t>(</a:t>
            </a:r>
            <a:r>
              <a:rPr lang="de-DE" dirty="0" smtClean="0">
                <a:latin typeface="Tahoma" charset="0"/>
              </a:rPr>
              <a:t>R ⋈</a:t>
            </a:r>
            <a:r>
              <a:rPr lang="de-DE" i="1" baseline="-25000" dirty="0" smtClean="0">
                <a:latin typeface="Tahoma" charset="0"/>
              </a:rPr>
              <a:t>c</a:t>
            </a:r>
            <a:r>
              <a:rPr lang="de-DE" dirty="0" smtClean="0">
                <a:latin typeface="Tahoma" charset="0"/>
              </a:rPr>
              <a:t> </a:t>
            </a:r>
            <a:r>
              <a:rPr lang="de-DE" i="1" dirty="0">
                <a:latin typeface="Tahoma" charset="0"/>
              </a:rPr>
              <a:t>S</a:t>
            </a:r>
            <a:r>
              <a:rPr lang="de-DE" dirty="0">
                <a:latin typeface="Tahoma" charset="0"/>
              </a:rPr>
              <a:t>) </a:t>
            </a:r>
            <a:r>
              <a:rPr lang="de-DE" dirty="0">
                <a:latin typeface="Tahoma" charset="0"/>
                <a:sym typeface="Symbol" charset="0"/>
              </a:rPr>
              <a:t> 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 dirty="0">
                <a:latin typeface="Tahoma" charset="0"/>
              </a:rPr>
              <a:t>L</a:t>
            </a:r>
            <a:r>
              <a:rPr lang="de-DE" dirty="0">
                <a:latin typeface="Tahoma" charset="0"/>
              </a:rPr>
              <a:t> (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 dirty="0">
                <a:latin typeface="Tahoma" charset="0"/>
              </a:rPr>
              <a:t>A</a:t>
            </a:r>
            <a:r>
              <a:rPr lang="de-DE" sz="1350" baseline="-40000" dirty="0">
                <a:latin typeface="Tahoma" charset="0"/>
              </a:rPr>
              <a:t>1</a:t>
            </a:r>
            <a:r>
              <a:rPr lang="de-DE" baseline="-25000" dirty="0">
                <a:latin typeface="Tahoma" charset="0"/>
              </a:rPr>
              <a:t>, …, </a:t>
            </a:r>
            <a:r>
              <a:rPr lang="de-DE" i="1" baseline="-25000" dirty="0">
                <a:latin typeface="Tahoma" charset="0"/>
              </a:rPr>
              <a:t>A</a:t>
            </a:r>
            <a:r>
              <a:rPr lang="de-DE" sz="1350" i="1" baseline="-40000" dirty="0">
                <a:latin typeface="Tahoma" charset="0"/>
              </a:rPr>
              <a:t>n</a:t>
            </a:r>
            <a:r>
              <a:rPr lang="de-DE" baseline="-25000" dirty="0">
                <a:latin typeface="Tahoma" charset="0"/>
              </a:rPr>
              <a:t>, </a:t>
            </a:r>
            <a:r>
              <a:rPr lang="de-DE" i="1" baseline="-25000" dirty="0">
                <a:latin typeface="Tahoma" charset="0"/>
              </a:rPr>
              <a:t>A</a:t>
            </a:r>
            <a:r>
              <a:rPr lang="de-DE" sz="1350" baseline="-40000" dirty="0">
                <a:latin typeface="Tahoma" charset="0"/>
              </a:rPr>
              <a:t>1</a:t>
            </a:r>
            <a:r>
              <a:rPr lang="ja-JP" altLang="de-DE" sz="1350" i="1" baseline="-25000" dirty="0">
                <a:latin typeface="Tahoma" charset="0"/>
              </a:rPr>
              <a:t>‘</a:t>
            </a:r>
            <a:r>
              <a:rPr lang="de-DE" altLang="ja-JP" baseline="-25000" dirty="0">
                <a:latin typeface="Tahoma" charset="0"/>
              </a:rPr>
              <a:t>, …, </a:t>
            </a:r>
            <a:r>
              <a:rPr lang="de-DE" altLang="ja-JP" i="1" baseline="-25000" dirty="0" err="1" smtClean="0">
                <a:latin typeface="Tahoma" charset="0"/>
              </a:rPr>
              <a:t>A</a:t>
            </a:r>
            <a:r>
              <a:rPr lang="de-DE" altLang="ja-JP" sz="1350" i="1" baseline="-40000" dirty="0" err="1" smtClean="0">
                <a:latin typeface="Tahoma" charset="0"/>
              </a:rPr>
              <a:t>p</a:t>
            </a:r>
            <a:r>
              <a:rPr lang="ja-JP" altLang="de-DE" sz="1350" i="1" baseline="-25000" dirty="0" smtClean="0">
                <a:latin typeface="Tahoma" charset="0"/>
              </a:rPr>
              <a:t>‘</a:t>
            </a:r>
            <a:r>
              <a:rPr lang="de-DE" altLang="ja-JP" dirty="0" smtClean="0">
                <a:latin typeface="Tahoma" charset="0"/>
              </a:rPr>
              <a:t> </a:t>
            </a:r>
            <a:r>
              <a:rPr lang="de-DE" altLang="ja-JP" dirty="0">
                <a:latin typeface="Tahoma" charset="0"/>
              </a:rPr>
              <a:t>(</a:t>
            </a:r>
            <a:r>
              <a:rPr lang="de-DE" altLang="ja-JP" i="1" dirty="0">
                <a:latin typeface="Tahoma" charset="0"/>
              </a:rPr>
              <a:t>R</a:t>
            </a:r>
            <a:r>
              <a:rPr lang="de-DE" altLang="ja-JP" dirty="0" smtClean="0">
                <a:latin typeface="Tahoma" charset="0"/>
              </a:rPr>
              <a:t>)  </a:t>
            </a:r>
            <a:r>
              <a:rPr lang="de-DE" dirty="0" smtClean="0">
                <a:latin typeface="Tahoma" charset="0"/>
              </a:rPr>
              <a:t>⋈</a:t>
            </a:r>
            <a:r>
              <a:rPr lang="de-DE" i="1" baseline="-25000" dirty="0" smtClean="0">
                <a:latin typeface="Tahoma" charset="0"/>
              </a:rPr>
              <a:t>c </a:t>
            </a:r>
            <a:r>
              <a:rPr lang="de-DE" dirty="0" smtClean="0">
                <a:latin typeface="Tahoma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Tahoma" charset="0"/>
                <a:sym typeface="Symbol" charset="0"/>
              </a:rPr>
              <a:t></a:t>
            </a:r>
            <a:r>
              <a:rPr lang="de-DE" i="1" baseline="-25000" dirty="0">
                <a:latin typeface="Tahoma" charset="0"/>
              </a:rPr>
              <a:t>B</a:t>
            </a:r>
            <a:r>
              <a:rPr lang="de-DE" sz="1350" baseline="-40000" dirty="0">
                <a:latin typeface="Tahoma" charset="0"/>
              </a:rPr>
              <a:t>1</a:t>
            </a:r>
            <a:r>
              <a:rPr lang="de-DE" baseline="-25000" dirty="0">
                <a:latin typeface="Tahoma" charset="0"/>
              </a:rPr>
              <a:t>, …, </a:t>
            </a:r>
            <a:r>
              <a:rPr lang="de-DE" baseline="-25000" dirty="0" err="1">
                <a:latin typeface="Tahoma" charset="0"/>
              </a:rPr>
              <a:t>B</a:t>
            </a:r>
            <a:r>
              <a:rPr lang="de-DE" sz="1350" i="1" baseline="-40000" dirty="0" err="1">
                <a:latin typeface="Tahoma" charset="0"/>
              </a:rPr>
              <a:t>n</a:t>
            </a:r>
            <a:r>
              <a:rPr lang="de-DE" baseline="-25000" dirty="0">
                <a:latin typeface="Tahoma" charset="0"/>
              </a:rPr>
              <a:t>, B</a:t>
            </a:r>
            <a:r>
              <a:rPr lang="de-DE" sz="1350" baseline="-40000" dirty="0">
                <a:latin typeface="Tahoma" charset="0"/>
              </a:rPr>
              <a:t>1</a:t>
            </a:r>
            <a:r>
              <a:rPr lang="ja-JP" altLang="de-DE" sz="1350" i="1" baseline="-25000" dirty="0">
                <a:latin typeface="Tahoma" charset="0"/>
              </a:rPr>
              <a:t>‘</a:t>
            </a:r>
            <a:r>
              <a:rPr lang="de-DE" altLang="ja-JP" baseline="-25000" dirty="0">
                <a:latin typeface="Tahoma" charset="0"/>
              </a:rPr>
              <a:t>, …, </a:t>
            </a:r>
            <a:r>
              <a:rPr lang="de-DE" altLang="ja-JP" i="1" baseline="-25000" dirty="0" err="1" smtClean="0">
                <a:latin typeface="Tahoma" charset="0"/>
              </a:rPr>
              <a:t>B</a:t>
            </a:r>
            <a:r>
              <a:rPr lang="de-DE" altLang="ja-JP" sz="1350" i="1" baseline="-40000" dirty="0" err="1" smtClean="0">
                <a:latin typeface="Tahoma" charset="0"/>
              </a:rPr>
              <a:t>q</a:t>
            </a:r>
            <a:r>
              <a:rPr lang="ja-JP" altLang="de-DE" sz="1350" i="1" baseline="-25000" dirty="0" smtClean="0">
                <a:latin typeface="Tahoma" charset="0"/>
              </a:rPr>
              <a:t>‘</a:t>
            </a:r>
            <a:r>
              <a:rPr lang="de-DE" altLang="ja-JP" dirty="0" smtClean="0">
                <a:latin typeface="Tahoma" charset="0"/>
              </a:rPr>
              <a:t> </a:t>
            </a:r>
            <a:r>
              <a:rPr lang="de-DE" altLang="ja-JP" dirty="0">
                <a:latin typeface="Tahoma" charset="0"/>
              </a:rPr>
              <a:t>(</a:t>
            </a:r>
            <a:r>
              <a:rPr lang="de-DE" altLang="ja-JP" i="1" dirty="0">
                <a:latin typeface="Tahoma" charset="0"/>
              </a:rPr>
              <a:t>R</a:t>
            </a:r>
            <a:r>
              <a:rPr lang="de-DE" altLang="ja-JP" dirty="0">
                <a:latin typeface="Tahoma" charset="0"/>
              </a:rPr>
              <a:t>)) </a:t>
            </a:r>
          </a:p>
          <a:p>
            <a:pPr>
              <a:buFont typeface="Webdings" charset="0"/>
              <a:buNone/>
            </a:pPr>
            <a:r>
              <a:rPr lang="de-DE" dirty="0">
                <a:latin typeface="Tahoma" charset="0"/>
              </a:rPr>
              <a:t>	</a:t>
            </a:r>
            <a:endParaRPr lang="de-DE" dirty="0" smtClean="0">
              <a:latin typeface="Tahoma" charset="0"/>
            </a:endParaRPr>
          </a:p>
          <a:p>
            <a:pPr>
              <a:buFont typeface="Webdings" charset="0"/>
              <a:buNone/>
            </a:pPr>
            <a:r>
              <a:rPr lang="de-DE" dirty="0" smtClean="0">
                <a:latin typeface="Tahoma" charset="0"/>
              </a:rPr>
              <a:t>Für </a:t>
            </a:r>
            <a:r>
              <a:rPr lang="de-DE" dirty="0">
                <a:latin typeface="Tahoma" charset="0"/>
              </a:rPr>
              <a:t>die </a:t>
            </a:r>
            <a:r>
              <a:rPr lang="de-DE" dirty="0">
                <a:latin typeface="Tahoma" charset="0"/>
                <a:sym typeface="Euclid Symbol" charset="0"/>
              </a:rPr>
              <a:t>X</a:t>
            </a:r>
            <a:r>
              <a:rPr lang="de-DE" dirty="0">
                <a:latin typeface="Tahoma" charset="0"/>
              </a:rPr>
              <a:t>-Operation gibt es kein Prädikat, so dass die Einschränkung entfällt.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586428" y="36910"/>
            <a:ext cx="7964001" cy="706040"/>
          </a:xfrm>
          <a:noFill/>
        </p:spPr>
        <p:txBody>
          <a:bodyPr lIns="67866" tIns="33338" rIns="67866" bIns="33338"/>
          <a:lstStyle/>
          <a:p>
            <a:r>
              <a:rPr lang="de-DE" sz="2400">
                <a:latin typeface="Arial Black" charset="0"/>
              </a:rPr>
              <a:t>Äquivalenzerhaltende Transformationsregeln</a:t>
            </a:r>
            <a:endParaRPr lang="de-DE">
              <a:latin typeface="Arial Black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63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Externes Sortieren: Merge mittels Heap/Priority Queue</a:t>
            </a:r>
          </a:p>
        </p:txBody>
      </p:sp>
      <p:sp>
        <p:nvSpPr>
          <p:cNvPr id="194563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94564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CC00FF"/>
                </a:solidFill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CC00FF"/>
                </a:solidFill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CC00FF"/>
                </a:solidFill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008000"/>
                </a:solidFill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008000"/>
                </a:solidFill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008000"/>
                </a:solidFill>
                <a:latin typeface="Times New Roman" charset="0"/>
              </a:rPr>
              <a:t>99</a:t>
            </a: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6400800" y="1485900"/>
            <a:ext cx="571500" cy="108585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94566" name="AutoShape 6"/>
          <p:cNvSpPr>
            <a:spLocks noChangeArrowheads="1"/>
          </p:cNvSpPr>
          <p:nvPr/>
        </p:nvSpPr>
        <p:spPr bwMode="auto">
          <a:xfrm>
            <a:off x="6972300" y="1600200"/>
            <a:ext cx="1028700" cy="457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charset="0"/>
              </a:rPr>
              <a:t>run</a:t>
            </a:r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6400800" y="25717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6400800" y="36004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94569" name="Oval 9"/>
          <p:cNvSpPr>
            <a:spLocks noChangeArrowheads="1"/>
          </p:cNvSpPr>
          <p:nvPr/>
        </p:nvSpPr>
        <p:spPr bwMode="auto">
          <a:xfrm>
            <a:off x="3886200" y="1885950"/>
            <a:ext cx="80010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rgbClr val="CC00FF"/>
                </a:solidFill>
                <a:latin typeface="Times New Roman" charset="0"/>
              </a:rPr>
              <a:t>3</a:t>
            </a:r>
          </a:p>
        </p:txBody>
      </p:sp>
      <p:sp>
        <p:nvSpPr>
          <p:cNvPr id="194570" name="Oval 10"/>
          <p:cNvSpPr>
            <a:spLocks noChangeArrowheads="1"/>
          </p:cNvSpPr>
          <p:nvPr/>
        </p:nvSpPr>
        <p:spPr bwMode="auto">
          <a:xfrm>
            <a:off x="3143250" y="2686050"/>
            <a:ext cx="80010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5</a:t>
            </a:r>
          </a:p>
        </p:txBody>
      </p:sp>
      <p:sp>
        <p:nvSpPr>
          <p:cNvPr id="194571" name="Oval 11"/>
          <p:cNvSpPr>
            <a:spLocks noChangeArrowheads="1"/>
          </p:cNvSpPr>
          <p:nvPr/>
        </p:nvSpPr>
        <p:spPr bwMode="auto">
          <a:xfrm>
            <a:off x="4572000" y="2686050"/>
            <a:ext cx="80010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rgbClr val="008000"/>
                </a:solidFill>
                <a:latin typeface="Times New Roman" charset="0"/>
              </a:rPr>
              <a:t>13</a:t>
            </a:r>
          </a:p>
        </p:txBody>
      </p:sp>
      <p:sp>
        <p:nvSpPr>
          <p:cNvPr id="194572" name="Line 12"/>
          <p:cNvSpPr>
            <a:spLocks noChangeShapeType="1"/>
          </p:cNvSpPr>
          <p:nvPr/>
        </p:nvSpPr>
        <p:spPr bwMode="auto">
          <a:xfrm flipH="1">
            <a:off x="3771900" y="2457450"/>
            <a:ext cx="285750" cy="2857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94573" name="Line 13"/>
          <p:cNvSpPr>
            <a:spLocks noChangeShapeType="1"/>
          </p:cNvSpPr>
          <p:nvPr/>
        </p:nvSpPr>
        <p:spPr bwMode="auto">
          <a:xfrm>
            <a:off x="4514850" y="2457450"/>
            <a:ext cx="285750" cy="2286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94574" name="AutoShape 14"/>
          <p:cNvCxnSpPr>
            <a:cxnSpLocks noChangeShapeType="1"/>
            <a:stCxn id="194571" idx="7"/>
            <a:endCxn id="194569" idx="6"/>
          </p:cNvCxnSpPr>
          <p:nvPr/>
        </p:nvCxnSpPr>
        <p:spPr bwMode="auto">
          <a:xfrm rot="5400000" flipH="1">
            <a:off x="4696421" y="2204443"/>
            <a:ext cx="563166" cy="554831"/>
          </a:xfrm>
          <a:prstGeom prst="curvedConnector2">
            <a:avLst/>
          </a:prstGeom>
          <a:noFill/>
          <a:ln w="38100">
            <a:solidFill>
              <a:srgbClr val="CC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575" name="Line 15"/>
          <p:cNvSpPr>
            <a:spLocks noChangeShapeType="1"/>
          </p:cNvSpPr>
          <p:nvPr/>
        </p:nvSpPr>
        <p:spPr bwMode="auto">
          <a:xfrm flipH="1" flipV="1">
            <a:off x="2000250" y="1943100"/>
            <a:ext cx="2057400" cy="2286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61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Externes Sortieren: Merge mittels Heap/Priority Queue</a:t>
            </a:r>
          </a:p>
        </p:txBody>
      </p:sp>
      <p:sp>
        <p:nvSpPr>
          <p:cNvPr id="196611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96612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CC00FF"/>
                </a:solidFill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CC00FF"/>
                </a:solidFill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CC00FF"/>
                </a:solidFill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008000"/>
                </a:solidFill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008000"/>
                </a:solidFill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008000"/>
                </a:solidFill>
                <a:latin typeface="Times New Roman" charset="0"/>
              </a:rPr>
              <a:t>99</a:t>
            </a: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6400800" y="1485900"/>
            <a:ext cx="571500" cy="108585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96614" name="AutoShape 6"/>
          <p:cNvSpPr>
            <a:spLocks noChangeArrowheads="1"/>
          </p:cNvSpPr>
          <p:nvPr/>
        </p:nvSpPr>
        <p:spPr bwMode="auto">
          <a:xfrm>
            <a:off x="6972300" y="1600200"/>
            <a:ext cx="1028700" cy="457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charset="0"/>
              </a:rPr>
              <a:t>run</a:t>
            </a: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6400800" y="25717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6400800" y="36004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96617" name="Oval 9"/>
          <p:cNvSpPr>
            <a:spLocks noChangeArrowheads="1"/>
          </p:cNvSpPr>
          <p:nvPr/>
        </p:nvSpPr>
        <p:spPr bwMode="auto">
          <a:xfrm>
            <a:off x="3886200" y="1885950"/>
            <a:ext cx="80010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rgbClr val="CC00FF"/>
                </a:solidFill>
                <a:latin typeface="Times New Roman" charset="0"/>
              </a:rPr>
              <a:t>17</a:t>
            </a:r>
          </a:p>
        </p:txBody>
      </p:sp>
      <p:sp>
        <p:nvSpPr>
          <p:cNvPr id="196618" name="Oval 10"/>
          <p:cNvSpPr>
            <a:spLocks noChangeArrowheads="1"/>
          </p:cNvSpPr>
          <p:nvPr/>
        </p:nvSpPr>
        <p:spPr bwMode="auto">
          <a:xfrm>
            <a:off x="3143250" y="2686050"/>
            <a:ext cx="80010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5</a:t>
            </a:r>
          </a:p>
        </p:txBody>
      </p:sp>
      <p:sp>
        <p:nvSpPr>
          <p:cNvPr id="196619" name="Oval 11"/>
          <p:cNvSpPr>
            <a:spLocks noChangeArrowheads="1"/>
          </p:cNvSpPr>
          <p:nvPr/>
        </p:nvSpPr>
        <p:spPr bwMode="auto">
          <a:xfrm>
            <a:off x="4572000" y="2686050"/>
            <a:ext cx="80010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rgbClr val="008000"/>
                </a:solidFill>
                <a:latin typeface="Times New Roman" charset="0"/>
              </a:rPr>
              <a:t>13</a:t>
            </a:r>
          </a:p>
        </p:txBody>
      </p:sp>
      <p:sp>
        <p:nvSpPr>
          <p:cNvPr id="196620" name="Line 12"/>
          <p:cNvSpPr>
            <a:spLocks noChangeShapeType="1"/>
          </p:cNvSpPr>
          <p:nvPr/>
        </p:nvSpPr>
        <p:spPr bwMode="auto">
          <a:xfrm flipH="1">
            <a:off x="3771900" y="2457450"/>
            <a:ext cx="285750" cy="2857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96621" name="Line 13"/>
          <p:cNvSpPr>
            <a:spLocks noChangeShapeType="1"/>
          </p:cNvSpPr>
          <p:nvPr/>
        </p:nvSpPr>
        <p:spPr bwMode="auto">
          <a:xfrm>
            <a:off x="4514850" y="2457450"/>
            <a:ext cx="285750" cy="2286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07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Externes Sortieren: Merge mittels Heap/Priority Queue</a:t>
            </a:r>
          </a:p>
        </p:txBody>
      </p:sp>
      <p:sp>
        <p:nvSpPr>
          <p:cNvPr id="198659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charset="0"/>
              </a:rPr>
              <a:t>2</a:t>
            </a:r>
          </a:p>
          <a:p>
            <a:pPr algn="ctr"/>
            <a:r>
              <a:rPr lang="de-DE" sz="2100">
                <a:latin typeface="Times New Roman" charset="0"/>
              </a:rPr>
              <a:t>3</a:t>
            </a: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  <a:p>
            <a:pPr algn="ctr"/>
            <a:endParaRPr lang="de-DE" sz="2100">
              <a:latin typeface="Times New Roman" charset="0"/>
            </a:endParaRPr>
          </a:p>
        </p:txBody>
      </p:sp>
      <p:sp>
        <p:nvSpPr>
          <p:cNvPr id="198660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CC00FF"/>
                </a:solidFill>
                <a:latin typeface="Times New Roman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CC00FF"/>
                </a:solidFill>
                <a:latin typeface="Times New Roman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CC00FF"/>
                </a:solidFill>
                <a:latin typeface="Times New Roman" charset="0"/>
              </a:rPr>
              <a:t>97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16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latin typeface="Times New Roman" charset="0"/>
              </a:rPr>
              <a:t>27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008000"/>
                </a:solidFill>
                <a:latin typeface="Times New Roman" charset="0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008000"/>
                </a:solidFill>
                <a:latin typeface="Times New Roman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de-DE" sz="2100">
                <a:solidFill>
                  <a:srgbClr val="008000"/>
                </a:solidFill>
                <a:latin typeface="Times New Roman" charset="0"/>
              </a:rPr>
              <a:t>99</a:t>
            </a: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6400800" y="1485900"/>
            <a:ext cx="571500" cy="108585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98662" name="AutoShape 6"/>
          <p:cNvSpPr>
            <a:spLocks noChangeArrowheads="1"/>
          </p:cNvSpPr>
          <p:nvPr/>
        </p:nvSpPr>
        <p:spPr bwMode="auto">
          <a:xfrm>
            <a:off x="6972300" y="1600200"/>
            <a:ext cx="1028700" cy="457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charset="0"/>
              </a:rPr>
              <a:t>run</a:t>
            </a:r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6400800" y="25717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6400800" y="3600450"/>
            <a:ext cx="571500" cy="1028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98665" name="Oval 9"/>
          <p:cNvSpPr>
            <a:spLocks noChangeArrowheads="1"/>
          </p:cNvSpPr>
          <p:nvPr/>
        </p:nvSpPr>
        <p:spPr bwMode="auto">
          <a:xfrm>
            <a:off x="3886200" y="1885950"/>
            <a:ext cx="80010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5</a:t>
            </a:r>
          </a:p>
        </p:txBody>
      </p:sp>
      <p:sp>
        <p:nvSpPr>
          <p:cNvPr id="198666" name="Oval 10"/>
          <p:cNvSpPr>
            <a:spLocks noChangeArrowheads="1"/>
          </p:cNvSpPr>
          <p:nvPr/>
        </p:nvSpPr>
        <p:spPr bwMode="auto">
          <a:xfrm>
            <a:off x="3143250" y="2686050"/>
            <a:ext cx="80010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rgbClr val="CC00FF"/>
                </a:solidFill>
                <a:latin typeface="Times New Roman" charset="0"/>
              </a:rPr>
              <a:t>17</a:t>
            </a:r>
          </a:p>
        </p:txBody>
      </p:sp>
      <p:sp>
        <p:nvSpPr>
          <p:cNvPr id="198667" name="Oval 11"/>
          <p:cNvSpPr>
            <a:spLocks noChangeArrowheads="1"/>
          </p:cNvSpPr>
          <p:nvPr/>
        </p:nvSpPr>
        <p:spPr bwMode="auto">
          <a:xfrm>
            <a:off x="4572000" y="2686050"/>
            <a:ext cx="80010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rgbClr val="008000"/>
                </a:solidFill>
                <a:latin typeface="Times New Roman" charset="0"/>
              </a:rPr>
              <a:t>13</a:t>
            </a:r>
          </a:p>
        </p:txBody>
      </p:sp>
      <p:sp>
        <p:nvSpPr>
          <p:cNvPr id="198668" name="Line 12"/>
          <p:cNvSpPr>
            <a:spLocks noChangeShapeType="1"/>
          </p:cNvSpPr>
          <p:nvPr/>
        </p:nvSpPr>
        <p:spPr bwMode="auto">
          <a:xfrm flipH="1">
            <a:off x="3771900" y="2457450"/>
            <a:ext cx="285750" cy="2857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>
            <a:off x="4514850" y="2457450"/>
            <a:ext cx="285750" cy="2286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98670" name="AutoShape 14"/>
          <p:cNvCxnSpPr>
            <a:cxnSpLocks noChangeShapeType="1"/>
            <a:stCxn id="198661" idx="0"/>
            <a:endCxn id="198665" idx="0"/>
          </p:cNvCxnSpPr>
          <p:nvPr/>
        </p:nvCxnSpPr>
        <p:spPr bwMode="auto">
          <a:xfrm rot="-5400000" flipH="1" flipV="1">
            <a:off x="5286375" y="471488"/>
            <a:ext cx="400050" cy="2400300"/>
          </a:xfrm>
          <a:prstGeom prst="curvedConnector3">
            <a:avLst>
              <a:gd name="adj1" fmla="val -39287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8671" name="AutoShape 15"/>
          <p:cNvCxnSpPr>
            <a:cxnSpLocks noChangeShapeType="1"/>
            <a:stCxn id="198665" idx="2"/>
            <a:endCxn id="198666" idx="0"/>
          </p:cNvCxnSpPr>
          <p:nvPr/>
        </p:nvCxnSpPr>
        <p:spPr bwMode="auto">
          <a:xfrm rot="10800000" flipV="1">
            <a:off x="3543300" y="2200275"/>
            <a:ext cx="328613" cy="471488"/>
          </a:xfrm>
          <a:prstGeom prst="curvedConnector2">
            <a:avLst/>
          </a:prstGeom>
          <a:noFill/>
          <a:ln w="38100">
            <a:solidFill>
              <a:srgbClr val="CC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87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Mehrstufiges Mischen / Merge</a:t>
            </a:r>
          </a:p>
        </p:txBody>
      </p:sp>
      <p:graphicFrame>
        <p:nvGraphicFramePr>
          <p:cNvPr id="200707" name="Object 4"/>
          <p:cNvGraphicFramePr>
            <a:graphicFrameLocks noChangeAspect="1"/>
          </p:cNvGraphicFramePr>
          <p:nvPr/>
        </p:nvGraphicFramePr>
        <p:xfrm>
          <a:off x="1143000" y="1221581"/>
          <a:ext cx="8181975" cy="1934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VISIO" r:id="rId4" imgW="10045700" imgH="2374900" progId="Visio.Drawing.6">
                  <p:embed/>
                </p:oleObj>
              </mc:Choice>
              <mc:Fallback>
                <p:oleObj name="VISIO" r:id="rId4" imgW="10045700" imgH="23749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21581"/>
                        <a:ext cx="8181975" cy="1934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F6C-A68F-6642-BE47-DBC912CC3E03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89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02755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3771900" y="18288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57" name="AutoShape 5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100">
              <a:latin typeface="Times New Roman" charset="0"/>
            </a:endParaRP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3771900" y="234315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3771900" y="2857500"/>
            <a:ext cx="857250" cy="5143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2783681" y="985838"/>
            <a:ext cx="27213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Ersetze Array durch </a:t>
            </a:r>
          </a:p>
          <a:p>
            <a:r>
              <a:rPr lang="de-DE">
                <a:latin typeface="Times New Roman" charset="0"/>
              </a:rPr>
              <a:t>Einen Heap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89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04803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204804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100">
              <a:latin typeface="Times New Roman" charset="0"/>
            </a:endParaRP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3726657" y="985838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Heap</a:t>
            </a:r>
          </a:p>
        </p:txBody>
      </p:sp>
      <p:sp>
        <p:nvSpPr>
          <p:cNvPr id="204806" name="Oval 6"/>
          <p:cNvSpPr>
            <a:spLocks noChangeArrowheads="1"/>
          </p:cNvSpPr>
          <p:nvPr/>
        </p:nvSpPr>
        <p:spPr bwMode="auto">
          <a:xfrm>
            <a:off x="3886200" y="194310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97</a:t>
            </a:r>
          </a:p>
        </p:txBody>
      </p:sp>
      <p:sp>
        <p:nvSpPr>
          <p:cNvPr id="204807" name="Oval 7"/>
          <p:cNvSpPr>
            <a:spLocks noChangeArrowheads="1"/>
          </p:cNvSpPr>
          <p:nvPr/>
        </p:nvSpPr>
        <p:spPr bwMode="auto">
          <a:xfrm>
            <a:off x="3200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4808" name="Oval 8"/>
          <p:cNvSpPr>
            <a:spLocks noChangeArrowheads="1"/>
          </p:cNvSpPr>
          <p:nvPr/>
        </p:nvSpPr>
        <p:spPr bwMode="auto">
          <a:xfrm>
            <a:off x="4343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04809" name="AutoShape 9"/>
          <p:cNvCxnSpPr>
            <a:cxnSpLocks noChangeShapeType="1"/>
            <a:stCxn id="204806" idx="3"/>
            <a:endCxn id="204807" idx="0"/>
          </p:cNvCxnSpPr>
          <p:nvPr/>
        </p:nvCxnSpPr>
        <p:spPr bwMode="auto">
          <a:xfrm flipH="1">
            <a:off x="3571876" y="2494360"/>
            <a:ext cx="4226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4810" name="AutoShape 10"/>
          <p:cNvCxnSpPr>
            <a:cxnSpLocks noChangeShapeType="1"/>
            <a:stCxn id="204806" idx="5"/>
            <a:endCxn id="204808" idx="0"/>
          </p:cNvCxnSpPr>
          <p:nvPr/>
        </p:nvCxnSpPr>
        <p:spPr bwMode="auto">
          <a:xfrm>
            <a:off x="4520803" y="2494360"/>
            <a:ext cx="1940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4811" name="Line 11"/>
          <p:cNvSpPr>
            <a:spLocks noChangeShapeType="1"/>
          </p:cNvSpPr>
          <p:nvPr/>
        </p:nvSpPr>
        <p:spPr bwMode="auto">
          <a:xfrm>
            <a:off x="2114550" y="1771650"/>
            <a:ext cx="1771650" cy="3429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9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06851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206852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100">
              <a:latin typeface="Times New Roman" charset="0"/>
            </a:endParaRPr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3726657" y="985838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Heap</a:t>
            </a:r>
          </a:p>
        </p:txBody>
      </p:sp>
      <p:sp>
        <p:nvSpPr>
          <p:cNvPr id="206854" name="Oval 6"/>
          <p:cNvSpPr>
            <a:spLocks noChangeArrowheads="1"/>
          </p:cNvSpPr>
          <p:nvPr/>
        </p:nvSpPr>
        <p:spPr bwMode="auto">
          <a:xfrm>
            <a:off x="3886200" y="194310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1-97</a:t>
            </a:r>
          </a:p>
        </p:txBody>
      </p:sp>
      <p:sp>
        <p:nvSpPr>
          <p:cNvPr id="206855" name="Oval 7"/>
          <p:cNvSpPr>
            <a:spLocks noChangeArrowheads="1"/>
          </p:cNvSpPr>
          <p:nvPr/>
        </p:nvSpPr>
        <p:spPr bwMode="auto">
          <a:xfrm>
            <a:off x="3200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1-17</a:t>
            </a:r>
          </a:p>
        </p:txBody>
      </p:sp>
      <p:sp>
        <p:nvSpPr>
          <p:cNvPr id="206856" name="Oval 8"/>
          <p:cNvSpPr>
            <a:spLocks noChangeArrowheads="1"/>
          </p:cNvSpPr>
          <p:nvPr/>
        </p:nvSpPr>
        <p:spPr bwMode="auto">
          <a:xfrm>
            <a:off x="4343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06857" name="AutoShape 9"/>
          <p:cNvCxnSpPr>
            <a:cxnSpLocks noChangeShapeType="1"/>
            <a:stCxn id="206854" idx="3"/>
            <a:endCxn id="206855" idx="0"/>
          </p:cNvCxnSpPr>
          <p:nvPr/>
        </p:nvCxnSpPr>
        <p:spPr bwMode="auto">
          <a:xfrm flipH="1">
            <a:off x="3571876" y="2494360"/>
            <a:ext cx="4226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6858" name="AutoShape 10"/>
          <p:cNvCxnSpPr>
            <a:cxnSpLocks noChangeShapeType="1"/>
            <a:stCxn id="206854" idx="5"/>
            <a:endCxn id="206856" idx="0"/>
          </p:cNvCxnSpPr>
          <p:nvPr/>
        </p:nvCxnSpPr>
        <p:spPr bwMode="auto">
          <a:xfrm>
            <a:off x="4520803" y="2494360"/>
            <a:ext cx="1940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6859" name="Line 11"/>
          <p:cNvSpPr>
            <a:spLocks noChangeShapeType="1"/>
          </p:cNvSpPr>
          <p:nvPr/>
        </p:nvSpPr>
        <p:spPr bwMode="auto">
          <a:xfrm>
            <a:off x="2057400" y="2057400"/>
            <a:ext cx="1200150" cy="8572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99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08899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208900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100">
              <a:latin typeface="Times New Roman" charset="0"/>
            </a:endParaRP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3726657" y="985838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Heap</a:t>
            </a:r>
          </a:p>
        </p:txBody>
      </p:sp>
      <p:sp>
        <p:nvSpPr>
          <p:cNvPr id="208902" name="Oval 6"/>
          <p:cNvSpPr>
            <a:spLocks noChangeArrowheads="1"/>
          </p:cNvSpPr>
          <p:nvPr/>
        </p:nvSpPr>
        <p:spPr bwMode="auto">
          <a:xfrm>
            <a:off x="3886200" y="194310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1-17</a:t>
            </a:r>
          </a:p>
        </p:txBody>
      </p:sp>
      <p:sp>
        <p:nvSpPr>
          <p:cNvPr id="208903" name="Oval 7"/>
          <p:cNvSpPr>
            <a:spLocks noChangeArrowheads="1"/>
          </p:cNvSpPr>
          <p:nvPr/>
        </p:nvSpPr>
        <p:spPr bwMode="auto">
          <a:xfrm>
            <a:off x="3200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1-97</a:t>
            </a:r>
          </a:p>
        </p:txBody>
      </p:sp>
      <p:sp>
        <p:nvSpPr>
          <p:cNvPr id="208904" name="Oval 8"/>
          <p:cNvSpPr>
            <a:spLocks noChangeArrowheads="1"/>
          </p:cNvSpPr>
          <p:nvPr/>
        </p:nvSpPr>
        <p:spPr bwMode="auto">
          <a:xfrm>
            <a:off x="4343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08905" name="AutoShape 9"/>
          <p:cNvCxnSpPr>
            <a:cxnSpLocks noChangeShapeType="1"/>
            <a:stCxn id="208902" idx="3"/>
            <a:endCxn id="208903" idx="0"/>
          </p:cNvCxnSpPr>
          <p:nvPr/>
        </p:nvCxnSpPr>
        <p:spPr bwMode="auto">
          <a:xfrm flipH="1">
            <a:off x="3571876" y="2494360"/>
            <a:ext cx="4226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8906" name="AutoShape 10"/>
          <p:cNvCxnSpPr>
            <a:cxnSpLocks noChangeShapeType="1"/>
            <a:stCxn id="208902" idx="5"/>
            <a:endCxn id="208904" idx="0"/>
          </p:cNvCxnSpPr>
          <p:nvPr/>
        </p:nvCxnSpPr>
        <p:spPr bwMode="auto">
          <a:xfrm>
            <a:off x="4520803" y="2494360"/>
            <a:ext cx="1940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8907" name="AutoShape 12"/>
          <p:cNvCxnSpPr>
            <a:cxnSpLocks noChangeShapeType="1"/>
            <a:stCxn id="208903" idx="1"/>
            <a:endCxn id="208902" idx="2"/>
          </p:cNvCxnSpPr>
          <p:nvPr/>
        </p:nvCxnSpPr>
        <p:spPr bwMode="auto">
          <a:xfrm rot="-5400000">
            <a:off x="3280172" y="2286001"/>
            <a:ext cx="620316" cy="563165"/>
          </a:xfrm>
          <a:prstGeom prst="curvedConnector2">
            <a:avLst/>
          </a:prstGeom>
          <a:noFill/>
          <a:ln w="38100">
            <a:solidFill>
              <a:srgbClr val="CC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77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10947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210948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100">
              <a:latin typeface="Times New Roman" charset="0"/>
            </a:endParaRP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3726657" y="985838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Heap</a:t>
            </a:r>
          </a:p>
        </p:txBody>
      </p:sp>
      <p:sp>
        <p:nvSpPr>
          <p:cNvPr id="210950" name="Oval 6"/>
          <p:cNvSpPr>
            <a:spLocks noChangeArrowheads="1"/>
          </p:cNvSpPr>
          <p:nvPr/>
        </p:nvSpPr>
        <p:spPr bwMode="auto">
          <a:xfrm>
            <a:off x="3886200" y="194310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1-17</a:t>
            </a:r>
          </a:p>
        </p:txBody>
      </p:sp>
      <p:sp>
        <p:nvSpPr>
          <p:cNvPr id="210951" name="Oval 7"/>
          <p:cNvSpPr>
            <a:spLocks noChangeArrowheads="1"/>
          </p:cNvSpPr>
          <p:nvPr/>
        </p:nvSpPr>
        <p:spPr bwMode="auto">
          <a:xfrm>
            <a:off x="3200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1-97</a:t>
            </a:r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4343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1-3</a:t>
            </a:r>
          </a:p>
        </p:txBody>
      </p:sp>
      <p:cxnSp>
        <p:nvCxnSpPr>
          <p:cNvPr id="210953" name="AutoShape 9"/>
          <p:cNvCxnSpPr>
            <a:cxnSpLocks noChangeShapeType="1"/>
            <a:stCxn id="210950" idx="3"/>
            <a:endCxn id="210951" idx="0"/>
          </p:cNvCxnSpPr>
          <p:nvPr/>
        </p:nvCxnSpPr>
        <p:spPr bwMode="auto">
          <a:xfrm flipH="1">
            <a:off x="3571876" y="2494360"/>
            <a:ext cx="4226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0954" name="AutoShape 10"/>
          <p:cNvCxnSpPr>
            <a:cxnSpLocks noChangeShapeType="1"/>
            <a:stCxn id="210950" idx="5"/>
            <a:endCxn id="210952" idx="0"/>
          </p:cNvCxnSpPr>
          <p:nvPr/>
        </p:nvCxnSpPr>
        <p:spPr bwMode="auto">
          <a:xfrm>
            <a:off x="4520803" y="2494360"/>
            <a:ext cx="1940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0955" name="AutoShape 12"/>
          <p:cNvCxnSpPr>
            <a:cxnSpLocks noChangeShapeType="1"/>
            <a:stCxn id="210952" idx="7"/>
            <a:endCxn id="210950" idx="6"/>
          </p:cNvCxnSpPr>
          <p:nvPr/>
        </p:nvCxnSpPr>
        <p:spPr bwMode="auto">
          <a:xfrm rot="5400000" flipH="1">
            <a:off x="4500563" y="2400300"/>
            <a:ext cx="620316" cy="334566"/>
          </a:xfrm>
          <a:prstGeom prst="curvedConnector2">
            <a:avLst/>
          </a:prstGeom>
          <a:noFill/>
          <a:ln w="38100">
            <a:solidFill>
              <a:srgbClr val="CC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34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Replacement Selection während der Run-Generierung</a:t>
            </a:r>
          </a:p>
        </p:txBody>
      </p:sp>
      <p:sp>
        <p:nvSpPr>
          <p:cNvPr id="212995" name="AutoShape 3"/>
          <p:cNvSpPr>
            <a:spLocks noChangeArrowheads="1"/>
          </p:cNvSpPr>
          <p:nvPr/>
        </p:nvSpPr>
        <p:spPr bwMode="auto">
          <a:xfrm>
            <a:off x="1485900" y="102870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charset="0"/>
              </a:rPr>
              <a:t>97</a:t>
            </a:r>
          </a:p>
          <a:p>
            <a:r>
              <a:rPr lang="de-DE" sz="2100">
                <a:latin typeface="Times New Roman" charset="0"/>
              </a:rPr>
              <a:t>17</a:t>
            </a:r>
          </a:p>
          <a:p>
            <a:r>
              <a:rPr lang="de-DE" sz="2100">
                <a:latin typeface="Times New Roman" charset="0"/>
              </a:rPr>
              <a:t>3</a:t>
            </a:r>
          </a:p>
          <a:p>
            <a:r>
              <a:rPr lang="de-DE" sz="2100">
                <a:latin typeface="Times New Roman" charset="0"/>
              </a:rPr>
              <a:t>5</a:t>
            </a:r>
          </a:p>
          <a:p>
            <a:r>
              <a:rPr lang="de-DE" sz="2100">
                <a:latin typeface="Times New Roman" charset="0"/>
              </a:rPr>
              <a:t>27</a:t>
            </a:r>
          </a:p>
          <a:p>
            <a:r>
              <a:rPr lang="de-DE" sz="2100">
                <a:latin typeface="Times New Roman" charset="0"/>
              </a:rPr>
              <a:t>16</a:t>
            </a:r>
          </a:p>
          <a:p>
            <a:r>
              <a:rPr lang="de-DE" sz="2100">
                <a:latin typeface="Times New Roman" charset="0"/>
              </a:rPr>
              <a:t>2</a:t>
            </a:r>
          </a:p>
          <a:p>
            <a:r>
              <a:rPr lang="de-DE" sz="2100">
                <a:latin typeface="Times New Roman" charset="0"/>
              </a:rPr>
              <a:t>99</a:t>
            </a:r>
          </a:p>
          <a:p>
            <a:r>
              <a:rPr lang="de-DE" sz="2100">
                <a:latin typeface="Times New Roman" charset="0"/>
              </a:rPr>
              <a:t>13</a:t>
            </a:r>
          </a:p>
        </p:txBody>
      </p:sp>
      <p:sp>
        <p:nvSpPr>
          <p:cNvPr id="212996" name="AutoShape 4"/>
          <p:cNvSpPr>
            <a:spLocks noChangeArrowheads="1"/>
          </p:cNvSpPr>
          <p:nvPr/>
        </p:nvSpPr>
        <p:spPr bwMode="auto">
          <a:xfrm>
            <a:off x="6286500" y="971550"/>
            <a:ext cx="800100" cy="38862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100">
              <a:latin typeface="Times New Roman" charset="0"/>
            </a:endParaRP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3726657" y="985838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Heap</a:t>
            </a:r>
          </a:p>
        </p:txBody>
      </p:sp>
      <p:sp>
        <p:nvSpPr>
          <p:cNvPr id="212998" name="Oval 6"/>
          <p:cNvSpPr>
            <a:spLocks noChangeArrowheads="1"/>
          </p:cNvSpPr>
          <p:nvPr/>
        </p:nvSpPr>
        <p:spPr bwMode="auto">
          <a:xfrm>
            <a:off x="3886200" y="194310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1-3</a:t>
            </a:r>
          </a:p>
        </p:txBody>
      </p:sp>
      <p:sp>
        <p:nvSpPr>
          <p:cNvPr id="212999" name="Oval 7"/>
          <p:cNvSpPr>
            <a:spLocks noChangeArrowheads="1"/>
          </p:cNvSpPr>
          <p:nvPr/>
        </p:nvSpPr>
        <p:spPr bwMode="auto">
          <a:xfrm>
            <a:off x="3200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1-97</a:t>
            </a:r>
          </a:p>
        </p:txBody>
      </p:sp>
      <p:sp>
        <p:nvSpPr>
          <p:cNvPr id="213000" name="Oval 8"/>
          <p:cNvSpPr>
            <a:spLocks noChangeArrowheads="1"/>
          </p:cNvSpPr>
          <p:nvPr/>
        </p:nvSpPr>
        <p:spPr bwMode="auto">
          <a:xfrm>
            <a:off x="4343400" y="2800350"/>
            <a:ext cx="742950" cy="628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1-17</a:t>
            </a:r>
          </a:p>
        </p:txBody>
      </p:sp>
      <p:cxnSp>
        <p:nvCxnSpPr>
          <p:cNvPr id="213001" name="AutoShape 9"/>
          <p:cNvCxnSpPr>
            <a:cxnSpLocks noChangeShapeType="1"/>
            <a:stCxn id="212998" idx="3"/>
            <a:endCxn id="212999" idx="0"/>
          </p:cNvCxnSpPr>
          <p:nvPr/>
        </p:nvCxnSpPr>
        <p:spPr bwMode="auto">
          <a:xfrm flipH="1">
            <a:off x="3571876" y="2494360"/>
            <a:ext cx="4226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3002" name="AutoShape 10"/>
          <p:cNvCxnSpPr>
            <a:cxnSpLocks noChangeShapeType="1"/>
            <a:stCxn id="212998" idx="5"/>
            <a:endCxn id="213000" idx="0"/>
          </p:cNvCxnSpPr>
          <p:nvPr/>
        </p:nvCxnSpPr>
        <p:spPr bwMode="auto">
          <a:xfrm>
            <a:off x="4520803" y="2494360"/>
            <a:ext cx="194072" cy="291703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3003" name="Line 11"/>
          <p:cNvSpPr>
            <a:spLocks noChangeShapeType="1"/>
          </p:cNvSpPr>
          <p:nvPr/>
        </p:nvSpPr>
        <p:spPr bwMode="auto">
          <a:xfrm>
            <a:off x="2000250" y="2400300"/>
            <a:ext cx="2514600" cy="4572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13004" name="AutoShape 12"/>
          <p:cNvCxnSpPr>
            <a:cxnSpLocks noChangeShapeType="1"/>
            <a:stCxn id="213000" idx="7"/>
            <a:endCxn id="212998" idx="6"/>
          </p:cNvCxnSpPr>
          <p:nvPr/>
        </p:nvCxnSpPr>
        <p:spPr bwMode="auto">
          <a:xfrm rot="5400000" flipH="1">
            <a:off x="4500563" y="2400300"/>
            <a:ext cx="620316" cy="334566"/>
          </a:xfrm>
          <a:prstGeom prst="curvedConnector2">
            <a:avLst/>
          </a:prstGeom>
          <a:noFill/>
          <a:ln w="38100">
            <a:solidFill>
              <a:srgbClr val="CC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C419-11FF-BF48-8401-945704B7BEC6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12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 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F39E7027-915F-7341-A9EA-C8CBFD2E8FA2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BD7862EB-E8D6-994B-BBF4-6CC3FFF92DD2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16AD8073-F55B-9144-802C-46456E9E217B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741D405E-8307-9B40-9F97-3F5DAC837EF3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4BFAB656-7532-6C41-9541-858AFF7D6765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A724F04A-1212-AA4C-B6F1-157BE88DDFD7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TUM_Praesentation_p_v1_16-9</Template>
  <TotalTime>0</TotalTime>
  <Words>4209</Words>
  <Application>Microsoft Macintosh PowerPoint</Application>
  <PresentationFormat>Bildschirmpräsentation (16:9)</PresentationFormat>
  <Paragraphs>2422</Paragraphs>
  <Slides>150</Slides>
  <Notes>141</Notes>
  <HiddenSlides>9</HiddenSlides>
  <MMClips>0</MMClips>
  <ScaleCrop>false</ScaleCrop>
  <HeadingPairs>
    <vt:vector size="8" baseType="variant">
      <vt:variant>
        <vt:lpstr>Verwendete Schriftarten</vt:lpstr>
      </vt:variant>
      <vt:variant>
        <vt:i4>17</vt:i4>
      </vt:variant>
      <vt:variant>
        <vt:lpstr>Design</vt:lpstr>
      </vt:variant>
      <vt:variant>
        <vt:i4>6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150</vt:i4>
      </vt:variant>
    </vt:vector>
  </HeadingPairs>
  <TitlesOfParts>
    <vt:vector size="177" baseType="lpstr">
      <vt:lpstr>Calibri</vt:lpstr>
      <vt:lpstr>Courier New</vt:lpstr>
      <vt:lpstr>Euclid Extra</vt:lpstr>
      <vt:lpstr>Euclid Math One</vt:lpstr>
      <vt:lpstr>Euclid Symbol</vt:lpstr>
      <vt:lpstr>IPDMath</vt:lpstr>
      <vt:lpstr>Monotype Sorts</vt:lpstr>
      <vt:lpstr>ＭＳ Ｐゴシック</vt:lpstr>
      <vt:lpstr>MT Extra</vt:lpstr>
      <vt:lpstr>Arial</vt:lpstr>
      <vt:lpstr>Arial Black</vt:lpstr>
      <vt:lpstr>JoinFont</vt:lpstr>
      <vt:lpstr>Symbol</vt:lpstr>
      <vt:lpstr>Tahoma</vt:lpstr>
      <vt:lpstr>Times New Roman</vt:lpstr>
      <vt:lpstr>Webdings</vt:lpstr>
      <vt:lpstr>Wingdings</vt:lpstr>
      <vt:lpstr>Titel 1</vt:lpstr>
      <vt:lpstr>Titel 2</vt:lpstr>
      <vt:lpstr>Titel 3</vt:lpstr>
      <vt:lpstr>Inhalt</vt:lpstr>
      <vt:lpstr>Kapiteltrenner blau</vt:lpstr>
      <vt:lpstr>Kapiteltrenner schwarz</vt:lpstr>
      <vt:lpstr>Visio</vt:lpstr>
      <vt:lpstr>Document</vt:lpstr>
      <vt:lpstr>Dokument</vt:lpstr>
      <vt:lpstr>VISIO</vt:lpstr>
      <vt:lpstr>Kapitel 8 Anfragebearbeitung </vt:lpstr>
      <vt:lpstr>Ablauf der Anfrageoptimierung</vt:lpstr>
      <vt:lpstr>Kanonische Übersetzung</vt:lpstr>
      <vt:lpstr>Kanonische Übersetzung</vt:lpstr>
      <vt:lpstr>Erste Optimierungsidee: „push-down“ Selektionen</vt:lpstr>
      <vt:lpstr> </vt:lpstr>
      <vt:lpstr>Äquivalenzerhaltende Transformationsregeln</vt:lpstr>
      <vt:lpstr>Äquivalenzerhaltende Transformationsregeln</vt:lpstr>
      <vt:lpstr>Äquivalenzerhaltende Transformationsregeln</vt:lpstr>
      <vt:lpstr>Äquivalenzerhaltende Transformationsregeln</vt:lpstr>
      <vt:lpstr>Äquivalenzerhaltende Transformationsregeln</vt:lpstr>
      <vt:lpstr>Heuristische Anwendung der Transformationsregeln</vt:lpstr>
      <vt:lpstr>Anwendung der Transformationsregeln </vt:lpstr>
      <vt:lpstr>Aufspalten der Selektionsprädikate</vt:lpstr>
      <vt:lpstr>Verschieben der Selektionsprädikate „Pushing Selections“</vt:lpstr>
      <vt:lpstr>Zusammenfassung von Selektionen und Kreuzprodukten zu Joins</vt:lpstr>
      <vt:lpstr>Optimierung der Joinreihenfolge Kommutativität und Assoziativität  ausnutzen</vt:lpstr>
      <vt:lpstr>Was hat´s gebracht?</vt:lpstr>
      <vt:lpstr>Einfügen von Projektionen</vt:lpstr>
      <vt:lpstr>Eine weitere Beispieloptimierung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Entschachtelung / Unnesting</vt:lpstr>
      <vt:lpstr>Dependent Join (nested loop Semantik)</vt:lpstr>
      <vt:lpstr>Einfache Entschachtelung</vt:lpstr>
      <vt:lpstr>PowerPoint-Präsentation</vt:lpstr>
      <vt:lpstr>Weitere Transformationsregeln</vt:lpstr>
      <vt:lpstr>Beispiel</vt:lpstr>
      <vt:lpstr>Entkoppelung rechter Seite von linker Seite: optional</vt:lpstr>
      <vt:lpstr>Pull-basierte Anfrageauswertung </vt:lpstr>
      <vt:lpstr>Pipelining vs. Pipeline-Breaker</vt:lpstr>
      <vt:lpstr>Pipelining vs. Pipeline-Breaker</vt:lpstr>
      <vt:lpstr>Pipeline-Breaker</vt:lpstr>
      <vt:lpstr>PowerPoint-Präsentation</vt:lpstr>
      <vt:lpstr>Implementierung des Joins: Strategien</vt:lpstr>
      <vt:lpstr>PowerPoint-Präsentation</vt:lpstr>
      <vt:lpstr>Implementierung des Joins: Strategien</vt:lpstr>
      <vt:lpstr>PowerPoint-Präsentation</vt:lpstr>
      <vt:lpstr>PowerPoint-Präsentation</vt:lpstr>
      <vt:lpstr>Implementierung des Joins: Strategien</vt:lpstr>
      <vt:lpstr>Konzeptuelle Idee des Hash-Joins</vt:lpstr>
      <vt:lpstr>„Normaler“ blockierender Hash-Join mit Überlauf: Partitionieren</vt:lpstr>
      <vt:lpstr>„Normaler“ blockierender Hash-Join mit Überlauf: Build/Probe</vt:lpstr>
      <vt:lpstr>PowerPoint-Präsentation</vt:lpstr>
      <vt:lpstr>PowerPoint-Präsentation</vt:lpstr>
      <vt:lpstr>PowerPoint-Präsentation</vt:lpstr>
      <vt:lpstr>PowerPoint-Präsentation</vt:lpstr>
      <vt:lpstr>Parallele Anfragebearbeitung: Hash Join</vt:lpstr>
      <vt:lpstr>Paralleler Hash Join – im Detail</vt:lpstr>
      <vt:lpstr>Mengendurchschnitt (~Join) mit  einem Hash/Partitionierungs-Algorithmus</vt:lpstr>
      <vt:lpstr>Mengendurchschnitt mit  einem Hash/Partitionierungs-Algorithmus</vt:lpstr>
      <vt:lpstr>Mengendurchschnitt mit  einem Hash/Partitionierungs-Algorithmus</vt:lpstr>
      <vt:lpstr>Mengendurchschnitt mit  einem Hash/Partitionierungs-Algorithmus</vt:lpstr>
      <vt:lpstr>Mengendurchschnitt mit  einem Hash/Partitionierungs-Algorithmus</vt:lpstr>
      <vt:lpstr>Mengendurchschnitt mit  einem Hash/Partitionierungs-Algorithmus</vt:lpstr>
      <vt:lpstr>Mengendurchschnitt mit  einem Hash/Partitionierungs-Algorithmus</vt:lpstr>
      <vt:lpstr>Mengendurchschnitt mit  einem Hash/Partitionierungs-Algorithmus</vt:lpstr>
      <vt:lpstr>Mengendurchschnitt mit  einem Hash/Partitionierungs-Algorithmus</vt:lpstr>
      <vt:lpstr>Mengendurchschnitt mit  einem Hash/Partitionierungs-Algorithmus</vt:lpstr>
      <vt:lpstr>Vergleich: Sort/Merge-Join versus Hash-Join</vt:lpstr>
      <vt:lpstr>Prallelausführung von Aggregat-Operationen</vt:lpstr>
      <vt:lpstr>Join mit Hashfilter (Bloom-Filter)</vt:lpstr>
      <vt:lpstr>Join mit Hashfilter (False Drop Abschätzung)</vt:lpstr>
      <vt:lpstr>Illustration: Externes Sortieren</vt:lpstr>
      <vt:lpstr>Illustration: Externes Sortieren</vt:lpstr>
      <vt:lpstr>Illustration: Externes Sortieren</vt:lpstr>
      <vt:lpstr>Illustration: Externes Sortieren</vt:lpstr>
      <vt:lpstr>Illustration: Externes Sortieren</vt:lpstr>
      <vt:lpstr>Illustration: Externes Sortieren</vt:lpstr>
      <vt:lpstr>Illustration: Externes Sortieren</vt:lpstr>
      <vt:lpstr>Illustration: Externes Sortieren</vt:lpstr>
      <vt:lpstr>Illustration: Externes Sortieren</vt:lpstr>
      <vt:lpstr>Illustration: Externes Sortieren</vt:lpstr>
      <vt:lpstr>Illustration: Externes Sortieren</vt:lpstr>
      <vt:lpstr>Illustration: Externes Sortieren</vt:lpstr>
      <vt:lpstr>Illustration: Externes Sortieren</vt:lpstr>
      <vt:lpstr>Illustration: Externes Sortieren</vt:lpstr>
      <vt:lpstr>Illustration: Externes Sortieren</vt:lpstr>
      <vt:lpstr>Externes Sortieren: Merge mittels Heap/Priority Queue</vt:lpstr>
      <vt:lpstr>Externes Sortieren: Merge mittels Heap/Priority Queue</vt:lpstr>
      <vt:lpstr>Externes Sortieren: Merge mittels Heap/Priority Queue</vt:lpstr>
      <vt:lpstr>Externes Sortieren: Merge mittels Heap/Priority Queue</vt:lpstr>
      <vt:lpstr>Externes Sortieren: Merge mittels Heap/Priority Queue</vt:lpstr>
      <vt:lpstr>Externes Sortieren: Merge mittels Heap/Priority Queue</vt:lpstr>
      <vt:lpstr>Externes Sortieren: Merge mittels Heap/Priority Queue</vt:lpstr>
      <vt:lpstr>Externes Sortieren: Merge mittels Heap/Priority Queue</vt:lpstr>
      <vt:lpstr>Mehrstufiges Mischen / Merge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Replacement Selection während der Run-Generierung</vt:lpstr>
      <vt:lpstr>Implementierungs-Details</vt:lpstr>
      <vt:lpstr>Algorithmen auf sehr großen Datenmengen</vt:lpstr>
      <vt:lpstr>Übersetzung der logischen Algebra </vt:lpstr>
      <vt:lpstr>Übersetzung der logischen Algebra </vt:lpstr>
      <vt:lpstr>Übersetzung der logischen Algebra </vt:lpstr>
      <vt:lpstr>PowerPoint-Präsentation</vt:lpstr>
      <vt:lpstr>Wiederholung der Optimierungsphasen </vt:lpstr>
      <vt:lpstr>PowerPoint-Präsentation</vt:lpstr>
      <vt:lpstr>PowerPoint-Präsentation</vt:lpstr>
      <vt:lpstr>Kostenbasierte Optimierung</vt:lpstr>
      <vt:lpstr>Problemgröße</vt:lpstr>
      <vt:lpstr>PowerPoint-Präsentation</vt:lpstr>
      <vt:lpstr> Selektivität</vt:lpstr>
      <vt:lpstr>PowerPoint-Präsentation</vt:lpstr>
      <vt:lpstr>Abschätzung für einfache Fälle</vt:lpstr>
      <vt:lpstr>PowerPoint-Präsentation</vt:lpstr>
      <vt:lpstr>PowerPoint-Präsentation</vt:lpstr>
      <vt:lpstr>PowerPoint-Präsentation</vt:lpstr>
      <vt:lpstr>I/O-Kosten: Block Nested Loop Join</vt:lpstr>
      <vt:lpstr>Tuning von Datenbanken</vt:lpstr>
      <vt:lpstr>Analysieren von Leistungsengpässen</vt:lpstr>
      <vt:lpstr>Baumdarstellung</vt:lpstr>
      <vt:lpstr>Algorithmen - Ansätze</vt:lpstr>
      <vt:lpstr>Problemgröße</vt:lpstr>
      <vt:lpstr>Dynamische Programmierung </vt:lpstr>
      <vt:lpstr>Optimierung durch Dynamische Programmierung</vt:lpstr>
      <vt:lpstr>DP - Beispiel</vt:lpstr>
      <vt:lpstr>DP - Beispiel</vt:lpstr>
      <vt:lpstr>DP - Beispiel</vt:lpstr>
      <vt:lpstr>DP - Beispiel</vt:lpstr>
      <vt:lpstr>Algorithmus DynProg</vt:lpstr>
      <vt:lpstr>PowerPoint-Präsentation</vt:lpstr>
    </vt:vector>
  </TitlesOfParts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Alfons Kemper</dc:creator>
  <cp:lastModifiedBy>Alfons Kemper</cp:lastModifiedBy>
  <cp:revision>41</cp:revision>
  <cp:lastPrinted>2021-09-14T09:16:05Z</cp:lastPrinted>
  <dcterms:created xsi:type="dcterms:W3CDTF">2019-02-25T13:58:14Z</dcterms:created>
  <dcterms:modified xsi:type="dcterms:W3CDTF">2021-09-14T14:07:56Z</dcterms:modified>
</cp:coreProperties>
</file>