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  <p:sldMasterId id="2147483668" r:id="rId2"/>
    <p:sldMasterId id="2147483674" r:id="rId3"/>
    <p:sldMasterId id="2147483648" r:id="rId4"/>
    <p:sldMasterId id="2147483684" r:id="rId5"/>
    <p:sldMasterId id="2147483697" r:id="rId6"/>
  </p:sldMasterIdLst>
  <p:notesMasterIdLst>
    <p:notesMasterId r:id="rId33"/>
  </p:notesMasterIdLst>
  <p:handoutMasterIdLst>
    <p:handoutMasterId r:id="rId34"/>
  </p:handout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9144000" cy="5143500" type="screen16x9"/>
  <p:notesSz cx="9925050" cy="66659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00">
          <p15:clr>
            <a:srgbClr val="A4A3A4"/>
          </p15:clr>
        </p15:guide>
        <p15:guide id="2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98C6EA"/>
    <a:srgbClr val="0052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D5ABB26-0587-4C30-8999-92F81FD0307C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269D01E-BC32-4049-B463-5C60D7B0CCD2}" styleName="Designformatvorlage 2 - Akz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Helle Formatvorlage 3 - Akz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Mittlere Formatvorlage 4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59" autoAdjust="0"/>
    <p:restoredTop sz="88272" autoAdjust="0"/>
  </p:normalViewPr>
  <p:slideViewPr>
    <p:cSldViewPr snapToGrid="0">
      <p:cViewPr varScale="1">
        <p:scale>
          <a:sx n="152" d="100"/>
          <a:sy n="152" d="100"/>
        </p:scale>
        <p:origin x="192" y="760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1" d="100"/>
          <a:sy n="131" d="100"/>
        </p:scale>
        <p:origin x="-810" y="-96"/>
      </p:cViewPr>
      <p:guideLst>
        <p:guide orient="horz" pos="2100"/>
        <p:guide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9" Type="http://schemas.openxmlformats.org/officeDocument/2006/relationships/slide" Target="slides/slide3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0751376-2EB8-4403-B858-305A8AAA6B01}" type="datetimeFigureOut">
              <a:rPr lang="en-GB"/>
              <a:pPr>
                <a:defRPr/>
              </a:pPr>
              <a:t>09/09/2021</a:t>
            </a:fld>
            <a:endParaRPr lang="en-GB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C15F7A-46C6-4AD2-BFEC-842DCCCC19C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95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1901" y="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C46BC9-2C9E-4670-A85A-6A588BA2D405}" type="datetimeFigureOut">
              <a:rPr lang="en-GB"/>
              <a:pPr>
                <a:defRPr/>
              </a:pPr>
              <a:t>09/09/2021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740025" y="500063"/>
            <a:ext cx="4445000" cy="2500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08" tIns="45354" rIns="90708" bIns="45354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506" y="3166309"/>
            <a:ext cx="7940040" cy="2999661"/>
          </a:xfrm>
          <a:prstGeom prst="rect">
            <a:avLst/>
          </a:prstGeom>
        </p:spPr>
        <p:txBody>
          <a:bodyPr vert="horz" wrap="square" lIns="90708" tIns="45354" rIns="90708" bIns="4535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1901" y="6331460"/>
            <a:ext cx="4300855" cy="333296"/>
          </a:xfrm>
          <a:prstGeom prst="rect">
            <a:avLst/>
          </a:prstGeom>
        </p:spPr>
        <p:txBody>
          <a:bodyPr vert="horz" lIns="90708" tIns="45354" rIns="90708" bIns="4535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AFC6D0-44D5-4EB7-828F-6F464F83D79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97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182563" indent="-182563" algn="l" rtl="0" fontAlgn="base">
      <a:spcBef>
        <a:spcPct val="30000"/>
      </a:spcBef>
      <a:spcAft>
        <a:spcPct val="0"/>
      </a:spcAft>
      <a:buFont typeface="Arial" charset="0"/>
      <a:buChar char="•"/>
      <a:defRPr sz="1200" kern="1200">
        <a:solidFill>
          <a:schemeClr val="tx1"/>
        </a:solidFill>
        <a:latin typeface="+mn-lt"/>
        <a:ea typeface="+mn-ea"/>
        <a:cs typeface="Arial" charset="0"/>
      </a:defRPr>
    </a:lvl2pPr>
    <a:lvl3pPr marL="355600" indent="-173038" algn="l" rtl="0" fontAlgn="base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Arial" charset="0"/>
      </a:defRPr>
    </a:lvl3pPr>
    <a:lvl4pPr marL="538163" indent="-182563" algn="l" rtl="0" fontAlgn="base">
      <a:spcBef>
        <a:spcPct val="30000"/>
      </a:spcBef>
      <a:spcAft>
        <a:spcPct val="0"/>
      </a:spcAft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Arial" charset="0"/>
      </a:defRPr>
    </a:lvl4pPr>
    <a:lvl5pPr marL="720725" indent="-182563" algn="l" rtl="0" fontAlgn="base">
      <a:spcBef>
        <a:spcPct val="30000"/>
      </a:spcBef>
      <a:spcAft>
        <a:spcPct val="0"/>
      </a:spcAft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9A91EC7-7143-A847-B95F-4EC39E8E269D}" type="slidenum">
              <a:rPr lang="de-DE" sz="1200">
                <a:latin typeface="Times New Roman" charset="0"/>
              </a:rPr>
              <a:pPr/>
              <a:t>1</a:t>
            </a:fld>
            <a:endParaRPr lang="de-DE" sz="1200">
              <a:latin typeface="Times New Roman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457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90E4F4-436B-904D-ABFF-B40C5E341F4D}" type="slidenum">
              <a:rPr lang="de-DE" sz="1200">
                <a:latin typeface="Times New Roman" charset="0"/>
              </a:rPr>
              <a:pPr/>
              <a:t>10</a:t>
            </a:fld>
            <a:endParaRPr lang="de-DE" sz="1200">
              <a:latin typeface="Times New Roman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068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D670CAB-35BA-F84C-AB3F-F1901237AFC3}" type="slidenum">
              <a:rPr lang="de-DE" sz="1200">
                <a:latin typeface="Times New Roman" charset="0"/>
              </a:rPr>
              <a:pPr/>
              <a:t>11</a:t>
            </a:fld>
            <a:endParaRPr lang="de-DE" sz="1200">
              <a:latin typeface="Times New Roman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867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F4A7AAE-2010-E746-BDCF-84C1AA992BCF}" type="slidenum">
              <a:rPr lang="de-DE" sz="1200">
                <a:latin typeface="Times New Roman" charset="0"/>
              </a:rPr>
              <a:pPr/>
              <a:t>12</a:t>
            </a:fld>
            <a:endParaRPr lang="de-DE" sz="1200"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870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EA63A56-B4B3-A745-AE1C-7C28723FCE5D}" type="slidenum">
              <a:rPr lang="de-DE" sz="1200">
                <a:latin typeface="Times New Roman" charset="0"/>
              </a:rPr>
              <a:pPr/>
              <a:t>13</a:t>
            </a:fld>
            <a:endParaRPr lang="de-DE" sz="1200">
              <a:latin typeface="Times New Roman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0388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A91B63F-5F96-A245-9D4E-C93D5B29DAC6}" type="slidenum">
              <a:rPr lang="de-DE" sz="1200">
                <a:latin typeface="Times New Roman" charset="0"/>
              </a:rPr>
              <a:pPr/>
              <a:t>14</a:t>
            </a:fld>
            <a:endParaRPr lang="de-DE" sz="1200"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8368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49F9048-CA4C-834D-A516-CC330FD0AF79}" type="slidenum">
              <a:rPr lang="de-DE" sz="1200">
                <a:latin typeface="Times New Roman" charset="0"/>
              </a:rPr>
              <a:pPr/>
              <a:t>15</a:t>
            </a:fld>
            <a:endParaRPr lang="de-DE" sz="1200">
              <a:latin typeface="Times New Roman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903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9F8EAD6-01D6-DB48-8203-7681CE8535B2}" type="slidenum">
              <a:rPr lang="de-DE" sz="1200">
                <a:latin typeface="Times New Roman" charset="0"/>
              </a:rPr>
              <a:pPr/>
              <a:t>16</a:t>
            </a:fld>
            <a:endParaRPr lang="de-DE" sz="1200"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1288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9D6081A-F754-AD43-9A95-34F503CD4C99}" type="slidenum">
              <a:rPr lang="de-DE" sz="1200">
                <a:latin typeface="Times New Roman" charset="0"/>
              </a:rPr>
              <a:pPr/>
              <a:t>17</a:t>
            </a:fld>
            <a:endParaRPr lang="de-DE" sz="1200">
              <a:latin typeface="Times New Roman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9217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BD1864C-506F-3147-97FE-3D0AA4EC01DC}" type="slidenum">
              <a:rPr lang="de-DE" sz="1200">
                <a:latin typeface="Times New Roman" charset="0"/>
              </a:rPr>
              <a:pPr/>
              <a:t>18</a:t>
            </a:fld>
            <a:endParaRPr lang="de-DE" sz="1200"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9955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FB9C89-50C2-A244-B29E-30109651820A}" type="slidenum">
              <a:rPr lang="de-DE" sz="1200">
                <a:latin typeface="Times New Roman" charset="0"/>
              </a:rPr>
              <a:pPr/>
              <a:t>19</a:t>
            </a:fld>
            <a:endParaRPr lang="de-DE" sz="1200">
              <a:latin typeface="Times New Roman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64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9FE8232-5FE7-F14E-9C4B-7D83EAA3B448}" type="slidenum">
              <a:rPr lang="de-DE" sz="1200">
                <a:latin typeface="Times New Roman" charset="0"/>
              </a:rPr>
              <a:pPr/>
              <a:t>2</a:t>
            </a:fld>
            <a:endParaRPr lang="de-DE" sz="1200">
              <a:latin typeface="Times New Roman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699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B4FBB9-7272-2443-AF09-714033B7E014}" type="slidenum">
              <a:rPr lang="de-DE" sz="1200">
                <a:latin typeface="Times New Roman" charset="0"/>
              </a:rPr>
              <a:pPr/>
              <a:t>3</a:t>
            </a:fld>
            <a:endParaRPr lang="de-DE" sz="1200">
              <a:latin typeface="Times New Roman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844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1C8ADA0-BD8F-2D4F-949E-7C7BDE660A1D}" type="slidenum">
              <a:rPr lang="de-DE" sz="1200">
                <a:latin typeface="Times New Roman" charset="0"/>
              </a:rPr>
              <a:pPr/>
              <a:t>4</a:t>
            </a:fld>
            <a:endParaRPr lang="de-DE" sz="1200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394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9CACE4-90F3-4E47-B3D3-81377FE0374E}" type="slidenum">
              <a:rPr lang="de-DE" sz="1200">
                <a:latin typeface="Times New Roman" charset="0"/>
              </a:rPr>
              <a:pPr/>
              <a:t>5</a:t>
            </a:fld>
            <a:endParaRPr lang="de-DE" sz="1200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082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695A75-CC82-1C43-B165-9FBB65952948}" type="slidenum">
              <a:rPr lang="de-DE" sz="1200">
                <a:latin typeface="Times New Roman" charset="0"/>
              </a:rPr>
              <a:pPr/>
              <a:t>6</a:t>
            </a:fld>
            <a:endParaRPr lang="de-DE" sz="1200">
              <a:latin typeface="Times New Roman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825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8D35759-B07A-2741-B2A3-C1DD98D3FEDB}" type="slidenum">
              <a:rPr lang="de-DE" sz="1200">
                <a:latin typeface="Times New Roman" charset="0"/>
              </a:rPr>
              <a:pPr/>
              <a:t>7</a:t>
            </a:fld>
            <a:endParaRPr lang="de-DE" sz="1200">
              <a:latin typeface="Times New Roman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247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2BB1C13-D9D4-B54A-86F1-576ECEEDA05B}" type="slidenum">
              <a:rPr lang="de-DE" sz="1200">
                <a:latin typeface="Times New Roman" charset="0"/>
              </a:rPr>
              <a:pPr/>
              <a:t>8</a:t>
            </a:fld>
            <a:endParaRPr lang="de-DE" sz="1200"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882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D8C695E-B1E1-2748-B915-AB5297F9AB53}" type="slidenum">
              <a:rPr lang="de-DE" sz="1200">
                <a:latin typeface="Times New Roman" charset="0"/>
              </a:rPr>
              <a:pPr/>
              <a:t>9</a:t>
            </a:fld>
            <a:endParaRPr lang="de-DE" sz="1200">
              <a:latin typeface="Times New Roman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14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83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2"/>
          <p:cNvSpPr>
            <a:spLocks noGrp="1"/>
          </p:cNvSpPr>
          <p:nvPr>
            <p:ph idx="14" hasCustomPrompt="1"/>
          </p:nvPr>
        </p:nvSpPr>
        <p:spPr>
          <a:xfrm>
            <a:off x="319091" y="1602000"/>
            <a:ext cx="4180910" cy="309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3" name="Inhaltsplatzhalter 2"/>
          <p:cNvSpPr>
            <a:spLocks noGrp="1"/>
          </p:cNvSpPr>
          <p:nvPr>
            <p:ph idx="15" hasCustomPrompt="1"/>
          </p:nvPr>
        </p:nvSpPr>
        <p:spPr>
          <a:xfrm>
            <a:off x="4647179" y="1602000"/>
            <a:ext cx="4180910" cy="3095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baseline="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901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noProof="0"/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148752"/>
            <a:ext cx="4188333" cy="2547074"/>
          </a:xfrm>
          <a:prstGeom prst="rect">
            <a:avLst/>
          </a:prstGeom>
        </p:spPr>
        <p:txBody>
          <a:bodyPr lIns="0" rIns="0"/>
          <a:lstStyle>
            <a:lvl1pPr>
              <a:defRPr lang="de-DE" sz="14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400" baseline="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648200" y="2148840"/>
            <a:ext cx="4180392" cy="2546911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+ Text (Hintergru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 bwMode="auto">
          <a:xfrm>
            <a:off x="0" y="2152650"/>
            <a:ext cx="9144000" cy="29908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hangingPunct="0"/>
            <a:endParaRPr lang="de-DE" sz="1000">
              <a:latin typeface="Arial" pitchFamily="34" charset="0"/>
            </a:endParaRPr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noProof="0"/>
          </a:p>
        </p:txBody>
      </p:sp>
      <p:sp>
        <p:nvSpPr>
          <p:cNvPr id="8" name="Inhaltsplatzhalter 9"/>
          <p:cNvSpPr>
            <a:spLocks noGrp="1"/>
          </p:cNvSpPr>
          <p:nvPr>
            <p:ph sz="quarter" idx="18"/>
          </p:nvPr>
        </p:nvSpPr>
        <p:spPr>
          <a:xfrm>
            <a:off x="316992" y="2152650"/>
            <a:ext cx="4197858" cy="2552700"/>
          </a:xfrm>
          <a:prstGeom prst="rect">
            <a:avLst/>
          </a:prstGeom>
        </p:spPr>
        <p:txBody>
          <a:bodyPr lIns="0" rIns="0"/>
          <a:lstStyle>
            <a:lvl1pPr>
              <a:defRPr lang="de-DE" sz="1400" kern="12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400" baseline="0"/>
            </a:lvl3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4648200" y="2143125"/>
            <a:ext cx="4180392" cy="2543176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9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e-DE" noProof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7"/>
          </p:nvPr>
        </p:nvSpPr>
        <p:spPr>
          <a:xfrm>
            <a:off x="0" y="2133600"/>
            <a:ext cx="9144000" cy="300990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19090" y="1600200"/>
            <a:ext cx="8508999" cy="495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11508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r formatfü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1600200"/>
            <a:ext cx="9144000" cy="3543299"/>
          </a:xfrm>
          <a:prstGeom prst="rect">
            <a:avLst/>
          </a:prstGeom>
        </p:spPr>
        <p:txBody>
          <a:bodyPr/>
          <a:lstStyle>
            <a:lvl1pPr>
              <a:lnSpc>
                <a:spcPct val="114000"/>
              </a:lnSpc>
              <a:defRPr sz="1400"/>
            </a:lvl1pPr>
          </a:lstStyle>
          <a:p>
            <a:endParaRPr lang="de-DE" dirty="0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87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baseline="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r>
              <a:rPr lang="de-DE" noProof="0" dirty="0"/>
              <a:t/>
            </a: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Präsentationsmuster</a:t>
            </a:r>
            <a:br>
              <a:rPr lang="de-DE" noProof="0" dirty="0"/>
            </a:br>
            <a:r>
              <a:rPr lang="de-DE" noProof="0" dirty="0"/>
              <a:t/>
            </a:r>
            <a:br>
              <a:rPr lang="de-DE" noProof="0" dirty="0"/>
            </a:br>
            <a:r>
              <a:rPr lang="de-DE" noProof="0" dirty="0"/>
              <a:t>kann auch als </a:t>
            </a:r>
            <a:r>
              <a:rPr lang="de-DE" noProof="0" dirty="0" err="1"/>
              <a:t>Kapiteltrenner</a:t>
            </a:r>
            <a:r>
              <a:rPr lang="de-DE" noProof="0" dirty="0"/>
              <a:t> verwendet werden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4229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00600"/>
            <a:ext cx="29718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D5B6DD-25A4-FB48-927C-28AA4F58A092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34634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5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00600"/>
            <a:ext cx="29718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35944-F18F-9A48-9D0F-77E60BB1EAF6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105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4800600"/>
            <a:ext cx="29718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5C6AA5-3889-F24B-A0F0-CA27E98922C8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4361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600" baseline="0" noProof="0" dirty="0" smtClean="0">
                <a:solidFill>
                  <a:schemeClr val="bg1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ts val="3200"/>
              </a:lnSpc>
              <a:defRPr lang="de-DE" sz="2500" noProof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Titel der Präsentation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>
                <a:solidFill>
                  <a:srgbClr val="000000"/>
                </a:solidFill>
              </a:defRPr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16" name="Inhaltsplatzhalter 2"/>
          <p:cNvSpPr>
            <a:spLocks noGrp="1"/>
          </p:cNvSpPr>
          <p:nvPr>
            <p:ph idx="10" hasCustomPrompt="1"/>
          </p:nvPr>
        </p:nvSpPr>
        <p:spPr>
          <a:xfrm>
            <a:off x="319088" y="1484040"/>
            <a:ext cx="8508999" cy="955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50000"/>
              </a:lnSpc>
              <a:defRPr lang="de-DE" sz="1400" baseline="0" noProof="0" dirty="0" smtClean="0"/>
            </a:lvl1pPr>
            <a:lvl2pPr>
              <a:defRPr lang="de-DE" noProof="0" dirty="0" smtClean="0"/>
            </a:lvl2pPr>
          </a:lstStyle>
          <a:p>
            <a:pPr lvl="0"/>
            <a:r>
              <a:rPr lang="de-DE" noProof="0" dirty="0"/>
              <a:t>Referent</a:t>
            </a:r>
            <a:br>
              <a:rPr lang="de-DE" noProof="0" dirty="0"/>
            </a:br>
            <a:r>
              <a:rPr lang="de-DE" noProof="0" dirty="0"/>
              <a:t>Ort, Datum (Schreibweise: 00. Januar 2015)</a:t>
            </a: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347635" y="4806203"/>
            <a:ext cx="575236" cy="26894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1600200"/>
            <a:ext cx="8508999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 lIns="0" rIns="0"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19090" y="2143125"/>
            <a:ext cx="8508999" cy="254317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  <a:lvl2pPr>
              <a:lnSpc>
                <a:spcPct val="114000"/>
              </a:lnSpc>
              <a:defRPr lang="de-DE" sz="1400" noProof="0" dirty="0" smtClean="0"/>
            </a:lvl2pPr>
            <a:lvl3pPr>
              <a:defRPr sz="1400" baseline="0"/>
            </a:lvl3pPr>
          </a:lstStyle>
          <a:p>
            <a:pPr lvl="0"/>
            <a:r>
              <a:rPr lang="de-DE" noProof="0" dirty="0"/>
              <a:t>Inhalt durch Klicken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 useBgFill="1"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19090" y="972000"/>
            <a:ext cx="8508999" cy="410369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3200"/>
              </a:lnSpc>
              <a:defRPr lang="de-DE" sz="2500" noProof="0" dirty="0"/>
            </a:lvl1pPr>
          </a:lstStyle>
          <a:p>
            <a:pPr lvl="0"/>
            <a:r>
              <a:rPr lang="de-DE" noProof="0" dirty="0"/>
              <a:t>Titel durch Klicken bearbeiten</a:t>
            </a:r>
          </a:p>
        </p:txBody>
      </p:sp>
      <p:sp useBgFill="1"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 useBgFill="1">
        <p:nvSpPr>
          <p:cNvPr id="7" name="Fußzeilenplatzhalt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 useBgFill="1">
        <p:nvSpPr>
          <p:cNvPr id="6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19090" y="1600200"/>
            <a:ext cx="8508999" cy="505305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14000"/>
              </a:lnSpc>
              <a:defRPr lang="de-DE" sz="1400" noProof="0" dirty="0" smtClean="0"/>
            </a:lvl1pPr>
          </a:lstStyle>
          <a:p>
            <a:pPr lvl="0"/>
            <a:r>
              <a:rPr lang="de-DE" noProof="0" dirty="0"/>
              <a:t>Inhalt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183948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theme" Target="../theme/theme3.xml"/><Relationship Id="rId3" Type="http://schemas.openxmlformats.org/officeDocument/2006/relationships/image" Target="../media/image1.w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Relationship Id="rId9" Type="http://schemas.openxmlformats.org/officeDocument/2006/relationships/theme" Target="../theme/theme4.xml"/><Relationship Id="rId10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theme" Target="../theme/theme5.xml"/><Relationship Id="rId3" Type="http://schemas.openxmlformats.org/officeDocument/2006/relationships/image" Target="../media/image3.emf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theme" Target="../theme/theme6.xml"/><Relationship Id="rId3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7829538" cy="28851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5" name="Bild 8" descr="20150416 tum logo blau png final.png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402702" y="140098"/>
            <a:ext cx="604774" cy="3185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12" r:id="rId2"/>
    <p:sldLayoutId id="2147483713" r:id="rId3"/>
    <p:sldLayoutId id="2147483714" r:id="rId4"/>
  </p:sldLayoutIdLst>
  <p:hf hdr="0" ftr="0" dt="0"/>
  <p:txStyles>
    <p:titleStyle>
      <a:lvl1pPr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1" fontAlgn="base" hangingPunct="1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1" fontAlgn="base" hangingPunct="1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feld 22"/>
          <p:cNvSpPr txBox="1"/>
          <p:nvPr/>
        </p:nvSpPr>
        <p:spPr>
          <a:xfrm>
            <a:off x="7713330" y="4922462"/>
            <a:ext cx="1115376" cy="210507"/>
          </a:xfrm>
          <a:prstGeom prst="rect">
            <a:avLst/>
          </a:prstGeom>
        </p:spPr>
        <p:txBody>
          <a:bodyPr wrap="square" lIns="0" tIns="0" rIns="0" bIns="0" rtlCol="0" anchor="b" anchorCtr="0">
            <a:spAutoFit/>
          </a:bodyPr>
          <a:lstStyle/>
          <a:p>
            <a:pPr algn="r">
              <a:lnSpc>
                <a:spcPct val="114000"/>
              </a:lnSpc>
            </a:pPr>
            <a:fld id="{C51078C5-4710-4254-8001-F1C0900803FD}" type="slidenum">
              <a:rPr lang="de-DE" sz="1200" smtClean="0">
                <a:latin typeface="+mn-lt"/>
                <a:cs typeface="Arial" pitchFamily="34" charset="0"/>
              </a:rPr>
              <a:pPr algn="r">
                <a:lnSpc>
                  <a:spcPct val="114000"/>
                </a:lnSpc>
              </a:pPr>
              <a:t>‹Nr.›</a:t>
            </a:fld>
            <a:endParaRPr lang="de-DE" sz="1200" dirty="0">
              <a:latin typeface="+mn-lt"/>
              <a:cs typeface="Arial" pitchFamily="34" charset="0"/>
            </a:endParaRPr>
          </a:p>
        </p:txBody>
      </p:sp>
      <p:pic>
        <p:nvPicPr>
          <p:cNvPr id="5" name="Bild 4" descr="Fahnen_HG.jpg"/>
          <p:cNvPicPr>
            <a:picLocks noChangeAspect="1"/>
          </p:cNvPicPr>
          <p:nvPr/>
        </p:nvPicPr>
        <p:blipFill>
          <a:blip r:embed="rId3" cstate="screen"/>
          <a:srcRect l="398" t="14167" b="1083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8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Bild 6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8411" y="324000"/>
            <a:ext cx="604774" cy="318516"/>
          </a:xfrm>
          <a:prstGeom prst="rect">
            <a:avLst/>
          </a:prstGeom>
        </p:spPr>
      </p:pic>
      <p:sp>
        <p:nvSpPr>
          <p:cNvPr id="11" name="Textfeld 10"/>
          <p:cNvSpPr txBox="1"/>
          <p:nvPr userDrawn="1"/>
        </p:nvSpPr>
        <p:spPr>
          <a:xfrm>
            <a:off x="319506" y="321468"/>
            <a:ext cx="7160425" cy="3462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Lehrstuhl für Mustertechnik</a:t>
            </a:r>
          </a:p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Fakultät für Musterverfahren</a:t>
            </a:r>
          </a:p>
          <a:p>
            <a:pPr>
              <a:lnSpc>
                <a:spcPts val="900"/>
              </a:lnSpc>
            </a:pPr>
            <a:r>
              <a:rPr lang="de-DE" sz="800" dirty="0">
                <a:solidFill>
                  <a:schemeClr val="tx2"/>
                </a:solidFill>
                <a:latin typeface="+mn-lt"/>
              </a:rPr>
              <a:t>Technische Universität</a:t>
            </a:r>
            <a:r>
              <a:rPr lang="de-DE" sz="800" baseline="0" dirty="0">
                <a:solidFill>
                  <a:schemeClr val="tx2"/>
                </a:solidFill>
                <a:latin typeface="+mn-lt"/>
              </a:rPr>
              <a:t> München</a:t>
            </a:r>
            <a:endParaRPr lang="de-DE" sz="800" dirty="0">
              <a:solidFill>
                <a:schemeClr val="tx2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20150416 tum logo blau png final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18411" y="324000"/>
            <a:ext cx="604774" cy="318516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74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4" r:id="rId2"/>
    <p:sldLayoutId id="2147483704" r:id="rId3"/>
    <p:sldLayoutId id="2147483657" r:id="rId4"/>
    <p:sldLayoutId id="2147483711" r:id="rId5"/>
    <p:sldLayoutId id="2147483703" r:id="rId6"/>
    <p:sldLayoutId id="2147483653" r:id="rId7"/>
    <p:sldLayoutId id="2147483656" r:id="rId8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5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 bwMode="hidden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/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7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hidden"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4" name="Bild 3" descr="20150416 tum logo blau png fin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black">
          <a:xfrm>
            <a:off x="8218800" y="324000"/>
            <a:ext cx="599513" cy="320288"/>
          </a:xfrm>
          <a:prstGeom prst="rect">
            <a:avLst/>
          </a:prstGeom>
        </p:spPr>
      </p:pic>
      <p:sp>
        <p:nvSpPr>
          <p:cNvPr id="9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6774934" y="4854985"/>
            <a:ext cx="205200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CE58CB1E-F828-4F11-99E0-327109AF9DA4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311162" y="4854985"/>
            <a:ext cx="6464280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</p:sldLayoutIdLst>
  <p:hf hdr="0" ftr="0" dt="0"/>
  <p:txStyles>
    <p:titleStyle>
      <a:lvl1pPr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defRPr sz="2200" b="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213" indent="-176213" algn="l" rtl="0" eaLnBrk="0" fontAlgn="base" hangingPunct="0">
        <a:lnSpc>
          <a:spcPct val="10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415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7800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6213" algn="l" rtl="0" eaLnBrk="0" fontAlgn="base" hangingPunct="0">
        <a:lnSpc>
          <a:spcPct val="125000"/>
        </a:lnSpc>
        <a:spcBef>
          <a:spcPct val="0"/>
        </a:spcBef>
        <a:spcAft>
          <a:spcPct val="0"/>
        </a:spcAft>
        <a:buFont typeface="Symbol" pitchFamily="18" charset="2"/>
        <a:buChar char="-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100">
                <a:latin typeface="Arial Black" charset="0"/>
              </a:rPr>
              <a:t>Datenintegrität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800" dirty="0" err="1">
                <a:latin typeface="Tahoma" charset="0"/>
              </a:rPr>
              <a:t>Integitätsbedingungen</a:t>
            </a:r>
            <a:endParaRPr lang="de-DE" sz="1800" dirty="0">
              <a:latin typeface="Tahoma" charset="0"/>
            </a:endParaRPr>
          </a:p>
          <a:p>
            <a:pPr lvl="2"/>
            <a:r>
              <a:rPr lang="de-DE" sz="1600" dirty="0">
                <a:latin typeface="Tahoma" charset="0"/>
              </a:rPr>
              <a:t>Schlüssel</a:t>
            </a:r>
          </a:p>
          <a:p>
            <a:pPr lvl="2"/>
            <a:r>
              <a:rPr lang="de-DE" sz="1600" dirty="0" err="1">
                <a:latin typeface="Tahoma" charset="0"/>
              </a:rPr>
              <a:t>Beziehungskardinalitäten</a:t>
            </a:r>
            <a:endParaRPr lang="de-DE" sz="1600" dirty="0">
              <a:latin typeface="Tahoma" charset="0"/>
            </a:endParaRPr>
          </a:p>
          <a:p>
            <a:pPr lvl="2"/>
            <a:r>
              <a:rPr lang="de-DE" sz="1600" dirty="0">
                <a:latin typeface="Tahoma" charset="0"/>
              </a:rPr>
              <a:t>Attributdomänen</a:t>
            </a:r>
          </a:p>
          <a:p>
            <a:pPr lvl="2"/>
            <a:r>
              <a:rPr lang="de-DE" sz="1600" dirty="0">
                <a:latin typeface="Tahoma" charset="0"/>
              </a:rPr>
              <a:t>Inklusion bei Generalisierung</a:t>
            </a:r>
          </a:p>
          <a:p>
            <a:r>
              <a:rPr lang="de-DE" sz="1800" dirty="0">
                <a:latin typeface="Tahoma" charset="0"/>
              </a:rPr>
              <a:t>statische Integritätsbedingungen</a:t>
            </a:r>
          </a:p>
          <a:p>
            <a:pPr lvl="2"/>
            <a:r>
              <a:rPr lang="de-DE" sz="1600" dirty="0">
                <a:latin typeface="Tahoma" charset="0"/>
              </a:rPr>
              <a:t>Bedingungen an den Zustand der Datenbasis</a:t>
            </a:r>
          </a:p>
          <a:p>
            <a:r>
              <a:rPr lang="de-DE" sz="1800" dirty="0">
                <a:latin typeface="Tahoma" charset="0"/>
              </a:rPr>
              <a:t>dynamische Integritätsbedingungen</a:t>
            </a:r>
          </a:p>
          <a:p>
            <a:pPr lvl="2"/>
            <a:r>
              <a:rPr lang="de-DE" sz="1600" dirty="0">
                <a:latin typeface="Tahoma" charset="0"/>
              </a:rPr>
              <a:t>Bedingungen an </a:t>
            </a:r>
            <a:r>
              <a:rPr lang="de-DE" sz="1600" dirty="0" smtClean="0">
                <a:latin typeface="Tahoma" charset="0"/>
              </a:rPr>
              <a:t>Zustandsübergänge</a:t>
            </a:r>
          </a:p>
          <a:p>
            <a:r>
              <a:rPr lang="de-DE" sz="1800" dirty="0" smtClean="0">
                <a:latin typeface="Tahoma" charset="0"/>
              </a:rPr>
              <a:t>Temporale Daten in SQL</a:t>
            </a:r>
          </a:p>
          <a:p>
            <a:pPr lvl="2"/>
            <a:r>
              <a:rPr lang="de-DE" sz="1600" dirty="0" smtClean="0">
                <a:latin typeface="Tahoma" charset="0"/>
              </a:rPr>
              <a:t>System-</a:t>
            </a:r>
            <a:r>
              <a:rPr lang="de-DE" sz="1600" dirty="0" err="1" smtClean="0">
                <a:latin typeface="Tahoma" charset="0"/>
              </a:rPr>
              <a:t>versioniert</a:t>
            </a:r>
            <a:endParaRPr lang="de-DE" sz="1600" dirty="0" smtClean="0">
              <a:latin typeface="Tahoma" charset="0"/>
            </a:endParaRPr>
          </a:p>
          <a:p>
            <a:pPr lvl="2"/>
            <a:r>
              <a:rPr lang="de-DE" sz="1600" dirty="0" smtClean="0">
                <a:latin typeface="Tahoma" charset="0"/>
              </a:rPr>
              <a:t>Anwendungs-</a:t>
            </a:r>
            <a:r>
              <a:rPr lang="de-DE" sz="1600" dirty="0" err="1" smtClean="0">
                <a:latin typeface="Tahoma" charset="0"/>
              </a:rPr>
              <a:t>versioniert</a:t>
            </a:r>
            <a:endParaRPr lang="de-DE" sz="1600" dirty="0">
              <a:latin typeface="Tahoma" charset="0"/>
            </a:endParaRPr>
          </a:p>
          <a:p>
            <a:endParaRPr lang="de-DE" dirty="0">
              <a:latin typeface="Tahoma" charset="0"/>
            </a:endParaRPr>
          </a:p>
          <a:p>
            <a:endParaRPr lang="de-DE" dirty="0">
              <a:latin typeface="Tahoma" charset="0"/>
            </a:endParaRPr>
          </a:p>
          <a:p>
            <a:endParaRPr lang="de-DE" dirty="0">
              <a:latin typeface="Tahoma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0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Einfache statische Integritätsbedingungen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 dirty="0">
              <a:latin typeface="Tahoma" charset="0"/>
            </a:endParaRPr>
          </a:p>
          <a:p>
            <a:endParaRPr lang="de-DE" dirty="0">
              <a:latin typeface="Tahoma" charset="0"/>
            </a:endParaRPr>
          </a:p>
          <a:p>
            <a:r>
              <a:rPr lang="de-DE" dirty="0">
                <a:latin typeface="Tahoma" charset="0"/>
              </a:rPr>
              <a:t>Wertebereichseinschränkungen</a:t>
            </a:r>
          </a:p>
          <a:p>
            <a:pPr>
              <a:buFont typeface="Webdings" charset="0"/>
              <a:buNone/>
            </a:pPr>
            <a:r>
              <a:rPr lang="de-DE" dirty="0">
                <a:latin typeface="Tahoma" charset="0"/>
              </a:rPr>
              <a:t>	... </a:t>
            </a:r>
            <a:r>
              <a:rPr lang="de-DE" b="1" dirty="0">
                <a:latin typeface="Tahoma" charset="0"/>
              </a:rPr>
              <a:t>check</a:t>
            </a:r>
            <a:r>
              <a:rPr lang="de-DE" dirty="0">
                <a:latin typeface="Tahoma" charset="0"/>
              </a:rPr>
              <a:t> Semester </a:t>
            </a:r>
            <a:r>
              <a:rPr lang="de-DE" b="1" dirty="0" err="1">
                <a:latin typeface="Tahoma" charset="0"/>
              </a:rPr>
              <a:t>between</a:t>
            </a:r>
            <a:r>
              <a:rPr lang="de-DE" dirty="0">
                <a:latin typeface="Tahoma" charset="0"/>
              </a:rPr>
              <a:t> 1 </a:t>
            </a:r>
            <a:r>
              <a:rPr lang="de-DE" b="1" dirty="0" err="1">
                <a:latin typeface="Tahoma" charset="0"/>
              </a:rPr>
              <a:t>and</a:t>
            </a:r>
            <a:r>
              <a:rPr lang="de-DE" dirty="0">
                <a:latin typeface="Tahoma" charset="0"/>
              </a:rPr>
              <a:t> </a:t>
            </a:r>
            <a:r>
              <a:rPr lang="de-DE" dirty="0" smtClean="0">
                <a:latin typeface="Tahoma" charset="0"/>
              </a:rPr>
              <a:t>13</a:t>
            </a:r>
          </a:p>
          <a:p>
            <a:pPr>
              <a:buFont typeface="Webdings" charset="0"/>
              <a:buNone/>
            </a:pPr>
            <a:endParaRPr lang="de-DE" dirty="0">
              <a:latin typeface="Tahoma" charset="0"/>
            </a:endParaRPr>
          </a:p>
          <a:p>
            <a:pPr>
              <a:buFont typeface="Webdings" charset="0"/>
              <a:buNone/>
            </a:pPr>
            <a:endParaRPr lang="de-DE" dirty="0">
              <a:latin typeface="Tahoma" charset="0"/>
            </a:endParaRPr>
          </a:p>
          <a:p>
            <a:r>
              <a:rPr lang="de-DE" dirty="0">
                <a:latin typeface="Tahoma" charset="0"/>
              </a:rPr>
              <a:t>Aufzählungstypen</a:t>
            </a:r>
          </a:p>
          <a:p>
            <a:pPr>
              <a:buFont typeface="Webdings" charset="0"/>
              <a:buNone/>
            </a:pPr>
            <a:r>
              <a:rPr lang="de-DE" dirty="0">
                <a:latin typeface="Tahoma" charset="0"/>
              </a:rPr>
              <a:t>	... </a:t>
            </a:r>
            <a:r>
              <a:rPr lang="de-DE" b="1" dirty="0">
                <a:latin typeface="Tahoma" charset="0"/>
              </a:rPr>
              <a:t>check</a:t>
            </a:r>
            <a:r>
              <a:rPr lang="de-DE" dirty="0">
                <a:latin typeface="Tahoma" charset="0"/>
              </a:rPr>
              <a:t> Rang </a:t>
            </a:r>
            <a:r>
              <a:rPr lang="de-DE" b="1" dirty="0">
                <a:latin typeface="Tahoma" charset="0"/>
              </a:rPr>
              <a:t>in</a:t>
            </a:r>
            <a:r>
              <a:rPr lang="de-DE" dirty="0">
                <a:latin typeface="Tahoma" charset="0"/>
              </a:rPr>
              <a:t> (`C2´, `C3´, `C4´) ...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8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Das Universitätsschema mit Integritätsbedingungen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143000" y="524710"/>
            <a:ext cx="7564772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 dirty="0" err="1">
                <a:latin typeface="Tahoma" charset="0"/>
              </a:rPr>
              <a:t>create</a:t>
            </a:r>
            <a:r>
              <a:rPr lang="de-DE" sz="1800" b="1" dirty="0">
                <a:latin typeface="Tahoma" charset="0"/>
              </a:rPr>
              <a:t> </a:t>
            </a:r>
            <a:r>
              <a:rPr lang="de-DE" sz="1800" b="1" dirty="0" err="1">
                <a:latin typeface="Tahoma" charset="0"/>
              </a:rPr>
              <a:t>table</a:t>
            </a:r>
            <a:r>
              <a:rPr lang="de-DE" sz="1800" dirty="0">
                <a:latin typeface="Tahoma" charset="0"/>
              </a:rPr>
              <a:t> Studenten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( </a:t>
            </a:r>
            <a:r>
              <a:rPr lang="de-DE" sz="1800" dirty="0" err="1">
                <a:latin typeface="Tahoma" charset="0"/>
              </a:rPr>
              <a:t>MatrNr</a:t>
            </a:r>
            <a:r>
              <a:rPr lang="de-DE" sz="1800" dirty="0">
                <a:latin typeface="Tahoma" charset="0"/>
              </a:rPr>
              <a:t>		</a:t>
            </a:r>
            <a:r>
              <a:rPr lang="de-DE" sz="1800" b="1" dirty="0">
                <a:latin typeface="Tahoma" charset="0"/>
              </a:rPr>
              <a:t>integer </a:t>
            </a:r>
            <a:r>
              <a:rPr lang="de-DE" sz="1800" b="1" dirty="0" err="1">
                <a:latin typeface="Tahoma" charset="0"/>
              </a:rPr>
              <a:t>primary</a:t>
            </a:r>
            <a:r>
              <a:rPr lang="de-DE" sz="1800" b="1" dirty="0">
                <a:latin typeface="Tahoma" charset="0"/>
              </a:rPr>
              <a:t> </a:t>
            </a:r>
            <a:r>
              <a:rPr lang="de-DE" sz="1800" b="1" dirty="0" err="1">
                <a:latin typeface="Tahoma" charset="0"/>
              </a:rPr>
              <a:t>key</a:t>
            </a:r>
            <a:r>
              <a:rPr lang="de-DE" sz="1800" dirty="0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Name		</a:t>
            </a:r>
            <a:r>
              <a:rPr lang="de-DE" sz="1800" dirty="0" smtClean="0">
                <a:latin typeface="Tahoma" charset="0"/>
              </a:rPr>
              <a:t>	</a:t>
            </a:r>
            <a:r>
              <a:rPr lang="de-DE" sz="1800" b="1" dirty="0" err="1" smtClean="0">
                <a:latin typeface="Tahoma" charset="0"/>
              </a:rPr>
              <a:t>varchar</a:t>
            </a:r>
            <a:r>
              <a:rPr lang="de-DE" sz="1800" dirty="0" smtClean="0">
                <a:latin typeface="Tahoma" charset="0"/>
              </a:rPr>
              <a:t>(30</a:t>
            </a:r>
            <a:r>
              <a:rPr lang="de-DE" sz="1800" dirty="0">
                <a:latin typeface="Tahoma" charset="0"/>
              </a:rPr>
              <a:t>) </a:t>
            </a:r>
            <a:r>
              <a:rPr lang="de-DE" sz="1800" b="1" dirty="0">
                <a:latin typeface="Tahoma" charset="0"/>
              </a:rPr>
              <a:t>not null</a:t>
            </a:r>
            <a:r>
              <a:rPr lang="de-DE" sz="1800" dirty="0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Semester	</a:t>
            </a:r>
            <a:r>
              <a:rPr lang="de-DE" sz="1800" dirty="0" smtClean="0">
                <a:latin typeface="Tahoma" charset="0"/>
              </a:rPr>
              <a:t>	</a:t>
            </a:r>
            <a:r>
              <a:rPr lang="de-DE" sz="1800" b="1" dirty="0" smtClean="0">
                <a:latin typeface="Tahoma" charset="0"/>
              </a:rPr>
              <a:t>integer </a:t>
            </a:r>
            <a:r>
              <a:rPr lang="de-DE" sz="1800" b="1" dirty="0">
                <a:latin typeface="Tahoma" charset="0"/>
              </a:rPr>
              <a:t>check</a:t>
            </a:r>
            <a:r>
              <a:rPr lang="de-DE" sz="1800" dirty="0">
                <a:latin typeface="Tahoma" charset="0"/>
              </a:rPr>
              <a:t> Semester </a:t>
            </a:r>
            <a:r>
              <a:rPr lang="de-DE" sz="1800" b="1" dirty="0" err="1">
                <a:latin typeface="Tahoma" charset="0"/>
              </a:rPr>
              <a:t>between</a:t>
            </a:r>
            <a:r>
              <a:rPr lang="de-DE" sz="1800" dirty="0">
                <a:latin typeface="Tahoma" charset="0"/>
              </a:rPr>
              <a:t> 1 </a:t>
            </a:r>
            <a:r>
              <a:rPr lang="de-DE" sz="1800" b="1" dirty="0" err="1">
                <a:latin typeface="Tahoma" charset="0"/>
              </a:rPr>
              <a:t>and</a:t>
            </a:r>
            <a:r>
              <a:rPr lang="de-DE" sz="1800" dirty="0">
                <a:latin typeface="Tahoma" charset="0"/>
              </a:rPr>
              <a:t> 13),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b="1" dirty="0" err="1">
                <a:latin typeface="Tahoma" charset="0"/>
              </a:rPr>
              <a:t>create</a:t>
            </a:r>
            <a:r>
              <a:rPr lang="de-DE" sz="1800" b="1" dirty="0">
                <a:latin typeface="Tahoma" charset="0"/>
              </a:rPr>
              <a:t> </a:t>
            </a:r>
            <a:r>
              <a:rPr lang="de-DE" sz="1800" b="1" dirty="0" err="1">
                <a:latin typeface="Tahoma" charset="0"/>
              </a:rPr>
              <a:t>table</a:t>
            </a:r>
            <a:r>
              <a:rPr lang="de-DE" sz="1800" dirty="0">
                <a:latin typeface="Tahoma" charset="0"/>
              </a:rPr>
              <a:t> Professoren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( </a:t>
            </a:r>
            <a:r>
              <a:rPr lang="de-DE" sz="1800" dirty="0" err="1">
                <a:latin typeface="Tahoma" charset="0"/>
              </a:rPr>
              <a:t>PersNr</a:t>
            </a:r>
            <a:r>
              <a:rPr lang="de-DE" sz="1800" dirty="0">
                <a:latin typeface="Tahoma" charset="0"/>
              </a:rPr>
              <a:t>	 	</a:t>
            </a:r>
            <a:r>
              <a:rPr lang="de-DE" sz="1800" b="1" dirty="0">
                <a:latin typeface="Tahoma" charset="0"/>
              </a:rPr>
              <a:t>integer </a:t>
            </a:r>
            <a:r>
              <a:rPr lang="de-DE" sz="1800" b="1" dirty="0" err="1">
                <a:latin typeface="Tahoma" charset="0"/>
              </a:rPr>
              <a:t>primary</a:t>
            </a:r>
            <a:r>
              <a:rPr lang="de-DE" sz="1800" b="1" dirty="0">
                <a:latin typeface="Tahoma" charset="0"/>
              </a:rPr>
              <a:t> </a:t>
            </a:r>
            <a:r>
              <a:rPr lang="de-DE" sz="1800" b="1" dirty="0" err="1">
                <a:latin typeface="Tahoma" charset="0"/>
              </a:rPr>
              <a:t>key</a:t>
            </a:r>
            <a:r>
              <a:rPr lang="de-DE" sz="1800" dirty="0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Name		</a:t>
            </a:r>
            <a:r>
              <a:rPr lang="de-DE" sz="1800" dirty="0" smtClean="0">
                <a:latin typeface="Tahoma" charset="0"/>
              </a:rPr>
              <a:t>	</a:t>
            </a:r>
            <a:r>
              <a:rPr lang="de-DE" sz="1800" b="1" dirty="0" err="1" smtClean="0">
                <a:latin typeface="Tahoma" charset="0"/>
              </a:rPr>
              <a:t>varchar</a:t>
            </a:r>
            <a:r>
              <a:rPr lang="de-DE" sz="1800" dirty="0" smtClean="0">
                <a:latin typeface="Tahoma" charset="0"/>
              </a:rPr>
              <a:t>(30</a:t>
            </a:r>
            <a:r>
              <a:rPr lang="de-DE" sz="1800" dirty="0">
                <a:latin typeface="Tahoma" charset="0"/>
              </a:rPr>
              <a:t>) </a:t>
            </a:r>
            <a:r>
              <a:rPr lang="de-DE" sz="1800" b="1" dirty="0">
                <a:latin typeface="Tahoma" charset="0"/>
              </a:rPr>
              <a:t>not null</a:t>
            </a:r>
            <a:r>
              <a:rPr lang="de-DE" sz="1800" dirty="0">
                <a:latin typeface="Tahoma" charset="0"/>
              </a:rPr>
              <a:t>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Rang			</a:t>
            </a:r>
            <a:r>
              <a:rPr lang="de-DE" sz="1800" b="1" dirty="0" err="1">
                <a:latin typeface="Tahoma" charset="0"/>
              </a:rPr>
              <a:t>character</a:t>
            </a:r>
            <a:r>
              <a:rPr lang="de-DE" sz="1800" dirty="0">
                <a:latin typeface="Tahoma" charset="0"/>
              </a:rPr>
              <a:t>(2)</a:t>
            </a:r>
            <a:r>
              <a:rPr lang="de-DE" sz="1800" b="1" dirty="0">
                <a:latin typeface="Tahoma" charset="0"/>
              </a:rPr>
              <a:t> check</a:t>
            </a:r>
            <a:r>
              <a:rPr lang="de-DE" sz="1800" dirty="0">
                <a:latin typeface="Tahoma" charset="0"/>
              </a:rPr>
              <a:t> (Rang </a:t>
            </a:r>
            <a:r>
              <a:rPr lang="de-DE" sz="1800" b="1" dirty="0">
                <a:latin typeface="Tahoma" charset="0"/>
              </a:rPr>
              <a:t>in</a:t>
            </a:r>
            <a:r>
              <a:rPr lang="de-DE" sz="1800" dirty="0">
                <a:latin typeface="Tahoma" charset="0"/>
              </a:rPr>
              <a:t> (`C2´,`C3´,`C4´)),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Raum 		</a:t>
            </a:r>
            <a:r>
              <a:rPr lang="de-DE" sz="1800" dirty="0" smtClean="0">
                <a:latin typeface="Tahoma" charset="0"/>
              </a:rPr>
              <a:t>	</a:t>
            </a:r>
            <a:r>
              <a:rPr lang="de-DE" sz="1800" b="1" dirty="0" smtClean="0">
                <a:latin typeface="Tahoma" charset="0"/>
              </a:rPr>
              <a:t>integer </a:t>
            </a:r>
            <a:r>
              <a:rPr lang="de-DE" sz="1800" b="1" dirty="0" err="1">
                <a:latin typeface="Tahoma" charset="0"/>
              </a:rPr>
              <a:t>unique</a:t>
            </a:r>
            <a:r>
              <a:rPr lang="de-DE" sz="1800" dirty="0">
                <a:latin typeface="Tahoma" charset="0"/>
              </a:rPr>
              <a:t> </a:t>
            </a:r>
            <a:r>
              <a:rPr lang="de-DE" sz="1800" dirty="0" smtClean="0">
                <a:latin typeface="Tahoma" charset="0"/>
              </a:rPr>
              <a:t>);</a:t>
            </a:r>
            <a:endParaRPr lang="de-DE" sz="1800" dirty="0">
              <a:latin typeface="Tahoma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5944-F18F-9A48-9D0F-77E60BB1EAF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1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00669" y="114300"/>
            <a:ext cx="8967830" cy="499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b="1" dirty="0" err="1">
                <a:latin typeface="Tahoma" charset="0"/>
              </a:rPr>
              <a:t>create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table</a:t>
            </a:r>
            <a:r>
              <a:rPr lang="de-DE" dirty="0">
                <a:latin typeface="Tahoma" charset="0"/>
              </a:rPr>
              <a:t> Assistenten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( </a:t>
            </a:r>
            <a:r>
              <a:rPr lang="de-DE" dirty="0" err="1">
                <a:latin typeface="Tahoma" charset="0"/>
              </a:rPr>
              <a:t>PersNr</a:t>
            </a:r>
            <a:r>
              <a:rPr lang="de-DE" dirty="0">
                <a:latin typeface="Tahoma" charset="0"/>
              </a:rPr>
              <a:t>		</a:t>
            </a:r>
            <a:r>
              <a:rPr lang="de-DE" b="1" dirty="0">
                <a:latin typeface="Tahoma" charset="0"/>
              </a:rPr>
              <a:t>integer </a:t>
            </a:r>
            <a:r>
              <a:rPr lang="de-DE" b="1" dirty="0" err="1">
                <a:latin typeface="Tahoma" charset="0"/>
              </a:rPr>
              <a:t>primary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key</a:t>
            </a:r>
            <a:r>
              <a:rPr lang="de-DE" dirty="0">
                <a:latin typeface="Tahoma" charset="0"/>
              </a:rPr>
              <a:t>,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Name		</a:t>
            </a:r>
            <a:r>
              <a:rPr lang="de-DE" b="1" dirty="0" err="1">
                <a:latin typeface="Tahoma" charset="0"/>
              </a:rPr>
              <a:t>varchar</a:t>
            </a:r>
            <a:r>
              <a:rPr lang="de-DE" dirty="0">
                <a:latin typeface="Tahoma" charset="0"/>
              </a:rPr>
              <a:t>(30) </a:t>
            </a:r>
            <a:r>
              <a:rPr lang="de-DE" b="1" dirty="0">
                <a:latin typeface="Tahoma" charset="0"/>
              </a:rPr>
              <a:t>not null</a:t>
            </a:r>
            <a:r>
              <a:rPr lang="de-DE" dirty="0">
                <a:latin typeface="Tahoma" charset="0"/>
              </a:rPr>
              <a:t>,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Fachgebiet	</a:t>
            </a:r>
            <a:r>
              <a:rPr lang="de-DE" dirty="0" smtClean="0">
                <a:latin typeface="Tahoma" charset="0"/>
              </a:rPr>
              <a:t>	</a:t>
            </a:r>
            <a:r>
              <a:rPr lang="de-DE" b="1" dirty="0" err="1" smtClean="0">
                <a:latin typeface="Tahoma" charset="0"/>
              </a:rPr>
              <a:t>varchar</a:t>
            </a:r>
            <a:r>
              <a:rPr lang="de-DE" dirty="0" smtClean="0">
                <a:latin typeface="Tahoma" charset="0"/>
              </a:rPr>
              <a:t>(30</a:t>
            </a:r>
            <a:r>
              <a:rPr lang="de-DE" dirty="0">
                <a:latin typeface="Tahoma" charset="0"/>
              </a:rPr>
              <a:t>), 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Boss		</a:t>
            </a:r>
            <a:r>
              <a:rPr lang="de-DE" dirty="0" smtClean="0">
                <a:latin typeface="Tahoma" charset="0"/>
              </a:rPr>
              <a:t>	</a:t>
            </a:r>
            <a:r>
              <a:rPr lang="de-DE" b="1" dirty="0" smtClean="0">
                <a:latin typeface="Tahoma" charset="0"/>
              </a:rPr>
              <a:t>integer</a:t>
            </a:r>
            <a:r>
              <a:rPr lang="de-DE" dirty="0">
                <a:latin typeface="Tahoma" charset="0"/>
              </a:rPr>
              <a:t>,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</a:t>
            </a:r>
            <a:r>
              <a:rPr lang="de-DE" b="1" dirty="0" err="1">
                <a:latin typeface="Tahoma" charset="0"/>
              </a:rPr>
              <a:t>foreign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key</a:t>
            </a:r>
            <a:r>
              <a:rPr lang="de-DE" dirty="0">
                <a:latin typeface="Tahoma" charset="0"/>
              </a:rPr>
              <a:t>	(Boss) </a:t>
            </a:r>
            <a:r>
              <a:rPr lang="de-DE" b="1" dirty="0" err="1">
                <a:latin typeface="Tahoma" charset="0"/>
              </a:rPr>
              <a:t>references</a:t>
            </a:r>
            <a:r>
              <a:rPr lang="de-DE" dirty="0">
                <a:latin typeface="Tahoma" charset="0"/>
              </a:rPr>
              <a:t> Professoren </a:t>
            </a:r>
            <a:r>
              <a:rPr lang="de-DE" b="1" dirty="0">
                <a:latin typeface="Tahoma" charset="0"/>
              </a:rPr>
              <a:t>on</a:t>
            </a:r>
            <a:r>
              <a:rPr lang="de-DE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delete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 smtClean="0">
                <a:latin typeface="Tahoma" charset="0"/>
              </a:rPr>
              <a:t>set</a:t>
            </a:r>
            <a:r>
              <a:rPr lang="de-DE" dirty="0" smtClean="0">
                <a:latin typeface="Tahoma" charset="0"/>
              </a:rPr>
              <a:t> </a:t>
            </a:r>
            <a:r>
              <a:rPr lang="de-DE" b="1" dirty="0">
                <a:latin typeface="Tahoma" charset="0"/>
              </a:rPr>
              <a:t>null</a:t>
            </a:r>
            <a:r>
              <a:rPr lang="de-DE" dirty="0" smtClean="0">
                <a:latin typeface="Tahoma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endParaRPr lang="de-DE" dirty="0">
              <a:latin typeface="Tahoma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b="1" dirty="0" err="1">
                <a:latin typeface="Tahoma" charset="0"/>
              </a:rPr>
              <a:t>create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table</a:t>
            </a:r>
            <a:r>
              <a:rPr lang="de-DE" dirty="0">
                <a:latin typeface="Tahoma" charset="0"/>
              </a:rPr>
              <a:t> Vorlesungen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( </a:t>
            </a:r>
            <a:r>
              <a:rPr lang="de-DE" dirty="0" err="1">
                <a:latin typeface="Tahoma" charset="0"/>
              </a:rPr>
              <a:t>VorlNr</a:t>
            </a:r>
            <a:r>
              <a:rPr lang="de-DE" dirty="0">
                <a:latin typeface="Tahoma" charset="0"/>
              </a:rPr>
              <a:t>	</a:t>
            </a:r>
            <a:r>
              <a:rPr lang="de-DE" b="1" dirty="0" smtClean="0">
                <a:latin typeface="Tahoma" charset="0"/>
              </a:rPr>
              <a:t>integer </a:t>
            </a:r>
            <a:r>
              <a:rPr lang="de-DE" b="1" dirty="0" err="1">
                <a:latin typeface="Tahoma" charset="0"/>
              </a:rPr>
              <a:t>primary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key</a:t>
            </a:r>
            <a:r>
              <a:rPr lang="de-DE" dirty="0">
                <a:latin typeface="Tahoma" charset="0"/>
              </a:rPr>
              <a:t>,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Titel		</a:t>
            </a:r>
            <a:r>
              <a:rPr lang="de-DE" b="1" dirty="0" err="1">
                <a:latin typeface="Tahoma" charset="0"/>
              </a:rPr>
              <a:t>varchar</a:t>
            </a:r>
            <a:r>
              <a:rPr lang="de-DE" dirty="0">
                <a:latin typeface="Tahoma" charset="0"/>
              </a:rPr>
              <a:t>(30),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SWS		</a:t>
            </a:r>
            <a:r>
              <a:rPr lang="de-DE" b="1" dirty="0">
                <a:latin typeface="Tahoma" charset="0"/>
              </a:rPr>
              <a:t>integer</a:t>
            </a:r>
            <a:r>
              <a:rPr lang="de-DE" dirty="0">
                <a:latin typeface="Tahoma" charset="0"/>
              </a:rPr>
              <a:t>,</a:t>
            </a:r>
            <a:endParaRPr lang="de-DE" b="1" dirty="0">
              <a:latin typeface="Tahoma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gelesen Von	</a:t>
            </a:r>
            <a:r>
              <a:rPr lang="de-DE" b="1" dirty="0">
                <a:latin typeface="Tahoma" charset="0"/>
              </a:rPr>
              <a:t>integer </a:t>
            </a:r>
            <a:r>
              <a:rPr lang="de-DE" b="1" dirty="0" err="1">
                <a:latin typeface="Tahoma" charset="0"/>
              </a:rPr>
              <a:t>references</a:t>
            </a:r>
            <a:r>
              <a:rPr lang="de-DE" dirty="0">
                <a:latin typeface="Tahoma" charset="0"/>
              </a:rPr>
              <a:t> Professoren </a:t>
            </a:r>
            <a:r>
              <a:rPr lang="de-DE" b="1" dirty="0">
                <a:latin typeface="Tahoma" charset="0"/>
              </a:rPr>
              <a:t>on </a:t>
            </a:r>
            <a:r>
              <a:rPr lang="de-DE" b="1" dirty="0" err="1">
                <a:latin typeface="Tahoma" charset="0"/>
              </a:rPr>
              <a:t>delete</a:t>
            </a:r>
            <a:r>
              <a:rPr lang="de-DE" b="1" dirty="0">
                <a:latin typeface="Tahoma" charset="0"/>
              </a:rPr>
              <a:t> 	</a:t>
            </a:r>
            <a:r>
              <a:rPr lang="de-DE" b="1" dirty="0" err="1" smtClean="0">
                <a:latin typeface="Tahoma" charset="0"/>
              </a:rPr>
              <a:t>set</a:t>
            </a:r>
            <a:r>
              <a:rPr lang="de-DE" b="1" dirty="0" smtClean="0">
                <a:latin typeface="Tahoma" charset="0"/>
              </a:rPr>
              <a:t> </a:t>
            </a:r>
            <a:r>
              <a:rPr lang="de-DE" b="1" dirty="0">
                <a:latin typeface="Tahoma" charset="0"/>
              </a:rPr>
              <a:t>null</a:t>
            </a:r>
            <a:r>
              <a:rPr lang="de-DE" dirty="0">
                <a:latin typeface="Tahoma" charset="0"/>
              </a:rPr>
              <a:t>);</a:t>
            </a:r>
            <a:endParaRPr lang="de-DE" b="1" dirty="0">
              <a:latin typeface="Tahoma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r>
              <a:rPr lang="de-DE" dirty="0">
                <a:latin typeface="Tahoma" charset="0"/>
              </a:rPr>
              <a:t>	</a:t>
            </a:r>
          </a:p>
          <a:p>
            <a:pPr>
              <a:lnSpc>
                <a:spcPct val="80000"/>
              </a:lnSpc>
              <a:spcBef>
                <a:spcPct val="50000"/>
              </a:spcBef>
              <a:tabLst>
                <a:tab pos="361950" algn="l"/>
              </a:tabLst>
            </a:pPr>
            <a:endParaRPr lang="de-DE" dirty="0">
              <a:latin typeface="Tahoma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6AA5-3889-F24B-A0F0-CA27E98922C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0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143000" y="57150"/>
            <a:ext cx="6858000" cy="521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219075">
              <a:spcBef>
                <a:spcPct val="50000"/>
              </a:spcBef>
            </a:pPr>
            <a:r>
              <a:rPr lang="de-DE" b="1" dirty="0" err="1">
                <a:latin typeface="Tahoma" charset="0"/>
              </a:rPr>
              <a:t>create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table</a:t>
            </a:r>
            <a:r>
              <a:rPr lang="de-DE" dirty="0">
                <a:latin typeface="Tahoma" charset="0"/>
              </a:rPr>
              <a:t> hören</a:t>
            </a:r>
          </a:p>
          <a:p>
            <a:pPr defTabSz="219075">
              <a:spcBef>
                <a:spcPct val="50000"/>
              </a:spcBef>
            </a:pPr>
            <a:r>
              <a:rPr lang="de-DE" dirty="0">
                <a:latin typeface="Tahoma" charset="0"/>
              </a:rPr>
              <a:t>	( </a:t>
            </a:r>
            <a:r>
              <a:rPr lang="de-DE" dirty="0" err="1">
                <a:latin typeface="Tahoma" charset="0"/>
              </a:rPr>
              <a:t>MatrNr</a:t>
            </a:r>
            <a:r>
              <a:rPr lang="de-DE" dirty="0">
                <a:latin typeface="Tahoma" charset="0"/>
              </a:rPr>
              <a:t>				</a:t>
            </a:r>
            <a:r>
              <a:rPr lang="de-DE" b="1" dirty="0">
                <a:latin typeface="Tahoma" charset="0"/>
              </a:rPr>
              <a:t>integer </a:t>
            </a:r>
            <a:r>
              <a:rPr lang="de-DE" b="1" dirty="0" err="1">
                <a:latin typeface="Tahoma" charset="0"/>
              </a:rPr>
              <a:t>references</a:t>
            </a:r>
            <a:r>
              <a:rPr lang="de-DE" b="1" dirty="0">
                <a:latin typeface="Tahoma" charset="0"/>
              </a:rPr>
              <a:t> </a:t>
            </a:r>
            <a:r>
              <a:rPr lang="de-DE" dirty="0">
                <a:latin typeface="Tahoma" charset="0"/>
              </a:rPr>
              <a:t>Studenten </a:t>
            </a:r>
            <a:r>
              <a:rPr lang="de-DE" b="1" dirty="0">
                <a:latin typeface="Tahoma" charset="0"/>
              </a:rPr>
              <a:t>on </a:t>
            </a:r>
            <a:r>
              <a:rPr lang="de-DE" b="1" dirty="0" err="1">
                <a:latin typeface="Tahoma" charset="0"/>
              </a:rPr>
              <a:t>delete</a:t>
            </a:r>
            <a:r>
              <a:rPr lang="de-DE" b="1" dirty="0">
                <a:latin typeface="Tahoma" charset="0"/>
              </a:rPr>
              <a:t> 										</a:t>
            </a:r>
            <a:r>
              <a:rPr lang="de-DE" b="1" dirty="0" err="1">
                <a:latin typeface="Tahoma" charset="0"/>
              </a:rPr>
              <a:t>cascade</a:t>
            </a:r>
            <a:r>
              <a:rPr lang="de-DE" dirty="0">
                <a:latin typeface="Tahoma" charset="0"/>
              </a:rPr>
              <a:t>,</a:t>
            </a:r>
          </a:p>
          <a:p>
            <a:pPr defTabSz="219075">
              <a:spcBef>
                <a:spcPct val="50000"/>
              </a:spcBef>
            </a:pPr>
            <a:r>
              <a:rPr lang="de-DE" dirty="0">
                <a:latin typeface="Tahoma" charset="0"/>
              </a:rPr>
              <a:t>	</a:t>
            </a:r>
            <a:r>
              <a:rPr lang="de-DE" dirty="0" err="1">
                <a:latin typeface="Tahoma" charset="0"/>
              </a:rPr>
              <a:t>VorlNr</a:t>
            </a:r>
            <a:r>
              <a:rPr lang="de-DE" dirty="0">
                <a:latin typeface="Tahoma" charset="0"/>
              </a:rPr>
              <a:t>					</a:t>
            </a:r>
            <a:r>
              <a:rPr lang="de-DE" b="1" dirty="0">
                <a:latin typeface="Tahoma" charset="0"/>
              </a:rPr>
              <a:t>integer </a:t>
            </a:r>
            <a:r>
              <a:rPr lang="de-DE" b="1" dirty="0" err="1">
                <a:latin typeface="Tahoma" charset="0"/>
              </a:rPr>
              <a:t>references</a:t>
            </a:r>
            <a:r>
              <a:rPr lang="de-DE" b="1" dirty="0">
                <a:latin typeface="Tahoma" charset="0"/>
              </a:rPr>
              <a:t> </a:t>
            </a:r>
            <a:r>
              <a:rPr lang="de-DE" dirty="0">
                <a:latin typeface="Tahoma" charset="0"/>
              </a:rPr>
              <a:t>Vorlesungen </a:t>
            </a:r>
            <a:r>
              <a:rPr lang="de-DE" b="1" dirty="0">
                <a:latin typeface="Tahoma" charset="0"/>
              </a:rPr>
              <a:t>on </a:t>
            </a:r>
            <a:r>
              <a:rPr lang="de-DE" b="1" dirty="0" err="1">
                <a:latin typeface="Tahoma" charset="0"/>
              </a:rPr>
              <a:t>delete</a:t>
            </a:r>
            <a:r>
              <a:rPr lang="de-DE" b="1" dirty="0">
                <a:latin typeface="Tahoma" charset="0"/>
              </a:rPr>
              <a:t> 									</a:t>
            </a:r>
            <a:r>
              <a:rPr lang="de-DE" b="1" dirty="0" err="1">
                <a:latin typeface="Tahoma" charset="0"/>
              </a:rPr>
              <a:t>cascade</a:t>
            </a:r>
            <a:r>
              <a:rPr lang="de-DE" dirty="0">
                <a:latin typeface="Tahoma" charset="0"/>
              </a:rPr>
              <a:t>,</a:t>
            </a:r>
          </a:p>
          <a:p>
            <a:pPr defTabSz="219075">
              <a:spcBef>
                <a:spcPct val="50000"/>
              </a:spcBef>
            </a:pPr>
            <a:r>
              <a:rPr lang="de-DE" dirty="0">
                <a:latin typeface="Tahoma" charset="0"/>
              </a:rPr>
              <a:t>	</a:t>
            </a:r>
            <a:r>
              <a:rPr lang="de-DE" b="1" dirty="0" err="1">
                <a:latin typeface="Tahoma" charset="0"/>
              </a:rPr>
              <a:t>primary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key</a:t>
            </a:r>
            <a:r>
              <a:rPr lang="de-DE" dirty="0">
                <a:latin typeface="Tahoma" charset="0"/>
              </a:rPr>
              <a:t> 	(</a:t>
            </a:r>
            <a:r>
              <a:rPr lang="de-DE" dirty="0" err="1">
                <a:latin typeface="Tahoma" charset="0"/>
              </a:rPr>
              <a:t>MatrNr</a:t>
            </a:r>
            <a:r>
              <a:rPr lang="de-DE" dirty="0">
                <a:latin typeface="Tahoma" charset="0"/>
              </a:rPr>
              <a:t>, </a:t>
            </a:r>
            <a:r>
              <a:rPr lang="de-DE" dirty="0" err="1">
                <a:latin typeface="Tahoma" charset="0"/>
              </a:rPr>
              <a:t>VorlNr</a:t>
            </a:r>
            <a:r>
              <a:rPr lang="de-DE" dirty="0" smtClean="0">
                <a:latin typeface="Tahoma" charset="0"/>
              </a:rPr>
              <a:t>));</a:t>
            </a:r>
          </a:p>
          <a:p>
            <a:pPr defTabSz="219075">
              <a:spcBef>
                <a:spcPct val="50000"/>
              </a:spcBef>
            </a:pPr>
            <a:endParaRPr lang="de-DE" dirty="0">
              <a:latin typeface="Tahoma" charset="0"/>
            </a:endParaRPr>
          </a:p>
          <a:p>
            <a:pPr defTabSz="219075">
              <a:spcBef>
                <a:spcPct val="50000"/>
              </a:spcBef>
            </a:pPr>
            <a:r>
              <a:rPr lang="de-DE" b="1" dirty="0" err="1">
                <a:latin typeface="Tahoma" charset="0"/>
              </a:rPr>
              <a:t>create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table</a:t>
            </a:r>
            <a:r>
              <a:rPr lang="de-DE" dirty="0">
                <a:latin typeface="Tahoma" charset="0"/>
              </a:rPr>
              <a:t> voraussetzen</a:t>
            </a:r>
          </a:p>
          <a:p>
            <a:pPr defTabSz="219075">
              <a:spcBef>
                <a:spcPct val="50000"/>
              </a:spcBef>
            </a:pPr>
            <a:r>
              <a:rPr lang="de-DE" dirty="0">
                <a:latin typeface="Tahoma" charset="0"/>
              </a:rPr>
              <a:t>	( Vorgänger		</a:t>
            </a:r>
            <a:r>
              <a:rPr lang="de-DE" b="1" dirty="0">
                <a:latin typeface="Tahoma" charset="0"/>
              </a:rPr>
              <a:t>integer </a:t>
            </a:r>
            <a:r>
              <a:rPr lang="de-DE" b="1" dirty="0" err="1">
                <a:latin typeface="Tahoma" charset="0"/>
              </a:rPr>
              <a:t>references</a:t>
            </a:r>
            <a:r>
              <a:rPr lang="de-DE" b="1" dirty="0">
                <a:latin typeface="Tahoma" charset="0"/>
              </a:rPr>
              <a:t> </a:t>
            </a:r>
            <a:r>
              <a:rPr lang="de-DE" dirty="0">
                <a:latin typeface="Tahoma" charset="0"/>
              </a:rPr>
              <a:t>Vorlesungen </a:t>
            </a:r>
            <a:r>
              <a:rPr lang="de-DE" b="1" dirty="0">
                <a:latin typeface="Tahoma" charset="0"/>
              </a:rPr>
              <a:t>on </a:t>
            </a:r>
            <a:r>
              <a:rPr lang="de-DE" b="1" dirty="0" err="1">
                <a:latin typeface="Tahoma" charset="0"/>
              </a:rPr>
              <a:t>delete</a:t>
            </a:r>
            <a:r>
              <a:rPr lang="de-DE" b="1" dirty="0">
                <a:latin typeface="Tahoma" charset="0"/>
              </a:rPr>
              <a:t> 									</a:t>
            </a:r>
            <a:r>
              <a:rPr lang="de-DE" b="1" dirty="0" err="1">
                <a:latin typeface="Tahoma" charset="0"/>
              </a:rPr>
              <a:t>cascade</a:t>
            </a:r>
            <a:r>
              <a:rPr lang="de-DE" dirty="0">
                <a:latin typeface="Tahoma" charset="0"/>
              </a:rPr>
              <a:t>,</a:t>
            </a:r>
          </a:p>
          <a:p>
            <a:pPr defTabSz="219075">
              <a:spcBef>
                <a:spcPct val="50000"/>
              </a:spcBef>
            </a:pPr>
            <a:r>
              <a:rPr lang="de-DE" dirty="0">
                <a:latin typeface="Tahoma" charset="0"/>
              </a:rPr>
              <a:t>	Nachfolger			</a:t>
            </a:r>
            <a:r>
              <a:rPr lang="de-DE" b="1" dirty="0">
                <a:latin typeface="Tahoma" charset="0"/>
              </a:rPr>
              <a:t>integer </a:t>
            </a:r>
            <a:r>
              <a:rPr lang="de-DE" b="1" dirty="0" err="1">
                <a:latin typeface="Tahoma" charset="0"/>
              </a:rPr>
              <a:t>references</a:t>
            </a:r>
            <a:r>
              <a:rPr lang="de-DE" b="1" dirty="0">
                <a:latin typeface="Tahoma" charset="0"/>
              </a:rPr>
              <a:t> </a:t>
            </a:r>
            <a:r>
              <a:rPr lang="de-DE" dirty="0">
                <a:latin typeface="Tahoma" charset="0"/>
              </a:rPr>
              <a:t>Vorlesungen </a:t>
            </a:r>
            <a:r>
              <a:rPr lang="de-DE" b="1" dirty="0">
                <a:latin typeface="Tahoma" charset="0"/>
              </a:rPr>
              <a:t>on 													</a:t>
            </a:r>
            <a:r>
              <a:rPr lang="de-DE" b="1" dirty="0" err="1">
                <a:latin typeface="Tahoma" charset="0"/>
              </a:rPr>
              <a:t>delete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cascade</a:t>
            </a:r>
            <a:r>
              <a:rPr lang="de-DE" dirty="0">
                <a:latin typeface="Tahoma" charset="0"/>
              </a:rPr>
              <a:t>,</a:t>
            </a:r>
          </a:p>
          <a:p>
            <a:pPr defTabSz="219075">
              <a:spcBef>
                <a:spcPct val="50000"/>
              </a:spcBef>
            </a:pPr>
            <a:r>
              <a:rPr lang="de-DE" dirty="0">
                <a:latin typeface="Tahoma" charset="0"/>
              </a:rPr>
              <a:t>	</a:t>
            </a:r>
            <a:r>
              <a:rPr lang="de-DE" b="1" dirty="0" err="1">
                <a:latin typeface="Tahoma" charset="0"/>
              </a:rPr>
              <a:t>primary</a:t>
            </a:r>
            <a:r>
              <a:rPr lang="de-DE" b="1" dirty="0">
                <a:latin typeface="Tahoma" charset="0"/>
              </a:rPr>
              <a:t> </a:t>
            </a:r>
            <a:r>
              <a:rPr lang="de-DE" b="1" dirty="0" err="1">
                <a:latin typeface="Tahoma" charset="0"/>
              </a:rPr>
              <a:t>key</a:t>
            </a:r>
            <a:r>
              <a:rPr lang="de-DE" dirty="0">
                <a:latin typeface="Tahoma" charset="0"/>
              </a:rPr>
              <a:t> 	(Vorgänger, Nachfolger));</a:t>
            </a:r>
          </a:p>
          <a:p>
            <a:pPr defTabSz="219075">
              <a:spcBef>
                <a:spcPct val="50000"/>
              </a:spcBef>
            </a:pPr>
            <a:endParaRPr lang="de-DE" dirty="0">
              <a:latin typeface="Tahoma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6AA5-3889-F24B-A0F0-CA27E98922C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9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143000" y="278606"/>
            <a:ext cx="6858000" cy="3277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28625"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table</a:t>
            </a:r>
            <a:r>
              <a:rPr lang="de-DE">
                <a:latin typeface="Tahoma" charset="0"/>
              </a:rPr>
              <a:t> prüfen</a:t>
            </a:r>
          </a:p>
          <a:p>
            <a:pPr defTabSz="428625">
              <a:spcBef>
                <a:spcPct val="50000"/>
              </a:spcBef>
            </a:pPr>
            <a:r>
              <a:rPr lang="de-DE">
                <a:latin typeface="Tahoma" charset="0"/>
              </a:rPr>
              <a:t>	( MatrNr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Studenten </a:t>
            </a:r>
            <a:r>
              <a:rPr lang="de-DE" b="1">
                <a:latin typeface="Tahoma" charset="0"/>
              </a:rPr>
              <a:t>on delete 										cascade</a:t>
            </a:r>
            <a:r>
              <a:rPr lang="de-DE">
                <a:latin typeface="Tahoma" charset="0"/>
              </a:rPr>
              <a:t>,</a:t>
            </a:r>
          </a:p>
          <a:p>
            <a:pPr defTabSz="428625">
              <a:spcBef>
                <a:spcPct val="50000"/>
              </a:spcBef>
            </a:pPr>
            <a:r>
              <a:rPr lang="de-DE">
                <a:latin typeface="Tahoma" charset="0"/>
              </a:rPr>
              <a:t>	VorlNr			</a:t>
            </a:r>
            <a:r>
              <a:rPr lang="de-DE" b="1">
                <a:latin typeface="Tahoma" charset="0"/>
              </a:rPr>
              <a:t>integer references </a:t>
            </a:r>
            <a:r>
              <a:rPr lang="de-DE">
                <a:latin typeface="Tahoma" charset="0"/>
              </a:rPr>
              <a:t>Vorlesungen, </a:t>
            </a:r>
            <a:endParaRPr lang="de-DE" b="1">
              <a:latin typeface="Tahoma" charset="0"/>
            </a:endParaRPr>
          </a:p>
          <a:p>
            <a:pPr defTabSz="428625">
              <a:spcBef>
                <a:spcPct val="50000"/>
              </a:spcBef>
            </a:pPr>
            <a:r>
              <a:rPr lang="de-DE" b="1">
                <a:latin typeface="Tahoma" charset="0"/>
              </a:rPr>
              <a:t>	</a:t>
            </a:r>
            <a:r>
              <a:rPr lang="de-DE">
                <a:latin typeface="Tahoma" charset="0"/>
              </a:rPr>
              <a:t>PersNr			</a:t>
            </a:r>
            <a:r>
              <a:rPr lang="de-DE" b="1">
                <a:latin typeface="Tahoma" charset="0"/>
              </a:rPr>
              <a:t>integer references</a:t>
            </a:r>
            <a:r>
              <a:rPr lang="de-DE">
                <a:latin typeface="Tahoma" charset="0"/>
              </a:rPr>
              <a:t> Professoren </a:t>
            </a:r>
            <a:r>
              <a:rPr lang="de-DE" b="1">
                <a:latin typeface="Tahoma" charset="0"/>
              </a:rPr>
              <a:t>on delete</a:t>
            </a:r>
            <a:r>
              <a:rPr lang="de-DE">
                <a:latin typeface="Tahoma" charset="0"/>
              </a:rPr>
              <a:t> 					</a:t>
            </a:r>
            <a:r>
              <a:rPr lang="de-DE" b="1">
                <a:latin typeface="Tahoma" charset="0"/>
              </a:rPr>
              <a:t>set null</a:t>
            </a:r>
            <a:r>
              <a:rPr lang="de-DE">
                <a:latin typeface="Tahoma" charset="0"/>
              </a:rPr>
              <a:t>, </a:t>
            </a:r>
          </a:p>
          <a:p>
            <a:pPr defTabSz="428625">
              <a:spcBef>
                <a:spcPct val="50000"/>
              </a:spcBef>
            </a:pPr>
            <a:r>
              <a:rPr lang="de-DE">
                <a:latin typeface="Tahoma" charset="0"/>
              </a:rPr>
              <a:t>	Note			</a:t>
            </a:r>
            <a:r>
              <a:rPr lang="de-DE" b="1">
                <a:latin typeface="Tahoma" charset="0"/>
              </a:rPr>
              <a:t>numeric </a:t>
            </a:r>
            <a:r>
              <a:rPr lang="de-DE">
                <a:latin typeface="Tahoma" charset="0"/>
              </a:rPr>
              <a:t>(2,1)</a:t>
            </a:r>
            <a:r>
              <a:rPr lang="de-DE" b="1">
                <a:latin typeface="Tahoma" charset="0"/>
              </a:rPr>
              <a:t>  check</a:t>
            </a:r>
            <a:r>
              <a:rPr lang="de-DE">
                <a:latin typeface="Tahoma" charset="0"/>
              </a:rPr>
              <a:t> (Note </a:t>
            </a:r>
            <a:r>
              <a:rPr lang="de-DE" b="1">
                <a:latin typeface="Tahoma" charset="0"/>
              </a:rPr>
              <a:t>between</a:t>
            </a:r>
            <a:r>
              <a:rPr lang="de-DE">
                <a:latin typeface="Tahoma" charset="0"/>
              </a:rPr>
              <a:t> 0.7 					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5.0),</a:t>
            </a:r>
          </a:p>
          <a:p>
            <a:pPr defTabSz="428625"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primary key</a:t>
            </a:r>
            <a:r>
              <a:rPr lang="de-DE">
                <a:latin typeface="Tahoma" charset="0"/>
              </a:rPr>
              <a:t> 	(MatrNr, VorlNr));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6AA5-3889-F24B-A0F0-CA27E98922C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1"/>
            <a:ext cx="6858000" cy="735806"/>
          </a:xfrm>
        </p:spPr>
        <p:txBody>
          <a:bodyPr/>
          <a:lstStyle/>
          <a:p>
            <a:r>
              <a:rPr lang="de-DE" sz="2400" dirty="0">
                <a:latin typeface="Arial Black" charset="0"/>
              </a:rPr>
              <a:t>Komplexere Konsistenzbedingungen:</a:t>
            </a:r>
            <a:br>
              <a:rPr lang="de-DE" sz="2400" dirty="0">
                <a:latin typeface="Arial Black" charset="0"/>
              </a:rPr>
            </a:br>
            <a:r>
              <a:rPr lang="de-DE" sz="2400" dirty="0">
                <a:latin typeface="Arial Black" charset="0"/>
              </a:rPr>
              <a:t>Leider </a:t>
            </a:r>
            <a:r>
              <a:rPr lang="de-DE" sz="2400" dirty="0">
                <a:solidFill>
                  <a:schemeClr val="accent2"/>
                </a:solidFill>
                <a:latin typeface="Arial Black" charset="0"/>
              </a:rPr>
              <a:t>selten</a:t>
            </a:r>
            <a:r>
              <a:rPr lang="de-DE" sz="2400" dirty="0">
                <a:latin typeface="Arial Black" charset="0"/>
              </a:rPr>
              <a:t> / </a:t>
            </a:r>
            <a:r>
              <a:rPr lang="de-DE" sz="2400" dirty="0">
                <a:solidFill>
                  <a:schemeClr val="accent2"/>
                </a:solidFill>
                <a:latin typeface="Arial Black" charset="0"/>
              </a:rPr>
              <a:t>noch nicht</a:t>
            </a:r>
            <a:r>
              <a:rPr lang="de-DE" sz="2400" dirty="0">
                <a:latin typeface="Arial Black" charset="0"/>
              </a:rPr>
              <a:t> unterstützt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0" t="33269" r="11604" b="18489"/>
          <a:stretch>
            <a:fillRect/>
          </a:stretch>
        </p:blipFill>
        <p:spPr bwMode="auto">
          <a:xfrm>
            <a:off x="1143000" y="528506"/>
            <a:ext cx="6858000" cy="3000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3000" y="3584973"/>
            <a:ext cx="6858000" cy="1558528"/>
          </a:xfrm>
        </p:spPr>
        <p:txBody>
          <a:bodyPr/>
          <a:lstStyle/>
          <a:p>
            <a:r>
              <a:rPr lang="de-DE" dirty="0">
                <a:latin typeface="Tahoma" charset="0"/>
              </a:rPr>
              <a:t>Studenten können sich nur über Vorlesungen prüfen lassen, die sie vorher gehört </a:t>
            </a:r>
            <a:r>
              <a:rPr lang="de-DE" dirty="0" smtClean="0">
                <a:latin typeface="Tahoma" charset="0"/>
              </a:rPr>
              <a:t>haben</a:t>
            </a:r>
          </a:p>
          <a:p>
            <a:endParaRPr lang="de-DE" dirty="0">
              <a:latin typeface="Tahoma" charset="0"/>
            </a:endParaRPr>
          </a:p>
          <a:p>
            <a:r>
              <a:rPr lang="de-DE" dirty="0">
                <a:latin typeface="Tahoma" charset="0"/>
              </a:rPr>
              <a:t>Bei jeder Änderung und Einfügung wird die </a:t>
            </a:r>
            <a:r>
              <a:rPr lang="de-DE" dirty="0">
                <a:solidFill>
                  <a:schemeClr val="accent2"/>
                </a:solidFill>
                <a:latin typeface="Tahoma" charset="0"/>
              </a:rPr>
              <a:t>check</a:t>
            </a:r>
            <a:r>
              <a:rPr lang="de-DE" dirty="0">
                <a:latin typeface="Tahoma" charset="0"/>
              </a:rPr>
              <a:t>-Klausel ausgewertet</a:t>
            </a:r>
          </a:p>
          <a:p>
            <a:r>
              <a:rPr lang="de-DE" dirty="0">
                <a:latin typeface="Tahoma" charset="0"/>
              </a:rPr>
              <a:t>Operation wird nur durchgeführt, wenn der check </a:t>
            </a:r>
            <a:r>
              <a:rPr lang="de-DE" dirty="0" err="1">
                <a:solidFill>
                  <a:schemeClr val="accent2"/>
                </a:solidFill>
                <a:latin typeface="Tahoma" charset="0"/>
              </a:rPr>
              <a:t>true</a:t>
            </a:r>
            <a:r>
              <a:rPr lang="de-DE" dirty="0">
                <a:latin typeface="Tahoma" charset="0"/>
              </a:rPr>
              <a:t> ergibt</a:t>
            </a:r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644531" y="2028759"/>
            <a:ext cx="5251219" cy="1284892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5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74295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Datenbank-Trigger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1143000" y="685800"/>
            <a:ext cx="6858000" cy="438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create trigger</a:t>
            </a:r>
            <a:r>
              <a:rPr lang="de-DE">
                <a:latin typeface="Tahoma" charset="0"/>
              </a:rPr>
              <a:t> keine Degradierung</a:t>
            </a:r>
          </a:p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before update on</a:t>
            </a:r>
            <a:r>
              <a:rPr lang="de-DE">
                <a:latin typeface="Tahoma" charset="0"/>
              </a:rPr>
              <a:t> Professoren</a:t>
            </a:r>
          </a:p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for each row</a:t>
            </a:r>
          </a:p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when </a:t>
            </a:r>
            <a:r>
              <a:rPr lang="de-DE">
                <a:latin typeface="Tahoma" charset="0"/>
              </a:rPr>
              <a:t>(old.Rang</a:t>
            </a:r>
            <a:r>
              <a:rPr lang="de-DE" b="1">
                <a:latin typeface="Tahoma" charset="0"/>
              </a:rPr>
              <a:t> is not null</a:t>
            </a:r>
            <a:r>
              <a:rPr lang="de-DE">
                <a:latin typeface="Tahoma" charset="0"/>
              </a:rPr>
              <a:t>)</a:t>
            </a:r>
          </a:p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 b="1">
                <a:latin typeface="Tahoma" charset="0"/>
              </a:rPr>
              <a:t>begin</a:t>
            </a:r>
            <a:r>
              <a:rPr lang="de-DE">
                <a:latin typeface="Tahoma" charset="0"/>
              </a:rPr>
              <a:t> </a:t>
            </a:r>
          </a:p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if</a:t>
            </a:r>
            <a:r>
              <a:rPr lang="de-DE">
                <a:latin typeface="Tahoma" charset="0"/>
              </a:rPr>
              <a:t> :old.Rang = 'C3' </a:t>
            </a:r>
            <a:r>
              <a:rPr lang="de-DE" b="1">
                <a:latin typeface="Tahoma" charset="0"/>
              </a:rPr>
              <a:t>and</a:t>
            </a:r>
            <a:r>
              <a:rPr lang="de-DE">
                <a:latin typeface="Tahoma" charset="0"/>
              </a:rPr>
              <a:t> :new.Rang = 'C2' </a:t>
            </a:r>
            <a:r>
              <a:rPr lang="de-DE" b="1">
                <a:latin typeface="Tahoma" charset="0"/>
              </a:rPr>
              <a:t>then</a:t>
            </a:r>
          </a:p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	:new.Rang := 'C3';</a:t>
            </a:r>
          </a:p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</a:t>
            </a:r>
          </a:p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</a:t>
            </a:r>
            <a:r>
              <a:rPr lang="de-DE" b="1">
                <a:latin typeface="Tahoma" charset="0"/>
              </a:rPr>
              <a:t>if</a:t>
            </a:r>
            <a:r>
              <a:rPr lang="de-DE">
                <a:latin typeface="Tahoma" charset="0"/>
              </a:rPr>
              <a:t> :old.Rang = 'C4' </a:t>
            </a:r>
            <a:r>
              <a:rPr lang="de-DE" b="1">
                <a:latin typeface="Tahoma" charset="0"/>
              </a:rPr>
              <a:t>then</a:t>
            </a:r>
          </a:p>
          <a:p>
            <a:pPr defTabSz="428625">
              <a:lnSpc>
                <a:spcPct val="60000"/>
              </a:lnSpc>
              <a:spcBef>
                <a:spcPct val="50000"/>
              </a:spcBef>
            </a:pPr>
            <a:r>
              <a:rPr lang="de-DE">
                <a:latin typeface="Tahoma" charset="0"/>
              </a:rPr>
              <a:t>		:new.Rang := 'C4'</a:t>
            </a:r>
          </a:p>
          <a:p>
            <a:pPr defTabSz="428625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 </a:t>
            </a:r>
          </a:p>
          <a:p>
            <a:pPr defTabSz="428625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if </a:t>
            </a:r>
            <a:r>
              <a:rPr lang="de-DE">
                <a:latin typeface="Tahoma" charset="0"/>
              </a:rPr>
              <a:t>:new.Rang </a:t>
            </a:r>
            <a:r>
              <a:rPr lang="de-DE" b="1">
                <a:latin typeface="Tahoma" charset="0"/>
              </a:rPr>
              <a:t>is null then</a:t>
            </a:r>
          </a:p>
          <a:p>
            <a:pPr defTabSz="428625"/>
            <a:r>
              <a:rPr lang="de-DE">
                <a:latin typeface="Tahoma" charset="0"/>
              </a:rPr>
              <a:t>	  :new.Rang := :old.Rang;</a:t>
            </a:r>
          </a:p>
          <a:p>
            <a:pPr defTabSz="428625"/>
            <a:r>
              <a:rPr lang="de-DE">
                <a:latin typeface="Tahoma" charset="0"/>
              </a:rPr>
              <a:t>      </a:t>
            </a:r>
            <a:r>
              <a:rPr lang="de-DE" b="1">
                <a:latin typeface="Tahoma" charset="0"/>
              </a:rPr>
              <a:t>end if</a:t>
            </a:r>
            <a:r>
              <a:rPr lang="de-DE">
                <a:latin typeface="Tahoma" charset="0"/>
              </a:rPr>
              <a:t>;</a:t>
            </a:r>
          </a:p>
          <a:p>
            <a:pPr defTabSz="428625"/>
            <a:r>
              <a:rPr lang="de-DE" b="1">
                <a:latin typeface="Tahoma" charset="0"/>
              </a:rPr>
              <a:t>end</a:t>
            </a:r>
            <a:endParaRPr lang="de-DE">
              <a:latin typeface="Tahoma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5944-F18F-9A48-9D0F-77E60BB1EAF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0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>
                <a:latin typeface="Arial Black" charset="0"/>
              </a:rPr>
              <a:t>Trigger-Erläuterungen: </a:t>
            </a:r>
            <a:br>
              <a:rPr lang="de-DE" sz="2400">
                <a:latin typeface="Arial Black" charset="0"/>
              </a:rPr>
            </a:br>
            <a:r>
              <a:rPr lang="de-DE" sz="2400">
                <a:latin typeface="Arial Black" charset="0"/>
              </a:rPr>
              <a:t>Oracle Konventionen</a:t>
            </a:r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" t="26367" r="10347" b="27365"/>
          <a:stretch>
            <a:fillRect/>
          </a:stretch>
        </p:blipFill>
        <p:spPr bwMode="auto">
          <a:xfrm>
            <a:off x="1143000" y="1168004"/>
            <a:ext cx="6858000" cy="2722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5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>
                <a:latin typeface="Arial Black" charset="0"/>
              </a:rPr>
              <a:t>Gleicher Trigger in DB2 / SQL:1999-Syntax</a:t>
            </a:r>
          </a:p>
        </p:txBody>
      </p:sp>
      <p:pic>
        <p:nvPicPr>
          <p:cNvPr id="2150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78" t="16536" r="5696" b="24414"/>
          <a:stretch>
            <a:fillRect/>
          </a:stretch>
        </p:blipFill>
        <p:spPr bwMode="auto">
          <a:xfrm>
            <a:off x="1143000" y="789385"/>
            <a:ext cx="68580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4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100">
                <a:latin typeface="Arial Black" charset="0"/>
              </a:rPr>
              <a:t>Übung: Trigger zur Konsistenzhaltung redundanter Information bei Generalisierung</a:t>
            </a:r>
          </a:p>
        </p:txBody>
      </p:sp>
      <p:pic>
        <p:nvPicPr>
          <p:cNvPr id="2253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8" t="10634" r="12354" b="5707"/>
          <a:stretch>
            <a:fillRect/>
          </a:stretch>
        </p:blipFill>
        <p:spPr bwMode="auto">
          <a:xfrm>
            <a:off x="2087166" y="789385"/>
            <a:ext cx="4482703" cy="4183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5" name="Freeform 5"/>
          <p:cNvSpPr>
            <a:spLocks/>
          </p:cNvSpPr>
          <p:nvPr/>
        </p:nvSpPr>
        <p:spPr bwMode="auto">
          <a:xfrm>
            <a:off x="3496866" y="1491854"/>
            <a:ext cx="864394" cy="1782365"/>
          </a:xfrm>
          <a:custGeom>
            <a:avLst/>
            <a:gdLst>
              <a:gd name="T0" fmla="*/ 726 w 726"/>
              <a:gd name="T1" fmla="*/ 0 h 1497"/>
              <a:gd name="T2" fmla="*/ 272 w 726"/>
              <a:gd name="T3" fmla="*/ 272 h 1497"/>
              <a:gd name="T4" fmla="*/ 91 w 726"/>
              <a:gd name="T5" fmla="*/ 680 h 1497"/>
              <a:gd name="T6" fmla="*/ 91 w 726"/>
              <a:gd name="T7" fmla="*/ 1043 h 1497"/>
              <a:gd name="T8" fmla="*/ 635 w 726"/>
              <a:gd name="T9" fmla="*/ 1497 h 149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6"/>
              <a:gd name="T16" fmla="*/ 0 h 1497"/>
              <a:gd name="T17" fmla="*/ 726 w 726"/>
              <a:gd name="T18" fmla="*/ 1497 h 149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6" h="1497">
                <a:moveTo>
                  <a:pt x="726" y="0"/>
                </a:moveTo>
                <a:cubicBezTo>
                  <a:pt x="552" y="79"/>
                  <a:pt x="378" y="159"/>
                  <a:pt x="272" y="272"/>
                </a:cubicBezTo>
                <a:cubicBezTo>
                  <a:pt x="166" y="385"/>
                  <a:pt x="121" y="552"/>
                  <a:pt x="91" y="680"/>
                </a:cubicBezTo>
                <a:cubicBezTo>
                  <a:pt x="61" y="808"/>
                  <a:pt x="0" y="907"/>
                  <a:pt x="91" y="1043"/>
                </a:cubicBezTo>
                <a:cubicBezTo>
                  <a:pt x="182" y="1179"/>
                  <a:pt x="408" y="1338"/>
                  <a:pt x="635" y="1497"/>
                </a:cubicBezTo>
              </a:path>
            </a:pathLst>
          </a:custGeom>
          <a:noFill/>
          <a:ln w="57150" cmpd="sng">
            <a:solidFill>
              <a:schemeClr val="accent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847035" y="1600200"/>
            <a:ext cx="566738" cy="1674019"/>
          </a:xfrm>
          <a:custGeom>
            <a:avLst/>
            <a:gdLst>
              <a:gd name="T0" fmla="*/ 0 w 476"/>
              <a:gd name="T1" fmla="*/ 1406 h 1406"/>
              <a:gd name="T2" fmla="*/ 408 w 476"/>
              <a:gd name="T3" fmla="*/ 1043 h 1406"/>
              <a:gd name="T4" fmla="*/ 408 w 476"/>
              <a:gd name="T5" fmla="*/ 544 h 1406"/>
              <a:gd name="T6" fmla="*/ 91 w 476"/>
              <a:gd name="T7" fmla="*/ 0 h 1406"/>
              <a:gd name="T8" fmla="*/ 0 60000 65536"/>
              <a:gd name="T9" fmla="*/ 0 60000 65536"/>
              <a:gd name="T10" fmla="*/ 0 60000 65536"/>
              <a:gd name="T11" fmla="*/ 0 60000 65536"/>
              <a:gd name="T12" fmla="*/ 0 w 476"/>
              <a:gd name="T13" fmla="*/ 0 h 1406"/>
              <a:gd name="T14" fmla="*/ 476 w 476"/>
              <a:gd name="T15" fmla="*/ 1406 h 14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6" h="1406">
                <a:moveTo>
                  <a:pt x="0" y="1406"/>
                </a:moveTo>
                <a:cubicBezTo>
                  <a:pt x="170" y="1296"/>
                  <a:pt x="340" y="1187"/>
                  <a:pt x="408" y="1043"/>
                </a:cubicBezTo>
                <a:cubicBezTo>
                  <a:pt x="476" y="899"/>
                  <a:pt x="461" y="718"/>
                  <a:pt x="408" y="544"/>
                </a:cubicBezTo>
                <a:cubicBezTo>
                  <a:pt x="355" y="370"/>
                  <a:pt x="223" y="185"/>
                  <a:pt x="91" y="0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3302794" y="1762125"/>
            <a:ext cx="1053704" cy="2700338"/>
          </a:xfrm>
          <a:custGeom>
            <a:avLst/>
            <a:gdLst>
              <a:gd name="T0" fmla="*/ 885 w 885"/>
              <a:gd name="T1" fmla="*/ 0 h 2268"/>
              <a:gd name="T2" fmla="*/ 113 w 885"/>
              <a:gd name="T3" fmla="*/ 635 h 2268"/>
              <a:gd name="T4" fmla="*/ 204 w 885"/>
              <a:gd name="T5" fmla="*/ 1814 h 2268"/>
              <a:gd name="T6" fmla="*/ 567 w 885"/>
              <a:gd name="T7" fmla="*/ 2268 h 2268"/>
              <a:gd name="T8" fmla="*/ 0 60000 65536"/>
              <a:gd name="T9" fmla="*/ 0 60000 65536"/>
              <a:gd name="T10" fmla="*/ 0 60000 65536"/>
              <a:gd name="T11" fmla="*/ 0 60000 65536"/>
              <a:gd name="T12" fmla="*/ 0 w 885"/>
              <a:gd name="T13" fmla="*/ 0 h 2268"/>
              <a:gd name="T14" fmla="*/ 885 w 885"/>
              <a:gd name="T15" fmla="*/ 2268 h 22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5" h="2268">
                <a:moveTo>
                  <a:pt x="885" y="0"/>
                </a:moveTo>
                <a:cubicBezTo>
                  <a:pt x="555" y="166"/>
                  <a:pt x="226" y="333"/>
                  <a:pt x="113" y="635"/>
                </a:cubicBezTo>
                <a:cubicBezTo>
                  <a:pt x="0" y="937"/>
                  <a:pt x="128" y="1542"/>
                  <a:pt x="204" y="1814"/>
                </a:cubicBezTo>
                <a:cubicBezTo>
                  <a:pt x="280" y="2086"/>
                  <a:pt x="423" y="2177"/>
                  <a:pt x="567" y="2268"/>
                </a:cubicBezTo>
              </a:path>
            </a:pathLst>
          </a:cu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208" name="Freeform 8"/>
          <p:cNvSpPr>
            <a:spLocks/>
          </p:cNvSpPr>
          <p:nvPr/>
        </p:nvSpPr>
        <p:spPr bwMode="auto">
          <a:xfrm>
            <a:off x="4572000" y="1869281"/>
            <a:ext cx="576263" cy="2611041"/>
          </a:xfrm>
          <a:custGeom>
            <a:avLst/>
            <a:gdLst>
              <a:gd name="T0" fmla="*/ 0 w 484"/>
              <a:gd name="T1" fmla="*/ 2178 h 2193"/>
              <a:gd name="T2" fmla="*/ 227 w 484"/>
              <a:gd name="T3" fmla="*/ 2087 h 2193"/>
              <a:gd name="T4" fmla="*/ 363 w 484"/>
              <a:gd name="T5" fmla="*/ 1543 h 2193"/>
              <a:gd name="T6" fmla="*/ 454 w 484"/>
              <a:gd name="T7" fmla="*/ 545 h 2193"/>
              <a:gd name="T8" fmla="*/ 181 w 484"/>
              <a:gd name="T9" fmla="*/ 0 h 21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84"/>
              <a:gd name="T16" fmla="*/ 0 h 2193"/>
              <a:gd name="T17" fmla="*/ 484 w 484"/>
              <a:gd name="T18" fmla="*/ 2193 h 21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84" h="2193">
                <a:moveTo>
                  <a:pt x="0" y="2178"/>
                </a:moveTo>
                <a:cubicBezTo>
                  <a:pt x="83" y="2185"/>
                  <a:pt x="166" y="2193"/>
                  <a:pt x="227" y="2087"/>
                </a:cubicBezTo>
                <a:cubicBezTo>
                  <a:pt x="288" y="1981"/>
                  <a:pt x="325" y="1800"/>
                  <a:pt x="363" y="1543"/>
                </a:cubicBezTo>
                <a:cubicBezTo>
                  <a:pt x="401" y="1286"/>
                  <a:pt x="484" y="802"/>
                  <a:pt x="454" y="545"/>
                </a:cubicBezTo>
                <a:cubicBezTo>
                  <a:pt x="424" y="288"/>
                  <a:pt x="302" y="144"/>
                  <a:pt x="181" y="0"/>
                </a:cubicBezTo>
              </a:path>
            </a:pathLst>
          </a:custGeom>
          <a:noFill/>
          <a:ln w="57150" cap="flat" cmpd="sng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41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animBg="1"/>
      <p:bldP spid="51206" grpId="0" animBg="1"/>
      <p:bldP spid="51207" grpId="0" animBg="1"/>
      <p:bldP spid="5120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Referentielle Integrität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ebdings" charset="0"/>
              <a:buNone/>
            </a:pPr>
            <a:r>
              <a:rPr lang="de-DE" sz="2400" b="1" dirty="0">
                <a:latin typeface="Tahoma" charset="0"/>
              </a:rPr>
              <a:t>Fremdschlüssel</a:t>
            </a:r>
          </a:p>
          <a:p>
            <a:r>
              <a:rPr lang="de-DE" dirty="0">
                <a:latin typeface="Tahoma" charset="0"/>
              </a:rPr>
              <a:t>verweisen auf Tupel einer Relation</a:t>
            </a:r>
          </a:p>
          <a:p>
            <a:r>
              <a:rPr lang="de-DE" dirty="0">
                <a:latin typeface="Tahoma" charset="0"/>
              </a:rPr>
              <a:t>z.B. </a:t>
            </a:r>
            <a:r>
              <a:rPr lang="de-DE" i="1" dirty="0" err="1">
                <a:latin typeface="Tahoma" charset="0"/>
              </a:rPr>
              <a:t>gelesenVon</a:t>
            </a:r>
            <a:r>
              <a:rPr lang="de-DE" dirty="0">
                <a:latin typeface="Tahoma" charset="0"/>
              </a:rPr>
              <a:t> in </a:t>
            </a:r>
            <a:r>
              <a:rPr lang="de-DE" i="1" dirty="0">
                <a:latin typeface="Tahoma" charset="0"/>
              </a:rPr>
              <a:t>Vorlesungen</a:t>
            </a:r>
            <a:r>
              <a:rPr lang="de-DE" dirty="0">
                <a:latin typeface="Tahoma" charset="0"/>
              </a:rPr>
              <a:t> verweist auf Tupel in </a:t>
            </a:r>
            <a:r>
              <a:rPr lang="de-DE" i="1" dirty="0">
                <a:latin typeface="Tahoma" charset="0"/>
              </a:rPr>
              <a:t>Professoren</a:t>
            </a:r>
          </a:p>
          <a:p>
            <a:endParaRPr lang="de-DE" dirty="0">
              <a:latin typeface="Tahoma" charset="0"/>
            </a:endParaRPr>
          </a:p>
          <a:p>
            <a:pPr>
              <a:buFont typeface="Webdings" charset="0"/>
              <a:buNone/>
            </a:pPr>
            <a:r>
              <a:rPr lang="de-DE" sz="2400" b="1" dirty="0">
                <a:latin typeface="Tahoma" charset="0"/>
              </a:rPr>
              <a:t>referentielle Integrität</a:t>
            </a:r>
          </a:p>
          <a:p>
            <a:r>
              <a:rPr lang="de-DE" dirty="0">
                <a:latin typeface="Tahoma" charset="0"/>
              </a:rPr>
              <a:t>Fremdschlüssel müssen auf existierende Tupel verweisen oder einen </a:t>
            </a:r>
            <a:r>
              <a:rPr lang="de-DE" dirty="0" err="1">
                <a:latin typeface="Tahoma" charset="0"/>
              </a:rPr>
              <a:t>Nullwert</a:t>
            </a:r>
            <a:r>
              <a:rPr lang="de-DE" dirty="0">
                <a:latin typeface="Tahoma" charset="0"/>
              </a:rPr>
              <a:t> enthalten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Temporale Daten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System-</a:t>
            </a:r>
            <a:r>
              <a:rPr lang="de-DE" dirty="0" err="1" smtClean="0"/>
              <a:t>versionierte</a:t>
            </a:r>
            <a:r>
              <a:rPr lang="de-DE" dirty="0" smtClean="0"/>
              <a:t> Daten – </a:t>
            </a:r>
            <a:r>
              <a:rPr lang="de-DE" dirty="0" err="1" smtClean="0"/>
              <a:t>transaction</a:t>
            </a:r>
            <a:r>
              <a:rPr lang="de-DE" dirty="0" smtClean="0"/>
              <a:t> time </a:t>
            </a:r>
            <a:r>
              <a:rPr lang="de-DE" dirty="0" err="1" smtClean="0"/>
              <a:t>Versionierung</a:t>
            </a:r>
            <a:endParaRPr lang="de-DE" dirty="0"/>
          </a:p>
        </p:txBody>
      </p:sp>
      <p:pic>
        <p:nvPicPr>
          <p:cNvPr id="4" name="Bild 3" descr="Bildschirmfoto 2013-11-03 um 23.34.3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155" y="1815666"/>
            <a:ext cx="6858000" cy="2582286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274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dirty="0"/>
              <a:t>Zustand der Relation nach Abschaffung der 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Studien-Gebühren </a:t>
            </a:r>
            <a:r>
              <a:rPr lang="de-DE" sz="2400" dirty="0"/>
              <a:t>in Bayern</a:t>
            </a:r>
            <a:endParaRPr lang="de-DE" sz="2400" dirty="0"/>
          </a:p>
        </p:txBody>
      </p:sp>
      <p:pic>
        <p:nvPicPr>
          <p:cNvPr id="4" name="Inhaltsplatzhalter 3" descr="Bildschirmfoto 2013-11-03 um 23.36.09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1051" b="-21051"/>
          <a:stretch>
            <a:fillRect/>
          </a:stretch>
        </p:blipFill>
        <p:spPr/>
      </p:pic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7872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Abfragen gegen temporale Daten</a:t>
            </a:r>
            <a:endParaRPr lang="de-DE" dirty="0"/>
          </a:p>
        </p:txBody>
      </p:sp>
      <p:pic>
        <p:nvPicPr>
          <p:cNvPr id="4" name="Inhaltsplatzhalter 3" descr="Bildschirmfoto 2013-11-03 um 23.38.1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301" b="-15301"/>
          <a:stretch>
            <a:fillRect/>
          </a:stretch>
        </p:blipFill>
        <p:spPr/>
      </p:pic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8419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Temporale Daten nach Anwendungszeit</a:t>
            </a:r>
            <a:endParaRPr lang="de-DE" dirty="0"/>
          </a:p>
        </p:txBody>
      </p:sp>
      <p:pic>
        <p:nvPicPr>
          <p:cNvPr id="4" name="Inhaltsplatzhalter 3" descr="Bildschirmfoto 2013-11-03 um 23.39.10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749" b="-39749"/>
          <a:stretch>
            <a:fillRect/>
          </a:stretch>
        </p:blipFill>
        <p:spPr/>
      </p:pic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493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Explizit kontrollierter Zustand der Datenbasis</a:t>
            </a:r>
            <a:endParaRPr lang="de-DE" dirty="0"/>
          </a:p>
        </p:txBody>
      </p:sp>
      <p:pic>
        <p:nvPicPr>
          <p:cNvPr id="4" name="Inhaltsplatzhalter 3" descr="Bildschirmfoto 2013-11-03 um 23.39.45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8893" b="-38893"/>
          <a:stretch>
            <a:fillRect/>
          </a:stretch>
        </p:blipFill>
        <p:spPr/>
      </p:pic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9764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Automatische Erzeugung der Zeitintervalle</a:t>
            </a:r>
            <a:endParaRPr lang="de-DE" dirty="0"/>
          </a:p>
        </p:txBody>
      </p:sp>
      <p:pic>
        <p:nvPicPr>
          <p:cNvPr id="4" name="Inhaltsplatzhalter 3" descr="Bildschirmfoto 2013-11-03 um 23.40.59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32" b="-86754"/>
          <a:stretch/>
        </p:blipFill>
        <p:spPr>
          <a:xfrm>
            <a:off x="1143000" y="1059582"/>
            <a:ext cx="6858000" cy="2744932"/>
          </a:xfrm>
        </p:spPr>
      </p:pic>
      <p:pic>
        <p:nvPicPr>
          <p:cNvPr id="5" name="Bild 4" descr="Bildschirmfoto 2013-11-03 um 23.41.46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301720"/>
            <a:ext cx="6237312" cy="2722765"/>
          </a:xfrm>
          <a:prstGeom prst="rect">
            <a:avLst/>
          </a:prstGeom>
        </p:spPr>
      </p:pic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0630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Erweiterte SQL Syntax für Anfragen gegen Zeitintervalle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223628" y="917597"/>
            <a:ext cx="6156684" cy="4229100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de-DE" dirty="0" err="1"/>
              <a:t>Contains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Precedes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Succeeds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Immediately</a:t>
            </a:r>
            <a:r>
              <a:rPr lang="de-DE" dirty="0"/>
              <a:t> </a:t>
            </a:r>
            <a:r>
              <a:rPr lang="de-DE" dirty="0" err="1"/>
              <a:t>precedes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Immediately</a:t>
            </a:r>
            <a:r>
              <a:rPr lang="de-DE" dirty="0"/>
              <a:t> </a:t>
            </a:r>
            <a:r>
              <a:rPr lang="de-DE" dirty="0" err="1"/>
              <a:t>succeeds</a:t>
            </a:r>
            <a:endParaRPr lang="de-DE" dirty="0"/>
          </a:p>
          <a:p>
            <a:pPr>
              <a:buFont typeface="Arial"/>
              <a:buChar char="•"/>
            </a:pPr>
            <a:r>
              <a:rPr lang="de-DE" dirty="0" err="1"/>
              <a:t>overlaps</a:t>
            </a:r>
            <a:endParaRPr lang="de-DE" dirty="0"/>
          </a:p>
          <a:p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5048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6858000" cy="80010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Referentielle Integrität in SQL</a:t>
            </a:r>
            <a:br>
              <a:rPr lang="de-DE">
                <a:latin typeface="Arial Black" charset="0"/>
              </a:rPr>
            </a:br>
            <a:endParaRPr lang="de-DE">
              <a:latin typeface="Arial Black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66825" y="375048"/>
            <a:ext cx="6734175" cy="4768453"/>
          </a:xfrm>
        </p:spPr>
        <p:txBody>
          <a:bodyPr/>
          <a:lstStyle/>
          <a:p>
            <a:r>
              <a:rPr lang="de-DE">
                <a:latin typeface="Tahoma" charset="0"/>
              </a:rPr>
              <a:t>Kandidatenschlüssel: </a:t>
            </a:r>
            <a:r>
              <a:rPr lang="de-DE" b="1">
                <a:latin typeface="Tahoma" charset="0"/>
              </a:rPr>
              <a:t>unique</a:t>
            </a:r>
          </a:p>
          <a:p>
            <a:r>
              <a:rPr lang="de-DE">
                <a:latin typeface="Tahoma" charset="0"/>
              </a:rPr>
              <a:t>Primärschlüssel: </a:t>
            </a:r>
            <a:r>
              <a:rPr lang="de-DE" b="1">
                <a:latin typeface="Tahoma" charset="0"/>
              </a:rPr>
              <a:t>primary key</a:t>
            </a:r>
          </a:p>
          <a:p>
            <a:r>
              <a:rPr lang="de-DE">
                <a:latin typeface="Tahoma" charset="0"/>
              </a:rPr>
              <a:t>Fremdschlüssel: </a:t>
            </a:r>
            <a:r>
              <a:rPr lang="de-DE" b="1">
                <a:latin typeface="Tahoma" charset="0"/>
              </a:rPr>
              <a:t>foreign key</a:t>
            </a: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endParaRPr lang="de-DE">
              <a:latin typeface="Tahoma" charset="0"/>
            </a:endParaRPr>
          </a:p>
          <a:p>
            <a:pPr>
              <a:buFont typeface="Webdings" charset="0"/>
              <a:buNone/>
            </a:pPr>
            <a:endParaRPr lang="de-DE">
              <a:latin typeface="Tahoma" charset="0"/>
            </a:endParaRP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 		</a:t>
            </a:r>
          </a:p>
          <a:p>
            <a:pPr>
              <a:buFont typeface="Webdings" charset="0"/>
              <a:buNone/>
            </a:pPr>
            <a:r>
              <a:rPr lang="de-DE" b="1">
                <a:latin typeface="Tahoma" charset="0"/>
              </a:rPr>
              <a:t>		</a:t>
            </a:r>
          </a:p>
          <a:p>
            <a:pPr>
              <a:buFont typeface="Webdings" charset="0"/>
              <a:buNone/>
            </a:pPr>
            <a:r>
              <a:rPr lang="de-DE" b="1">
                <a:latin typeface="Tahoma" charset="0"/>
              </a:rPr>
              <a:t>		create table</a:t>
            </a:r>
            <a:r>
              <a:rPr lang="de-DE">
                <a:latin typeface="Tahoma" charset="0"/>
              </a:rPr>
              <a:t> </a:t>
            </a:r>
            <a:r>
              <a:rPr lang="de-DE" i="1">
                <a:latin typeface="Tahoma" charset="0"/>
              </a:rPr>
              <a:t>R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</a:rPr>
              <a:t>			( </a:t>
            </a:r>
            <a:r>
              <a:rPr lang="de-DE">
                <a:latin typeface="Tahoma" charset="0"/>
                <a:sym typeface="Symbol" charset="0"/>
              </a:rPr>
              <a:t> </a:t>
            </a:r>
            <a:r>
              <a:rPr lang="de-DE" b="1">
                <a:latin typeface="Tahoma" charset="0"/>
                <a:sym typeface="Symbol" charset="0"/>
              </a:rPr>
              <a:t>integer primary key</a:t>
            </a:r>
            <a:r>
              <a:rPr lang="de-DE">
                <a:latin typeface="Tahoma" charset="0"/>
                <a:sym typeface="Symbol" charset="0"/>
              </a:rPr>
              <a:t>,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	... );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</a:t>
            </a:r>
            <a:r>
              <a:rPr lang="de-DE" b="1">
                <a:latin typeface="Tahoma" charset="0"/>
                <a:sym typeface="Symbol" charset="0"/>
              </a:rPr>
              <a:t>create table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S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	( ...,</a:t>
            </a:r>
          </a:p>
          <a:p>
            <a:pPr>
              <a:buFont typeface="Webdings" charset="0"/>
              <a:buNone/>
            </a:pPr>
            <a:r>
              <a:rPr lang="de-DE">
                <a:latin typeface="Tahoma" charset="0"/>
                <a:sym typeface="Symbol" charset="0"/>
              </a:rPr>
              <a:t>			 </a:t>
            </a:r>
            <a:r>
              <a:rPr lang="de-DE" b="1">
                <a:latin typeface="Tahoma" charset="0"/>
                <a:sym typeface="Symbol" charset="0"/>
              </a:rPr>
              <a:t>integer references</a:t>
            </a:r>
            <a:r>
              <a:rPr lang="de-DE">
                <a:latin typeface="Tahoma" charset="0"/>
                <a:sym typeface="Symbol" charset="0"/>
              </a:rPr>
              <a:t> </a:t>
            </a:r>
            <a:r>
              <a:rPr lang="de-DE" i="1">
                <a:latin typeface="Tahoma" charset="0"/>
                <a:sym typeface="Symbol" charset="0"/>
              </a:rPr>
              <a:t>R</a:t>
            </a:r>
            <a:r>
              <a:rPr lang="de-DE">
                <a:latin typeface="Tahoma" charset="0"/>
                <a:sym typeface="Symbol" charset="0"/>
              </a:rPr>
              <a:t> );</a:t>
            </a:r>
            <a:endParaRPr lang="de-DE">
              <a:latin typeface="Tahoma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Einhaltung referentieller Integrität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de-DE">
                <a:latin typeface="Tahoma" charset="0"/>
              </a:rPr>
              <a:t>Änderung von referenzierten Daten</a:t>
            </a:r>
          </a:p>
          <a:p>
            <a:pPr marL="342900" indent="-3429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Default: Zurückweisen der Änderungsoperation</a:t>
            </a:r>
          </a:p>
          <a:p>
            <a:pPr marL="342900" indent="-3429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Propagieren der Änderungen: </a:t>
            </a:r>
            <a:r>
              <a:rPr lang="de-DE" b="1">
                <a:latin typeface="Tahoma" charset="0"/>
              </a:rPr>
              <a:t>cascade</a:t>
            </a:r>
          </a:p>
          <a:p>
            <a:pPr marL="342900" indent="-342900">
              <a:buFont typeface="Webdings" charset="0"/>
              <a:buAutoNum type="arabicPeriod"/>
            </a:pPr>
            <a:r>
              <a:rPr lang="de-DE">
                <a:latin typeface="Tahoma" charset="0"/>
              </a:rPr>
              <a:t>Verweise auf Nullwert setzen: </a:t>
            </a:r>
            <a:r>
              <a:rPr lang="de-DE" b="1">
                <a:latin typeface="Tahoma" charset="0"/>
              </a:rPr>
              <a:t>set null</a:t>
            </a:r>
          </a:p>
          <a:p>
            <a:pPr marL="342900" indent="-342900"/>
            <a:endParaRPr lang="de-DE" b="1">
              <a:latin typeface="Tahoma" charset="0"/>
            </a:endParaRP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5B6DD-25A4-FB48-927C-28AA4F58A09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latin typeface="Arial Black" charset="0"/>
              </a:rPr>
              <a:t>Einhaltung referentieller Integrität</a:t>
            </a:r>
          </a:p>
        </p:txBody>
      </p:sp>
      <p:graphicFrame>
        <p:nvGraphicFramePr>
          <p:cNvPr id="6255" name="Group 111"/>
          <p:cNvGraphicFramePr>
            <a:graphicFrameLocks noGrp="1"/>
          </p:cNvGraphicFramePr>
          <p:nvPr/>
        </p:nvGraphicFramePr>
        <p:xfrm>
          <a:off x="2000250" y="1144191"/>
          <a:ext cx="1200151" cy="1775222"/>
        </p:xfrm>
        <a:graphic>
          <a:graphicData uri="http://schemas.openxmlformats.org/drawingml/2006/table">
            <a:tbl>
              <a:tblPr/>
              <a:tblGrid>
                <a:gridCol w="500063"/>
                <a:gridCol w="700088"/>
              </a:tblGrid>
              <a:tr h="31548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441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65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1</a:t>
                      </a: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64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14" name="Line 51"/>
          <p:cNvSpPr>
            <a:spLocks noChangeShapeType="1"/>
          </p:cNvSpPr>
          <p:nvPr/>
        </p:nvSpPr>
        <p:spPr bwMode="auto">
          <a:xfrm>
            <a:off x="2857500" y="2743200"/>
            <a:ext cx="0" cy="1714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6254" name="Group 110"/>
          <p:cNvGraphicFramePr>
            <a:graphicFrameLocks noGrp="1"/>
          </p:cNvGraphicFramePr>
          <p:nvPr/>
        </p:nvGraphicFramePr>
        <p:xfrm>
          <a:off x="4800600" y="1144191"/>
          <a:ext cx="1200150" cy="1775128"/>
        </p:xfrm>
        <a:graphic>
          <a:graphicData uri="http://schemas.openxmlformats.org/drawingml/2006/table">
            <a:tbl>
              <a:tblPr/>
              <a:tblGrid>
                <a:gridCol w="685800"/>
                <a:gridCol w="514350"/>
              </a:tblGrid>
              <a:tr h="31546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440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647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62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34" name="Text Box 95"/>
          <p:cNvSpPr txBox="1">
            <a:spLocks noChangeArrowheads="1"/>
          </p:cNvSpPr>
          <p:nvPr/>
        </p:nvSpPr>
        <p:spPr bwMode="auto">
          <a:xfrm>
            <a:off x="3200400" y="742950"/>
            <a:ext cx="17716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Originalzustand</a:t>
            </a:r>
          </a:p>
        </p:txBody>
      </p:sp>
      <p:sp>
        <p:nvSpPr>
          <p:cNvPr id="8235" name="Text Box 96"/>
          <p:cNvSpPr txBox="1">
            <a:spLocks noChangeArrowheads="1"/>
          </p:cNvSpPr>
          <p:nvPr/>
        </p:nvSpPr>
        <p:spPr bwMode="auto">
          <a:xfrm>
            <a:off x="2821060" y="2993566"/>
            <a:ext cx="27998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Änderungsoperationen</a:t>
            </a:r>
          </a:p>
        </p:txBody>
      </p:sp>
      <p:sp>
        <p:nvSpPr>
          <p:cNvPr id="8236" name="Line 98"/>
          <p:cNvSpPr>
            <a:spLocks noChangeShapeType="1"/>
          </p:cNvSpPr>
          <p:nvPr/>
        </p:nvSpPr>
        <p:spPr bwMode="auto">
          <a:xfrm>
            <a:off x="5143500" y="2743200"/>
            <a:ext cx="0" cy="1714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237" name="Text Box 99"/>
          <p:cNvSpPr txBox="1">
            <a:spLocks noChangeArrowheads="1"/>
          </p:cNvSpPr>
          <p:nvPr/>
        </p:nvSpPr>
        <p:spPr bwMode="auto">
          <a:xfrm>
            <a:off x="1371600" y="3486150"/>
            <a:ext cx="29146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>
                <a:latin typeface="Tahoma" charset="0"/>
              </a:rPr>
              <a:t>update</a:t>
            </a:r>
            <a:r>
              <a:rPr lang="de-DE" sz="1800">
                <a:latin typeface="Tahoma" charset="0"/>
              </a:rPr>
              <a:t> </a:t>
            </a:r>
            <a:r>
              <a:rPr lang="de-DE" sz="1800" i="1">
                <a:latin typeface="Tahoma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	</a:t>
            </a:r>
            <a:r>
              <a:rPr lang="de-DE" sz="1800" b="1">
                <a:latin typeface="Tahoma" charset="0"/>
              </a:rPr>
              <a:t>set</a:t>
            </a:r>
            <a:r>
              <a:rPr lang="de-DE" sz="1800">
                <a:latin typeface="Tahoma" charset="0"/>
              </a:rPr>
              <a:t> </a:t>
            </a:r>
            <a:r>
              <a:rPr lang="de-DE" sz="1800">
                <a:latin typeface="Tahoma" charset="0"/>
                <a:sym typeface="Symbol" charset="0"/>
              </a:rPr>
              <a:t> = '</a:t>
            </a:r>
            <a:r>
              <a:rPr lang="de-DE" sz="1800" baseline="-25000">
                <a:latin typeface="Tahoma" charset="0"/>
                <a:sym typeface="Symbol" charset="0"/>
              </a:rPr>
              <a:t>1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baseline="-25000">
                <a:latin typeface="Tahoma" charset="0"/>
                <a:sym typeface="Symbol" charset="0"/>
              </a:rPr>
              <a:t>	</a:t>
            </a:r>
            <a:r>
              <a:rPr lang="de-DE" sz="1800" b="1">
                <a:latin typeface="Tahoma" charset="0"/>
                <a:sym typeface="Symbol" charset="0"/>
              </a:rPr>
              <a:t>where</a:t>
            </a:r>
            <a:r>
              <a:rPr lang="de-DE" sz="1800">
                <a:latin typeface="Tahoma" charset="0"/>
                <a:sym typeface="Symbol" charset="0"/>
              </a:rPr>
              <a:t>  = </a:t>
            </a:r>
            <a:r>
              <a:rPr lang="de-DE" sz="1800" baseline="-25000">
                <a:latin typeface="Tahoma" charset="0"/>
                <a:sym typeface="Symbol" charset="0"/>
              </a:rPr>
              <a:t>1</a:t>
            </a:r>
            <a:r>
              <a:rPr lang="de-DE" sz="1800">
                <a:latin typeface="Tahoma" charset="0"/>
                <a:sym typeface="Symbol" charset="0"/>
              </a:rPr>
              <a:t>;</a:t>
            </a:r>
          </a:p>
        </p:txBody>
      </p:sp>
      <p:sp>
        <p:nvSpPr>
          <p:cNvPr id="8238" name="Text Box 100"/>
          <p:cNvSpPr txBox="1">
            <a:spLocks noChangeArrowheads="1"/>
          </p:cNvSpPr>
          <p:nvPr/>
        </p:nvSpPr>
        <p:spPr bwMode="auto">
          <a:xfrm>
            <a:off x="4857750" y="3532585"/>
            <a:ext cx="291465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>
                <a:latin typeface="Tahoma" charset="0"/>
              </a:rPr>
              <a:t>delete from </a:t>
            </a:r>
            <a:r>
              <a:rPr lang="de-DE" sz="1800" i="1">
                <a:latin typeface="Tahoma" charset="0"/>
              </a:rPr>
              <a:t>R</a:t>
            </a:r>
            <a:endParaRPr lang="de-DE" sz="1800" baseline="-25000">
              <a:latin typeface="Tahoma" charset="0"/>
              <a:sym typeface="Symbol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 sz="1800" baseline="-25000">
                <a:latin typeface="Tahoma" charset="0"/>
                <a:sym typeface="Symbol" charset="0"/>
              </a:rPr>
              <a:t>	</a:t>
            </a:r>
            <a:r>
              <a:rPr lang="de-DE" sz="1800" b="1">
                <a:latin typeface="Tahoma" charset="0"/>
                <a:sym typeface="Symbol" charset="0"/>
              </a:rPr>
              <a:t>where</a:t>
            </a:r>
            <a:r>
              <a:rPr lang="de-DE" sz="1800">
                <a:latin typeface="Tahoma" charset="0"/>
                <a:sym typeface="Symbol" charset="0"/>
              </a:rPr>
              <a:t>  = </a:t>
            </a:r>
            <a:r>
              <a:rPr lang="de-DE" sz="1800" baseline="-25000">
                <a:latin typeface="Tahoma" charset="0"/>
                <a:sym typeface="Symbol" charset="0"/>
              </a:rPr>
              <a:t>1</a:t>
            </a:r>
            <a:r>
              <a:rPr lang="de-DE" sz="1800">
                <a:latin typeface="Tahoma" charset="0"/>
                <a:sym typeface="Symbol" charset="0"/>
              </a:rPr>
              <a:t>;</a:t>
            </a:r>
          </a:p>
        </p:txBody>
      </p:sp>
      <p:cxnSp>
        <p:nvCxnSpPr>
          <p:cNvPr id="8239" name="AutoShape 106"/>
          <p:cNvCxnSpPr>
            <a:cxnSpLocks noChangeShapeType="1"/>
          </p:cNvCxnSpPr>
          <p:nvPr/>
        </p:nvCxnSpPr>
        <p:spPr bwMode="auto">
          <a:xfrm>
            <a:off x="3200400" y="2001441"/>
            <a:ext cx="1600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8240" name="AutoShape 107"/>
          <p:cNvCxnSpPr>
            <a:cxnSpLocks noChangeShapeType="1"/>
          </p:cNvCxnSpPr>
          <p:nvPr/>
        </p:nvCxnSpPr>
        <p:spPr bwMode="auto">
          <a:xfrm>
            <a:off x="3200400" y="2401491"/>
            <a:ext cx="1600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5944-F18F-9A48-9D0F-77E60BB1EAF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17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6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7272058"/>
              </p:ext>
            </p:extLst>
          </p:nvPr>
        </p:nvGraphicFramePr>
        <p:xfrm>
          <a:off x="1714500" y="72641"/>
          <a:ext cx="857251" cy="1740693"/>
        </p:xfrm>
        <a:graphic>
          <a:graphicData uri="http://schemas.openxmlformats.org/drawingml/2006/table">
            <a:tbl>
              <a:tblPr/>
              <a:tblGrid>
                <a:gridCol w="357188"/>
                <a:gridCol w="500063"/>
              </a:tblGrid>
              <a:tr h="31548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333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8459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'</a:t>
                      </a:r>
                      <a:r>
                        <a:rPr kumimoji="1" lang="de-DE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1</a:t>
                      </a: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2341960" y="1620453"/>
            <a:ext cx="1190" cy="1666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5" name="Group 1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98526"/>
              </p:ext>
            </p:extLst>
          </p:nvPr>
        </p:nvGraphicFramePr>
        <p:xfrm>
          <a:off x="3429000" y="72641"/>
          <a:ext cx="857250" cy="1740599"/>
        </p:xfrm>
        <a:graphic>
          <a:graphicData uri="http://schemas.openxmlformats.org/drawingml/2006/table">
            <a:tbl>
              <a:tblPr/>
              <a:tblGrid>
                <a:gridCol w="489347"/>
                <a:gridCol w="367903"/>
              </a:tblGrid>
              <a:tr h="31546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845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'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57" name="Line 43"/>
          <p:cNvSpPr>
            <a:spLocks noChangeShapeType="1"/>
          </p:cNvSpPr>
          <p:nvPr/>
        </p:nvSpPr>
        <p:spPr bwMode="auto">
          <a:xfrm>
            <a:off x="3657600" y="1620453"/>
            <a:ext cx="1191" cy="1666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4" name="Group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906669"/>
              </p:ext>
            </p:extLst>
          </p:nvPr>
        </p:nvGraphicFramePr>
        <p:xfrm>
          <a:off x="5143500" y="72641"/>
          <a:ext cx="857251" cy="1356121"/>
        </p:xfrm>
        <a:graphic>
          <a:graphicData uri="http://schemas.openxmlformats.org/drawingml/2006/table">
            <a:tbl>
              <a:tblPr/>
              <a:tblGrid>
                <a:gridCol w="357188"/>
                <a:gridCol w="500063"/>
              </a:tblGrid>
              <a:tr h="31549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3339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174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9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74" name="Line 66"/>
          <p:cNvSpPr>
            <a:spLocks noChangeShapeType="1"/>
          </p:cNvSpPr>
          <p:nvPr/>
        </p:nvSpPr>
        <p:spPr bwMode="auto">
          <a:xfrm>
            <a:off x="5715000" y="1215641"/>
            <a:ext cx="1191" cy="1666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7273" name="Group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943124"/>
              </p:ext>
            </p:extLst>
          </p:nvPr>
        </p:nvGraphicFramePr>
        <p:xfrm>
          <a:off x="6858000" y="72641"/>
          <a:ext cx="857250" cy="1356027"/>
        </p:xfrm>
        <a:graphic>
          <a:graphicData uri="http://schemas.openxmlformats.org/drawingml/2006/table">
            <a:tbl>
              <a:tblPr/>
              <a:tblGrid>
                <a:gridCol w="489347"/>
                <a:gridCol w="367903"/>
              </a:tblGrid>
              <a:tr h="31546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17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91" name="Line 87"/>
          <p:cNvSpPr>
            <a:spLocks noChangeShapeType="1"/>
          </p:cNvSpPr>
          <p:nvPr/>
        </p:nvSpPr>
        <p:spPr bwMode="auto">
          <a:xfrm>
            <a:off x="7086600" y="1215641"/>
            <a:ext cx="1191" cy="1666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3" name="Text Box 92"/>
          <p:cNvSpPr txBox="1">
            <a:spLocks noChangeArrowheads="1"/>
          </p:cNvSpPr>
          <p:nvPr/>
        </p:nvSpPr>
        <p:spPr bwMode="auto">
          <a:xfrm>
            <a:off x="1371600" y="2102657"/>
            <a:ext cx="3829050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>
                <a:latin typeface="Tahoma" charset="0"/>
              </a:rPr>
              <a:t>create table</a:t>
            </a:r>
            <a:r>
              <a:rPr lang="de-DE" sz="1800">
                <a:latin typeface="Tahoma" charset="0"/>
              </a:rPr>
              <a:t> </a:t>
            </a:r>
            <a:r>
              <a:rPr lang="de-DE" sz="1800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	 </a:t>
            </a:r>
            <a:r>
              <a:rPr lang="de-DE" sz="1800">
                <a:latin typeface="Tahoma" charset="0"/>
                <a:sym typeface="Symbol" charset="0"/>
              </a:rPr>
              <a:t> </a:t>
            </a:r>
            <a:r>
              <a:rPr lang="de-DE" sz="1800" b="1">
                <a:latin typeface="Tahoma" charset="0"/>
                <a:sym typeface="Symbol" charset="0"/>
              </a:rPr>
              <a:t>integer references</a:t>
            </a:r>
            <a:r>
              <a:rPr lang="de-DE" sz="1800">
                <a:latin typeface="Tahoma" charset="0"/>
                <a:sym typeface="Symbol" charset="0"/>
              </a:rPr>
              <a:t> </a:t>
            </a:r>
            <a:r>
              <a:rPr lang="de-DE" sz="1800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  <a:sym typeface="Symbol" charset="0"/>
              </a:rPr>
              <a:t>		</a:t>
            </a:r>
            <a:r>
              <a:rPr lang="de-DE" sz="1800" b="1">
                <a:latin typeface="Tahoma" charset="0"/>
                <a:sym typeface="Symbol" charset="0"/>
              </a:rPr>
              <a:t>on update cascade</a:t>
            </a:r>
            <a:r>
              <a:rPr lang="de-DE" sz="1800">
                <a:latin typeface="Tahoma" charset="0"/>
                <a:sym typeface="Symbol" charset="0"/>
              </a:rPr>
              <a:t> );		</a:t>
            </a:r>
          </a:p>
        </p:txBody>
      </p:sp>
      <p:sp>
        <p:nvSpPr>
          <p:cNvPr id="9294" name="Text Box 93"/>
          <p:cNvSpPr txBox="1">
            <a:spLocks noChangeArrowheads="1"/>
          </p:cNvSpPr>
          <p:nvPr/>
        </p:nvSpPr>
        <p:spPr bwMode="auto">
          <a:xfrm>
            <a:off x="4629150" y="2102657"/>
            <a:ext cx="3405188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 dirty="0" err="1">
                <a:latin typeface="Tahoma" charset="0"/>
              </a:rPr>
              <a:t>create</a:t>
            </a:r>
            <a:r>
              <a:rPr lang="de-DE" sz="1800" b="1" dirty="0">
                <a:latin typeface="Tahoma" charset="0"/>
              </a:rPr>
              <a:t> </a:t>
            </a:r>
            <a:r>
              <a:rPr lang="de-DE" sz="1800" b="1" dirty="0" err="1">
                <a:latin typeface="Tahoma" charset="0"/>
              </a:rPr>
              <a:t>table</a:t>
            </a:r>
            <a:r>
              <a:rPr lang="de-DE" sz="1800" dirty="0">
                <a:latin typeface="Tahoma" charset="0"/>
              </a:rPr>
              <a:t> </a:t>
            </a:r>
            <a:r>
              <a:rPr lang="de-DE" sz="1800" i="1" dirty="0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 </a:t>
            </a:r>
            <a:r>
              <a:rPr lang="de-DE" sz="1800" dirty="0">
                <a:latin typeface="Tahoma" charset="0"/>
                <a:sym typeface="Symbol" charset="0"/>
              </a:rPr>
              <a:t> </a:t>
            </a:r>
            <a:r>
              <a:rPr lang="de-DE" sz="1800" b="1" dirty="0">
                <a:latin typeface="Tahoma" charset="0"/>
                <a:sym typeface="Symbol" charset="0"/>
              </a:rPr>
              <a:t>integer </a:t>
            </a:r>
            <a:r>
              <a:rPr lang="de-DE" sz="1800" b="1" dirty="0" err="1">
                <a:latin typeface="Tahoma" charset="0"/>
                <a:sym typeface="Symbol" charset="0"/>
              </a:rPr>
              <a:t>references</a:t>
            </a:r>
            <a:r>
              <a:rPr lang="de-DE" sz="1800" dirty="0">
                <a:latin typeface="Tahoma" charset="0"/>
                <a:sym typeface="Symbol" charset="0"/>
              </a:rPr>
              <a:t> </a:t>
            </a:r>
            <a:r>
              <a:rPr lang="de-DE" sz="1800" i="1" dirty="0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  <a:sym typeface="Symbol" charset="0"/>
              </a:rPr>
              <a:t>		</a:t>
            </a:r>
            <a:r>
              <a:rPr lang="de-DE" sz="1800" b="1" dirty="0">
                <a:latin typeface="Tahoma" charset="0"/>
                <a:sym typeface="Symbol" charset="0"/>
              </a:rPr>
              <a:t>on </a:t>
            </a:r>
            <a:r>
              <a:rPr lang="de-DE" sz="1800" b="1" dirty="0" err="1">
                <a:latin typeface="Tahoma" charset="0"/>
                <a:sym typeface="Symbol" charset="0"/>
              </a:rPr>
              <a:t>delete</a:t>
            </a:r>
            <a:r>
              <a:rPr lang="de-DE" sz="1800" b="1" dirty="0">
                <a:latin typeface="Tahoma" charset="0"/>
                <a:sym typeface="Symbol" charset="0"/>
              </a:rPr>
              <a:t> </a:t>
            </a:r>
            <a:r>
              <a:rPr lang="de-DE" sz="1800" b="1" dirty="0" err="1">
                <a:latin typeface="Tahoma" charset="0"/>
                <a:sym typeface="Symbol" charset="0"/>
              </a:rPr>
              <a:t>cascade</a:t>
            </a:r>
            <a:r>
              <a:rPr lang="de-DE" sz="1800" dirty="0">
                <a:latin typeface="Tahoma" charset="0"/>
                <a:sym typeface="Symbol" charset="0"/>
              </a:rPr>
              <a:t> );		</a:t>
            </a:r>
          </a:p>
        </p:txBody>
      </p:sp>
      <p:cxnSp>
        <p:nvCxnSpPr>
          <p:cNvPr id="9295" name="AutoShape 98"/>
          <p:cNvCxnSpPr>
            <a:cxnSpLocks noChangeShapeType="1"/>
          </p:cNvCxnSpPr>
          <p:nvPr/>
        </p:nvCxnSpPr>
        <p:spPr bwMode="auto">
          <a:xfrm>
            <a:off x="2571750" y="1301366"/>
            <a:ext cx="8572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296" name="AutoShape 99"/>
          <p:cNvCxnSpPr>
            <a:cxnSpLocks noChangeShapeType="1"/>
          </p:cNvCxnSpPr>
          <p:nvPr/>
        </p:nvCxnSpPr>
        <p:spPr bwMode="auto">
          <a:xfrm>
            <a:off x="2571750" y="913222"/>
            <a:ext cx="8572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297" name="AutoShape 100"/>
          <p:cNvCxnSpPr>
            <a:cxnSpLocks noChangeShapeType="1"/>
          </p:cNvCxnSpPr>
          <p:nvPr/>
        </p:nvCxnSpPr>
        <p:spPr bwMode="auto">
          <a:xfrm>
            <a:off x="6000750" y="916794"/>
            <a:ext cx="8572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6AA5-3889-F24B-A0F0-CA27E98922C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7" name="Text Box 99"/>
          <p:cNvSpPr txBox="1">
            <a:spLocks noChangeArrowheads="1"/>
          </p:cNvSpPr>
          <p:nvPr/>
        </p:nvSpPr>
        <p:spPr bwMode="auto">
          <a:xfrm>
            <a:off x="1371600" y="3999327"/>
            <a:ext cx="29146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 dirty="0">
                <a:solidFill>
                  <a:srgbClr val="FF0000"/>
                </a:solidFill>
                <a:latin typeface="Tahoma" charset="0"/>
              </a:rPr>
              <a:t>update</a:t>
            </a:r>
            <a:r>
              <a:rPr lang="de-DE" sz="1800" dirty="0">
                <a:solidFill>
                  <a:srgbClr val="FF0000"/>
                </a:solidFill>
                <a:latin typeface="Tahoma" charset="0"/>
              </a:rPr>
              <a:t> </a:t>
            </a:r>
            <a:r>
              <a:rPr lang="de-DE" sz="1800" i="1" dirty="0">
                <a:solidFill>
                  <a:srgbClr val="FF0000"/>
                </a:solidFill>
                <a:latin typeface="Tahoma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solidFill>
                  <a:srgbClr val="FF0000"/>
                </a:solidFill>
                <a:latin typeface="Tahoma" charset="0"/>
              </a:rPr>
              <a:t>	</a:t>
            </a:r>
            <a:r>
              <a:rPr lang="de-DE" sz="1800" b="1" dirty="0" err="1">
                <a:solidFill>
                  <a:srgbClr val="FF0000"/>
                </a:solidFill>
                <a:latin typeface="Tahoma" charset="0"/>
              </a:rPr>
              <a:t>set</a:t>
            </a:r>
            <a:r>
              <a:rPr lang="de-DE" sz="1800" dirty="0">
                <a:solidFill>
                  <a:srgbClr val="FF0000"/>
                </a:solidFill>
                <a:latin typeface="Tahoma" charset="0"/>
              </a:rPr>
              <a:t> </a:t>
            </a:r>
            <a:r>
              <a:rPr lang="de-DE" sz="1800" dirty="0">
                <a:solidFill>
                  <a:srgbClr val="FF0000"/>
                </a:solidFill>
                <a:latin typeface="Tahoma" charset="0"/>
                <a:sym typeface="Symbol" charset="0"/>
              </a:rPr>
              <a:t> = '</a:t>
            </a:r>
            <a:r>
              <a:rPr lang="de-DE" sz="1800" baseline="-25000" dirty="0">
                <a:solidFill>
                  <a:srgbClr val="FF0000"/>
                </a:solidFill>
                <a:latin typeface="Tahoma" charset="0"/>
                <a:sym typeface="Symbol" charset="0"/>
              </a:rPr>
              <a:t>1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baseline="-25000" dirty="0">
                <a:solidFill>
                  <a:srgbClr val="FF0000"/>
                </a:solidFill>
                <a:latin typeface="Tahoma" charset="0"/>
                <a:sym typeface="Symbol" charset="0"/>
              </a:rPr>
              <a:t>	</a:t>
            </a:r>
            <a:r>
              <a:rPr lang="de-DE" sz="1800" b="1" dirty="0" err="1">
                <a:solidFill>
                  <a:srgbClr val="FF0000"/>
                </a:solidFill>
                <a:latin typeface="Tahoma" charset="0"/>
                <a:sym typeface="Symbol" charset="0"/>
              </a:rPr>
              <a:t>where</a:t>
            </a:r>
            <a:r>
              <a:rPr lang="de-DE" sz="1800" dirty="0">
                <a:solidFill>
                  <a:srgbClr val="FF0000"/>
                </a:solidFill>
                <a:latin typeface="Tahoma" charset="0"/>
                <a:sym typeface="Symbol" charset="0"/>
              </a:rPr>
              <a:t>  = </a:t>
            </a:r>
            <a:r>
              <a:rPr lang="de-DE" sz="1800" baseline="-25000" dirty="0">
                <a:solidFill>
                  <a:srgbClr val="FF0000"/>
                </a:solidFill>
                <a:latin typeface="Tahoma" charset="0"/>
                <a:sym typeface="Symbol" charset="0"/>
              </a:rPr>
              <a:t>1</a:t>
            </a:r>
            <a:r>
              <a:rPr lang="de-DE" sz="1800" dirty="0">
                <a:solidFill>
                  <a:srgbClr val="FF0000"/>
                </a:solidFill>
                <a:latin typeface="Tahoma" charset="0"/>
                <a:sym typeface="Symbol" charset="0"/>
              </a:rPr>
              <a:t>;</a:t>
            </a:r>
          </a:p>
        </p:txBody>
      </p:sp>
      <p:sp>
        <p:nvSpPr>
          <p:cNvPr id="18" name="Text Box 100"/>
          <p:cNvSpPr txBox="1">
            <a:spLocks noChangeArrowheads="1"/>
          </p:cNvSpPr>
          <p:nvPr/>
        </p:nvSpPr>
        <p:spPr bwMode="auto">
          <a:xfrm>
            <a:off x="4629150" y="4207077"/>
            <a:ext cx="291465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>
                <a:solidFill>
                  <a:srgbClr val="FF0000"/>
                </a:solidFill>
                <a:latin typeface="Tahoma" charset="0"/>
              </a:rPr>
              <a:t>delete from </a:t>
            </a:r>
            <a:r>
              <a:rPr lang="de-DE" sz="1800" i="1">
                <a:solidFill>
                  <a:srgbClr val="FF0000"/>
                </a:solidFill>
                <a:latin typeface="Tahoma" charset="0"/>
              </a:rPr>
              <a:t>R</a:t>
            </a:r>
            <a:endParaRPr lang="de-DE" sz="1800" baseline="-25000">
              <a:solidFill>
                <a:srgbClr val="FF0000"/>
              </a:solidFill>
              <a:latin typeface="Tahoma" charset="0"/>
              <a:sym typeface="Symbol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 sz="1800" baseline="-25000">
                <a:solidFill>
                  <a:srgbClr val="FF0000"/>
                </a:solidFill>
                <a:latin typeface="Tahoma" charset="0"/>
                <a:sym typeface="Symbol" charset="0"/>
              </a:rPr>
              <a:t>	</a:t>
            </a:r>
            <a:r>
              <a:rPr lang="de-DE" sz="1800" b="1">
                <a:solidFill>
                  <a:srgbClr val="FF0000"/>
                </a:solidFill>
                <a:latin typeface="Tahoma" charset="0"/>
                <a:sym typeface="Symbol" charset="0"/>
              </a:rPr>
              <a:t>where</a:t>
            </a:r>
            <a:r>
              <a:rPr lang="de-DE" sz="1800">
                <a:solidFill>
                  <a:srgbClr val="FF0000"/>
                </a:solidFill>
                <a:latin typeface="Tahoma" charset="0"/>
                <a:sym typeface="Symbol" charset="0"/>
              </a:rPr>
              <a:t>  = </a:t>
            </a:r>
            <a:r>
              <a:rPr lang="de-DE" sz="1800" baseline="-25000">
                <a:solidFill>
                  <a:srgbClr val="FF0000"/>
                </a:solidFill>
                <a:latin typeface="Tahoma" charset="0"/>
                <a:sym typeface="Symbol" charset="0"/>
              </a:rPr>
              <a:t>1</a:t>
            </a:r>
            <a:r>
              <a:rPr lang="de-DE" sz="1800">
                <a:solidFill>
                  <a:srgbClr val="FF0000"/>
                </a:solidFill>
                <a:latin typeface="Tahoma" charset="0"/>
                <a:sym typeface="Symbol" charset="0"/>
              </a:rPr>
              <a:t>;</a:t>
            </a:r>
          </a:p>
        </p:txBody>
      </p:sp>
      <p:sp>
        <p:nvSpPr>
          <p:cNvPr id="19" name="Text Box 91"/>
          <p:cNvSpPr txBox="1">
            <a:spLocks noChangeArrowheads="1"/>
          </p:cNvSpPr>
          <p:nvPr/>
        </p:nvSpPr>
        <p:spPr bwMode="auto">
          <a:xfrm>
            <a:off x="88609" y="44411"/>
            <a:ext cx="3257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Kaskadieren</a:t>
            </a:r>
            <a:endParaRPr lang="de-DE" sz="1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77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10" name="Group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676706"/>
              </p:ext>
            </p:extLst>
          </p:nvPr>
        </p:nvGraphicFramePr>
        <p:xfrm>
          <a:off x="1636902" y="393847"/>
          <a:ext cx="857251" cy="1706166"/>
        </p:xfrm>
        <a:graphic>
          <a:graphicData uri="http://schemas.openxmlformats.org/drawingml/2006/table">
            <a:tbl>
              <a:tblPr/>
              <a:tblGrid>
                <a:gridCol w="357188"/>
                <a:gridCol w="500063"/>
              </a:tblGrid>
              <a:tr h="315485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4172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4172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---</a:t>
                      </a:r>
                      <a:endParaRPr kumimoji="1" lang="de-DE" sz="18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sym typeface="Symbol" pitchFamily="18" charset="2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2238169" y="1876174"/>
            <a:ext cx="1190" cy="1666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300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78764"/>
              </p:ext>
            </p:extLst>
          </p:nvPr>
        </p:nvGraphicFramePr>
        <p:xfrm>
          <a:off x="3351402" y="68806"/>
          <a:ext cx="857250" cy="1740599"/>
        </p:xfrm>
        <a:graphic>
          <a:graphicData uri="http://schemas.openxmlformats.org/drawingml/2006/table">
            <a:tbl>
              <a:tblPr/>
              <a:tblGrid>
                <a:gridCol w="489347"/>
                <a:gridCol w="367903"/>
              </a:tblGrid>
              <a:tr h="31546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8457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'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1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17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281" name="Line 42"/>
          <p:cNvSpPr>
            <a:spLocks noChangeShapeType="1"/>
          </p:cNvSpPr>
          <p:nvPr/>
        </p:nvSpPr>
        <p:spPr bwMode="auto">
          <a:xfrm>
            <a:off x="3580002" y="1616618"/>
            <a:ext cx="1191" cy="1666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321" name="Group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58849"/>
              </p:ext>
            </p:extLst>
          </p:nvPr>
        </p:nvGraphicFramePr>
        <p:xfrm>
          <a:off x="5065902" y="103334"/>
          <a:ext cx="857251" cy="1647824"/>
        </p:xfrm>
        <a:graphic>
          <a:graphicData uri="http://schemas.openxmlformats.org/drawingml/2006/table">
            <a:tbl>
              <a:tblPr/>
              <a:tblGrid>
                <a:gridCol w="357188"/>
                <a:gridCol w="500063"/>
              </a:tblGrid>
              <a:tr h="31548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S</a:t>
                      </a: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4172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</a:t>
                      </a: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4172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</a:rPr>
                        <a:t>---</a:t>
                      </a: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339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1" lang="de-DE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sym typeface="Symbol" pitchFamily="18" charset="2"/>
                        </a:rPr>
                        <a:t>2</a:t>
                      </a: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1" lang="de-DE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</a:endParaRPr>
                    </a:p>
                  </a:txBody>
                  <a:tcPr marL="0" marR="0" marT="34292" marB="342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01" name="Line 60"/>
          <p:cNvSpPr>
            <a:spLocks noChangeShapeType="1"/>
          </p:cNvSpPr>
          <p:nvPr/>
        </p:nvSpPr>
        <p:spPr bwMode="auto">
          <a:xfrm>
            <a:off x="5694552" y="1552324"/>
            <a:ext cx="1191" cy="1666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graphicFrame>
        <p:nvGraphicFramePr>
          <p:cNvPr id="8298" name="Group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2337807"/>
              </p:ext>
            </p:extLst>
          </p:nvPr>
        </p:nvGraphicFramePr>
        <p:xfrm>
          <a:off x="6780402" y="68806"/>
          <a:ext cx="857250" cy="1356027"/>
        </p:xfrm>
        <a:graphic>
          <a:graphicData uri="http://schemas.openxmlformats.org/drawingml/2006/table">
            <a:tbl>
              <a:tblPr/>
              <a:tblGrid>
                <a:gridCol w="489347"/>
                <a:gridCol w="367903"/>
              </a:tblGrid>
              <a:tr h="315468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</a:rPr>
                        <a:t>R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917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r>
                        <a:rPr kumimoji="1" lang="de-DE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</a:t>
                      </a:r>
                      <a:r>
                        <a:rPr kumimoji="1" lang="de-DE" sz="18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ＭＳ Ｐゴシック" charset="0"/>
                          <a:sym typeface="Symbol" charset="0"/>
                        </a:rPr>
                        <a:t>2</a:t>
                      </a: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-250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  <a:sym typeface="Symbol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ebdings" charset="0"/>
                        <a:buNone/>
                        <a:tabLst/>
                      </a:pPr>
                      <a:endParaRPr kumimoji="1" 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ＭＳ Ｐゴシック" charset="0"/>
                      </a:endParaRPr>
                    </a:p>
                  </a:txBody>
                  <a:tcPr marL="0" marR="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18" name="Line 78"/>
          <p:cNvSpPr>
            <a:spLocks noChangeShapeType="1"/>
          </p:cNvSpPr>
          <p:nvPr/>
        </p:nvSpPr>
        <p:spPr bwMode="auto">
          <a:xfrm>
            <a:off x="7009002" y="1246333"/>
            <a:ext cx="1191" cy="1666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8127" y="24515"/>
            <a:ext cx="32575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Auf Null setzen</a:t>
            </a:r>
          </a:p>
        </p:txBody>
      </p:sp>
      <p:sp>
        <p:nvSpPr>
          <p:cNvPr id="10320" name="Text Box 80"/>
          <p:cNvSpPr txBox="1">
            <a:spLocks noChangeArrowheads="1"/>
          </p:cNvSpPr>
          <p:nvPr/>
        </p:nvSpPr>
        <p:spPr bwMode="auto">
          <a:xfrm>
            <a:off x="1294002" y="2098822"/>
            <a:ext cx="3829050" cy="189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>
                <a:latin typeface="Tahoma" charset="0"/>
              </a:rPr>
              <a:t>create table</a:t>
            </a:r>
            <a:r>
              <a:rPr lang="de-DE" sz="1800">
                <a:latin typeface="Tahoma" charset="0"/>
              </a:rPr>
              <a:t> </a:t>
            </a:r>
            <a:r>
              <a:rPr lang="de-DE" sz="1800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	 </a:t>
            </a:r>
            <a:r>
              <a:rPr lang="de-DE" sz="1800">
                <a:latin typeface="Tahoma" charset="0"/>
                <a:sym typeface="Symbol" charset="0"/>
              </a:rPr>
              <a:t> </a:t>
            </a:r>
            <a:r>
              <a:rPr lang="de-DE" sz="1800" b="1">
                <a:latin typeface="Tahoma" charset="0"/>
                <a:sym typeface="Symbol" charset="0"/>
              </a:rPr>
              <a:t>integer references</a:t>
            </a:r>
            <a:r>
              <a:rPr lang="de-DE" sz="1800">
                <a:latin typeface="Tahoma" charset="0"/>
                <a:sym typeface="Symbol" charset="0"/>
              </a:rPr>
              <a:t> </a:t>
            </a:r>
            <a:r>
              <a:rPr lang="de-DE" sz="1800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  <a:sym typeface="Symbol" charset="0"/>
              </a:rPr>
              <a:t>		</a:t>
            </a:r>
            <a:r>
              <a:rPr lang="de-DE" sz="1800" b="1">
                <a:latin typeface="Tahoma" charset="0"/>
                <a:sym typeface="Symbol" charset="0"/>
              </a:rPr>
              <a:t>on update set null</a:t>
            </a:r>
            <a:r>
              <a:rPr lang="de-DE" sz="1800">
                <a:latin typeface="Tahoma" charset="0"/>
                <a:sym typeface="Symbol" charset="0"/>
              </a:rPr>
              <a:t> );		</a:t>
            </a:r>
          </a:p>
        </p:txBody>
      </p:sp>
      <p:sp>
        <p:nvSpPr>
          <p:cNvPr id="10321" name="Text Box 81"/>
          <p:cNvSpPr txBox="1">
            <a:spLocks noChangeArrowheads="1"/>
          </p:cNvSpPr>
          <p:nvPr/>
        </p:nvSpPr>
        <p:spPr bwMode="auto">
          <a:xfrm>
            <a:off x="4551552" y="2098822"/>
            <a:ext cx="3627835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>
                <a:latin typeface="Tahoma" charset="0"/>
              </a:rPr>
              <a:t>create table</a:t>
            </a:r>
            <a:r>
              <a:rPr lang="de-DE" sz="1800">
                <a:latin typeface="Tahoma" charset="0"/>
              </a:rPr>
              <a:t> </a:t>
            </a:r>
            <a:r>
              <a:rPr lang="de-DE" sz="1800" i="1">
                <a:latin typeface="Tahoma" charset="0"/>
              </a:rPr>
              <a:t>S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	 </a:t>
            </a:r>
            <a:r>
              <a:rPr lang="de-DE" sz="1800">
                <a:latin typeface="Tahoma" charset="0"/>
                <a:sym typeface="Symbol" charset="0"/>
              </a:rPr>
              <a:t> </a:t>
            </a:r>
            <a:r>
              <a:rPr lang="de-DE" sz="1800" b="1">
                <a:latin typeface="Tahoma" charset="0"/>
                <a:sym typeface="Symbol" charset="0"/>
              </a:rPr>
              <a:t>integer references</a:t>
            </a:r>
            <a:r>
              <a:rPr lang="de-DE" sz="1800">
                <a:latin typeface="Tahoma" charset="0"/>
                <a:sym typeface="Symbol" charset="0"/>
              </a:rPr>
              <a:t> </a:t>
            </a:r>
            <a:r>
              <a:rPr lang="de-DE" sz="1800" i="1">
                <a:latin typeface="Tahoma" charset="0"/>
                <a:sym typeface="Symbol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  <a:sym typeface="Symbol" charset="0"/>
              </a:rPr>
              <a:t>		</a:t>
            </a:r>
            <a:r>
              <a:rPr lang="de-DE" sz="1800" b="1">
                <a:latin typeface="Tahoma" charset="0"/>
                <a:sym typeface="Symbol" charset="0"/>
              </a:rPr>
              <a:t>on delete set null</a:t>
            </a:r>
            <a:r>
              <a:rPr lang="de-DE" sz="1800">
                <a:latin typeface="Tahoma" charset="0"/>
                <a:sym typeface="Symbol" charset="0"/>
              </a:rPr>
              <a:t> );		</a:t>
            </a:r>
          </a:p>
        </p:txBody>
      </p:sp>
      <p:cxnSp>
        <p:nvCxnSpPr>
          <p:cNvPr id="10322" name="AutoShape 100"/>
          <p:cNvCxnSpPr>
            <a:cxnSpLocks noChangeShapeType="1"/>
          </p:cNvCxnSpPr>
          <p:nvPr/>
        </p:nvCxnSpPr>
        <p:spPr bwMode="auto">
          <a:xfrm flipV="1">
            <a:off x="2494152" y="1297531"/>
            <a:ext cx="857250" cy="290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323" name="AutoShape 101"/>
          <p:cNvCxnSpPr>
            <a:cxnSpLocks noChangeShapeType="1"/>
          </p:cNvCxnSpPr>
          <p:nvPr/>
        </p:nvCxnSpPr>
        <p:spPr bwMode="auto">
          <a:xfrm flipV="1">
            <a:off x="5923152" y="912959"/>
            <a:ext cx="857250" cy="35480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>
          <a:xfrm>
            <a:off x="6925936" y="4267756"/>
            <a:ext cx="2052000" cy="273844"/>
          </a:xfrm>
        </p:spPr>
        <p:txBody>
          <a:bodyPr/>
          <a:lstStyle/>
          <a:p>
            <a:fld id="{305C6AA5-3889-F24B-A0F0-CA27E98922C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6" name="Text Box 99"/>
          <p:cNvSpPr txBox="1">
            <a:spLocks noChangeArrowheads="1"/>
          </p:cNvSpPr>
          <p:nvPr/>
        </p:nvSpPr>
        <p:spPr bwMode="auto">
          <a:xfrm>
            <a:off x="1371600" y="3999327"/>
            <a:ext cx="29146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 dirty="0">
                <a:solidFill>
                  <a:srgbClr val="FF0000"/>
                </a:solidFill>
                <a:latin typeface="Tahoma" charset="0"/>
              </a:rPr>
              <a:t>update</a:t>
            </a:r>
            <a:r>
              <a:rPr lang="de-DE" sz="1800" dirty="0">
                <a:solidFill>
                  <a:srgbClr val="FF0000"/>
                </a:solidFill>
                <a:latin typeface="Tahoma" charset="0"/>
              </a:rPr>
              <a:t> </a:t>
            </a:r>
            <a:r>
              <a:rPr lang="de-DE" sz="1800" i="1" dirty="0">
                <a:solidFill>
                  <a:srgbClr val="FF0000"/>
                </a:solidFill>
                <a:latin typeface="Tahoma" charset="0"/>
              </a:rPr>
              <a:t>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solidFill>
                  <a:srgbClr val="FF0000"/>
                </a:solidFill>
                <a:latin typeface="Tahoma" charset="0"/>
              </a:rPr>
              <a:t>	</a:t>
            </a:r>
            <a:r>
              <a:rPr lang="de-DE" sz="1800" b="1" dirty="0" err="1">
                <a:solidFill>
                  <a:srgbClr val="FF0000"/>
                </a:solidFill>
                <a:latin typeface="Tahoma" charset="0"/>
              </a:rPr>
              <a:t>set</a:t>
            </a:r>
            <a:r>
              <a:rPr lang="de-DE" sz="1800" dirty="0">
                <a:solidFill>
                  <a:srgbClr val="FF0000"/>
                </a:solidFill>
                <a:latin typeface="Tahoma" charset="0"/>
              </a:rPr>
              <a:t> </a:t>
            </a:r>
            <a:r>
              <a:rPr lang="de-DE" sz="1800" dirty="0">
                <a:solidFill>
                  <a:srgbClr val="FF0000"/>
                </a:solidFill>
                <a:latin typeface="Tahoma" charset="0"/>
                <a:sym typeface="Symbol" charset="0"/>
              </a:rPr>
              <a:t> = '</a:t>
            </a:r>
            <a:r>
              <a:rPr lang="de-DE" sz="1800" baseline="-25000" dirty="0">
                <a:solidFill>
                  <a:srgbClr val="FF0000"/>
                </a:solidFill>
                <a:latin typeface="Tahoma" charset="0"/>
                <a:sym typeface="Symbol" charset="0"/>
              </a:rPr>
              <a:t>1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baseline="-25000" dirty="0">
                <a:solidFill>
                  <a:srgbClr val="FF0000"/>
                </a:solidFill>
                <a:latin typeface="Tahoma" charset="0"/>
                <a:sym typeface="Symbol" charset="0"/>
              </a:rPr>
              <a:t>	</a:t>
            </a:r>
            <a:r>
              <a:rPr lang="de-DE" sz="1800" b="1" dirty="0" err="1">
                <a:solidFill>
                  <a:srgbClr val="FF0000"/>
                </a:solidFill>
                <a:latin typeface="Tahoma" charset="0"/>
                <a:sym typeface="Symbol" charset="0"/>
              </a:rPr>
              <a:t>where</a:t>
            </a:r>
            <a:r>
              <a:rPr lang="de-DE" sz="1800" dirty="0">
                <a:solidFill>
                  <a:srgbClr val="FF0000"/>
                </a:solidFill>
                <a:latin typeface="Tahoma" charset="0"/>
                <a:sym typeface="Symbol" charset="0"/>
              </a:rPr>
              <a:t>  = </a:t>
            </a:r>
            <a:r>
              <a:rPr lang="de-DE" sz="1800" baseline="-25000" dirty="0">
                <a:solidFill>
                  <a:srgbClr val="FF0000"/>
                </a:solidFill>
                <a:latin typeface="Tahoma" charset="0"/>
                <a:sym typeface="Symbol" charset="0"/>
              </a:rPr>
              <a:t>1</a:t>
            </a:r>
            <a:r>
              <a:rPr lang="de-DE" sz="1800" dirty="0">
                <a:solidFill>
                  <a:srgbClr val="FF0000"/>
                </a:solidFill>
                <a:latin typeface="Tahoma" charset="0"/>
                <a:sym typeface="Symbol" charset="0"/>
              </a:rPr>
              <a:t>;</a:t>
            </a:r>
          </a:p>
        </p:txBody>
      </p:sp>
      <p:sp>
        <p:nvSpPr>
          <p:cNvPr id="17" name="Text Box 100"/>
          <p:cNvSpPr txBox="1">
            <a:spLocks noChangeArrowheads="1"/>
          </p:cNvSpPr>
          <p:nvPr/>
        </p:nvSpPr>
        <p:spPr bwMode="auto">
          <a:xfrm>
            <a:off x="4629150" y="4207077"/>
            <a:ext cx="2914650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810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81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>
                <a:solidFill>
                  <a:srgbClr val="FF0000"/>
                </a:solidFill>
                <a:latin typeface="Tahoma" charset="0"/>
              </a:rPr>
              <a:t>delete from </a:t>
            </a:r>
            <a:r>
              <a:rPr lang="de-DE" sz="1800" i="1">
                <a:solidFill>
                  <a:srgbClr val="FF0000"/>
                </a:solidFill>
                <a:latin typeface="Tahoma" charset="0"/>
              </a:rPr>
              <a:t>R</a:t>
            </a:r>
            <a:endParaRPr lang="de-DE" sz="1800" baseline="-25000">
              <a:solidFill>
                <a:srgbClr val="FF0000"/>
              </a:solidFill>
              <a:latin typeface="Tahoma" charset="0"/>
              <a:sym typeface="Symbol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 sz="1800" baseline="-25000">
                <a:solidFill>
                  <a:srgbClr val="FF0000"/>
                </a:solidFill>
                <a:latin typeface="Tahoma" charset="0"/>
                <a:sym typeface="Symbol" charset="0"/>
              </a:rPr>
              <a:t>	</a:t>
            </a:r>
            <a:r>
              <a:rPr lang="de-DE" sz="1800" b="1">
                <a:solidFill>
                  <a:srgbClr val="FF0000"/>
                </a:solidFill>
                <a:latin typeface="Tahoma" charset="0"/>
                <a:sym typeface="Symbol" charset="0"/>
              </a:rPr>
              <a:t>where</a:t>
            </a:r>
            <a:r>
              <a:rPr lang="de-DE" sz="1800">
                <a:solidFill>
                  <a:srgbClr val="FF0000"/>
                </a:solidFill>
                <a:latin typeface="Tahoma" charset="0"/>
                <a:sym typeface="Symbol" charset="0"/>
              </a:rPr>
              <a:t>  = </a:t>
            </a:r>
            <a:r>
              <a:rPr lang="de-DE" sz="1800" baseline="-25000">
                <a:solidFill>
                  <a:srgbClr val="FF0000"/>
                </a:solidFill>
                <a:latin typeface="Tahoma" charset="0"/>
                <a:sym typeface="Symbol" charset="0"/>
              </a:rPr>
              <a:t>1</a:t>
            </a:r>
            <a:r>
              <a:rPr lang="de-DE" sz="1800">
                <a:solidFill>
                  <a:srgbClr val="FF0000"/>
                </a:solidFill>
                <a:latin typeface="Tahoma" charset="0"/>
                <a:sym typeface="Symbol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60520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-57150"/>
            <a:ext cx="6858000" cy="857250"/>
          </a:xfrm>
        </p:spPr>
        <p:txBody>
          <a:bodyPr/>
          <a:lstStyle/>
          <a:p>
            <a:r>
              <a:rPr lang="de-DE">
                <a:latin typeface="Arial Black" charset="0"/>
              </a:rPr>
              <a:t>Kaskadierendes Löschen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43050" y="1485900"/>
            <a:ext cx="1657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Sokrates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371850" y="1085850"/>
            <a:ext cx="2286000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Logik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Mäeutik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Ethik</a:t>
            </a:r>
          </a:p>
          <a:p>
            <a:pPr algn="l" eaLnBrk="1" hangingPunct="1">
              <a:spcBef>
                <a:spcPct val="50000"/>
              </a:spcBef>
            </a:pPr>
            <a:endParaRPr lang="de-DE" sz="1800">
              <a:latin typeface="Tahoma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Erkenntnistheorie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Wissenschaftstheorie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Bioethik</a:t>
            </a:r>
          </a:p>
          <a:p>
            <a:pPr algn="l" eaLnBrk="1" hangingPunct="1">
              <a:spcBef>
                <a:spcPct val="50000"/>
              </a:spcBef>
            </a:pPr>
            <a:endParaRPr lang="de-DE" sz="1800">
              <a:latin typeface="Tahoma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543550" y="1143000"/>
            <a:ext cx="16573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Schopenhauer</a:t>
            </a:r>
          </a:p>
          <a:p>
            <a:pPr algn="l" eaLnBrk="1" hangingPunct="1">
              <a:spcBef>
                <a:spcPct val="50000"/>
              </a:spcBef>
            </a:pPr>
            <a:endParaRPr lang="de-DE" sz="1800">
              <a:latin typeface="Tahoma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Theophrastos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2571750" y="1314450"/>
            <a:ext cx="85725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2571750" y="1657350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2571750" y="1657350"/>
            <a:ext cx="85725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4114800" y="12573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4343400" y="1657350"/>
            <a:ext cx="120015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4057650" y="2114550"/>
            <a:ext cx="148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6" name="Line 14"/>
          <p:cNvSpPr>
            <a:spLocks noChangeShapeType="1"/>
          </p:cNvSpPr>
          <p:nvPr/>
        </p:nvSpPr>
        <p:spPr bwMode="auto">
          <a:xfrm>
            <a:off x="1428750" y="14859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7" name="Line 15"/>
          <p:cNvSpPr>
            <a:spLocks noChangeShapeType="1"/>
          </p:cNvSpPr>
          <p:nvPr/>
        </p:nvSpPr>
        <p:spPr bwMode="auto">
          <a:xfrm flipV="1">
            <a:off x="1428750" y="1485900"/>
            <a:ext cx="0" cy="1143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8" name="Line 16"/>
          <p:cNvSpPr>
            <a:spLocks noChangeShapeType="1"/>
          </p:cNvSpPr>
          <p:nvPr/>
        </p:nvSpPr>
        <p:spPr bwMode="auto">
          <a:xfrm>
            <a:off x="1428750" y="1485900"/>
            <a:ext cx="10287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79" name="Line 17"/>
          <p:cNvSpPr>
            <a:spLocks noChangeShapeType="1"/>
          </p:cNvSpPr>
          <p:nvPr/>
        </p:nvSpPr>
        <p:spPr bwMode="auto">
          <a:xfrm flipV="1">
            <a:off x="2457450" y="1028700"/>
            <a:ext cx="1085850" cy="4572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0" name="Line 18"/>
          <p:cNvSpPr>
            <a:spLocks noChangeShapeType="1"/>
          </p:cNvSpPr>
          <p:nvPr/>
        </p:nvSpPr>
        <p:spPr bwMode="auto">
          <a:xfrm>
            <a:off x="3543300" y="1028700"/>
            <a:ext cx="19431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1" name="Line 20"/>
          <p:cNvSpPr>
            <a:spLocks noChangeShapeType="1"/>
          </p:cNvSpPr>
          <p:nvPr/>
        </p:nvSpPr>
        <p:spPr bwMode="auto">
          <a:xfrm>
            <a:off x="5314950" y="1028700"/>
            <a:ext cx="2286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2" name="Line 21"/>
          <p:cNvSpPr>
            <a:spLocks noChangeShapeType="1"/>
          </p:cNvSpPr>
          <p:nvPr/>
        </p:nvSpPr>
        <p:spPr bwMode="auto">
          <a:xfrm>
            <a:off x="5543550" y="1028700"/>
            <a:ext cx="0" cy="13144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3" name="Line 22"/>
          <p:cNvSpPr>
            <a:spLocks noChangeShapeType="1"/>
          </p:cNvSpPr>
          <p:nvPr/>
        </p:nvSpPr>
        <p:spPr bwMode="auto">
          <a:xfrm flipH="1">
            <a:off x="3600450" y="2343150"/>
            <a:ext cx="19431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4" name="Line 23"/>
          <p:cNvSpPr>
            <a:spLocks noChangeShapeType="1"/>
          </p:cNvSpPr>
          <p:nvPr/>
        </p:nvSpPr>
        <p:spPr bwMode="auto">
          <a:xfrm flipH="1" flipV="1">
            <a:off x="2514600" y="1828800"/>
            <a:ext cx="1085850" cy="5143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5" name="Line 24"/>
          <p:cNvSpPr>
            <a:spLocks noChangeShapeType="1"/>
          </p:cNvSpPr>
          <p:nvPr/>
        </p:nvSpPr>
        <p:spPr bwMode="auto">
          <a:xfrm flipH="1">
            <a:off x="1428750" y="1828800"/>
            <a:ext cx="10858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6" name="Line 25"/>
          <p:cNvSpPr>
            <a:spLocks noChangeShapeType="1"/>
          </p:cNvSpPr>
          <p:nvPr/>
        </p:nvSpPr>
        <p:spPr bwMode="auto">
          <a:xfrm>
            <a:off x="1428750" y="160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7" name="Text Box 26"/>
          <p:cNvSpPr txBox="1">
            <a:spLocks noChangeArrowheads="1"/>
          </p:cNvSpPr>
          <p:nvPr/>
        </p:nvSpPr>
        <p:spPr bwMode="auto">
          <a:xfrm>
            <a:off x="1485900" y="2857500"/>
            <a:ext cx="1657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Russel</a:t>
            </a:r>
          </a:p>
        </p:txBody>
      </p:sp>
      <p:sp>
        <p:nvSpPr>
          <p:cNvPr id="11288" name="Line 27"/>
          <p:cNvSpPr>
            <a:spLocks noChangeShapeType="1"/>
          </p:cNvSpPr>
          <p:nvPr/>
        </p:nvSpPr>
        <p:spPr bwMode="auto">
          <a:xfrm>
            <a:off x="3829050" y="3886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89" name="Text Box 28"/>
          <p:cNvSpPr txBox="1">
            <a:spLocks noChangeArrowheads="1"/>
          </p:cNvSpPr>
          <p:nvPr/>
        </p:nvSpPr>
        <p:spPr bwMode="auto">
          <a:xfrm>
            <a:off x="6229350" y="3143250"/>
            <a:ext cx="1714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>
                <a:latin typeface="Tahoma" charset="0"/>
              </a:rPr>
              <a:t>Carnap</a:t>
            </a:r>
          </a:p>
        </p:txBody>
      </p:sp>
      <p:sp>
        <p:nvSpPr>
          <p:cNvPr id="11290" name="Line 30"/>
          <p:cNvSpPr>
            <a:spLocks noChangeShapeType="1"/>
          </p:cNvSpPr>
          <p:nvPr/>
        </p:nvSpPr>
        <p:spPr bwMode="auto">
          <a:xfrm flipV="1">
            <a:off x="2286000" y="2914650"/>
            <a:ext cx="1085850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1" name="Line 32"/>
          <p:cNvSpPr>
            <a:spLocks noChangeShapeType="1"/>
          </p:cNvSpPr>
          <p:nvPr/>
        </p:nvSpPr>
        <p:spPr bwMode="auto">
          <a:xfrm>
            <a:off x="2286000" y="2971800"/>
            <a:ext cx="108585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2" name="Line 33"/>
          <p:cNvSpPr>
            <a:spLocks noChangeShapeType="1"/>
          </p:cNvSpPr>
          <p:nvPr/>
        </p:nvSpPr>
        <p:spPr bwMode="auto">
          <a:xfrm>
            <a:off x="2286000" y="2971800"/>
            <a:ext cx="108585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3" name="Line 35"/>
          <p:cNvSpPr>
            <a:spLocks noChangeShapeType="1"/>
          </p:cNvSpPr>
          <p:nvPr/>
        </p:nvSpPr>
        <p:spPr bwMode="auto">
          <a:xfrm flipH="1">
            <a:off x="5657850" y="33147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4" name="Line 36"/>
          <p:cNvSpPr>
            <a:spLocks noChangeShapeType="1"/>
          </p:cNvSpPr>
          <p:nvPr/>
        </p:nvSpPr>
        <p:spPr bwMode="auto">
          <a:xfrm flipH="1">
            <a:off x="4286250" y="3314700"/>
            <a:ext cx="1828800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5" name="Line 37"/>
          <p:cNvSpPr>
            <a:spLocks noChangeShapeType="1"/>
          </p:cNvSpPr>
          <p:nvPr/>
        </p:nvSpPr>
        <p:spPr bwMode="auto">
          <a:xfrm>
            <a:off x="6686550" y="382905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1296" name="Line 38"/>
          <p:cNvSpPr>
            <a:spLocks noChangeShapeType="1"/>
          </p:cNvSpPr>
          <p:nvPr/>
        </p:nvSpPr>
        <p:spPr bwMode="auto">
          <a:xfrm>
            <a:off x="1771650" y="3886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5944-F18F-9A48-9D0F-77E60BB1EAF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7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1371600" y="228600"/>
            <a:ext cx="5792598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683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368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 dirty="0" err="1">
                <a:latin typeface="Tahoma" charset="0"/>
              </a:rPr>
              <a:t>create</a:t>
            </a:r>
            <a:r>
              <a:rPr lang="de-DE" sz="1800" b="1" dirty="0">
                <a:latin typeface="Tahoma" charset="0"/>
              </a:rPr>
              <a:t> </a:t>
            </a:r>
            <a:r>
              <a:rPr lang="de-DE" sz="1800" b="1" dirty="0" err="1">
                <a:latin typeface="Tahoma" charset="0"/>
              </a:rPr>
              <a:t>table</a:t>
            </a:r>
            <a:r>
              <a:rPr lang="de-DE" sz="1800" dirty="0">
                <a:latin typeface="Tahoma" charset="0"/>
              </a:rPr>
              <a:t> Vorlesungen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</a:t>
            </a:r>
            <a:r>
              <a:rPr lang="de-DE" sz="1800" dirty="0" err="1">
                <a:latin typeface="Tahoma" charset="0"/>
              </a:rPr>
              <a:t>gelesenVon</a:t>
            </a:r>
            <a:r>
              <a:rPr lang="de-DE" sz="1800" dirty="0">
                <a:latin typeface="Tahoma" charset="0"/>
              </a:rPr>
              <a:t> </a:t>
            </a:r>
            <a:r>
              <a:rPr lang="de-DE" sz="1800" b="1" dirty="0">
                <a:latin typeface="Tahoma" charset="0"/>
              </a:rPr>
              <a:t>integer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					</a:t>
            </a:r>
            <a:r>
              <a:rPr lang="de-DE" sz="1800" b="1" dirty="0" err="1">
                <a:latin typeface="Tahoma" charset="0"/>
              </a:rPr>
              <a:t>references</a:t>
            </a:r>
            <a:r>
              <a:rPr lang="de-DE" sz="1800" dirty="0">
                <a:latin typeface="Tahoma" charset="0"/>
              </a:rPr>
              <a:t> Professoren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					</a:t>
            </a:r>
            <a:r>
              <a:rPr lang="de-DE" sz="1800" b="1" dirty="0">
                <a:latin typeface="Tahoma" charset="0"/>
              </a:rPr>
              <a:t>on </a:t>
            </a:r>
            <a:r>
              <a:rPr lang="de-DE" sz="1800" b="1" dirty="0" err="1">
                <a:latin typeface="Tahoma" charset="0"/>
              </a:rPr>
              <a:t>delete</a:t>
            </a:r>
            <a:r>
              <a:rPr lang="de-DE" sz="1800" dirty="0">
                <a:latin typeface="Tahoma" charset="0"/>
              </a:rPr>
              <a:t> </a:t>
            </a:r>
            <a:r>
              <a:rPr lang="de-DE" sz="1800" b="1" dirty="0" err="1">
                <a:latin typeface="Tahoma" charset="0"/>
              </a:rPr>
              <a:t>cascade</a:t>
            </a:r>
            <a:r>
              <a:rPr lang="de-DE" sz="1800" dirty="0">
                <a:latin typeface="Tahoma" charset="0"/>
              </a:rPr>
              <a:t>);	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428750" y="2628900"/>
            <a:ext cx="5500556" cy="244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5969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596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de-DE" sz="1800" b="1" dirty="0" err="1">
                <a:latin typeface="Tahoma" charset="0"/>
              </a:rPr>
              <a:t>create</a:t>
            </a:r>
            <a:r>
              <a:rPr lang="de-DE" sz="1800" b="1" dirty="0">
                <a:latin typeface="Tahoma" charset="0"/>
              </a:rPr>
              <a:t> </a:t>
            </a:r>
            <a:r>
              <a:rPr lang="de-DE" sz="1800" b="1" dirty="0" err="1">
                <a:latin typeface="Tahoma" charset="0"/>
              </a:rPr>
              <a:t>table</a:t>
            </a:r>
            <a:r>
              <a:rPr lang="de-DE" sz="1800" dirty="0">
                <a:latin typeface="Tahoma" charset="0"/>
              </a:rPr>
              <a:t> hören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( ...,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</a:t>
            </a:r>
            <a:r>
              <a:rPr lang="de-DE" sz="1800" dirty="0" err="1">
                <a:latin typeface="Tahoma" charset="0"/>
              </a:rPr>
              <a:t>VorlNr</a:t>
            </a:r>
            <a:r>
              <a:rPr lang="de-DE" sz="1800" dirty="0">
                <a:latin typeface="Tahoma" charset="0"/>
              </a:rPr>
              <a:t> </a:t>
            </a:r>
            <a:r>
              <a:rPr lang="de-DE" sz="1800" b="1" dirty="0">
                <a:latin typeface="Tahoma" charset="0"/>
              </a:rPr>
              <a:t>integer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	   </a:t>
            </a:r>
            <a:r>
              <a:rPr lang="de-DE" sz="1800" b="1" dirty="0" err="1">
                <a:latin typeface="Tahoma" charset="0"/>
              </a:rPr>
              <a:t>references</a:t>
            </a:r>
            <a:r>
              <a:rPr lang="de-DE" sz="1800" dirty="0">
                <a:latin typeface="Tahoma" charset="0"/>
              </a:rPr>
              <a:t> Vorlesungen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	   </a:t>
            </a:r>
            <a:r>
              <a:rPr lang="de-DE" sz="1800" b="1" dirty="0">
                <a:latin typeface="Tahoma" charset="0"/>
              </a:rPr>
              <a:t>on </a:t>
            </a:r>
            <a:r>
              <a:rPr lang="de-DE" sz="1800" b="1" dirty="0" err="1">
                <a:latin typeface="Tahoma" charset="0"/>
              </a:rPr>
              <a:t>delete</a:t>
            </a:r>
            <a:r>
              <a:rPr lang="de-DE" sz="1800" dirty="0">
                <a:latin typeface="Tahoma" charset="0"/>
              </a:rPr>
              <a:t> </a:t>
            </a:r>
            <a:r>
              <a:rPr lang="de-DE" sz="1800" b="1" dirty="0" err="1">
                <a:latin typeface="Tahoma" charset="0"/>
              </a:rPr>
              <a:t>cascade</a:t>
            </a:r>
            <a:r>
              <a:rPr lang="de-DE" sz="1800" dirty="0">
                <a:latin typeface="Tahoma" charset="0"/>
              </a:rPr>
              <a:t>);</a:t>
            </a:r>
          </a:p>
          <a:p>
            <a:pPr algn="l" eaLnBrk="1" hangingPunct="1">
              <a:spcBef>
                <a:spcPct val="50000"/>
              </a:spcBef>
            </a:pPr>
            <a:r>
              <a:rPr lang="de-DE" sz="1800" dirty="0">
                <a:latin typeface="Tahoma" charset="0"/>
              </a:rPr>
              <a:t>		</a:t>
            </a:r>
          </a:p>
        </p:txBody>
      </p:sp>
      <p:sp>
        <p:nvSpPr>
          <p:cNvPr id="2" name="Foliennummernplatzhalt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6AA5-3889-F24B-A0F0-CA27E98922C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5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el 1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F39E7027-915F-7341-A9EA-C8CBFD2E8FA2}"/>
    </a:ext>
  </a:extLst>
</a:theme>
</file>

<file path=ppt/theme/theme2.xml><?xml version="1.0" encoding="utf-8"?>
<a:theme xmlns:a="http://schemas.openxmlformats.org/drawingml/2006/main" name="Titel 2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BD7862EB-E8D6-994B-BBF4-6CC3FFF92DD2}"/>
    </a:ext>
  </a:extLst>
</a:theme>
</file>

<file path=ppt/theme/theme3.xml><?xml version="1.0" encoding="utf-8"?>
<a:theme xmlns:a="http://schemas.openxmlformats.org/drawingml/2006/main" name="Titel 3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16AD8073-F55B-9144-802C-46456E9E217B}"/>
    </a:ext>
  </a:extLst>
</a:theme>
</file>

<file path=ppt/theme/theme4.xml><?xml version="1.0" encoding="utf-8"?>
<a:theme xmlns:a="http://schemas.openxmlformats.org/drawingml/2006/main" name="Inhalt">
  <a:themeElements>
    <a:clrScheme name="TUM">
      <a:dk1>
        <a:sysClr val="windowText" lastClr="000000"/>
      </a:dk1>
      <a:lt1>
        <a:sysClr val="window" lastClr="FFFFFF"/>
      </a:lt1>
      <a:dk2>
        <a:srgbClr val="003359"/>
      </a:dk2>
      <a:lt2>
        <a:srgbClr val="0065BD"/>
      </a:lt2>
      <a:accent1>
        <a:srgbClr val="005293"/>
      </a:accent1>
      <a:accent2>
        <a:srgbClr val="64A0C8"/>
      </a:accent2>
      <a:accent3>
        <a:srgbClr val="98C6EA"/>
      </a:accent3>
      <a:accent4>
        <a:srgbClr val="A2AD00"/>
      </a:accent4>
      <a:accent5>
        <a:srgbClr val="E37222"/>
      </a:accent5>
      <a:accent6>
        <a:srgbClr val="DAD7CB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741D405E-8307-9B40-9F97-3F5DAC837EF3}"/>
    </a:ext>
  </a:extLst>
</a:theme>
</file>

<file path=ppt/theme/theme5.xml><?xml version="1.0" encoding="utf-8"?>
<a:theme xmlns:a="http://schemas.openxmlformats.org/drawingml/2006/main" name="Kapiteltrenner blau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4BFAB656-7532-6C41-9541-858AFF7D6765}"/>
    </a:ext>
  </a:extLst>
</a:theme>
</file>

<file path=ppt/theme/theme6.xml><?xml version="1.0" encoding="utf-8"?>
<a:theme xmlns:a="http://schemas.openxmlformats.org/drawingml/2006/main" name="Kapiteltrenner schwarz">
  <a:themeElements>
    <a:clrScheme name="TUM">
      <a:dk1>
        <a:sysClr val="windowText" lastClr="000000"/>
      </a:dk1>
      <a:lt1>
        <a:sysClr val="window" lastClr="FFFFFF"/>
      </a:lt1>
      <a:dk2>
        <a:srgbClr val="0065BD"/>
      </a:dk2>
      <a:lt2>
        <a:srgbClr val="EEECE1"/>
      </a:lt2>
      <a:accent1>
        <a:srgbClr val="005293"/>
      </a:accent1>
      <a:accent2>
        <a:srgbClr val="98C6EA"/>
      </a:accent2>
      <a:accent3>
        <a:srgbClr val="64A0C8"/>
      </a:accent3>
      <a:accent4>
        <a:srgbClr val="DAD7CB"/>
      </a:accent4>
      <a:accent5>
        <a:srgbClr val="A2AD00"/>
      </a:accent5>
      <a:accent6>
        <a:srgbClr val="E37222"/>
      </a:accent6>
      <a:hlink>
        <a:srgbClr val="0000FF"/>
      </a:hlink>
      <a:folHlink>
        <a:srgbClr val="800080"/>
      </a:folHlink>
    </a:clrScheme>
    <a:fontScheme name="TUM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>
          <a:lnSpc>
            <a:spcPct val="114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lnSpc>
            <a:spcPct val="114000"/>
          </a:lnSpc>
          <a:defRPr sz="16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2" id="{F266FCC4-7D6D-1F4C-B467-8A21D017BCEF}" vid="{A724F04A-1212-AA4C-B6F1-157BE88DDFD7}"/>
    </a:ext>
  </a:extLst>
</a:theme>
</file>

<file path=ppt/theme/theme7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TUM_Praesentation_p_v1_16-9</Template>
  <TotalTime>0</TotalTime>
  <Words>388</Words>
  <Application>Microsoft Macintosh PowerPoint</Application>
  <PresentationFormat>Bildschirmpräsentation (16:9)</PresentationFormat>
  <Paragraphs>271</Paragraphs>
  <Slides>26</Slides>
  <Notes>19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26</vt:i4>
      </vt:variant>
    </vt:vector>
  </HeadingPairs>
  <TitlesOfParts>
    <vt:vector size="42" baseType="lpstr">
      <vt:lpstr>Arial Black</vt:lpstr>
      <vt:lpstr>Calibri</vt:lpstr>
      <vt:lpstr>Courier New</vt:lpstr>
      <vt:lpstr>ＭＳ Ｐゴシック</vt:lpstr>
      <vt:lpstr>Symbol</vt:lpstr>
      <vt:lpstr>Tahoma</vt:lpstr>
      <vt:lpstr>Times New Roman</vt:lpstr>
      <vt:lpstr>Webdings</vt:lpstr>
      <vt:lpstr>Wingdings</vt:lpstr>
      <vt:lpstr>Arial</vt:lpstr>
      <vt:lpstr>Titel 1</vt:lpstr>
      <vt:lpstr>Titel 2</vt:lpstr>
      <vt:lpstr>Titel 3</vt:lpstr>
      <vt:lpstr>Inhalt</vt:lpstr>
      <vt:lpstr>Kapiteltrenner blau</vt:lpstr>
      <vt:lpstr>Kapiteltrenner schwarz</vt:lpstr>
      <vt:lpstr>Datenintegrität</vt:lpstr>
      <vt:lpstr>Referentielle Integrität</vt:lpstr>
      <vt:lpstr>Referentielle Integrität in SQL </vt:lpstr>
      <vt:lpstr>Einhaltung referentieller Integrität</vt:lpstr>
      <vt:lpstr>Einhaltung referentieller Integrität</vt:lpstr>
      <vt:lpstr>PowerPoint-Präsentation</vt:lpstr>
      <vt:lpstr>PowerPoint-Präsentation</vt:lpstr>
      <vt:lpstr>Kaskadierendes Löschen</vt:lpstr>
      <vt:lpstr>PowerPoint-Präsentation</vt:lpstr>
      <vt:lpstr>Einfache statische Integritätsbedingungen</vt:lpstr>
      <vt:lpstr>Das Universitätsschema mit Integritätsbedingungen</vt:lpstr>
      <vt:lpstr>PowerPoint-Präsentation</vt:lpstr>
      <vt:lpstr>PowerPoint-Präsentation</vt:lpstr>
      <vt:lpstr>PowerPoint-Präsentation</vt:lpstr>
      <vt:lpstr>Komplexere Konsistenzbedingungen: Leider selten / noch nicht unterstützt</vt:lpstr>
      <vt:lpstr>Datenbank-Trigger</vt:lpstr>
      <vt:lpstr>Trigger-Erläuterungen:  Oracle Konventionen</vt:lpstr>
      <vt:lpstr>Gleicher Trigger in DB2 / SQL:1999-Syntax</vt:lpstr>
      <vt:lpstr>Übung: Trigger zur Konsistenzhaltung redundanter Information bei Generalisierung</vt:lpstr>
      <vt:lpstr>Temporale Daten</vt:lpstr>
      <vt:lpstr>Zustand der Relation nach Abschaffung der  Studien-Gebühren in Bayern</vt:lpstr>
      <vt:lpstr>Abfragen gegen temporale Daten</vt:lpstr>
      <vt:lpstr>Temporale Daten nach Anwendungszeit</vt:lpstr>
      <vt:lpstr>Explizit kontrollierter Zustand der Datenbasis</vt:lpstr>
      <vt:lpstr>Automatische Erzeugung der Zeitintervalle</vt:lpstr>
      <vt:lpstr>Erweiterte SQL Syntax für Anfragen gegen Zeitintervalle</vt:lpstr>
    </vt:vector>
  </TitlesOfParts>
  <Company/>
  <LinksUpToDate>false</LinksUpToDate>
  <SharedDoc>false</SharedDoc>
  <HyperlinkBase/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Alfons Kemper</dc:creator>
  <cp:lastModifiedBy>Alfons Kemper</cp:lastModifiedBy>
  <cp:revision>31</cp:revision>
  <cp:lastPrinted>2015-07-30T14:04:45Z</cp:lastPrinted>
  <dcterms:created xsi:type="dcterms:W3CDTF">2019-02-25T13:58:14Z</dcterms:created>
  <dcterms:modified xsi:type="dcterms:W3CDTF">2021-09-09T11:10:25Z</dcterms:modified>
</cp:coreProperties>
</file>