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embeddings/oleObject4.bin" ContentType="application/vnd.openxmlformats-officedocument.oleObject"/>
  <Override PartName="/ppt/notesSlides/notesSlide107.xml" ContentType="application/vnd.openxmlformats-officedocument.presentationml.notesSlide+xml"/>
  <Override PartName="/ppt/embeddings/oleObject5.bin" ContentType="application/vnd.openxmlformats-officedocument.oleObject"/>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129"/>
  </p:notesMasterIdLst>
  <p:handoutMasterIdLst>
    <p:handoutMasterId r:id="rId130"/>
  </p:handoutMasterIdLst>
  <p:sldIdLst>
    <p:sldId id="256" r:id="rId2"/>
    <p:sldId id="369" r:id="rId3"/>
    <p:sldId id="336" r:id="rId4"/>
    <p:sldId id="338" r:id="rId5"/>
    <p:sldId id="257" r:id="rId6"/>
    <p:sldId id="345" r:id="rId7"/>
    <p:sldId id="346" r:id="rId8"/>
    <p:sldId id="347" r:id="rId9"/>
    <p:sldId id="258" r:id="rId10"/>
    <p:sldId id="259" r:id="rId11"/>
    <p:sldId id="260" r:id="rId12"/>
    <p:sldId id="341" r:id="rId13"/>
    <p:sldId id="261" r:id="rId14"/>
    <p:sldId id="262" r:id="rId15"/>
    <p:sldId id="263" r:id="rId16"/>
    <p:sldId id="264" r:id="rId17"/>
    <p:sldId id="265" r:id="rId18"/>
    <p:sldId id="379" r:id="rId19"/>
    <p:sldId id="361" r:id="rId20"/>
    <p:sldId id="342" r:id="rId21"/>
    <p:sldId id="266" r:id="rId22"/>
    <p:sldId id="339" r:id="rId23"/>
    <p:sldId id="348" r:id="rId24"/>
    <p:sldId id="340" r:id="rId25"/>
    <p:sldId id="267" r:id="rId26"/>
    <p:sldId id="268" r:id="rId27"/>
    <p:sldId id="343" r:id="rId28"/>
    <p:sldId id="269" r:id="rId29"/>
    <p:sldId id="270" r:id="rId30"/>
    <p:sldId id="271" r:id="rId31"/>
    <p:sldId id="272" r:id="rId32"/>
    <p:sldId id="273" r:id="rId33"/>
    <p:sldId id="274" r:id="rId34"/>
    <p:sldId id="349" r:id="rId35"/>
    <p:sldId id="344" r:id="rId36"/>
    <p:sldId id="275" r:id="rId37"/>
    <p:sldId id="276" r:id="rId38"/>
    <p:sldId id="277" r:id="rId39"/>
    <p:sldId id="278" r:id="rId40"/>
    <p:sldId id="279" r:id="rId41"/>
    <p:sldId id="362" r:id="rId42"/>
    <p:sldId id="280" r:id="rId43"/>
    <p:sldId id="380" r:id="rId44"/>
    <p:sldId id="389" r:id="rId45"/>
    <p:sldId id="373" r:id="rId46"/>
    <p:sldId id="371" r:id="rId47"/>
    <p:sldId id="281" r:id="rId48"/>
    <p:sldId id="283" r:id="rId49"/>
    <p:sldId id="284" r:id="rId50"/>
    <p:sldId id="285" r:id="rId51"/>
    <p:sldId id="367" r:id="rId52"/>
    <p:sldId id="286" r:id="rId53"/>
    <p:sldId id="287" r:id="rId54"/>
    <p:sldId id="288" r:id="rId55"/>
    <p:sldId id="289" r:id="rId56"/>
    <p:sldId id="290" r:id="rId57"/>
    <p:sldId id="334" r:id="rId58"/>
    <p:sldId id="292" r:id="rId59"/>
    <p:sldId id="291" r:id="rId60"/>
    <p:sldId id="293" r:id="rId61"/>
    <p:sldId id="294" r:id="rId62"/>
    <p:sldId id="296" r:id="rId63"/>
    <p:sldId id="297" r:id="rId64"/>
    <p:sldId id="298" r:id="rId65"/>
    <p:sldId id="299" r:id="rId66"/>
    <p:sldId id="300" r:id="rId67"/>
    <p:sldId id="301" r:id="rId68"/>
    <p:sldId id="363" r:id="rId69"/>
    <p:sldId id="302" r:id="rId70"/>
    <p:sldId id="303" r:id="rId71"/>
    <p:sldId id="364" r:id="rId72"/>
    <p:sldId id="305" r:id="rId73"/>
    <p:sldId id="304" r:id="rId74"/>
    <p:sldId id="306" r:id="rId75"/>
    <p:sldId id="307" r:id="rId76"/>
    <p:sldId id="308" r:id="rId77"/>
    <p:sldId id="375" r:id="rId78"/>
    <p:sldId id="374" r:id="rId79"/>
    <p:sldId id="309" r:id="rId80"/>
    <p:sldId id="365" r:id="rId81"/>
    <p:sldId id="377" r:id="rId82"/>
    <p:sldId id="310" r:id="rId83"/>
    <p:sldId id="311" r:id="rId84"/>
    <p:sldId id="312" r:id="rId85"/>
    <p:sldId id="313" r:id="rId86"/>
    <p:sldId id="314" r:id="rId87"/>
    <p:sldId id="315" r:id="rId88"/>
    <p:sldId id="387" r:id="rId89"/>
    <p:sldId id="316" r:id="rId90"/>
    <p:sldId id="317" r:id="rId91"/>
    <p:sldId id="368" r:id="rId92"/>
    <p:sldId id="350" r:id="rId93"/>
    <p:sldId id="366" r:id="rId94"/>
    <p:sldId id="318" r:id="rId95"/>
    <p:sldId id="319" r:id="rId96"/>
    <p:sldId id="351" r:id="rId97"/>
    <p:sldId id="320" r:id="rId98"/>
    <p:sldId id="322" r:id="rId99"/>
    <p:sldId id="323" r:id="rId100"/>
    <p:sldId id="324" r:id="rId101"/>
    <p:sldId id="325" r:id="rId102"/>
    <p:sldId id="326" r:id="rId103"/>
    <p:sldId id="327" r:id="rId104"/>
    <p:sldId id="328" r:id="rId105"/>
    <p:sldId id="330" r:id="rId106"/>
    <p:sldId id="331" r:id="rId107"/>
    <p:sldId id="352" r:id="rId108"/>
    <p:sldId id="353" r:id="rId109"/>
    <p:sldId id="354" r:id="rId110"/>
    <p:sldId id="356" r:id="rId111"/>
    <p:sldId id="357" r:id="rId112"/>
    <p:sldId id="355" r:id="rId113"/>
    <p:sldId id="381" r:id="rId114"/>
    <p:sldId id="359" r:id="rId115"/>
    <p:sldId id="370" r:id="rId116"/>
    <p:sldId id="358" r:id="rId117"/>
    <p:sldId id="360" r:id="rId118"/>
    <p:sldId id="332" r:id="rId119"/>
    <p:sldId id="333" r:id="rId120"/>
    <p:sldId id="335" r:id="rId121"/>
    <p:sldId id="378" r:id="rId122"/>
    <p:sldId id="382" r:id="rId123"/>
    <p:sldId id="383" r:id="rId124"/>
    <p:sldId id="384" r:id="rId125"/>
    <p:sldId id="385" r:id="rId126"/>
    <p:sldId id="386" r:id="rId127"/>
    <p:sldId id="388" r:id="rId128"/>
  </p:sldIdLst>
  <p:sldSz cx="9144000" cy="6858000" type="screen4x3"/>
  <p:notesSz cx="7099300" cy="10234613"/>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99"/>
    <a:srgbClr val="CC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660" autoAdjust="0"/>
  </p:normalViewPr>
  <p:slideViewPr>
    <p:cSldViewPr>
      <p:cViewPr>
        <p:scale>
          <a:sx n="140" d="100"/>
          <a:sy n="140" d="100"/>
        </p:scale>
        <p:origin x="-4944" y="-1608"/>
      </p:cViewPr>
      <p:guideLst>
        <p:guide orient="horz" pos="2160"/>
        <p:guide pos="134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170" d="100"/>
        <a:sy n="170" d="100"/>
      </p:scale>
      <p:origin x="0" y="31912"/>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handoutMaster" Target="handoutMasters/handoutMaster1.xml"/><Relationship Id="rId131" Type="http://schemas.openxmlformats.org/officeDocument/2006/relationships/printerSettings" Target="printerSettings/printerSettings1.bin"/><Relationship Id="rId132" Type="http://schemas.openxmlformats.org/officeDocument/2006/relationships/presProps" Target="presProps.xml"/><Relationship Id="rId133" Type="http://schemas.openxmlformats.org/officeDocument/2006/relationships/viewProps" Target="viewProps.xml"/><Relationship Id="rId134" Type="http://schemas.openxmlformats.org/officeDocument/2006/relationships/theme" Target="theme/theme1.xml"/><Relationship Id="rId13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1" Type="http://schemas.openxmlformats.org/officeDocument/2006/relationships/slide" Target="slides/slide31.xml"/><Relationship Id="rId12" Type="http://schemas.openxmlformats.org/officeDocument/2006/relationships/slide" Target="slides/slide32.xml"/><Relationship Id="rId13" Type="http://schemas.openxmlformats.org/officeDocument/2006/relationships/slide" Target="slides/slide33.xml"/><Relationship Id="rId14" Type="http://schemas.openxmlformats.org/officeDocument/2006/relationships/slide" Target="slides/slide37.xml"/><Relationship Id="rId1" Type="http://schemas.openxmlformats.org/officeDocument/2006/relationships/slide" Target="slides/slide1.xml"/><Relationship Id="rId2" Type="http://schemas.openxmlformats.org/officeDocument/2006/relationships/slide" Target="slides/slide5.xml"/><Relationship Id="rId3" Type="http://schemas.openxmlformats.org/officeDocument/2006/relationships/slide" Target="slides/slide13.xml"/><Relationship Id="rId4" Type="http://schemas.openxmlformats.org/officeDocument/2006/relationships/slide" Target="slides/slide15.xml"/><Relationship Id="rId5" Type="http://schemas.openxmlformats.org/officeDocument/2006/relationships/slide" Target="slides/slide17.xml"/><Relationship Id="rId6" Type="http://schemas.openxmlformats.org/officeDocument/2006/relationships/slide" Target="slides/slide21.xml"/><Relationship Id="rId7" Type="http://schemas.openxmlformats.org/officeDocument/2006/relationships/slide" Target="slides/slide25.xml"/><Relationship Id="rId8" Type="http://schemas.openxmlformats.org/officeDocument/2006/relationships/slide" Target="slides/slide26.xml"/><Relationship Id="rId9" Type="http://schemas.openxmlformats.org/officeDocument/2006/relationships/slide" Target="slides/slide28.xml"/><Relationship Id="rId10"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lvl1pPr algn="l" eaLnBrk="1" hangingPunct="1">
              <a:defRPr sz="1200">
                <a:latin typeface="Times New Roman" pitchFamily="18" charset="0"/>
                <a:ea typeface="+mn-ea"/>
              </a:defRPr>
            </a:lvl1pPr>
          </a:lstStyle>
          <a:p>
            <a:pPr>
              <a:defRPr/>
            </a:pPr>
            <a:endParaRPr lang="de-DE"/>
          </a:p>
        </p:txBody>
      </p:sp>
      <p:sp>
        <p:nvSpPr>
          <p:cNvPr id="6349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de-DE"/>
          </a:p>
        </p:txBody>
      </p:sp>
      <p:sp>
        <p:nvSpPr>
          <p:cNvPr id="6349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5189" tIns="47595" rIns="95189" bIns="47595" numCol="1" anchor="b" anchorCtr="0" compatLnSpc="1">
            <a:prstTxWarp prst="textNoShape">
              <a:avLst/>
            </a:prstTxWarp>
          </a:bodyPr>
          <a:lstStyle>
            <a:lvl1pPr algn="l" eaLnBrk="1" hangingPunct="1">
              <a:defRPr sz="1200">
                <a:latin typeface="Times New Roman" pitchFamily="18" charset="0"/>
                <a:ea typeface="+mn-ea"/>
              </a:defRPr>
            </a:lvl1pPr>
          </a:lstStyle>
          <a:p>
            <a:pPr>
              <a:defRPr/>
            </a:pPr>
            <a:endParaRPr lang="de-DE"/>
          </a:p>
        </p:txBody>
      </p:sp>
      <p:sp>
        <p:nvSpPr>
          <p:cNvPr id="6349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5189" tIns="47595" rIns="95189" bIns="47595" numCol="1" anchor="b" anchorCtr="0" compatLnSpc="1">
            <a:prstTxWarp prst="textNoShape">
              <a:avLst/>
            </a:prstTxWarp>
          </a:bodyPr>
          <a:lstStyle>
            <a:lvl1pPr algn="r" eaLnBrk="1" hangingPunct="1">
              <a:defRPr sz="1200">
                <a:latin typeface="Times New Roman" charset="0"/>
              </a:defRPr>
            </a:lvl1pPr>
          </a:lstStyle>
          <a:p>
            <a:fld id="{FFE45380-B138-4A46-AFEB-DE9FBF783251}" type="slidenum">
              <a:rPr lang="de-DE"/>
              <a:pPr/>
              <a:t>‹Nr.›</a:t>
            </a:fld>
            <a:endParaRPr lang="de-DE"/>
          </a:p>
        </p:txBody>
      </p:sp>
    </p:spTree>
    <p:extLst>
      <p:ext uri="{BB962C8B-B14F-4D97-AF65-F5344CB8AC3E}">
        <p14:creationId xmlns:p14="http://schemas.microsoft.com/office/powerpoint/2010/main" val="68173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lvl1pPr algn="l" eaLnBrk="1" hangingPunct="1">
              <a:defRPr sz="1200">
                <a:latin typeface="Times New Roman" pitchFamily="18" charset="0"/>
                <a:ea typeface="+mn-ea"/>
              </a:defRPr>
            </a:lvl1pPr>
          </a:lstStyle>
          <a:p>
            <a:pPr>
              <a:defRPr/>
            </a:pPr>
            <a:endParaRPr lang="de-DE"/>
          </a:p>
        </p:txBody>
      </p:sp>
      <p:sp>
        <p:nvSpPr>
          <p:cNvPr id="155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de-DE"/>
          </a:p>
        </p:txBody>
      </p:sp>
      <p:sp>
        <p:nvSpPr>
          <p:cNvPr id="1361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5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189" tIns="47595" rIns="95189" bIns="47595"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55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5189" tIns="47595" rIns="95189" bIns="47595" numCol="1" anchor="b" anchorCtr="0" compatLnSpc="1">
            <a:prstTxWarp prst="textNoShape">
              <a:avLst/>
            </a:prstTxWarp>
          </a:bodyPr>
          <a:lstStyle>
            <a:lvl1pPr algn="l" eaLnBrk="1" hangingPunct="1">
              <a:defRPr sz="1200">
                <a:latin typeface="Times New Roman" pitchFamily="18" charset="0"/>
                <a:ea typeface="+mn-ea"/>
              </a:defRPr>
            </a:lvl1pPr>
          </a:lstStyle>
          <a:p>
            <a:pPr>
              <a:defRPr/>
            </a:pPr>
            <a:endParaRPr lang="de-DE"/>
          </a:p>
        </p:txBody>
      </p:sp>
      <p:sp>
        <p:nvSpPr>
          <p:cNvPr id="155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5189" tIns="47595" rIns="95189" bIns="47595" numCol="1" anchor="b" anchorCtr="0" compatLnSpc="1">
            <a:prstTxWarp prst="textNoShape">
              <a:avLst/>
            </a:prstTxWarp>
          </a:bodyPr>
          <a:lstStyle>
            <a:lvl1pPr algn="r" eaLnBrk="1" hangingPunct="1">
              <a:defRPr sz="1200">
                <a:latin typeface="Times New Roman" charset="0"/>
              </a:defRPr>
            </a:lvl1pPr>
          </a:lstStyle>
          <a:p>
            <a:fld id="{987B62DB-6131-6847-A15E-19E80A794690}" type="slidenum">
              <a:rPr lang="de-DE"/>
              <a:pPr/>
              <a:t>‹Nr.›</a:t>
            </a:fld>
            <a:endParaRPr lang="de-DE"/>
          </a:p>
        </p:txBody>
      </p:sp>
    </p:spTree>
    <p:extLst>
      <p:ext uri="{BB962C8B-B14F-4D97-AF65-F5344CB8AC3E}">
        <p14:creationId xmlns:p14="http://schemas.microsoft.com/office/powerpoint/2010/main" val="3583827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2457240-44D1-994F-96B1-8478C2BE5CC1}" type="slidenum">
              <a:rPr lang="de-DE" sz="1200">
                <a:latin typeface="Times New Roman" charset="0"/>
              </a:rPr>
              <a:pPr/>
              <a:t>1</a:t>
            </a:fld>
            <a:endParaRPr lang="de-DE" sz="120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6EDF533-EB9F-6E42-B41A-F43E500BC15D}" type="slidenum">
              <a:rPr lang="de-DE" sz="1200">
                <a:latin typeface="Times New Roman" charset="0"/>
              </a:rPr>
              <a:pPr/>
              <a:t>10</a:t>
            </a:fld>
            <a:endParaRPr lang="de-DE" sz="1200">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C097FF4-0B6B-FD43-841F-C4463602E730}" type="slidenum">
              <a:rPr lang="de-DE" sz="1200">
                <a:latin typeface="Times New Roman" charset="0"/>
              </a:rPr>
              <a:pPr/>
              <a:t>102</a:t>
            </a:fld>
            <a:endParaRPr lang="de-DE" sz="1200">
              <a:latin typeface="Times New Roman"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C4FA6C9-9C7D-2C4B-8B58-DC2FD07A879A}" type="slidenum">
              <a:rPr lang="de-DE" sz="1200">
                <a:latin typeface="Times New Roman" charset="0"/>
              </a:rPr>
              <a:pPr/>
              <a:t>103</a:t>
            </a:fld>
            <a:endParaRPr lang="de-DE" sz="1200">
              <a:latin typeface="Times New Roman"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A547F32-C016-174A-AB36-219BAB4A86B1}" type="slidenum">
              <a:rPr lang="de-DE" sz="1200">
                <a:latin typeface="Times New Roman" charset="0"/>
              </a:rPr>
              <a:pPr/>
              <a:t>104</a:t>
            </a:fld>
            <a:endParaRPr lang="de-DE" sz="1200">
              <a:latin typeface="Times New Roman"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726B2EA-6ED8-C441-95BF-3930AD9104B7}" type="slidenum">
              <a:rPr lang="de-DE" sz="1200">
                <a:latin typeface="Times New Roman" charset="0"/>
              </a:rPr>
              <a:pPr/>
              <a:t>105</a:t>
            </a:fld>
            <a:endParaRPr lang="de-DE" sz="1200">
              <a:latin typeface="Times New Roman"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441AEBE-4673-FD48-B4A9-30ABE8B4F78E}" type="slidenum">
              <a:rPr lang="de-DE" sz="1200">
                <a:latin typeface="Times New Roman" charset="0"/>
              </a:rPr>
              <a:pPr/>
              <a:t>106</a:t>
            </a:fld>
            <a:endParaRPr lang="de-DE" sz="1200">
              <a:latin typeface="Times New Roman"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DA550DE-78E0-CE47-94D3-6DD4DFD12EE4}" type="slidenum">
              <a:rPr lang="de-DE" sz="1200">
                <a:latin typeface="Times New Roman" charset="0"/>
              </a:rPr>
              <a:pPr/>
              <a:t>107</a:t>
            </a:fld>
            <a:endParaRPr lang="de-DE" sz="1200">
              <a:latin typeface="Times New Roman"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EED48CB-56BB-464A-98C6-02A14B0B6E6B}" type="slidenum">
              <a:rPr lang="de-DE" sz="1200">
                <a:latin typeface="Times New Roman" charset="0"/>
              </a:rPr>
              <a:pPr/>
              <a:t>108</a:t>
            </a:fld>
            <a:endParaRPr lang="de-DE" sz="1200">
              <a:latin typeface="Times New Roman"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99E575B-CB2B-4F4F-B781-148A4248C626}" type="slidenum">
              <a:rPr lang="de-DE" sz="1200">
                <a:latin typeface="Times New Roman" charset="0"/>
              </a:rPr>
              <a:pPr/>
              <a:t>109</a:t>
            </a:fld>
            <a:endParaRPr lang="de-DE" sz="1200">
              <a:latin typeface="Times New Roman"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D959435-0384-414A-AA1C-3C1D6682856B}" type="slidenum">
              <a:rPr lang="de-DE" sz="1200">
                <a:latin typeface="Times New Roman" charset="0"/>
              </a:rPr>
              <a:pPr/>
              <a:t>110</a:t>
            </a:fld>
            <a:endParaRPr lang="de-DE" sz="1200">
              <a:latin typeface="Times New Roman"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1B25AF6-90D7-DB4E-8D3E-ACCB65466682}" type="slidenum">
              <a:rPr lang="de-DE" sz="1200">
                <a:latin typeface="Times New Roman" charset="0"/>
              </a:rPr>
              <a:pPr/>
              <a:t>111</a:t>
            </a:fld>
            <a:endParaRPr lang="de-DE" sz="1200">
              <a:latin typeface="Times New Roman"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6EDC35F-5E1D-2145-80E7-397ED8FF27BF}" type="slidenum">
              <a:rPr lang="de-DE" sz="1200">
                <a:latin typeface="Times New Roman" charset="0"/>
              </a:rPr>
              <a:pPr/>
              <a:t>11</a:t>
            </a:fld>
            <a:endParaRPr lang="de-DE" sz="120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B996536-62D7-F348-A16D-789177A0A050}" type="slidenum">
              <a:rPr lang="de-DE" sz="1200">
                <a:latin typeface="Times New Roman" charset="0"/>
              </a:rPr>
              <a:pPr/>
              <a:t>112</a:t>
            </a:fld>
            <a:endParaRPr lang="de-DE" sz="1200">
              <a:latin typeface="Times New Roman"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lienbildplatzhalter 1"/>
          <p:cNvSpPr>
            <a:spLocks noGrp="1" noRot="1" noChangeAspect="1" noTextEdit="1"/>
          </p:cNvSpPr>
          <p:nvPr>
            <p:ph type="sldImg"/>
          </p:nvPr>
        </p:nvSpPr>
        <p:spPr>
          <a:ln/>
        </p:spPr>
      </p:sp>
      <p:sp>
        <p:nvSpPr>
          <p:cNvPr id="2519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latin typeface="Times New Roman" charset="0"/>
            </a:endParaRPr>
          </a:p>
        </p:txBody>
      </p:sp>
      <p:sp>
        <p:nvSpPr>
          <p:cNvPr id="25190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DEDE3CA-12A9-304F-8849-15178C9099A0}" type="slidenum">
              <a:rPr lang="de-DE" sz="1200">
                <a:latin typeface="Times New Roman" charset="0"/>
              </a:rPr>
              <a:pPr/>
              <a:t>113</a:t>
            </a:fld>
            <a:endParaRPr lang="de-DE" sz="1200">
              <a:latin typeface="Times New Roman"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FEFAED2-E0C8-8A44-BE5F-F417BB716617}" type="slidenum">
              <a:rPr lang="de-DE" sz="1200">
                <a:latin typeface="Times New Roman" charset="0"/>
              </a:rPr>
              <a:pPr/>
              <a:t>114</a:t>
            </a:fld>
            <a:endParaRPr lang="de-DE" sz="1200">
              <a:latin typeface="Times New Roman"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9394646-FB25-4C4E-AB8B-03F8AAA8EF40}" type="slidenum">
              <a:rPr lang="de-DE" sz="1200">
                <a:latin typeface="Times New Roman" charset="0"/>
              </a:rPr>
              <a:pPr/>
              <a:t>115</a:t>
            </a:fld>
            <a:endParaRPr lang="de-DE" sz="1200">
              <a:latin typeface="Times New Roman"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97E9EA7-D3A3-C94B-839D-ADDEB4B8B314}" type="slidenum">
              <a:rPr lang="de-DE" sz="1200">
                <a:latin typeface="Times New Roman" charset="0"/>
              </a:rPr>
              <a:pPr/>
              <a:t>116</a:t>
            </a:fld>
            <a:endParaRPr lang="de-DE" sz="1200">
              <a:latin typeface="Times New Roman"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D86BA1D-C832-3042-A796-9ACE80180E85}" type="slidenum">
              <a:rPr lang="de-DE" sz="1200">
                <a:latin typeface="Times New Roman" charset="0"/>
              </a:rPr>
              <a:pPr/>
              <a:t>117</a:t>
            </a:fld>
            <a:endParaRPr lang="de-DE" sz="1200">
              <a:latin typeface="Times New Roman"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ED596A1-CD58-7E47-B8A8-CF398F9F5665}" type="slidenum">
              <a:rPr lang="de-DE" sz="1200">
                <a:latin typeface="Times New Roman" charset="0"/>
              </a:rPr>
              <a:pPr/>
              <a:t>118</a:t>
            </a:fld>
            <a:endParaRPr lang="de-DE" sz="1200">
              <a:latin typeface="Times New Roman"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66B6C1A-84D7-DD47-A18B-283332CB34D8}" type="slidenum">
              <a:rPr lang="de-DE" sz="1200">
                <a:latin typeface="Times New Roman" charset="0"/>
              </a:rPr>
              <a:pPr/>
              <a:t>119</a:t>
            </a:fld>
            <a:endParaRPr lang="de-DE" sz="1200">
              <a:latin typeface="Times New Roman"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DEC8C40-2A3A-6145-B937-71E23D703C35}" type="slidenum">
              <a:rPr lang="de-DE" sz="1200">
                <a:latin typeface="Times New Roman" charset="0"/>
              </a:rPr>
              <a:pPr/>
              <a:t>120</a:t>
            </a:fld>
            <a:endParaRPr lang="de-DE" sz="1200">
              <a:latin typeface="Times New Roman"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lienbildplatzhalter 1"/>
          <p:cNvSpPr>
            <a:spLocks noGrp="1" noRot="1" noChangeAspect="1" noTextEdit="1"/>
          </p:cNvSpPr>
          <p:nvPr>
            <p:ph type="sldImg"/>
          </p:nvPr>
        </p:nvSpPr>
        <p:spPr>
          <a:ln/>
        </p:spPr>
      </p:sp>
      <p:sp>
        <p:nvSpPr>
          <p:cNvPr id="2600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latin typeface="Times New Roman" charset="0"/>
            </a:endParaRPr>
          </a:p>
        </p:txBody>
      </p:sp>
      <p:sp>
        <p:nvSpPr>
          <p:cNvPr id="2601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939BAFB-0E1E-FE46-B116-65747458D361}" type="slidenum">
              <a:rPr lang="de-DE" sz="1200">
                <a:latin typeface="Times New Roman" charset="0"/>
              </a:rPr>
              <a:pPr/>
              <a:t>121</a:t>
            </a:fld>
            <a:endParaRPr lang="de-DE" sz="12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C015960-B2CB-4845-994A-112FF6A6D9BA}" type="slidenum">
              <a:rPr lang="de-DE" sz="1200">
                <a:latin typeface="Times New Roman" charset="0"/>
              </a:rPr>
              <a:pPr/>
              <a:t>12</a:t>
            </a:fld>
            <a:endParaRPr lang="de-DE" sz="1200">
              <a:latin typeface="Times New Roman"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B1EF3E0-05E6-B24F-9486-769A792D0653}" type="slidenum">
              <a:rPr lang="de-DE" sz="1200">
                <a:latin typeface="Times New Roman" charset="0"/>
              </a:rPr>
              <a:pPr/>
              <a:t>13</a:t>
            </a:fld>
            <a:endParaRPr lang="de-DE" sz="1200">
              <a:latin typeface="Times New Roman"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8B97634-5004-2C49-BE7E-22250A0C302F}" type="slidenum">
              <a:rPr lang="de-DE" sz="1200">
                <a:latin typeface="Times New Roman" charset="0"/>
              </a:rPr>
              <a:pPr/>
              <a:t>14</a:t>
            </a:fld>
            <a:endParaRPr lang="de-DE" sz="1200">
              <a:latin typeface="Times New Roman"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EBE87B0-CAF7-0B49-9B94-7B913A94AD35}" type="slidenum">
              <a:rPr lang="de-DE" sz="1200">
                <a:latin typeface="Times New Roman" charset="0"/>
              </a:rPr>
              <a:pPr/>
              <a:t>15</a:t>
            </a:fld>
            <a:endParaRPr lang="de-DE" sz="1200">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7E86283-1176-9341-A9D1-FB1DE8F4015C}" type="slidenum">
              <a:rPr lang="de-DE" sz="1200">
                <a:latin typeface="Times New Roman" charset="0"/>
              </a:rPr>
              <a:pPr/>
              <a:t>16</a:t>
            </a:fld>
            <a:endParaRPr lang="de-DE" sz="1200">
              <a:latin typeface="Times New Roman"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1133409-97B2-A647-99D0-3A8C5AA852CE}" type="slidenum">
              <a:rPr lang="de-DE" sz="1200">
                <a:latin typeface="Times New Roman" charset="0"/>
              </a:rPr>
              <a:pPr/>
              <a:t>17</a:t>
            </a:fld>
            <a:endParaRPr lang="de-DE" sz="1200">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lienbildplatzhalter 1"/>
          <p:cNvSpPr>
            <a:spLocks noGrp="1" noRot="1" noChangeAspect="1" noTextEdit="1"/>
          </p:cNvSpPr>
          <p:nvPr>
            <p:ph type="sldImg"/>
          </p:nvPr>
        </p:nvSpPr>
        <p:spPr>
          <a:ln/>
        </p:spPr>
      </p:sp>
      <p:sp>
        <p:nvSpPr>
          <p:cNvPr id="1546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latin typeface="Times New Roman" charset="0"/>
            </a:endParaRPr>
          </a:p>
        </p:txBody>
      </p:sp>
      <p:sp>
        <p:nvSpPr>
          <p:cNvPr id="1546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934A884-217E-E646-AEA6-8338FB473020}" type="slidenum">
              <a:rPr lang="de-DE" sz="1200">
                <a:latin typeface="Times New Roman" charset="0"/>
              </a:rPr>
              <a:pPr/>
              <a:t>18</a:t>
            </a:fld>
            <a:endParaRPr lang="de-DE" sz="120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2F564CC-4DB5-B64E-BCD8-20CB634EE156}" type="slidenum">
              <a:rPr lang="de-DE" sz="1200">
                <a:latin typeface="Times New Roman" charset="0"/>
              </a:rPr>
              <a:pPr/>
              <a:t>19</a:t>
            </a:fld>
            <a:endParaRPr lang="de-DE" sz="1200">
              <a:latin typeface="Times New Roman"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1D725D-9597-3A4F-A715-1407CA655D38}" type="slidenum">
              <a:rPr lang="de-DE" sz="1200">
                <a:latin typeface="Times New Roman" charset="0"/>
              </a:rPr>
              <a:pPr/>
              <a:t>2</a:t>
            </a:fld>
            <a:endParaRPr lang="de-DE" sz="1200">
              <a:latin typeface="Times New Roman"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1E27B35-1395-9C4A-9AD3-E2A8E7BDA402}" type="slidenum">
              <a:rPr lang="de-DE" sz="1200">
                <a:latin typeface="Times New Roman" charset="0"/>
              </a:rPr>
              <a:pPr/>
              <a:t>20</a:t>
            </a:fld>
            <a:endParaRPr lang="de-DE" sz="1200">
              <a:latin typeface="Times New Roman"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29CEB7E-FE45-974B-BEB2-181B55C66026}" type="slidenum">
              <a:rPr lang="de-DE" sz="1200">
                <a:latin typeface="Times New Roman" charset="0"/>
              </a:rPr>
              <a:pPr/>
              <a:t>21</a:t>
            </a:fld>
            <a:endParaRPr lang="de-DE" sz="1200">
              <a:latin typeface="Times New Roman"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4B3E1E0-A1B0-3B44-8323-74C77258C0F8}" type="slidenum">
              <a:rPr lang="de-DE" sz="1200">
                <a:latin typeface="Times New Roman" charset="0"/>
              </a:rPr>
              <a:pPr/>
              <a:t>22</a:t>
            </a:fld>
            <a:endParaRPr lang="de-DE" sz="1200">
              <a:latin typeface="Times New Roman"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AFAFA7F-AFED-EA43-AF8B-73DE81060732}" type="slidenum">
              <a:rPr lang="de-DE" sz="1200">
                <a:latin typeface="Times New Roman" charset="0"/>
              </a:rPr>
              <a:pPr/>
              <a:t>23</a:t>
            </a:fld>
            <a:endParaRPr lang="de-DE" sz="1200">
              <a:latin typeface="Times New Roman"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8566FE6-D19C-9741-8DDD-FDD492443028}" type="slidenum">
              <a:rPr lang="de-DE" sz="1200">
                <a:latin typeface="Times New Roman" charset="0"/>
              </a:rPr>
              <a:pPr/>
              <a:t>24</a:t>
            </a:fld>
            <a:endParaRPr lang="de-DE" sz="1200">
              <a:latin typeface="Times New Roman"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43B47CD-7F49-9C48-8266-1E3EAAFF41C9}" type="slidenum">
              <a:rPr lang="de-DE" sz="1200">
                <a:latin typeface="Times New Roman" charset="0"/>
              </a:rPr>
              <a:pPr/>
              <a:t>25</a:t>
            </a:fld>
            <a:endParaRPr lang="de-DE" sz="1200">
              <a:latin typeface="Times New Roman"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B411173-E310-3A4A-89AE-759B08AA4E8C}" type="slidenum">
              <a:rPr lang="de-DE" sz="1200">
                <a:latin typeface="Times New Roman" charset="0"/>
              </a:rPr>
              <a:pPr/>
              <a:t>26</a:t>
            </a:fld>
            <a:endParaRPr lang="de-DE" sz="1200">
              <a:latin typeface="Times New Roman"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488C530-68C4-7046-8E7F-36ACDF2024C5}" type="slidenum">
              <a:rPr lang="de-DE" sz="1200">
                <a:latin typeface="Times New Roman" charset="0"/>
              </a:rPr>
              <a:pPr/>
              <a:t>27</a:t>
            </a:fld>
            <a:endParaRPr lang="de-DE" sz="1200">
              <a:latin typeface="Times New Roman"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5066655-E6EC-414A-9976-6514CF11C983}" type="slidenum">
              <a:rPr lang="de-DE" sz="1200">
                <a:latin typeface="Times New Roman" charset="0"/>
              </a:rPr>
              <a:pPr/>
              <a:t>28</a:t>
            </a:fld>
            <a:endParaRPr lang="de-DE" sz="1200">
              <a:latin typeface="Times New Roma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7827801-C3D0-194C-A655-B73A0BB2BA6F}" type="slidenum">
              <a:rPr lang="de-DE" sz="1200">
                <a:latin typeface="Times New Roman" charset="0"/>
              </a:rPr>
              <a:pPr/>
              <a:t>29</a:t>
            </a:fld>
            <a:endParaRPr lang="de-DE" sz="1200">
              <a:latin typeface="Times New Roman"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6C102A3-D29D-854F-B9E4-9C25EE0C24F1}" type="slidenum">
              <a:rPr lang="de-DE" sz="1200">
                <a:latin typeface="Times New Roman" charset="0"/>
              </a:rPr>
              <a:pPr/>
              <a:t>3</a:t>
            </a:fld>
            <a:endParaRPr lang="de-DE" sz="120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99170D6-DEFB-9144-AB05-A5F088653061}" type="slidenum">
              <a:rPr lang="de-DE" sz="1200">
                <a:latin typeface="Times New Roman" charset="0"/>
              </a:rPr>
              <a:pPr/>
              <a:t>30</a:t>
            </a:fld>
            <a:endParaRPr lang="de-DE" sz="1200">
              <a:latin typeface="Times New Roman"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E8E8F5F-FFA1-194B-A315-5DA74E8E55F5}" type="slidenum">
              <a:rPr lang="de-DE" sz="1200">
                <a:latin typeface="Times New Roman" charset="0"/>
              </a:rPr>
              <a:pPr/>
              <a:t>31</a:t>
            </a:fld>
            <a:endParaRPr lang="de-DE" sz="1200">
              <a:latin typeface="Times New Roman"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0176609-40F5-AA43-A073-58519E61CC4E}" type="slidenum">
              <a:rPr lang="de-DE" sz="1200">
                <a:latin typeface="Times New Roman" charset="0"/>
              </a:rPr>
              <a:pPr/>
              <a:t>32</a:t>
            </a:fld>
            <a:endParaRPr lang="de-DE" sz="1200">
              <a:latin typeface="Times New Roman"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E1F8E7D-F27C-5E4F-94DC-0CFBA5A337B1}" type="slidenum">
              <a:rPr lang="de-DE" sz="1200">
                <a:latin typeface="Times New Roman" charset="0"/>
              </a:rPr>
              <a:pPr/>
              <a:t>33</a:t>
            </a:fld>
            <a:endParaRPr lang="de-DE" sz="1200">
              <a:latin typeface="Times New Roman"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EA0458D-13EE-0644-B918-CCF048D20619}" type="slidenum">
              <a:rPr lang="de-DE" sz="1200">
                <a:latin typeface="Times New Roman" charset="0"/>
              </a:rPr>
              <a:pPr/>
              <a:t>34</a:t>
            </a:fld>
            <a:endParaRPr lang="de-DE" sz="1200">
              <a:latin typeface="Times New Roman"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B3893F2-9E37-3344-90FA-DE6342940E2B}" type="slidenum">
              <a:rPr lang="de-DE" sz="1200">
                <a:latin typeface="Times New Roman" charset="0"/>
              </a:rPr>
              <a:pPr/>
              <a:t>35</a:t>
            </a:fld>
            <a:endParaRPr lang="de-DE" sz="1200">
              <a:latin typeface="Times New Roman"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0A5CE2E-9691-224F-B5C2-8BD80A7DE290}" type="slidenum">
              <a:rPr lang="de-DE" sz="1200">
                <a:latin typeface="Times New Roman" charset="0"/>
              </a:rPr>
              <a:pPr/>
              <a:t>36</a:t>
            </a:fld>
            <a:endParaRPr lang="de-DE" sz="1200">
              <a:latin typeface="Times New Roman"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31183F1-172D-B241-A588-0D782EBA80A2}" type="slidenum">
              <a:rPr lang="de-DE" sz="1200">
                <a:latin typeface="Times New Roman" charset="0"/>
              </a:rPr>
              <a:pPr/>
              <a:t>37</a:t>
            </a:fld>
            <a:endParaRPr lang="de-DE" sz="1200">
              <a:latin typeface="Times New Roman"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02C165E-A87A-094A-B4F2-915D0D2AB601}" type="slidenum">
              <a:rPr lang="de-DE" sz="1200">
                <a:latin typeface="Times New Roman" charset="0"/>
              </a:rPr>
              <a:pPr/>
              <a:t>38</a:t>
            </a:fld>
            <a:endParaRPr lang="de-DE" sz="1200">
              <a:latin typeface="Times New Roman"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AD66D56-1066-6C4B-BE94-F4C68BDD8100}" type="slidenum">
              <a:rPr lang="de-DE" sz="1200">
                <a:latin typeface="Times New Roman" charset="0"/>
              </a:rPr>
              <a:pPr/>
              <a:t>39</a:t>
            </a:fld>
            <a:endParaRPr lang="de-DE" sz="1200">
              <a:latin typeface="Times New Roman"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0E2DDC7-69CE-4D43-8F8A-87DED7692398}" type="slidenum">
              <a:rPr lang="de-DE" sz="1200">
                <a:latin typeface="Times New Roman" charset="0"/>
              </a:rPr>
              <a:pPr/>
              <a:t>4</a:t>
            </a:fld>
            <a:endParaRPr lang="de-DE" sz="1200">
              <a:latin typeface="Times New Roman"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43B4ED6-FDE0-1D4A-8432-7BA422B2D9EF}" type="slidenum">
              <a:rPr lang="de-DE" sz="1200">
                <a:latin typeface="Times New Roman" charset="0"/>
              </a:rPr>
              <a:pPr/>
              <a:t>40</a:t>
            </a:fld>
            <a:endParaRPr lang="de-DE" sz="1200">
              <a:latin typeface="Times New Roman"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2618D2B-0B0C-2F46-B0E7-F9E76A4DEB07}" type="slidenum">
              <a:rPr lang="de-DE" sz="1200">
                <a:latin typeface="Times New Roman" charset="0"/>
              </a:rPr>
              <a:pPr/>
              <a:t>41</a:t>
            </a:fld>
            <a:endParaRPr lang="de-DE" sz="1200">
              <a:latin typeface="Times New Roman"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4D7216F-87CF-724E-844A-1D6EB0C9BF95}" type="slidenum">
              <a:rPr lang="de-DE" sz="1200">
                <a:latin typeface="Times New Roman" charset="0"/>
              </a:rPr>
              <a:pPr/>
              <a:t>42</a:t>
            </a:fld>
            <a:endParaRPr lang="de-DE" sz="1200">
              <a:latin typeface="Times New Roman"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lienbildplatzhalter 1"/>
          <p:cNvSpPr>
            <a:spLocks noGrp="1" noRot="1" noChangeAspect="1" noTextEdit="1"/>
          </p:cNvSpPr>
          <p:nvPr>
            <p:ph type="sldImg"/>
          </p:nvPr>
        </p:nvSpPr>
        <p:spPr>
          <a:ln/>
        </p:spPr>
      </p:sp>
      <p:sp>
        <p:nvSpPr>
          <p:cNvPr id="180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latin typeface="Times New Roman" charset="0"/>
            </a:endParaRPr>
          </a:p>
        </p:txBody>
      </p:sp>
      <p:sp>
        <p:nvSpPr>
          <p:cNvPr id="1802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A01A628-2B5C-C64B-B4AC-446DB4381152}" type="slidenum">
              <a:rPr lang="de-DE" sz="1200">
                <a:latin typeface="Times New Roman" charset="0"/>
              </a:rPr>
              <a:pPr/>
              <a:t>43</a:t>
            </a:fld>
            <a:endParaRPr lang="de-DE" sz="120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27FA207-97EA-F34A-B4F7-BD6C35F20E5B}" type="slidenum">
              <a:rPr lang="de-DE" sz="1200">
                <a:latin typeface="Times New Roman" charset="0"/>
              </a:rPr>
              <a:pPr/>
              <a:t>45</a:t>
            </a:fld>
            <a:endParaRPr lang="de-DE" sz="1200">
              <a:latin typeface="Times New Roman"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lienbildplatzhalter 1"/>
          <p:cNvSpPr>
            <a:spLocks noGrp="1" noRot="1" noChangeAspect="1" noTextEdit="1"/>
          </p:cNvSpPr>
          <p:nvPr>
            <p:ph type="sldImg"/>
          </p:nvPr>
        </p:nvSpPr>
        <p:spPr>
          <a:ln/>
        </p:spPr>
      </p:sp>
      <p:sp>
        <p:nvSpPr>
          <p:cNvPr id="1822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
        <p:nvSpPr>
          <p:cNvPr id="1822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593D80A-9EF2-3F49-91FD-4F46BD7228D0}" type="slidenum">
              <a:rPr lang="de-DE" sz="1200">
                <a:latin typeface="Times New Roman" charset="0"/>
              </a:rPr>
              <a:pPr/>
              <a:t>46</a:t>
            </a:fld>
            <a:endParaRPr lang="de-DE" sz="120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C2BFA25-A8D0-2344-B840-3B5C3C59E8F3}" type="slidenum">
              <a:rPr lang="de-DE" sz="1200">
                <a:latin typeface="Times New Roman" charset="0"/>
              </a:rPr>
              <a:pPr/>
              <a:t>47</a:t>
            </a:fld>
            <a:endParaRPr lang="de-DE" sz="1200">
              <a:latin typeface="Times New Roman"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390EB99-3CF4-7E40-A2B9-1CF778CFDD20}" type="slidenum">
              <a:rPr lang="de-DE" sz="1200">
                <a:latin typeface="Times New Roman" charset="0"/>
              </a:rPr>
              <a:pPr/>
              <a:t>48</a:t>
            </a:fld>
            <a:endParaRPr lang="de-DE" sz="1200">
              <a:latin typeface="Times New Roman"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73F964E-8C0F-D04A-96BA-B505E0730138}" type="slidenum">
              <a:rPr lang="de-DE" sz="1200">
                <a:latin typeface="Times New Roman" charset="0"/>
              </a:rPr>
              <a:pPr/>
              <a:t>49</a:t>
            </a:fld>
            <a:endParaRPr lang="de-DE" sz="1200">
              <a:latin typeface="Times New Roman"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583C9A7-F9B5-EA4A-9FA8-EAD32E97234D}" type="slidenum">
              <a:rPr lang="de-DE" sz="1200">
                <a:latin typeface="Times New Roman" charset="0"/>
              </a:rPr>
              <a:pPr/>
              <a:t>50</a:t>
            </a:fld>
            <a:endParaRPr lang="de-DE" sz="1200">
              <a:latin typeface="Times New Roman"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795C8BC-76DF-C24A-BEBC-E58907A78B15}" type="slidenum">
              <a:rPr lang="de-DE" sz="1200">
                <a:latin typeface="Times New Roman" charset="0"/>
              </a:rPr>
              <a:pPr/>
              <a:t>5</a:t>
            </a:fld>
            <a:endParaRPr lang="de-DE" sz="120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D5132AF-32D5-5A44-9EC4-C082EAAE4D77}" type="slidenum">
              <a:rPr lang="de-DE" sz="1200">
                <a:latin typeface="Times New Roman" charset="0"/>
              </a:rPr>
              <a:pPr/>
              <a:t>51</a:t>
            </a:fld>
            <a:endParaRPr lang="de-DE" sz="1200">
              <a:latin typeface="Times New Roman"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8972FF-A7B7-CD48-9E76-676660C6D335}" type="slidenum">
              <a:rPr lang="de-DE" sz="1200">
                <a:latin typeface="Times New Roman" charset="0"/>
              </a:rPr>
              <a:pPr/>
              <a:t>52</a:t>
            </a:fld>
            <a:endParaRPr lang="de-DE" sz="1200">
              <a:latin typeface="Times New Roman"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9521705-32A5-A84E-A9EF-B0DB18034393}" type="slidenum">
              <a:rPr lang="de-DE" sz="1200">
                <a:latin typeface="Times New Roman" charset="0"/>
              </a:rPr>
              <a:pPr/>
              <a:t>53</a:t>
            </a:fld>
            <a:endParaRPr lang="de-DE" sz="1200">
              <a:latin typeface="Times New Roman"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19E1EED-B32D-944D-B3C4-80CB2252603F}" type="slidenum">
              <a:rPr lang="de-DE" sz="1200">
                <a:latin typeface="Times New Roman" charset="0"/>
              </a:rPr>
              <a:pPr/>
              <a:t>54</a:t>
            </a:fld>
            <a:endParaRPr lang="de-DE" sz="1200">
              <a:latin typeface="Times New Roman"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62C543E-2677-8044-840C-D77E9A3E8477}" type="slidenum">
              <a:rPr lang="de-DE" sz="1200">
                <a:latin typeface="Times New Roman" charset="0"/>
              </a:rPr>
              <a:pPr/>
              <a:t>55</a:t>
            </a:fld>
            <a:endParaRPr lang="de-DE" sz="1200">
              <a:latin typeface="Times New Roman"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90C84F8-FB07-C143-BE99-E986C275F083}" type="slidenum">
              <a:rPr lang="de-DE" sz="1200">
                <a:latin typeface="Times New Roman" charset="0"/>
              </a:rPr>
              <a:pPr/>
              <a:t>56</a:t>
            </a:fld>
            <a:endParaRPr lang="de-DE" sz="1200">
              <a:latin typeface="Times New Roman"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20D4B01-7211-9E4B-BA57-284C6EB2251B}" type="slidenum">
              <a:rPr lang="de-DE" sz="1200">
                <a:latin typeface="Times New Roman" charset="0"/>
              </a:rPr>
              <a:pPr/>
              <a:t>57</a:t>
            </a:fld>
            <a:endParaRPr lang="de-DE" sz="1200">
              <a:latin typeface="Times New Roman"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D2A51AA-B38C-3446-8B09-EA494F544277}" type="slidenum">
              <a:rPr lang="de-DE" sz="1200">
                <a:latin typeface="Times New Roman" charset="0"/>
              </a:rPr>
              <a:pPr/>
              <a:t>58</a:t>
            </a:fld>
            <a:endParaRPr lang="de-DE" sz="1200">
              <a:latin typeface="Times New Roman"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C1BF543-BE1E-6E43-8A08-9F90C8600473}" type="slidenum">
              <a:rPr lang="de-DE" sz="1200">
                <a:latin typeface="Times New Roman" charset="0"/>
              </a:rPr>
              <a:pPr/>
              <a:t>59</a:t>
            </a:fld>
            <a:endParaRPr lang="de-DE" sz="1200">
              <a:latin typeface="Times New Roman"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E202F14-BA63-1D45-BEBD-27C8BF9D7EE9}" type="slidenum">
              <a:rPr lang="de-DE" sz="1200">
                <a:latin typeface="Times New Roman" charset="0"/>
              </a:rPr>
              <a:pPr/>
              <a:t>60</a:t>
            </a:fld>
            <a:endParaRPr lang="de-DE" sz="1200">
              <a:latin typeface="Times New Roman"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A6F315B-1F1B-D846-B98E-6D1A2FF625DE}" type="slidenum">
              <a:rPr lang="de-DE" sz="1200">
                <a:latin typeface="Times New Roman" charset="0"/>
              </a:rPr>
              <a:pPr/>
              <a:t>6</a:t>
            </a:fld>
            <a:endParaRPr lang="de-DE" sz="120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4025930-CA7D-3E44-9EA4-7032D901DD31}" type="slidenum">
              <a:rPr lang="de-DE" sz="1200">
                <a:latin typeface="Times New Roman" charset="0"/>
              </a:rPr>
              <a:pPr/>
              <a:t>61</a:t>
            </a:fld>
            <a:endParaRPr lang="de-DE" sz="1200">
              <a:latin typeface="Times New Roman"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02C56B5-C574-594B-B592-8E3B7F72F188}" type="slidenum">
              <a:rPr lang="de-DE" sz="1200">
                <a:latin typeface="Times New Roman" charset="0"/>
              </a:rPr>
              <a:pPr/>
              <a:t>62</a:t>
            </a:fld>
            <a:endParaRPr lang="de-DE" sz="1200">
              <a:latin typeface="Times New Roman"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519D418-ED50-CE40-B97F-A111E5B70E00}" type="slidenum">
              <a:rPr lang="de-DE" sz="1200">
                <a:latin typeface="Times New Roman" charset="0"/>
              </a:rPr>
              <a:pPr/>
              <a:t>63</a:t>
            </a:fld>
            <a:endParaRPr lang="de-DE" sz="1200">
              <a:latin typeface="Times New Roman"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A14B0FD-9B72-5949-8A3C-77A9F2315C91}" type="slidenum">
              <a:rPr lang="de-DE" sz="1200">
                <a:latin typeface="Times New Roman" charset="0"/>
              </a:rPr>
              <a:pPr/>
              <a:t>64</a:t>
            </a:fld>
            <a:endParaRPr lang="de-DE" sz="1200">
              <a:latin typeface="Times New Roman"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D68C75F-274C-114F-B3DF-0C44A860EB86}" type="slidenum">
              <a:rPr lang="de-DE" sz="1200">
                <a:latin typeface="Times New Roman" charset="0"/>
              </a:rPr>
              <a:pPr/>
              <a:t>65</a:t>
            </a:fld>
            <a:endParaRPr lang="de-DE" sz="1200">
              <a:latin typeface="Times New Roman"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DE4E087-676B-0745-83A3-82A8B3EBC885}" type="slidenum">
              <a:rPr lang="de-DE" sz="1200">
                <a:latin typeface="Times New Roman" charset="0"/>
              </a:rPr>
              <a:pPr/>
              <a:t>66</a:t>
            </a:fld>
            <a:endParaRPr lang="de-DE" sz="1200">
              <a:latin typeface="Times New Roman"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D4A9EA9-6762-D444-8194-C3F79BEC7A8A}" type="slidenum">
              <a:rPr lang="de-DE" sz="1200">
                <a:latin typeface="Times New Roman" charset="0"/>
              </a:rPr>
              <a:pPr/>
              <a:t>67</a:t>
            </a:fld>
            <a:endParaRPr lang="de-DE" sz="1200">
              <a:latin typeface="Times New Roman"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7D8AE8E-2472-4947-AA9A-4DF31DB0AC52}" type="slidenum">
              <a:rPr lang="de-DE" sz="1200">
                <a:latin typeface="Times New Roman" charset="0"/>
              </a:rPr>
              <a:pPr/>
              <a:t>68</a:t>
            </a:fld>
            <a:endParaRPr lang="de-DE" sz="1200">
              <a:latin typeface="Times New Roman"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49D23E1-16AB-844D-B389-9D0B7095712E}" type="slidenum">
              <a:rPr lang="de-DE" sz="1200">
                <a:latin typeface="Times New Roman" charset="0"/>
              </a:rPr>
              <a:pPr/>
              <a:t>69</a:t>
            </a:fld>
            <a:endParaRPr lang="de-DE" sz="1200">
              <a:latin typeface="Times New Roman"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8FC1489-5D3D-3D4B-90F4-3FA0BC96C6DB}" type="slidenum">
              <a:rPr lang="de-DE" sz="1200">
                <a:latin typeface="Times New Roman" charset="0"/>
              </a:rPr>
              <a:pPr/>
              <a:t>70</a:t>
            </a:fld>
            <a:endParaRPr lang="de-DE" sz="1200">
              <a:latin typeface="Times New Roman"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6CD93DE-EA38-2043-BE9E-F300BEAF626F}" type="slidenum">
              <a:rPr lang="de-DE" sz="1200">
                <a:latin typeface="Times New Roman" charset="0"/>
              </a:rPr>
              <a:pPr/>
              <a:t>7</a:t>
            </a:fld>
            <a:endParaRPr lang="de-DE" sz="120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404870F-C90F-B548-A7EE-3E545DC9AE68}" type="slidenum">
              <a:rPr lang="de-DE" sz="1200">
                <a:latin typeface="Times New Roman" charset="0"/>
              </a:rPr>
              <a:pPr/>
              <a:t>71</a:t>
            </a:fld>
            <a:endParaRPr lang="de-DE" sz="1200">
              <a:latin typeface="Times New Roman"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CF222FF-51EB-DE4A-A55D-D154060ED07D}" type="slidenum">
              <a:rPr lang="de-DE" sz="1200">
                <a:latin typeface="Times New Roman" charset="0"/>
              </a:rPr>
              <a:pPr/>
              <a:t>72</a:t>
            </a:fld>
            <a:endParaRPr lang="de-DE" sz="1200">
              <a:latin typeface="Times New Roman"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D2D014F-FC71-2F41-91E9-5ED026A01145}" type="slidenum">
              <a:rPr lang="de-DE" sz="1200">
                <a:latin typeface="Times New Roman" charset="0"/>
              </a:rPr>
              <a:pPr/>
              <a:t>73</a:t>
            </a:fld>
            <a:endParaRPr lang="de-DE" sz="1200">
              <a:latin typeface="Times New Roman"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D075CFF-DDD5-724E-977D-9069D999EFE6}" type="slidenum">
              <a:rPr lang="de-DE" sz="1200">
                <a:latin typeface="Times New Roman" charset="0"/>
              </a:rPr>
              <a:pPr/>
              <a:t>74</a:t>
            </a:fld>
            <a:endParaRPr lang="de-DE" sz="1200">
              <a:latin typeface="Times New Roman"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343AE51-4A76-6947-BFCB-54ABD7C60EBD}" type="slidenum">
              <a:rPr lang="de-DE" sz="1200">
                <a:latin typeface="Times New Roman" charset="0"/>
              </a:rPr>
              <a:pPr/>
              <a:t>75</a:t>
            </a:fld>
            <a:endParaRPr lang="de-DE" sz="1200">
              <a:latin typeface="Times New Roman"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24D9016-6426-2746-A80E-A7E497C11DFC}" type="slidenum">
              <a:rPr lang="de-DE" sz="1200">
                <a:latin typeface="Times New Roman" charset="0"/>
              </a:rPr>
              <a:pPr/>
              <a:t>76</a:t>
            </a:fld>
            <a:endParaRPr lang="de-DE" sz="1200">
              <a:latin typeface="Times New Roman"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8438D42-9792-B649-B9AB-707BB07AAE86}" type="slidenum">
              <a:rPr lang="de-DE" sz="1200">
                <a:latin typeface="Times New Roman" charset="0"/>
              </a:rPr>
              <a:pPr/>
              <a:t>77</a:t>
            </a:fld>
            <a:endParaRPr lang="de-DE" sz="1200">
              <a:latin typeface="Times New Roman"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F97627C-B015-D440-92F2-E66EEEE761C4}" type="slidenum">
              <a:rPr lang="de-DE" sz="1200">
                <a:latin typeface="Times New Roman" charset="0"/>
              </a:rPr>
              <a:pPr/>
              <a:t>78</a:t>
            </a:fld>
            <a:endParaRPr lang="de-DE" sz="1200">
              <a:latin typeface="Times New Roman"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1573A2C-1A30-AC40-9E37-A1347001816D}" type="slidenum">
              <a:rPr lang="de-DE" sz="1200">
                <a:latin typeface="Times New Roman" charset="0"/>
              </a:rPr>
              <a:pPr/>
              <a:t>79</a:t>
            </a:fld>
            <a:endParaRPr lang="de-DE" sz="1200">
              <a:latin typeface="Times New Roman"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85F0A7C-A548-C646-B656-B69441B18F0D}" type="slidenum">
              <a:rPr lang="de-DE" sz="1200">
                <a:latin typeface="Times New Roman" charset="0"/>
              </a:rPr>
              <a:pPr/>
              <a:t>80</a:t>
            </a:fld>
            <a:endParaRPr lang="de-DE" sz="1200">
              <a:latin typeface="Times New Roman"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19EB202-BD04-A043-942F-54DF376A1138}" type="slidenum">
              <a:rPr lang="de-DE" sz="1200">
                <a:latin typeface="Times New Roman" charset="0"/>
              </a:rPr>
              <a:pPr/>
              <a:t>8</a:t>
            </a:fld>
            <a:endParaRPr lang="de-DE" sz="1200">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lienbildplatzhalter 1"/>
          <p:cNvSpPr>
            <a:spLocks noGrp="1" noRot="1" noChangeAspect="1" noTextEdit="1"/>
          </p:cNvSpPr>
          <p:nvPr>
            <p:ph type="sldImg"/>
          </p:nvPr>
        </p:nvSpPr>
        <p:spPr>
          <a:ln/>
        </p:spPr>
      </p:sp>
      <p:sp>
        <p:nvSpPr>
          <p:cNvPr id="2201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a:latin typeface="Times New Roman" charset="0"/>
            </a:endParaRPr>
          </a:p>
        </p:txBody>
      </p:sp>
      <p:sp>
        <p:nvSpPr>
          <p:cNvPr id="2201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EEF44F4-3075-BE44-9912-2A5656D85BB5}" type="slidenum">
              <a:rPr lang="de-DE" sz="1200">
                <a:latin typeface="Times New Roman" charset="0"/>
              </a:rPr>
              <a:pPr/>
              <a:t>81</a:t>
            </a:fld>
            <a:endParaRPr lang="de-DE" sz="1200">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B85474B-F6C0-144F-8E36-03AE37A16D61}" type="slidenum">
              <a:rPr lang="de-DE" sz="1200">
                <a:latin typeface="Times New Roman" charset="0"/>
              </a:rPr>
              <a:pPr/>
              <a:t>82</a:t>
            </a:fld>
            <a:endParaRPr lang="de-DE" sz="1200">
              <a:latin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894EED0-C46E-8647-8F0D-7DA703999F38}" type="slidenum">
              <a:rPr lang="de-DE" sz="1200">
                <a:latin typeface="Times New Roman" charset="0"/>
              </a:rPr>
              <a:pPr/>
              <a:t>83</a:t>
            </a:fld>
            <a:endParaRPr lang="de-DE" sz="1200">
              <a:latin typeface="Times New Roman"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266C293-C8AA-384D-B39C-0FF066650E35}" type="slidenum">
              <a:rPr lang="de-DE" sz="1200">
                <a:latin typeface="Times New Roman" charset="0"/>
              </a:rPr>
              <a:pPr/>
              <a:t>84</a:t>
            </a:fld>
            <a:endParaRPr lang="de-DE" sz="1200">
              <a:latin typeface="Times New Roman"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5C7E7A9-B06E-D54A-8B69-82B7FBC82B95}" type="slidenum">
              <a:rPr lang="de-DE" sz="1200">
                <a:latin typeface="Times New Roman" charset="0"/>
              </a:rPr>
              <a:pPr/>
              <a:t>85</a:t>
            </a:fld>
            <a:endParaRPr lang="de-DE" sz="1200">
              <a:latin typeface="Times New Roman"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8ECC856-8812-3241-8584-3E759DC5B004}" type="slidenum">
              <a:rPr lang="de-DE" sz="1200">
                <a:latin typeface="Times New Roman" charset="0"/>
              </a:rPr>
              <a:pPr/>
              <a:t>86</a:t>
            </a:fld>
            <a:endParaRPr lang="de-DE" sz="1200">
              <a:latin typeface="Times New Roman"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088BB6F-6CFF-C740-B3AF-ADFF15B627FA}" type="slidenum">
              <a:rPr lang="de-DE" sz="1200">
                <a:latin typeface="Times New Roman" charset="0"/>
              </a:rPr>
              <a:pPr/>
              <a:t>87</a:t>
            </a:fld>
            <a:endParaRPr lang="de-DE" sz="1200">
              <a:latin typeface="Times New Roman"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8351D13-EFA7-3648-847E-7FA1D25EF78C}" type="slidenum">
              <a:rPr lang="de-DE" sz="1200">
                <a:latin typeface="Times New Roman" charset="0"/>
              </a:rPr>
              <a:pPr/>
              <a:t>89</a:t>
            </a:fld>
            <a:endParaRPr lang="de-DE" sz="1200">
              <a:latin typeface="Times New Roman"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716B8F6-B1A1-9545-97DE-9E732CD6060A}" type="slidenum">
              <a:rPr lang="de-DE" sz="1200">
                <a:latin typeface="Times New Roman" charset="0"/>
              </a:rPr>
              <a:pPr/>
              <a:t>90</a:t>
            </a:fld>
            <a:endParaRPr lang="de-DE" sz="1200">
              <a:latin typeface="Times New Roman"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1A994B4-CB72-D54F-9A6E-26EB872D102E}" type="slidenum">
              <a:rPr lang="de-DE" sz="1200">
                <a:latin typeface="Times New Roman" charset="0"/>
              </a:rPr>
              <a:pPr/>
              <a:t>91</a:t>
            </a:fld>
            <a:endParaRPr lang="de-DE" sz="1200">
              <a:latin typeface="Times New Roman"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7EC6639-1B0A-6441-B80E-C04584F4E469}" type="slidenum">
              <a:rPr lang="de-DE" sz="1200">
                <a:latin typeface="Times New Roman" charset="0"/>
              </a:rPr>
              <a:pPr/>
              <a:t>9</a:t>
            </a:fld>
            <a:endParaRPr lang="de-DE" sz="1200">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9570351-AA48-0F42-BCED-1A51659C2754}" type="slidenum">
              <a:rPr lang="de-DE" sz="1200">
                <a:latin typeface="Times New Roman" charset="0"/>
              </a:rPr>
              <a:pPr/>
              <a:t>92</a:t>
            </a:fld>
            <a:endParaRPr lang="de-DE" sz="1200">
              <a:latin typeface="Times New Roman"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22222F8-1E84-0B49-878A-689904C6902B}" type="slidenum">
              <a:rPr lang="de-DE" sz="1200">
                <a:latin typeface="Times New Roman" charset="0"/>
              </a:rPr>
              <a:pPr/>
              <a:t>93</a:t>
            </a:fld>
            <a:endParaRPr lang="de-DE" sz="1200">
              <a:latin typeface="Times New Roman"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8A53F32-5594-7247-A305-A2CBBFA96F70}" type="slidenum">
              <a:rPr lang="de-DE" sz="1200">
                <a:latin typeface="Times New Roman" charset="0"/>
              </a:rPr>
              <a:pPr/>
              <a:t>94</a:t>
            </a:fld>
            <a:endParaRPr lang="de-DE" sz="1200">
              <a:latin typeface="Times New Roman"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710AEF7-CC15-AF49-96B0-D5C6C7217AEE}" type="slidenum">
              <a:rPr lang="de-DE" sz="1200">
                <a:latin typeface="Times New Roman" charset="0"/>
              </a:rPr>
              <a:pPr/>
              <a:t>95</a:t>
            </a:fld>
            <a:endParaRPr lang="de-DE" sz="1200">
              <a:latin typeface="Times New Roman"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499A0CF-DCAB-8D48-AFCC-E38ADAD141F4}" type="slidenum">
              <a:rPr lang="de-DE" sz="1200">
                <a:latin typeface="Times New Roman" charset="0"/>
              </a:rPr>
              <a:pPr/>
              <a:t>96</a:t>
            </a:fld>
            <a:endParaRPr lang="de-DE" sz="1200">
              <a:latin typeface="Times New Roman"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2E8B443-8885-8C45-B2A7-C23BE580909F}" type="slidenum">
              <a:rPr lang="de-DE" sz="1200">
                <a:latin typeface="Times New Roman" charset="0"/>
              </a:rPr>
              <a:pPr/>
              <a:t>97</a:t>
            </a:fld>
            <a:endParaRPr lang="de-DE" sz="1200">
              <a:latin typeface="Times New Roman"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C81BD59-9DCC-4441-B77A-BD67307520DB}" type="slidenum">
              <a:rPr lang="de-DE" sz="1200">
                <a:latin typeface="Times New Roman" charset="0"/>
              </a:rPr>
              <a:pPr/>
              <a:t>98</a:t>
            </a:fld>
            <a:endParaRPr lang="de-DE" sz="1200">
              <a:latin typeface="Times New Roman"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193AA06-09AE-034B-8912-B73DCE0DE0C5}" type="slidenum">
              <a:rPr lang="de-DE" sz="1200">
                <a:latin typeface="Times New Roman" charset="0"/>
              </a:rPr>
              <a:pPr/>
              <a:t>99</a:t>
            </a:fld>
            <a:endParaRPr lang="de-DE" sz="1200">
              <a:latin typeface="Times New Roman"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0CC72E2-4F75-7B41-8B62-6D47E721E926}" type="slidenum">
              <a:rPr lang="de-DE" sz="1200">
                <a:latin typeface="Times New Roman" charset="0"/>
              </a:rPr>
              <a:pPr/>
              <a:t>100</a:t>
            </a:fld>
            <a:endParaRPr lang="de-DE" sz="1200">
              <a:latin typeface="Times New Roman"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7A31C3C-92F3-414B-BA9F-2A80D0ED1CD8}" type="slidenum">
              <a:rPr lang="de-DE" sz="1200">
                <a:latin typeface="Times New Roman" charset="0"/>
              </a:rPr>
              <a:pPr/>
              <a:t>101</a:t>
            </a:fld>
            <a:endParaRPr lang="de-DE" sz="1200">
              <a:latin typeface="Times New Roman"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5"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457200" y="1828800"/>
            <a:ext cx="8229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2" name="Rectangle 2"/>
          <p:cNvSpPr>
            <a:spLocks noGrp="1" noChangeArrowheads="1"/>
          </p:cNvSpPr>
          <p:nvPr>
            <p:ph type="ctrTitle"/>
          </p:nvPr>
        </p:nvSpPr>
        <p:spPr>
          <a:xfrm>
            <a:off x="914400" y="685800"/>
            <a:ext cx="7721600" cy="1143000"/>
          </a:xfrm>
        </p:spPr>
        <p:txBody>
          <a:bodyPr/>
          <a:lstStyle>
            <a:lvl1pPr>
              <a:defRPr sz="2800"/>
            </a:lvl1pPr>
          </a:lstStyle>
          <a:p>
            <a:r>
              <a:rPr lang="en-US"/>
              <a:t>Hier klicken, um Master-Titelformat zu bearbeiten.</a:t>
            </a:r>
          </a:p>
        </p:txBody>
      </p:sp>
      <p:sp>
        <p:nvSpPr>
          <p:cNvPr id="138243" name="Rectangle 3"/>
          <p:cNvSpPr>
            <a:spLocks noGrp="1" noChangeArrowheads="1"/>
          </p:cNvSpPr>
          <p:nvPr>
            <p:ph type="subTitle" idx="1"/>
          </p:nvPr>
        </p:nvSpPr>
        <p:spPr>
          <a:xfrm>
            <a:off x="2133600" y="3886200"/>
            <a:ext cx="6400800" cy="1771650"/>
          </a:xfrm>
        </p:spPr>
        <p:txBody>
          <a:bodyPr/>
          <a:lstStyle>
            <a:lvl1pPr marL="0" indent="0">
              <a:buFont typeface="Webdings" pitchFamily="18" charset="2"/>
              <a:buNone/>
              <a:defRPr>
                <a:latin typeface="Arial Black" pitchFamily="34" charset="0"/>
              </a:defRPr>
            </a:lvl1pPr>
          </a:lstStyle>
          <a:p>
            <a:r>
              <a:rPr lang="en-US"/>
              <a:t>Hier klicken, um Master-Untertitelformat zu bearbeiten.</a:t>
            </a:r>
          </a:p>
        </p:txBody>
      </p:sp>
      <p:sp>
        <p:nvSpPr>
          <p:cNvPr id="5" name="Rectangle 4"/>
          <p:cNvSpPr>
            <a:spLocks noGrp="1" noChangeArrowheads="1"/>
          </p:cNvSpPr>
          <p:nvPr>
            <p:ph type="sldNum" sz="quarter" idx="10"/>
          </p:nvPr>
        </p:nvSpPr>
        <p:spPr>
          <a:xfrm>
            <a:off x="6604000" y="6229350"/>
            <a:ext cx="1828800" cy="514350"/>
          </a:xfrm>
        </p:spPr>
        <p:txBody>
          <a:bodyPr/>
          <a:lstStyle>
            <a:lvl1pPr>
              <a:defRPr>
                <a:solidFill>
                  <a:srgbClr val="5E574E"/>
                </a:solidFill>
              </a:defRPr>
            </a:lvl1pPr>
          </a:lstStyle>
          <a:p>
            <a:fld id="{4284A7F7-1A9E-CE4F-9FF7-C92152D00CD2}" type="slidenum">
              <a:rPr lang="en-US"/>
              <a:pPr/>
              <a:t>‹Nr.›</a:t>
            </a:fld>
            <a:endParaRPr lang="en-US"/>
          </a:p>
        </p:txBody>
      </p:sp>
    </p:spTree>
    <p:extLst>
      <p:ext uri="{BB962C8B-B14F-4D97-AF65-F5344CB8AC3E}">
        <p14:creationId xmlns:p14="http://schemas.microsoft.com/office/powerpoint/2010/main" val="124823414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E9169BD-CF43-BE41-8C8C-E1A2C828F3D8}" type="slidenum">
              <a:rPr lang="en-US"/>
              <a:pPr/>
              <a:t>‹Nr.›</a:t>
            </a:fld>
            <a:endParaRPr lang="en-US"/>
          </a:p>
        </p:txBody>
      </p:sp>
    </p:spTree>
    <p:extLst>
      <p:ext uri="{BB962C8B-B14F-4D97-AF65-F5344CB8AC3E}">
        <p14:creationId xmlns:p14="http://schemas.microsoft.com/office/powerpoint/2010/main" val="294571248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0"/>
            <a:ext cx="2286000" cy="6858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0" y="0"/>
            <a:ext cx="6705600" cy="6858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B6FCF1D-11B5-FE4F-A893-48D73405182D}" type="slidenum">
              <a:rPr lang="en-US"/>
              <a:pPr/>
              <a:t>‹Nr.›</a:t>
            </a:fld>
            <a:endParaRPr lang="en-US"/>
          </a:p>
        </p:txBody>
      </p:sp>
    </p:spTree>
    <p:extLst>
      <p:ext uri="{BB962C8B-B14F-4D97-AF65-F5344CB8AC3E}">
        <p14:creationId xmlns:p14="http://schemas.microsoft.com/office/powerpoint/2010/main" val="70818528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F08DF50-9710-7C49-A029-E91629505F6A}" type="slidenum">
              <a:rPr lang="en-US"/>
              <a:pPr/>
              <a:t>‹Nr.›</a:t>
            </a:fld>
            <a:endParaRPr lang="en-US"/>
          </a:p>
        </p:txBody>
      </p:sp>
    </p:spTree>
    <p:extLst>
      <p:ext uri="{BB962C8B-B14F-4D97-AF65-F5344CB8AC3E}">
        <p14:creationId xmlns:p14="http://schemas.microsoft.com/office/powerpoint/2010/main" val="167029803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5722CF8-F0E8-6842-82F2-0C9DCC80C300}" type="slidenum">
              <a:rPr lang="en-US"/>
              <a:pPr/>
              <a:t>‹Nr.›</a:t>
            </a:fld>
            <a:endParaRPr lang="en-US"/>
          </a:p>
        </p:txBody>
      </p:sp>
    </p:spTree>
    <p:extLst>
      <p:ext uri="{BB962C8B-B14F-4D97-AF65-F5344CB8AC3E}">
        <p14:creationId xmlns:p14="http://schemas.microsoft.com/office/powerpoint/2010/main" val="4188167016"/>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0" y="12192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192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ABBD9F0A-9FBC-E445-9D36-BDA87B9EF6DD}" type="slidenum">
              <a:rPr lang="en-US"/>
              <a:pPr/>
              <a:t>‹Nr.›</a:t>
            </a:fld>
            <a:endParaRPr lang="en-US"/>
          </a:p>
        </p:txBody>
      </p:sp>
    </p:spTree>
    <p:extLst>
      <p:ext uri="{BB962C8B-B14F-4D97-AF65-F5344CB8AC3E}">
        <p14:creationId xmlns:p14="http://schemas.microsoft.com/office/powerpoint/2010/main" val="163935085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DD6FCDC0-7A67-9E49-BEBB-9704C961BCB8}" type="slidenum">
              <a:rPr lang="en-US"/>
              <a:pPr/>
              <a:t>‹Nr.›</a:t>
            </a:fld>
            <a:endParaRPr lang="en-US"/>
          </a:p>
        </p:txBody>
      </p:sp>
    </p:spTree>
    <p:extLst>
      <p:ext uri="{BB962C8B-B14F-4D97-AF65-F5344CB8AC3E}">
        <p14:creationId xmlns:p14="http://schemas.microsoft.com/office/powerpoint/2010/main" val="97308172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2B575244-B317-0142-BFB7-757E51E699DC}" type="slidenum">
              <a:rPr lang="en-US"/>
              <a:pPr/>
              <a:t>‹Nr.›</a:t>
            </a:fld>
            <a:endParaRPr lang="en-US"/>
          </a:p>
        </p:txBody>
      </p:sp>
    </p:spTree>
    <p:extLst>
      <p:ext uri="{BB962C8B-B14F-4D97-AF65-F5344CB8AC3E}">
        <p14:creationId xmlns:p14="http://schemas.microsoft.com/office/powerpoint/2010/main" val="308371648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7338E6DC-0B24-F149-BBDD-223ACCE539E2}" type="slidenum">
              <a:rPr lang="en-US"/>
              <a:pPr/>
              <a:t>‹Nr.›</a:t>
            </a:fld>
            <a:endParaRPr lang="en-US"/>
          </a:p>
        </p:txBody>
      </p:sp>
    </p:spTree>
    <p:extLst>
      <p:ext uri="{BB962C8B-B14F-4D97-AF65-F5344CB8AC3E}">
        <p14:creationId xmlns:p14="http://schemas.microsoft.com/office/powerpoint/2010/main" val="68098122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73E064E-AEC8-6F4D-9D38-E8E43988E2C4}" type="slidenum">
              <a:rPr lang="en-US"/>
              <a:pPr/>
              <a:t>‹Nr.›</a:t>
            </a:fld>
            <a:endParaRPr lang="en-US"/>
          </a:p>
        </p:txBody>
      </p:sp>
    </p:spTree>
    <p:extLst>
      <p:ext uri="{BB962C8B-B14F-4D97-AF65-F5344CB8AC3E}">
        <p14:creationId xmlns:p14="http://schemas.microsoft.com/office/powerpoint/2010/main" val="261286258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3296DBA-0ED9-EA48-9222-F872EAA2CE96}" type="slidenum">
              <a:rPr lang="en-US"/>
              <a:pPr/>
              <a:t>‹Nr.›</a:t>
            </a:fld>
            <a:endParaRPr lang="en-US"/>
          </a:p>
        </p:txBody>
      </p:sp>
    </p:spTree>
    <p:extLst>
      <p:ext uri="{BB962C8B-B14F-4D97-AF65-F5344CB8AC3E}">
        <p14:creationId xmlns:p14="http://schemas.microsoft.com/office/powerpoint/2010/main" val="228047850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Hier klicken, um Master-Titelformat zu bearbeiten.</a:t>
            </a:r>
          </a:p>
        </p:txBody>
      </p:sp>
      <p:sp>
        <p:nvSpPr>
          <p:cNvPr id="12291" name="Rectangle 3"/>
          <p:cNvSpPr>
            <a:spLocks noGrp="1" noChangeArrowheads="1"/>
          </p:cNvSpPr>
          <p:nvPr>
            <p:ph type="body" idx="1"/>
          </p:nvPr>
        </p:nvSpPr>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Hier klicken, um Master-Textformat zu bearbeiten.</a:t>
            </a:r>
          </a:p>
          <a:p>
            <a:pPr lvl="1"/>
            <a:r>
              <a:rPr lang="en-US"/>
              <a:t>Zweite Ebene</a:t>
            </a:r>
          </a:p>
          <a:p>
            <a:pPr lvl="2"/>
            <a:r>
              <a:rPr lang="en-US"/>
              <a:t>Dritte Ebene</a:t>
            </a:r>
          </a:p>
          <a:p>
            <a:pPr lvl="3"/>
            <a:r>
              <a:rPr lang="en-US"/>
              <a:t>Vierte Ebene</a:t>
            </a:r>
          </a:p>
          <a:p>
            <a:pPr lvl="4"/>
            <a:r>
              <a:rPr lang="en-US"/>
              <a:t>Fünfte Ebene</a:t>
            </a:r>
          </a:p>
        </p:txBody>
      </p:sp>
      <p:sp>
        <p:nvSpPr>
          <p:cNvPr id="137220" name="Rectangle 4"/>
          <p:cNvSpPr>
            <a:spLocks noGrp="1" noChangeArrowheads="1"/>
          </p:cNvSpPr>
          <p:nvPr>
            <p:ph type="dt" sz="half" idx="2"/>
          </p:nvPr>
        </p:nvSpPr>
        <p:spPr bwMode="auto">
          <a:xfrm>
            <a:off x="0" y="6400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a:solidFill>
                  <a:srgbClr val="CC66FF"/>
                </a:solidFill>
                <a:latin typeface="Arial" pitchFamily="34" charset="0"/>
                <a:ea typeface="+mn-ea"/>
              </a:defRPr>
            </a:lvl1pPr>
          </a:lstStyle>
          <a:p>
            <a:pPr>
              <a:defRPr/>
            </a:pPr>
            <a:endParaRPr lang="en-US"/>
          </a:p>
        </p:txBody>
      </p:sp>
      <p:sp>
        <p:nvSpPr>
          <p:cNvPr id="137221" name="Rectangle 5"/>
          <p:cNvSpPr>
            <a:spLocks noGrp="1" noChangeArrowheads="1"/>
          </p:cNvSpPr>
          <p:nvPr>
            <p:ph type="ftr" sz="quarter" idx="3"/>
          </p:nvPr>
        </p:nvSpPr>
        <p:spPr bwMode="auto">
          <a:xfrm>
            <a:off x="3124200" y="6400800"/>
            <a:ext cx="35814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rgbClr val="CC66FF"/>
                </a:solidFill>
                <a:latin typeface="Arial" pitchFamily="34" charset="0"/>
                <a:ea typeface="+mn-ea"/>
              </a:defRPr>
            </a:lvl1pPr>
          </a:lstStyle>
          <a:p>
            <a:pPr>
              <a:defRPr/>
            </a:pPr>
            <a:endParaRPr lang="en-US"/>
          </a:p>
        </p:txBody>
      </p:sp>
      <p:sp>
        <p:nvSpPr>
          <p:cNvPr id="137222"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CC66FF"/>
                </a:solidFill>
              </a:defRPr>
            </a:lvl1pPr>
          </a:lstStyle>
          <a:p>
            <a:fld id="{FE765A52-CC06-D94E-BD15-DB1010C0B0EB}"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xmlns:p14="http://schemas.microsoft.com/office/powerpoint/2010/main"/>
  <p:txStyles>
    <p:titleStyle>
      <a:lvl1pPr algn="l" rtl="0" eaLnBrk="0" fontAlgn="base" hangingPunct="0">
        <a:spcBef>
          <a:spcPct val="0"/>
        </a:spcBef>
        <a:spcAft>
          <a:spcPct val="0"/>
        </a:spcAft>
        <a:defRPr kumimoji="1" sz="3600">
          <a:solidFill>
            <a:schemeClr val="tx2"/>
          </a:solidFill>
          <a:latin typeface="+mj-lt"/>
          <a:ea typeface="ＭＳ Ｐゴシック" charset="0"/>
          <a:cs typeface="+mj-cs"/>
        </a:defRPr>
      </a:lvl1pPr>
      <a:lvl2pPr algn="l" rtl="0" eaLnBrk="0" fontAlgn="base" hangingPunct="0">
        <a:spcBef>
          <a:spcPct val="0"/>
        </a:spcBef>
        <a:spcAft>
          <a:spcPct val="0"/>
        </a:spcAft>
        <a:defRPr kumimoji="1" sz="3600">
          <a:solidFill>
            <a:schemeClr val="tx2"/>
          </a:solidFill>
          <a:latin typeface="Arial Black" pitchFamily="34" charset="0"/>
          <a:ea typeface="ＭＳ Ｐゴシック" charset="0"/>
        </a:defRPr>
      </a:lvl2pPr>
      <a:lvl3pPr algn="l" rtl="0" eaLnBrk="0" fontAlgn="base" hangingPunct="0">
        <a:spcBef>
          <a:spcPct val="0"/>
        </a:spcBef>
        <a:spcAft>
          <a:spcPct val="0"/>
        </a:spcAft>
        <a:defRPr kumimoji="1" sz="3600">
          <a:solidFill>
            <a:schemeClr val="tx2"/>
          </a:solidFill>
          <a:latin typeface="Arial Black" pitchFamily="34" charset="0"/>
          <a:ea typeface="ＭＳ Ｐゴシック" charset="0"/>
        </a:defRPr>
      </a:lvl3pPr>
      <a:lvl4pPr algn="l" rtl="0" eaLnBrk="0" fontAlgn="base" hangingPunct="0">
        <a:spcBef>
          <a:spcPct val="0"/>
        </a:spcBef>
        <a:spcAft>
          <a:spcPct val="0"/>
        </a:spcAft>
        <a:defRPr kumimoji="1" sz="3600">
          <a:solidFill>
            <a:schemeClr val="tx2"/>
          </a:solidFill>
          <a:latin typeface="Arial Black" pitchFamily="34" charset="0"/>
          <a:ea typeface="ＭＳ Ｐゴシック" charset="0"/>
        </a:defRPr>
      </a:lvl4pPr>
      <a:lvl5pPr algn="l" rtl="0" eaLnBrk="0" fontAlgn="base" hangingPunct="0">
        <a:spcBef>
          <a:spcPct val="0"/>
        </a:spcBef>
        <a:spcAft>
          <a:spcPct val="0"/>
        </a:spcAft>
        <a:defRPr kumimoji="1" sz="3600">
          <a:solidFill>
            <a:schemeClr val="tx2"/>
          </a:solidFill>
          <a:latin typeface="Arial Black" pitchFamily="34" charset="0"/>
          <a:ea typeface="ＭＳ Ｐゴシック" charset="0"/>
        </a:defRPr>
      </a:lvl5pPr>
      <a:lvl6pPr marL="457200" algn="l" rtl="0" eaLnBrk="0" fontAlgn="base" hangingPunct="0">
        <a:spcBef>
          <a:spcPct val="0"/>
        </a:spcBef>
        <a:spcAft>
          <a:spcPct val="0"/>
        </a:spcAft>
        <a:defRPr kumimoji="1" sz="3600">
          <a:solidFill>
            <a:schemeClr val="tx2"/>
          </a:solidFill>
          <a:latin typeface="Arial Black" pitchFamily="34" charset="0"/>
        </a:defRPr>
      </a:lvl6pPr>
      <a:lvl7pPr marL="914400" algn="l" rtl="0" eaLnBrk="0" fontAlgn="base" hangingPunct="0">
        <a:spcBef>
          <a:spcPct val="0"/>
        </a:spcBef>
        <a:spcAft>
          <a:spcPct val="0"/>
        </a:spcAft>
        <a:defRPr kumimoji="1" sz="3600">
          <a:solidFill>
            <a:schemeClr val="tx2"/>
          </a:solidFill>
          <a:latin typeface="Arial Black" pitchFamily="34" charset="0"/>
        </a:defRPr>
      </a:lvl7pPr>
      <a:lvl8pPr marL="1371600" algn="l" rtl="0" eaLnBrk="0" fontAlgn="base" hangingPunct="0">
        <a:spcBef>
          <a:spcPct val="0"/>
        </a:spcBef>
        <a:spcAft>
          <a:spcPct val="0"/>
        </a:spcAft>
        <a:defRPr kumimoji="1" sz="3600">
          <a:solidFill>
            <a:schemeClr val="tx2"/>
          </a:solidFill>
          <a:latin typeface="Arial Black" pitchFamily="34" charset="0"/>
        </a:defRPr>
      </a:lvl8pPr>
      <a:lvl9pPr marL="1828800" algn="l" rtl="0" eaLnBrk="0" fontAlgn="base" hangingPunct="0">
        <a:spcBef>
          <a:spcPct val="0"/>
        </a:spcBef>
        <a:spcAft>
          <a:spcPct val="0"/>
        </a:spcAft>
        <a:defRPr kumimoji="1" sz="3600">
          <a:solidFill>
            <a:schemeClr val="tx2"/>
          </a:solidFill>
          <a:latin typeface="Arial Black" pitchFamily="34" charset="0"/>
        </a:defRPr>
      </a:lvl9pPr>
    </p:titleStyle>
    <p:bodyStyle>
      <a:lvl1pPr marL="342900" indent="-342900" algn="l" rtl="0" eaLnBrk="0" fontAlgn="base" hangingPunct="0">
        <a:lnSpc>
          <a:spcPct val="90000"/>
        </a:lnSpc>
        <a:spcBef>
          <a:spcPct val="20000"/>
        </a:spcBef>
        <a:spcAft>
          <a:spcPct val="0"/>
        </a:spcAft>
        <a:buClr>
          <a:schemeClr val="accent2"/>
        </a:buClr>
        <a:buFont typeface="Webdings" charset="0"/>
        <a:buChar char="="/>
        <a:defRPr kumimoji="1" sz="2400">
          <a:solidFill>
            <a:schemeClr val="tx1"/>
          </a:solidFill>
          <a:latin typeface="+mn-lt"/>
          <a:ea typeface="ＭＳ Ｐゴシック" charset="0"/>
          <a:cs typeface="+mn-cs"/>
        </a:defRPr>
      </a:lvl1pPr>
      <a:lvl2pPr marL="742950" indent="-285750" algn="l" rtl="0" eaLnBrk="0" fontAlgn="base" hangingPunct="0">
        <a:lnSpc>
          <a:spcPct val="90000"/>
        </a:lnSpc>
        <a:spcBef>
          <a:spcPct val="20000"/>
        </a:spcBef>
        <a:spcAft>
          <a:spcPct val="0"/>
        </a:spcAft>
        <a:buClr>
          <a:schemeClr val="accent2"/>
        </a:buClr>
        <a:buFont typeface="Webdings" charset="0"/>
        <a:buChar char="="/>
        <a:defRPr kumimoji="1" sz="2400">
          <a:solidFill>
            <a:schemeClr val="tx1"/>
          </a:solidFill>
          <a:latin typeface="+mn-lt"/>
          <a:ea typeface="ＭＳ Ｐゴシック" charset="0"/>
        </a:defRPr>
      </a:lvl2pPr>
      <a:lvl3pPr marL="1143000" indent="-228600" algn="l" rtl="0" eaLnBrk="0" fontAlgn="base" hangingPunct="0">
        <a:lnSpc>
          <a:spcPct val="90000"/>
        </a:lnSpc>
        <a:spcBef>
          <a:spcPct val="20000"/>
        </a:spcBef>
        <a:spcAft>
          <a:spcPct val="0"/>
        </a:spcAft>
        <a:buClr>
          <a:schemeClr val="accent2"/>
        </a:buClr>
        <a:buFont typeface="Webdings" charset="0"/>
        <a:buChar char="="/>
        <a:defRPr kumimoji="1" sz="2000">
          <a:solidFill>
            <a:schemeClr val="tx1"/>
          </a:solidFill>
          <a:latin typeface="+mn-lt"/>
          <a:ea typeface="ＭＳ Ｐゴシック" charset="0"/>
        </a:defRPr>
      </a:lvl3pPr>
      <a:lvl4pPr marL="1600200" indent="-228600" algn="l" rtl="0" eaLnBrk="0" fontAlgn="base" hangingPunct="0">
        <a:lnSpc>
          <a:spcPct val="90000"/>
        </a:lnSpc>
        <a:spcBef>
          <a:spcPct val="20000"/>
        </a:spcBef>
        <a:spcAft>
          <a:spcPct val="0"/>
        </a:spcAft>
        <a:buClr>
          <a:schemeClr val="accent2"/>
        </a:buClr>
        <a:buFont typeface="Webdings" charset="0"/>
        <a:buChar char="="/>
        <a:defRPr kumimoji="1" sz="2000">
          <a:solidFill>
            <a:schemeClr val="tx1"/>
          </a:solidFill>
          <a:latin typeface="+mn-lt"/>
          <a:ea typeface="ＭＳ Ｐゴシック" charset="0"/>
        </a:defRPr>
      </a:lvl4pPr>
      <a:lvl5pPr marL="2057400" indent="-228600" algn="l" rtl="0" eaLnBrk="0" fontAlgn="base" hangingPunct="0">
        <a:lnSpc>
          <a:spcPct val="90000"/>
        </a:lnSpc>
        <a:spcBef>
          <a:spcPct val="20000"/>
        </a:spcBef>
        <a:spcAft>
          <a:spcPct val="0"/>
        </a:spcAft>
        <a:buClr>
          <a:schemeClr val="accent2"/>
        </a:buClr>
        <a:buFont typeface="Webdings" charset="0"/>
        <a:buChar char="="/>
        <a:defRPr kumimoji="1" sz="2000">
          <a:solidFill>
            <a:schemeClr val="tx1"/>
          </a:solidFill>
          <a:latin typeface="+mn-lt"/>
          <a:ea typeface="ＭＳ Ｐゴシック" charset="0"/>
        </a:defRPr>
      </a:lvl5pPr>
      <a:lvl6pPr marL="25146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6pPr>
      <a:lvl7pPr marL="29718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7pPr>
      <a:lvl8pPr marL="34290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8pPr>
      <a:lvl9pPr marL="3886200" indent="-228600" algn="l" rtl="0" eaLnBrk="0" fontAlgn="base" hangingPunct="0">
        <a:lnSpc>
          <a:spcPct val="90000"/>
        </a:lnSpc>
        <a:spcBef>
          <a:spcPct val="20000"/>
        </a:spcBef>
        <a:spcAft>
          <a:spcPct val="0"/>
        </a:spcAft>
        <a:buClr>
          <a:schemeClr val="accent2"/>
        </a:buClr>
        <a:buFont typeface="Webdings" pitchFamily="18" charset="2"/>
        <a:buChar char="="/>
        <a:defRPr kumimoji="1"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b.in.tum.de/research/publications/books/DBMSeinf" TargetMode="External"/><Relationship Id="rId4" Type="http://schemas.openxmlformats.org/officeDocument/2006/relationships/hyperlink" Target="http://hyper-db.de"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6.xml"/><Relationship Id="rId4" Type="http://schemas.openxmlformats.org/officeDocument/2006/relationships/oleObject" Target="../embeddings/oleObject4.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7.xml"/><Relationship Id="rId4" Type="http://schemas.openxmlformats.org/officeDocument/2006/relationships/oleObject" Target="../embeddings/oleObject5.bin"/><Relationship Id="rId5" Type="http://schemas.openxmlformats.org/officeDocument/2006/relationships/image" Target="../media/image6.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 Id="rId3" Type="http://schemas.openxmlformats.org/officeDocument/2006/relationships/image" Target="../media/image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9.xml"/><Relationship Id="rId3" Type="http://schemas.openxmlformats.org/officeDocument/2006/relationships/image" Target="../media/image8.png"/></Relationships>
</file>

<file path=ppt/slides/_rels/slide122.xml.rels><?xml version="1.0" encoding="UTF-8" standalone="yes"?>
<Relationships xmlns="http://schemas.openxmlformats.org/package/2006/relationships"><Relationship Id="rId3" Type="http://schemas.openxmlformats.org/officeDocument/2006/relationships/oleObject" Target="file:///\\localhost\Users\kemper\Documents\Lehre\EIS\Macintosh%20HD:Users:kemper:Documents:Lehre:Elite:Quiz:Medaillen.docx!OLE_LINK1" TargetMode="External"/><Relationship Id="rId4"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oleObject" Target="file:///\\localhost\Users\kemper\Documents\Lehre\EIS\Macintosh%20HD:Users:kemper:Documents:Lehre:Elite:Quiz:Medaillen.docx!OLE_LINK1" TargetMode="External"/><Relationship Id="rId4"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oleObject" Target="file:///\\localhost\Users\kemper\Documents\Lehre\EIS\Macintosh%20HD:Users:kemper:Documents:Lehre:Elite:Quiz:Medaillen.docx!OLE_LINK1" TargetMode="External"/><Relationship Id="rId4"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oleObject" Target="file:///\\localhost\Users\kemper\Documents\Lehre\EIS\Macintosh%20HD:Users:kemper:Documents:Lehre:Elite:Quiz:U-Bahn.docx!OLE_LINK2" TargetMode="External"/><Relationship Id="rId4" Type="http://schemas.openxmlformats.org/officeDocument/2006/relationships/image" Target="../media/image10.emf"/><Relationship Id="rId5" Type="http://schemas.openxmlformats.org/officeDocument/2006/relationships/oleObject" Target="file:///\\localhost\Users\kemper\Documents\Lehre\EIS\Macintosh%20HD:Users:kemper:Documents:Lehre:Elite:Quiz:U-Bahn.docx!OLE_LINK3" TargetMode="External"/><Relationship Id="rId6"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hyper-db.d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p:cNvSpPr>
            <a:spLocks noGrp="1" noChangeArrowheads="1"/>
          </p:cNvSpPr>
          <p:nvPr>
            <p:ph type="body" idx="1"/>
          </p:nvPr>
        </p:nvSpPr>
        <p:spPr>
          <a:xfrm>
            <a:off x="0" y="1219200"/>
            <a:ext cx="9144000" cy="5867400"/>
          </a:xfrm>
        </p:spPr>
        <p:txBody>
          <a:bodyPr/>
          <a:lstStyle/>
          <a:p>
            <a:r>
              <a:rPr lang="de-DE" dirty="0">
                <a:latin typeface="Tahoma" charset="0"/>
              </a:rPr>
              <a:t>standardisierte </a:t>
            </a:r>
          </a:p>
          <a:p>
            <a:pPr lvl="1">
              <a:buClr>
                <a:schemeClr val="tx1"/>
              </a:buClr>
              <a:buFontTx/>
              <a:buChar char="-"/>
            </a:pPr>
            <a:r>
              <a:rPr lang="de-DE" dirty="0" err="1">
                <a:latin typeface="Tahoma" charset="0"/>
              </a:rPr>
              <a:t>Datendefinitions</a:t>
            </a:r>
            <a:r>
              <a:rPr lang="de-DE" dirty="0">
                <a:latin typeface="Tahoma" charset="0"/>
              </a:rPr>
              <a:t> (DDL)-</a:t>
            </a:r>
          </a:p>
          <a:p>
            <a:pPr lvl="1">
              <a:buClr>
                <a:schemeClr val="tx1"/>
              </a:buClr>
              <a:buFontTx/>
              <a:buChar char="-"/>
            </a:pPr>
            <a:r>
              <a:rPr lang="de-DE" dirty="0" err="1">
                <a:latin typeface="Tahoma" charset="0"/>
              </a:rPr>
              <a:t>Datenmanipulations</a:t>
            </a:r>
            <a:r>
              <a:rPr lang="de-DE" dirty="0">
                <a:latin typeface="Tahoma" charset="0"/>
              </a:rPr>
              <a:t> (DML)-</a:t>
            </a:r>
          </a:p>
          <a:p>
            <a:pPr lvl="1">
              <a:buClr>
                <a:schemeClr val="tx1"/>
              </a:buClr>
              <a:buFontTx/>
              <a:buChar char="-"/>
            </a:pPr>
            <a:r>
              <a:rPr lang="de-DE" dirty="0">
                <a:latin typeface="Tahoma" charset="0"/>
              </a:rPr>
              <a:t>Anfrage (Query)-Sprache</a:t>
            </a:r>
          </a:p>
          <a:p>
            <a:r>
              <a:rPr lang="de-DE" dirty="0">
                <a:latin typeface="Tahoma" charset="0"/>
              </a:rPr>
              <a:t>derzeit aktueller Standard ist SQL 99 und SQL3 (2003)</a:t>
            </a:r>
          </a:p>
          <a:p>
            <a:pPr lvl="1"/>
            <a:r>
              <a:rPr lang="de-DE" dirty="0">
                <a:latin typeface="Tahoma" charset="0"/>
              </a:rPr>
              <a:t>objektrelationale Erweiterung</a:t>
            </a:r>
          </a:p>
          <a:p>
            <a:r>
              <a:rPr lang="de-DE" dirty="0">
                <a:latin typeface="Tahoma" charset="0"/>
              </a:rPr>
              <a:t>Für praktische Übungen steht eine Web-Seite zur Verfügung: </a:t>
            </a:r>
            <a:r>
              <a:rPr lang="de-DE" sz="2000" b="1" dirty="0">
                <a:latin typeface="Tahoma" charset="0"/>
                <a:hlinkClick r:id="rId3"/>
              </a:rPr>
              <a:t>http://www-db.in.tum.de/research/publications/books/DBMSeinf</a:t>
            </a:r>
            <a:endParaRPr lang="de-DE" sz="2000" b="1" dirty="0">
              <a:latin typeface="Tahoma" charset="0"/>
            </a:endParaRPr>
          </a:p>
          <a:p>
            <a:r>
              <a:rPr lang="de-DE" dirty="0">
                <a:latin typeface="Tahoma" charset="0"/>
              </a:rPr>
              <a:t>Man kann eigene Relationen anlegen und/oder die Uni-DB verwenden</a:t>
            </a:r>
          </a:p>
          <a:p>
            <a:r>
              <a:rPr lang="de-DE" dirty="0">
                <a:latin typeface="Tahoma" charset="0"/>
              </a:rPr>
              <a:t>DB2 von IBM „liegt dahinter</a:t>
            </a:r>
            <a:r>
              <a:rPr lang="de-DE" dirty="0" smtClean="0">
                <a:latin typeface="Tahoma" charset="0"/>
              </a:rPr>
              <a:t>“</a:t>
            </a:r>
          </a:p>
          <a:p>
            <a:r>
              <a:rPr lang="de-DE" dirty="0" smtClean="0">
                <a:latin typeface="Tahoma" charset="0"/>
              </a:rPr>
              <a:t>Weiterhin steht unser eigenes Datenbanksystem HyPer für SQL-Übungen zur Verfügung:</a:t>
            </a:r>
          </a:p>
          <a:p>
            <a:pPr lvl="1"/>
            <a:r>
              <a:rPr lang="de-DE" dirty="0" smtClean="0">
                <a:latin typeface="Tahoma" charset="0"/>
                <a:hlinkClick r:id="rId4"/>
              </a:rPr>
              <a:t>http://hyper-db.de</a:t>
            </a:r>
            <a:r>
              <a:rPr lang="de-DE" dirty="0" smtClean="0">
                <a:latin typeface="Tahoma" charset="0"/>
              </a:rPr>
              <a:t> </a:t>
            </a:r>
            <a:endParaRPr lang="de-DE" dirty="0">
              <a:latin typeface="Tahoma" charset="0"/>
            </a:endParaRPr>
          </a:p>
          <a:p>
            <a:endParaRPr lang="de-DE" dirty="0">
              <a:latin typeface="Tahoma" charset="0"/>
            </a:endParaRPr>
          </a:p>
          <a:p>
            <a:pPr>
              <a:buFont typeface="Webdings" charset="0"/>
              <a:buNone/>
            </a:pPr>
            <a:endParaRPr lang="de-DE" dirty="0">
              <a:latin typeface="Tahoma" charset="0"/>
            </a:endParaRPr>
          </a:p>
        </p:txBody>
      </p:sp>
      <p:sp>
        <p:nvSpPr>
          <p:cNvPr id="1029" name="Rectangle 7"/>
          <p:cNvSpPr>
            <a:spLocks noGrp="1" noChangeArrowheads="1"/>
          </p:cNvSpPr>
          <p:nvPr>
            <p:ph type="title"/>
          </p:nvPr>
        </p:nvSpPr>
        <p:spPr>
          <a:xfrm>
            <a:off x="838200" y="-76200"/>
            <a:ext cx="7772400" cy="1143000"/>
          </a:xfrm>
        </p:spPr>
        <p:txBody>
          <a:bodyPr/>
          <a:lstStyle/>
          <a:p>
            <a:r>
              <a:rPr lang="de-DE">
                <a:latin typeface="Arial Black" charset="0"/>
              </a:rPr>
              <a:t>SQL</a:t>
            </a:r>
          </a:p>
        </p:txBody>
      </p:sp>
      <p:sp>
        <p:nvSpPr>
          <p:cNvPr id="1027" name="Ink 11"/>
          <p:cNvSpPr>
            <a:spLocks noRot="1" noChangeAspect="1" noEditPoints="1" noChangeArrowheads="1" noChangeShapeType="1" noTextEdit="1"/>
          </p:cNvSpPr>
          <p:nvPr/>
        </p:nvSpPr>
        <p:spPr bwMode="auto">
          <a:xfrm>
            <a:off x="3340100" y="1554163"/>
            <a:ext cx="9525" cy="1587"/>
          </a:xfrm>
          <a:custGeom>
            <a:avLst/>
            <a:gdLst>
              <a:gd name="T0" fmla="+- 0 9302 9277"/>
              <a:gd name="T1" fmla="*/ T0 w 26"/>
              <a:gd name="T2" fmla="+- 0 4316 4316"/>
              <a:gd name="T3" fmla="*/ 4316 h 1"/>
              <a:gd name="T4" fmla="+- 0 9277 9277"/>
              <a:gd name="T5" fmla="*/ T4 w 26"/>
              <a:gd name="T6" fmla="+- 0 4316 4316"/>
              <a:gd name="T7" fmla="*/ 4316 h 1"/>
            </a:gdLst>
            <a:ahLst/>
            <a:cxnLst>
              <a:cxn ang="0">
                <a:pos x="T1" y="T3"/>
              </a:cxn>
              <a:cxn ang="0">
                <a:pos x="T5" y="T7"/>
              </a:cxn>
            </a:cxnLst>
            <a:rect l="0" t="0" r="r" b="b"/>
            <a:pathLst>
              <a:path w="26" h="1" extrusionOk="0">
                <a:moveTo>
                  <a:pt x="25" y="0"/>
                </a:moveTo>
                <a:cubicBezTo>
                  <a:pt x="17" y="0"/>
                  <a:pt x="8" y="0"/>
                  <a:pt x="0"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838200"/>
          </a:xfrm>
        </p:spPr>
        <p:txBody>
          <a:bodyPr/>
          <a:lstStyle/>
          <a:p>
            <a:r>
              <a:rPr lang="de-DE">
                <a:latin typeface="Arial Black" charset="0"/>
              </a:rPr>
              <a:t>Einfache SQL-Anfragen</a:t>
            </a:r>
          </a:p>
        </p:txBody>
      </p:sp>
      <p:sp>
        <p:nvSpPr>
          <p:cNvPr id="29699" name="Text Box 3"/>
          <p:cNvSpPr txBox="1">
            <a:spLocks noChangeArrowheads="1"/>
          </p:cNvSpPr>
          <p:nvPr/>
        </p:nvSpPr>
        <p:spPr bwMode="auto">
          <a:xfrm>
            <a:off x="304800" y="795338"/>
            <a:ext cx="54102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solidFill>
                  <a:srgbClr val="CC0099"/>
                </a:solidFill>
                <a:latin typeface="Tahoma" charset="0"/>
              </a:rPr>
              <a:t>Sortierung</a:t>
            </a:r>
          </a:p>
          <a:p>
            <a:pPr algn="l" eaLnBrk="1" hangingPunct="1">
              <a:spcBef>
                <a:spcPct val="50000"/>
              </a:spcBef>
            </a:pPr>
            <a:r>
              <a:rPr lang="de-DE" b="1">
                <a:latin typeface="Tahoma" charset="0"/>
              </a:rPr>
              <a:t>select	 </a:t>
            </a:r>
            <a:r>
              <a:rPr lang="de-DE">
                <a:latin typeface="Tahoma" charset="0"/>
              </a:rPr>
              <a:t>PersNr, Name, Rang</a:t>
            </a:r>
          </a:p>
          <a:p>
            <a:pPr algn="l" eaLnBrk="1" hangingPunct="1">
              <a:spcBef>
                <a:spcPct val="50000"/>
              </a:spcBef>
            </a:pPr>
            <a:r>
              <a:rPr lang="de-DE" b="1">
                <a:latin typeface="Tahoma" charset="0"/>
              </a:rPr>
              <a:t>from	</a:t>
            </a:r>
            <a:r>
              <a:rPr lang="de-DE">
                <a:latin typeface="Tahoma" charset="0"/>
              </a:rPr>
              <a:t>Professoren</a:t>
            </a:r>
          </a:p>
          <a:p>
            <a:pPr algn="l" eaLnBrk="1" hangingPunct="1">
              <a:spcBef>
                <a:spcPct val="50000"/>
              </a:spcBef>
            </a:pPr>
            <a:r>
              <a:rPr lang="de-DE" b="1">
                <a:latin typeface="Tahoma" charset="0"/>
              </a:rPr>
              <a:t>order by</a:t>
            </a:r>
            <a:r>
              <a:rPr lang="de-DE">
                <a:latin typeface="Tahoma" charset="0"/>
              </a:rPr>
              <a:t> Rang </a:t>
            </a:r>
            <a:r>
              <a:rPr lang="de-DE" b="1">
                <a:latin typeface="Tahoma" charset="0"/>
              </a:rPr>
              <a:t>desc</a:t>
            </a:r>
            <a:r>
              <a:rPr lang="de-DE">
                <a:latin typeface="Tahoma" charset="0"/>
              </a:rPr>
              <a:t>, Name </a:t>
            </a:r>
            <a:r>
              <a:rPr lang="de-DE" b="1">
                <a:latin typeface="Tahoma" charset="0"/>
              </a:rPr>
              <a:t>asc</a:t>
            </a:r>
            <a:r>
              <a:rPr lang="de-DE">
                <a:latin typeface="Tahoma" charset="0"/>
              </a:rPr>
              <a:t>;</a:t>
            </a:r>
            <a:r>
              <a:rPr lang="de-DE" b="1">
                <a:latin typeface="Tahoma" charset="0"/>
              </a:rPr>
              <a:t>	</a:t>
            </a:r>
          </a:p>
        </p:txBody>
      </p:sp>
      <p:graphicFrame>
        <p:nvGraphicFramePr>
          <p:cNvPr id="11334" name="Group 70"/>
          <p:cNvGraphicFramePr>
            <a:graphicFrameLocks noGrp="1"/>
          </p:cNvGraphicFramePr>
          <p:nvPr/>
        </p:nvGraphicFramePr>
        <p:xfrm>
          <a:off x="4191000" y="2984500"/>
          <a:ext cx="4191000" cy="3365496"/>
        </p:xfrm>
        <a:graphic>
          <a:graphicData uri="http://schemas.openxmlformats.org/drawingml/2006/table">
            <a:tbl>
              <a:tblPr/>
              <a:tblGrid>
                <a:gridCol w="1066800"/>
                <a:gridCol w="2133600"/>
                <a:gridCol w="9906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PersNr</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Name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Rang</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2136</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Curie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C4</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2134</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Augustinus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C3</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2127</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Kopernikus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C3</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2133</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Popper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C3</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title"/>
          </p:nvPr>
        </p:nvSpPr>
        <p:spPr/>
        <p:txBody>
          <a:bodyPr/>
          <a:lstStyle/>
          <a:p>
            <a:r>
              <a:rPr lang="de-DE">
                <a:latin typeface="Arial Black" charset="0"/>
              </a:rPr>
              <a:t>Änderbarkeit von Sichten</a:t>
            </a:r>
          </a:p>
        </p:txBody>
      </p:sp>
      <p:sp>
        <p:nvSpPr>
          <p:cNvPr id="115715" name="Rectangle 4"/>
          <p:cNvSpPr>
            <a:spLocks noGrp="1" noChangeArrowheads="1"/>
          </p:cNvSpPr>
          <p:nvPr>
            <p:ph type="body" idx="4294967295"/>
          </p:nvPr>
        </p:nvSpPr>
        <p:spPr>
          <a:xfrm>
            <a:off x="0" y="1066800"/>
            <a:ext cx="7772400" cy="2362200"/>
          </a:xfrm>
        </p:spPr>
        <p:txBody>
          <a:bodyPr/>
          <a:lstStyle/>
          <a:p>
            <a:r>
              <a:rPr lang="de-DE" dirty="0">
                <a:latin typeface="Tahoma" charset="0"/>
              </a:rPr>
              <a:t>in </a:t>
            </a:r>
            <a:r>
              <a:rPr lang="de-DE" dirty="0" smtClean="0">
                <a:latin typeface="Tahoma" charset="0"/>
              </a:rPr>
              <a:t>SQL ...</a:t>
            </a:r>
            <a:endParaRPr lang="de-DE" dirty="0">
              <a:latin typeface="Tahoma" charset="0"/>
            </a:endParaRPr>
          </a:p>
          <a:p>
            <a:pPr lvl="1"/>
            <a:r>
              <a:rPr lang="de-DE" dirty="0">
                <a:latin typeface="Tahoma" charset="0"/>
              </a:rPr>
              <a:t>nur eine Basisrelation</a:t>
            </a:r>
          </a:p>
          <a:p>
            <a:pPr lvl="1"/>
            <a:r>
              <a:rPr lang="de-DE" dirty="0">
                <a:latin typeface="Tahoma" charset="0"/>
              </a:rPr>
              <a:t>Schlüssel </a:t>
            </a:r>
            <a:r>
              <a:rPr lang="de-DE" dirty="0" smtClean="0">
                <a:latin typeface="Tahoma" charset="0"/>
              </a:rPr>
              <a:t>muss </a:t>
            </a:r>
            <a:r>
              <a:rPr lang="de-DE" dirty="0">
                <a:latin typeface="Tahoma" charset="0"/>
              </a:rPr>
              <a:t>vorhanden sein</a:t>
            </a:r>
          </a:p>
          <a:p>
            <a:pPr lvl="1"/>
            <a:r>
              <a:rPr lang="de-DE" dirty="0">
                <a:latin typeface="Tahoma" charset="0"/>
              </a:rPr>
              <a:t>keine Aggregatfunktionen, Gruppierung </a:t>
            </a:r>
            <a:r>
              <a:rPr lang="de-DE" dirty="0" smtClean="0">
                <a:latin typeface="Tahoma" charset="0"/>
              </a:rPr>
              <a:t>oder </a:t>
            </a:r>
            <a:r>
              <a:rPr lang="de-DE" dirty="0" err="1">
                <a:latin typeface="Tahoma" charset="0"/>
              </a:rPr>
              <a:t>Duplikateliminierung</a:t>
            </a:r>
            <a:endParaRPr lang="de-DE" dirty="0">
              <a:latin typeface="Tahoma" charset="0"/>
            </a:endParaRPr>
          </a:p>
        </p:txBody>
      </p:sp>
      <p:sp>
        <p:nvSpPr>
          <p:cNvPr id="115716" name="Line 11"/>
          <p:cNvSpPr>
            <a:spLocks noChangeShapeType="1"/>
          </p:cNvSpPr>
          <p:nvPr/>
        </p:nvSpPr>
        <p:spPr bwMode="auto">
          <a:xfrm>
            <a:off x="3148013" y="3429000"/>
            <a:ext cx="462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17" name="Line 12"/>
          <p:cNvSpPr>
            <a:spLocks noChangeShapeType="1"/>
          </p:cNvSpPr>
          <p:nvPr/>
        </p:nvSpPr>
        <p:spPr bwMode="auto">
          <a:xfrm>
            <a:off x="7772400" y="3429000"/>
            <a:ext cx="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18" name="Line 13"/>
          <p:cNvSpPr>
            <a:spLocks noChangeShapeType="1"/>
          </p:cNvSpPr>
          <p:nvPr/>
        </p:nvSpPr>
        <p:spPr bwMode="auto">
          <a:xfrm flipH="1">
            <a:off x="2362200" y="6553200"/>
            <a:ext cx="541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19" name="Line 14"/>
          <p:cNvSpPr>
            <a:spLocks noChangeShapeType="1"/>
          </p:cNvSpPr>
          <p:nvPr/>
        </p:nvSpPr>
        <p:spPr bwMode="auto">
          <a:xfrm flipV="1">
            <a:off x="2362200" y="3429000"/>
            <a:ext cx="0"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20" name="Line 15"/>
          <p:cNvSpPr>
            <a:spLocks noChangeShapeType="1"/>
          </p:cNvSpPr>
          <p:nvPr/>
        </p:nvSpPr>
        <p:spPr bwMode="auto">
          <a:xfrm>
            <a:off x="2362200" y="3429000"/>
            <a:ext cx="960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21" name="Text Box 16"/>
          <p:cNvSpPr txBox="1">
            <a:spLocks noChangeArrowheads="1"/>
          </p:cNvSpPr>
          <p:nvPr/>
        </p:nvSpPr>
        <p:spPr bwMode="auto">
          <a:xfrm>
            <a:off x="3060700" y="3505200"/>
            <a:ext cx="375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imes New Roman" charset="0"/>
              </a:rPr>
              <a:t>alle Sichten</a:t>
            </a:r>
          </a:p>
        </p:txBody>
      </p:sp>
      <p:sp>
        <p:nvSpPr>
          <p:cNvPr id="115722" name="Line 17"/>
          <p:cNvSpPr>
            <a:spLocks noChangeShapeType="1"/>
          </p:cNvSpPr>
          <p:nvPr/>
        </p:nvSpPr>
        <p:spPr bwMode="auto">
          <a:xfrm>
            <a:off x="2886075" y="4038600"/>
            <a:ext cx="4187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23" name="Line 18"/>
          <p:cNvSpPr>
            <a:spLocks noChangeShapeType="1"/>
          </p:cNvSpPr>
          <p:nvPr/>
        </p:nvSpPr>
        <p:spPr bwMode="auto">
          <a:xfrm>
            <a:off x="7073900" y="40386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24" name="Line 19"/>
          <p:cNvSpPr>
            <a:spLocks noChangeShapeType="1"/>
          </p:cNvSpPr>
          <p:nvPr/>
        </p:nvSpPr>
        <p:spPr bwMode="auto">
          <a:xfrm flipH="1">
            <a:off x="3060700" y="6172200"/>
            <a:ext cx="401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25" name="Line 20"/>
          <p:cNvSpPr>
            <a:spLocks noChangeShapeType="1"/>
          </p:cNvSpPr>
          <p:nvPr/>
        </p:nvSpPr>
        <p:spPr bwMode="auto">
          <a:xfrm>
            <a:off x="2886075" y="4038600"/>
            <a:ext cx="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26" name="Line 21"/>
          <p:cNvSpPr>
            <a:spLocks noChangeShapeType="1"/>
          </p:cNvSpPr>
          <p:nvPr/>
        </p:nvSpPr>
        <p:spPr bwMode="auto">
          <a:xfrm>
            <a:off x="2886075" y="6172200"/>
            <a:ext cx="261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27" name="Text Box 22"/>
          <p:cNvSpPr txBox="1">
            <a:spLocks noChangeArrowheads="1"/>
          </p:cNvSpPr>
          <p:nvPr/>
        </p:nvSpPr>
        <p:spPr bwMode="auto">
          <a:xfrm>
            <a:off x="2973388" y="4191000"/>
            <a:ext cx="444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imes New Roman" charset="0"/>
              </a:rPr>
              <a:t>theoretisch änderbare Sichten</a:t>
            </a:r>
          </a:p>
        </p:txBody>
      </p:sp>
      <p:sp>
        <p:nvSpPr>
          <p:cNvPr id="115728" name="Line 24"/>
          <p:cNvSpPr>
            <a:spLocks noChangeShapeType="1"/>
          </p:cNvSpPr>
          <p:nvPr/>
        </p:nvSpPr>
        <p:spPr bwMode="auto">
          <a:xfrm>
            <a:off x="3124200" y="47244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29" name="Line 25"/>
          <p:cNvSpPr>
            <a:spLocks noChangeShapeType="1"/>
          </p:cNvSpPr>
          <p:nvPr/>
        </p:nvSpPr>
        <p:spPr bwMode="auto">
          <a:xfrm>
            <a:off x="6781800" y="4724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30" name="Line 26"/>
          <p:cNvSpPr>
            <a:spLocks noChangeShapeType="1"/>
          </p:cNvSpPr>
          <p:nvPr/>
        </p:nvSpPr>
        <p:spPr bwMode="auto">
          <a:xfrm flipH="1">
            <a:off x="3200400" y="5943600"/>
            <a:ext cx="358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31" name="Line 27"/>
          <p:cNvSpPr>
            <a:spLocks noChangeShapeType="1"/>
          </p:cNvSpPr>
          <p:nvPr/>
        </p:nvSpPr>
        <p:spPr bwMode="auto">
          <a:xfrm>
            <a:off x="3124200" y="4724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32" name="Line 28"/>
          <p:cNvSpPr>
            <a:spLocks noChangeShapeType="1"/>
          </p:cNvSpPr>
          <p:nvPr/>
        </p:nvSpPr>
        <p:spPr bwMode="auto">
          <a:xfrm>
            <a:off x="3124200" y="5943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5733" name="Text Box 29"/>
          <p:cNvSpPr txBox="1">
            <a:spLocks noChangeArrowheads="1"/>
          </p:cNvSpPr>
          <p:nvPr/>
        </p:nvSpPr>
        <p:spPr bwMode="auto">
          <a:xfrm>
            <a:off x="3246438" y="5029200"/>
            <a:ext cx="444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imes New Roman" charset="0"/>
              </a:rPr>
              <a:t>in SQL änderbare Sichten</a:t>
            </a: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304800"/>
            <a:ext cx="7772400" cy="1143000"/>
          </a:xfrm>
        </p:spPr>
        <p:txBody>
          <a:bodyPr/>
          <a:lstStyle/>
          <a:p>
            <a:r>
              <a:rPr lang="de-DE">
                <a:latin typeface="Arial Black" charset="0"/>
              </a:rPr>
              <a:t>Embedded SQL</a:t>
            </a:r>
          </a:p>
        </p:txBody>
      </p:sp>
      <p:sp>
        <p:nvSpPr>
          <p:cNvPr id="116739" name="Text Box 3"/>
          <p:cNvSpPr txBox="1">
            <a:spLocks noChangeArrowheads="1"/>
          </p:cNvSpPr>
          <p:nvPr/>
        </p:nvSpPr>
        <p:spPr bwMode="auto">
          <a:xfrm>
            <a:off x="152400" y="800100"/>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#include &lt;stdio.h&gt;</a:t>
            </a:r>
          </a:p>
          <a:p>
            <a:pPr algn="l" eaLnBrk="1" hangingPunct="1">
              <a:spcBef>
                <a:spcPct val="50000"/>
              </a:spcBef>
            </a:pPr>
            <a:r>
              <a:rPr lang="de-DE" i="1">
                <a:latin typeface="Tahoma" charset="0"/>
              </a:rPr>
              <a:t>/*Kommunikationsvariablen deklarieren */</a:t>
            </a:r>
            <a:endParaRPr lang="de-DE">
              <a:latin typeface="Tahoma" charset="0"/>
            </a:endParaRPr>
          </a:p>
          <a:p>
            <a:pPr algn="l" eaLnBrk="1" hangingPunct="1">
              <a:spcBef>
                <a:spcPct val="50000"/>
              </a:spcBef>
            </a:pPr>
            <a:r>
              <a:rPr lang="de-DE" b="1">
                <a:latin typeface="Tahoma" charset="0"/>
              </a:rPr>
              <a:t>exec sql begin declare section</a:t>
            </a:r>
            <a:r>
              <a:rPr lang="de-DE">
                <a:latin typeface="Tahoma" charset="0"/>
              </a:rPr>
              <a:t>;</a:t>
            </a:r>
          </a:p>
          <a:p>
            <a:pPr algn="l" eaLnBrk="1" hangingPunct="1">
              <a:spcBef>
                <a:spcPct val="50000"/>
              </a:spcBef>
            </a:pPr>
            <a:r>
              <a:rPr lang="de-DE">
                <a:latin typeface="Tahoma" charset="0"/>
              </a:rPr>
              <a:t>	varchar user_passwd[30];</a:t>
            </a:r>
          </a:p>
          <a:p>
            <a:pPr algn="l" eaLnBrk="1" hangingPunct="1">
              <a:spcBef>
                <a:spcPct val="50000"/>
              </a:spcBef>
            </a:pPr>
            <a:r>
              <a:rPr lang="de-DE">
                <a:latin typeface="Tahoma" charset="0"/>
              </a:rPr>
              <a:t>	int exMatrNr;</a:t>
            </a:r>
          </a:p>
          <a:p>
            <a:pPr algn="l" eaLnBrk="1" hangingPunct="1">
              <a:spcBef>
                <a:spcPct val="50000"/>
              </a:spcBef>
            </a:pPr>
            <a:r>
              <a:rPr lang="de-DE" b="1">
                <a:latin typeface="Tahoma" charset="0"/>
              </a:rPr>
              <a:t>exec sql end declare section</a:t>
            </a:r>
            <a:r>
              <a:rPr lang="de-DE">
                <a:latin typeface="Tahoma" charset="0"/>
              </a:rPr>
              <a:t>;</a:t>
            </a:r>
          </a:p>
          <a:p>
            <a:pPr algn="l" eaLnBrk="1" hangingPunct="1">
              <a:spcBef>
                <a:spcPct val="50000"/>
              </a:spcBef>
            </a:pPr>
            <a:r>
              <a:rPr lang="de-DE" b="1">
                <a:latin typeface="Tahoma" charset="0"/>
              </a:rPr>
              <a:t>exec sql include</a:t>
            </a:r>
            <a:r>
              <a:rPr lang="de-DE">
                <a:latin typeface="Tahoma" charset="0"/>
              </a:rPr>
              <a:t> SQLCA;</a:t>
            </a:r>
          </a:p>
          <a:p>
            <a:pPr algn="l" eaLnBrk="1" hangingPunct="1">
              <a:spcBef>
                <a:spcPct val="50000"/>
              </a:spcBef>
            </a:pPr>
            <a:r>
              <a:rPr lang="de-DE">
                <a:latin typeface="Tahoma" charset="0"/>
              </a:rPr>
              <a:t>main() </a:t>
            </a:r>
          </a:p>
          <a:p>
            <a:pPr algn="l" eaLnBrk="1" hangingPunct="1">
              <a:spcBef>
                <a:spcPct val="50000"/>
              </a:spcBef>
            </a:pPr>
            <a:r>
              <a:rPr lang="de-DE">
                <a:latin typeface="Tahoma" charset="0"/>
              </a:rPr>
              <a:t>{</a:t>
            </a:r>
          </a:p>
          <a:p>
            <a:pPr algn="l" eaLnBrk="1" hangingPunct="1">
              <a:spcBef>
                <a:spcPct val="50000"/>
              </a:spcBef>
            </a:pPr>
            <a:r>
              <a:rPr lang="de-DE">
                <a:latin typeface="Tahoma" charset="0"/>
              </a:rPr>
              <a:t>	printf("Name/Password:");</a:t>
            </a:r>
          </a:p>
          <a:p>
            <a:pPr algn="l" eaLnBrk="1" hangingPunct="1">
              <a:spcBef>
                <a:spcPct val="50000"/>
              </a:spcBef>
            </a:pPr>
            <a:r>
              <a:rPr lang="de-DE">
                <a:latin typeface="Tahoma" charset="0"/>
              </a:rPr>
              <a:t>	scanf("%", user_passwd.arr);</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0" y="152400"/>
            <a:ext cx="91440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9600">
              <a:defRPr sz="2400">
                <a:solidFill>
                  <a:schemeClr val="tx1"/>
                </a:solidFill>
                <a:latin typeface="Arial" charset="0"/>
                <a:ea typeface="ＭＳ Ｐゴシック" charset="0"/>
              </a:defRPr>
            </a:lvl1pPr>
            <a:lvl2pPr marL="742950" indent="-285750" defTabSz="609600">
              <a:defRPr sz="2400">
                <a:solidFill>
                  <a:schemeClr val="tx1"/>
                </a:solidFill>
                <a:latin typeface="Arial" charset="0"/>
                <a:ea typeface="ＭＳ Ｐゴシック" charset="0"/>
              </a:defRPr>
            </a:lvl2pPr>
            <a:lvl3pPr marL="1143000" indent="-228600" defTabSz="609600">
              <a:defRPr sz="2400">
                <a:solidFill>
                  <a:schemeClr val="tx1"/>
                </a:solidFill>
                <a:latin typeface="Arial" charset="0"/>
                <a:ea typeface="ＭＳ Ｐゴシック" charset="0"/>
              </a:defRPr>
            </a:lvl3pPr>
            <a:lvl4pPr marL="1600200" indent="-228600" defTabSz="609600">
              <a:defRPr sz="2400">
                <a:solidFill>
                  <a:schemeClr val="tx1"/>
                </a:solidFill>
                <a:latin typeface="Arial" charset="0"/>
                <a:ea typeface="ＭＳ Ｐゴシック" charset="0"/>
              </a:defRPr>
            </a:lvl4pPr>
            <a:lvl5pPr marL="2057400" indent="-228600" defTabSz="609600">
              <a:defRPr sz="2400">
                <a:solidFill>
                  <a:schemeClr val="tx1"/>
                </a:solidFill>
                <a:latin typeface="Arial" charset="0"/>
                <a:ea typeface="ＭＳ Ｐゴシック" charset="0"/>
              </a:defRPr>
            </a:lvl5pPr>
            <a:lvl6pPr marL="2514600" indent="-228600" algn="ctr" defTabSz="6096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096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096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09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30000"/>
              </a:spcBef>
            </a:pPr>
            <a:r>
              <a:rPr lang="de-DE">
                <a:latin typeface="Times New Roman" charset="0"/>
              </a:rPr>
              <a:t>	</a:t>
            </a:r>
            <a:r>
              <a:rPr lang="de-DE">
                <a:latin typeface="Tahoma" charset="0"/>
              </a:rPr>
              <a:t>user_passwd.len=strlen(user_passwd.arr);</a:t>
            </a:r>
          </a:p>
          <a:p>
            <a:pPr algn="l" eaLnBrk="1" hangingPunct="1">
              <a:spcBef>
                <a:spcPct val="30000"/>
              </a:spcBef>
            </a:pPr>
            <a:r>
              <a:rPr lang="de-DE">
                <a:latin typeface="Tahoma" charset="0"/>
              </a:rPr>
              <a:t>	</a:t>
            </a:r>
            <a:r>
              <a:rPr lang="de-DE" b="1">
                <a:latin typeface="Tahoma" charset="0"/>
              </a:rPr>
              <a:t>exec sql wheneversqlerror goto </a:t>
            </a:r>
            <a:r>
              <a:rPr lang="de-DE">
                <a:latin typeface="Tahoma" charset="0"/>
              </a:rPr>
              <a:t>error;</a:t>
            </a:r>
          </a:p>
          <a:p>
            <a:pPr algn="l" eaLnBrk="1" hangingPunct="1">
              <a:spcBef>
                <a:spcPct val="30000"/>
              </a:spcBef>
            </a:pPr>
            <a:r>
              <a:rPr lang="de-DE" b="1">
                <a:latin typeface="Tahoma" charset="0"/>
              </a:rPr>
              <a:t>	exec sql connect :</a:t>
            </a:r>
            <a:r>
              <a:rPr lang="de-DE">
                <a:latin typeface="Tahoma" charset="0"/>
              </a:rPr>
              <a:t>user_passwd</a:t>
            </a:r>
            <a:r>
              <a:rPr lang="de-DE" b="1">
                <a:latin typeface="Tahoma" charset="0"/>
              </a:rPr>
              <a:t>;</a:t>
            </a:r>
          </a:p>
          <a:p>
            <a:pPr algn="l" eaLnBrk="1" hangingPunct="1">
              <a:spcBef>
                <a:spcPct val="30000"/>
              </a:spcBef>
            </a:pPr>
            <a:r>
              <a:rPr lang="de-DE">
                <a:latin typeface="Tahoma" charset="0"/>
              </a:rPr>
              <a:t>	while (1) {</a:t>
            </a:r>
          </a:p>
          <a:p>
            <a:pPr algn="l" eaLnBrk="1" hangingPunct="1">
              <a:spcBef>
                <a:spcPct val="30000"/>
              </a:spcBef>
            </a:pPr>
            <a:r>
              <a:rPr lang="de-DE">
                <a:latin typeface="Tahoma" charset="0"/>
              </a:rPr>
              <a:t>		printf("Matrikelnummer (0 zum beenden):");</a:t>
            </a:r>
          </a:p>
          <a:p>
            <a:pPr algn="l" eaLnBrk="1" hangingPunct="1">
              <a:spcBef>
                <a:spcPct val="30000"/>
              </a:spcBef>
            </a:pPr>
            <a:r>
              <a:rPr lang="de-DE">
                <a:latin typeface="Tahoma" charset="0"/>
              </a:rPr>
              <a:t>		scanf("%d", &amp;ecMatrNr);</a:t>
            </a:r>
          </a:p>
          <a:p>
            <a:pPr algn="l" eaLnBrk="1" hangingPunct="1">
              <a:spcBef>
                <a:spcPct val="30000"/>
              </a:spcBef>
            </a:pPr>
            <a:r>
              <a:rPr lang="de-DE">
                <a:latin typeface="Tahoma" charset="0"/>
              </a:rPr>
              <a:t>		if (!exMatrNr) break;</a:t>
            </a:r>
          </a:p>
          <a:p>
            <a:pPr algn="l" eaLnBrk="1" hangingPunct="1">
              <a:spcBef>
                <a:spcPct val="30000"/>
              </a:spcBef>
            </a:pPr>
            <a:r>
              <a:rPr lang="de-DE">
                <a:latin typeface="Tahoma" charset="0"/>
              </a:rPr>
              <a:t>		</a:t>
            </a:r>
            <a:r>
              <a:rPr lang="de-DE" b="1">
                <a:latin typeface="Tahoma" charset="0"/>
              </a:rPr>
              <a:t>exec sql delete from </a:t>
            </a:r>
            <a:r>
              <a:rPr lang="de-DE">
                <a:latin typeface="Tahoma" charset="0"/>
              </a:rPr>
              <a:t>Studenten</a:t>
            </a:r>
          </a:p>
          <a:p>
            <a:pPr algn="l" eaLnBrk="1" hangingPunct="1">
              <a:spcBef>
                <a:spcPct val="30000"/>
              </a:spcBef>
            </a:pPr>
            <a:r>
              <a:rPr lang="de-DE">
                <a:latin typeface="Tahoma" charset="0"/>
              </a:rPr>
              <a:t>			</a:t>
            </a:r>
            <a:r>
              <a:rPr lang="de-DE" b="1">
                <a:latin typeface="Tahoma" charset="0"/>
              </a:rPr>
              <a:t>where</a:t>
            </a:r>
            <a:r>
              <a:rPr lang="de-DE">
                <a:latin typeface="Tahoma" charset="0"/>
              </a:rPr>
              <a:t> MatrNr= :exMatrNr;</a:t>
            </a:r>
          </a:p>
          <a:p>
            <a:pPr algn="l" eaLnBrk="1" hangingPunct="1">
              <a:spcBef>
                <a:spcPct val="30000"/>
              </a:spcBef>
            </a:pPr>
            <a:r>
              <a:rPr lang="de-DE">
                <a:latin typeface="Tahoma" charset="0"/>
              </a:rPr>
              <a:t>	}</a:t>
            </a:r>
          </a:p>
          <a:p>
            <a:pPr algn="l" eaLnBrk="1" hangingPunct="1">
              <a:spcBef>
                <a:spcPct val="30000"/>
              </a:spcBef>
            </a:pPr>
            <a:r>
              <a:rPr lang="de-DE">
                <a:latin typeface="Tahoma" charset="0"/>
              </a:rPr>
              <a:t>	</a:t>
            </a:r>
            <a:r>
              <a:rPr lang="de-DE" b="1">
                <a:latin typeface="Tahoma" charset="0"/>
              </a:rPr>
              <a:t>exec sql commit work release</a:t>
            </a:r>
            <a:r>
              <a:rPr lang="de-DE">
                <a:latin typeface="Tahoma" charset="0"/>
              </a:rPr>
              <a:t>;</a:t>
            </a:r>
          </a:p>
          <a:p>
            <a:pPr algn="l" eaLnBrk="1" hangingPunct="1">
              <a:spcBef>
                <a:spcPct val="30000"/>
              </a:spcBef>
            </a:pPr>
            <a:r>
              <a:rPr lang="de-DE">
                <a:latin typeface="Tahoma" charset="0"/>
              </a:rPr>
              <a:t>	exit(0);</a:t>
            </a:r>
          </a:p>
          <a:p>
            <a:pPr algn="l" eaLnBrk="1" hangingPunct="1">
              <a:spcBef>
                <a:spcPct val="30000"/>
              </a:spcBef>
            </a:pPr>
            <a:endParaRPr lang="de-DE">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0" y="990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a:latin typeface="Tahoma" charset="0"/>
            </a:endParaRPr>
          </a:p>
        </p:txBody>
      </p:sp>
      <p:sp>
        <p:nvSpPr>
          <p:cNvPr id="118787" name="Rectangle 4"/>
          <p:cNvSpPr>
            <a:spLocks noGrp="1" noChangeArrowheads="1"/>
          </p:cNvSpPr>
          <p:nvPr>
            <p:ph type="title" idx="4294967295"/>
          </p:nvPr>
        </p:nvSpPr>
        <p:spPr>
          <a:xfrm>
            <a:off x="304800" y="304800"/>
            <a:ext cx="8153400" cy="2133600"/>
          </a:xfrm>
        </p:spPr>
        <p:txBody>
          <a:bodyPr/>
          <a:lstStyle/>
          <a:p>
            <a:pPr marL="482600" defTabSz="863600">
              <a:spcBef>
                <a:spcPct val="30000"/>
              </a:spcBef>
            </a:pPr>
            <a:r>
              <a:rPr lang="de-DE" sz="2400">
                <a:solidFill>
                  <a:schemeClr val="tx1"/>
                </a:solidFill>
                <a:latin typeface="Tahoma" charset="0"/>
              </a:rPr>
              <a:t>error:</a:t>
            </a:r>
            <a:r>
              <a:rPr lang="de-DE" sz="2400" b="1">
                <a:solidFill>
                  <a:schemeClr val="tx1"/>
                </a:solidFill>
                <a:latin typeface="Tahoma" charset="0"/>
              </a:rPr>
              <a:t/>
            </a:r>
            <a:br>
              <a:rPr lang="de-DE" sz="2400" b="1">
                <a:solidFill>
                  <a:schemeClr val="tx1"/>
                </a:solidFill>
                <a:latin typeface="Tahoma" charset="0"/>
              </a:rPr>
            </a:br>
            <a:r>
              <a:rPr lang="de-DE" sz="2400" b="1">
                <a:solidFill>
                  <a:schemeClr val="tx1"/>
                </a:solidFill>
                <a:latin typeface="Tahoma" charset="0"/>
              </a:rPr>
              <a:t>exec sql whenever sqlerror continue;</a:t>
            </a:r>
            <a:br>
              <a:rPr lang="de-DE" sz="2400" b="1">
                <a:solidFill>
                  <a:schemeClr val="tx1"/>
                </a:solidFill>
                <a:latin typeface="Tahoma" charset="0"/>
              </a:rPr>
            </a:br>
            <a:r>
              <a:rPr lang="de-DE" sz="2400" b="1">
                <a:solidFill>
                  <a:schemeClr val="tx1"/>
                </a:solidFill>
                <a:latin typeface="Tahoma" charset="0"/>
              </a:rPr>
              <a:t>exec sql rollback work release;</a:t>
            </a:r>
            <a:br>
              <a:rPr lang="de-DE" sz="2400" b="1">
                <a:solidFill>
                  <a:schemeClr val="tx1"/>
                </a:solidFill>
                <a:latin typeface="Tahoma" charset="0"/>
              </a:rPr>
            </a:br>
            <a:r>
              <a:rPr lang="de-DE" sz="2400">
                <a:solidFill>
                  <a:schemeClr val="tx1"/>
                </a:solidFill>
                <a:latin typeface="Tahoma" charset="0"/>
              </a:rPr>
              <a:t>printf("fehler aufgetreten!\n");</a:t>
            </a:r>
            <a:br>
              <a:rPr lang="de-DE" sz="2400">
                <a:solidFill>
                  <a:schemeClr val="tx1"/>
                </a:solidFill>
                <a:latin typeface="Tahoma" charset="0"/>
              </a:rPr>
            </a:br>
            <a:r>
              <a:rPr lang="de-DE" sz="2400">
                <a:solidFill>
                  <a:schemeClr val="tx1"/>
                </a:solidFill>
                <a:latin typeface="Tahoma" charset="0"/>
              </a:rPr>
              <a:t>exit(-1);</a:t>
            </a:r>
            <a:br>
              <a:rPr lang="de-DE" sz="2400">
                <a:solidFill>
                  <a:schemeClr val="tx1"/>
                </a:solidFill>
                <a:latin typeface="Tahoma" charset="0"/>
              </a:rPr>
            </a:br>
            <a:r>
              <a:rPr lang="de-DE" sz="2400">
                <a:solidFill>
                  <a:schemeClr val="tx1"/>
                </a:solidFill>
                <a:latin typeface="Tahoma" charset="0"/>
              </a:rPr>
              <a:t>}</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de-DE">
                <a:latin typeface="Arial Black" charset="0"/>
              </a:rPr>
              <a:t>Anfragen in Anwendungsprogrammen</a:t>
            </a:r>
          </a:p>
        </p:txBody>
      </p:sp>
      <p:sp>
        <p:nvSpPr>
          <p:cNvPr id="119811" name="Rectangle 4"/>
          <p:cNvSpPr>
            <a:spLocks noGrp="1" noChangeArrowheads="1"/>
          </p:cNvSpPr>
          <p:nvPr>
            <p:ph type="body" idx="1"/>
          </p:nvPr>
        </p:nvSpPr>
        <p:spPr/>
        <p:txBody>
          <a:bodyPr/>
          <a:lstStyle/>
          <a:p>
            <a:r>
              <a:rPr lang="de-DE">
                <a:latin typeface="Tahoma" charset="0"/>
              </a:rPr>
              <a:t>genau ein Tupel im Ergebnis</a:t>
            </a:r>
          </a:p>
          <a:p>
            <a:pPr>
              <a:buFont typeface="Webdings" charset="0"/>
              <a:buNone/>
            </a:pPr>
            <a:endParaRPr lang="de-DE">
              <a:latin typeface="Tahoma" charset="0"/>
            </a:endParaRPr>
          </a:p>
        </p:txBody>
      </p:sp>
      <p:sp>
        <p:nvSpPr>
          <p:cNvPr id="119812" name="Text Box 5"/>
          <p:cNvSpPr txBox="1">
            <a:spLocks noChangeArrowheads="1"/>
          </p:cNvSpPr>
          <p:nvPr/>
        </p:nvSpPr>
        <p:spPr bwMode="auto">
          <a:xfrm>
            <a:off x="1295400" y="2971800"/>
            <a:ext cx="6934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 </a:t>
            </a:r>
            <a:r>
              <a:rPr lang="de-DE" b="1">
                <a:latin typeface="Tahoma" charset="0"/>
              </a:rPr>
              <a:t>exec sql select avg</a:t>
            </a:r>
            <a:r>
              <a:rPr lang="de-DE">
                <a:latin typeface="Tahoma" charset="0"/>
              </a:rPr>
              <a:t> (Semester)</a:t>
            </a:r>
          </a:p>
          <a:p>
            <a:pPr algn="l" eaLnBrk="1" hangingPunct="1">
              <a:spcBef>
                <a:spcPct val="50000"/>
              </a:spcBef>
            </a:pPr>
            <a:r>
              <a:rPr lang="de-DE">
                <a:latin typeface="Tahoma" charset="0"/>
              </a:rPr>
              <a:t>	</a:t>
            </a:r>
            <a:r>
              <a:rPr lang="de-DE" b="1">
                <a:latin typeface="Tahoma" charset="0"/>
              </a:rPr>
              <a:t>into</a:t>
            </a:r>
            <a:r>
              <a:rPr lang="de-DE">
                <a:latin typeface="Tahoma" charset="0"/>
              </a:rPr>
              <a:t> :avgsem</a:t>
            </a:r>
          </a:p>
          <a:p>
            <a:pPr algn="l" eaLnBrk="1" hangingPunct="1">
              <a:spcBef>
                <a:spcPct val="50000"/>
              </a:spcBef>
            </a:pPr>
            <a:r>
              <a:rPr lang="de-DE">
                <a:latin typeface="Tahoma" charset="0"/>
              </a:rPr>
              <a:t>	</a:t>
            </a:r>
            <a:r>
              <a:rPr lang="de-DE" b="1">
                <a:latin typeface="Tahoma" charset="0"/>
              </a:rPr>
              <a:t>from</a:t>
            </a:r>
            <a:r>
              <a:rPr lang="de-DE">
                <a:latin typeface="Tahoma" charset="0"/>
              </a:rPr>
              <a:t> Studenten;</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kumimoji="0" lang="de-DE">
                <a:latin typeface="Arial Black" charset="0"/>
              </a:rPr>
              <a:t>Anfragen in </a:t>
            </a:r>
            <a:br>
              <a:rPr kumimoji="0" lang="de-DE">
                <a:latin typeface="Arial Black" charset="0"/>
              </a:rPr>
            </a:br>
            <a:r>
              <a:rPr kumimoji="0" lang="de-DE">
                <a:latin typeface="Arial Black" charset="0"/>
              </a:rPr>
              <a:t>Anwendungsprogrammen</a:t>
            </a:r>
          </a:p>
        </p:txBody>
      </p:sp>
      <p:sp>
        <p:nvSpPr>
          <p:cNvPr id="120835" name="Text Box 4"/>
          <p:cNvSpPr txBox="1">
            <a:spLocks noChangeArrowheads="1"/>
          </p:cNvSpPr>
          <p:nvPr/>
        </p:nvSpPr>
        <p:spPr bwMode="auto">
          <a:xfrm>
            <a:off x="76200" y="1311275"/>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buFontTx/>
              <a:buChar char="•"/>
            </a:pPr>
            <a:r>
              <a:rPr lang="de-DE">
                <a:latin typeface="Tahoma" charset="0"/>
              </a:rPr>
              <a:t> mehrere Tupel im Ergebnis</a:t>
            </a:r>
          </a:p>
        </p:txBody>
      </p:sp>
      <p:sp>
        <p:nvSpPr>
          <p:cNvPr id="120836" name="Rectangle 5"/>
          <p:cNvSpPr>
            <a:spLocks noChangeArrowheads="1"/>
          </p:cNvSpPr>
          <p:nvPr/>
        </p:nvSpPr>
        <p:spPr bwMode="auto">
          <a:xfrm>
            <a:off x="3276600" y="1371600"/>
            <a:ext cx="3276600" cy="876300"/>
          </a:xfrm>
          <a:prstGeom prst="rect">
            <a:avLst/>
          </a:prstGeom>
          <a:solidFill>
            <a:schemeClr val="bg1"/>
          </a:solidFill>
          <a:ln w="9525">
            <a:solidFill>
              <a:schemeClr val="tx1"/>
            </a:solidFill>
            <a:miter lim="800000"/>
            <a:headEnd/>
            <a:tailEnd/>
          </a:ln>
        </p:spPr>
        <p:txBody>
          <a:bodyPr wrap="none" anchor="ctr"/>
          <a:lstStyle/>
          <a:p>
            <a:pPr eaLnBrk="1" hangingPunct="1">
              <a:lnSpc>
                <a:spcPct val="90000"/>
              </a:lnSpc>
            </a:pPr>
            <a:r>
              <a:rPr lang="de-DE">
                <a:latin typeface="Times New Roman" charset="0"/>
              </a:rPr>
              <a:t>Satzorientierte</a:t>
            </a:r>
          </a:p>
          <a:p>
            <a:pPr eaLnBrk="1" hangingPunct="1">
              <a:lnSpc>
                <a:spcPct val="90000"/>
              </a:lnSpc>
            </a:pPr>
            <a:r>
              <a:rPr lang="de-DE">
                <a:latin typeface="Times New Roman" charset="0"/>
              </a:rPr>
              <a:t>Programmiersprache</a:t>
            </a:r>
          </a:p>
        </p:txBody>
      </p:sp>
      <p:sp>
        <p:nvSpPr>
          <p:cNvPr id="120837" name="Rectangle 6"/>
          <p:cNvSpPr>
            <a:spLocks noChangeArrowheads="1"/>
          </p:cNvSpPr>
          <p:nvPr/>
        </p:nvSpPr>
        <p:spPr bwMode="auto">
          <a:xfrm>
            <a:off x="3962400" y="2413000"/>
            <a:ext cx="1981200" cy="2540000"/>
          </a:xfrm>
          <a:prstGeom prst="rect">
            <a:avLst/>
          </a:prstGeom>
          <a:solidFill>
            <a:schemeClr val="bg1"/>
          </a:solidFill>
          <a:ln w="9525">
            <a:solidFill>
              <a:schemeClr val="tx1"/>
            </a:solidFill>
            <a:miter lim="800000"/>
            <a:headEnd/>
            <a:tailEnd/>
          </a:ln>
        </p:spPr>
        <p:txBody>
          <a:bodyPr wrap="none" anchor="ctr"/>
          <a:lstStyle/>
          <a:p>
            <a:endParaRPr lang="de-DE"/>
          </a:p>
        </p:txBody>
      </p:sp>
      <p:sp>
        <p:nvSpPr>
          <p:cNvPr id="120838" name="Line 7"/>
          <p:cNvSpPr>
            <a:spLocks noChangeShapeType="1"/>
          </p:cNvSpPr>
          <p:nvPr/>
        </p:nvSpPr>
        <p:spPr bwMode="auto">
          <a:xfrm>
            <a:off x="3962400" y="271145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39" name="Line 8"/>
          <p:cNvSpPr>
            <a:spLocks noChangeShapeType="1"/>
          </p:cNvSpPr>
          <p:nvPr/>
        </p:nvSpPr>
        <p:spPr bwMode="auto">
          <a:xfrm>
            <a:off x="3962400" y="30099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40" name="Line 9"/>
          <p:cNvSpPr>
            <a:spLocks noChangeShapeType="1"/>
          </p:cNvSpPr>
          <p:nvPr/>
        </p:nvSpPr>
        <p:spPr bwMode="auto">
          <a:xfrm>
            <a:off x="3962400" y="330835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41" name="Line 10"/>
          <p:cNvSpPr>
            <a:spLocks noChangeShapeType="1"/>
          </p:cNvSpPr>
          <p:nvPr/>
        </p:nvSpPr>
        <p:spPr bwMode="auto">
          <a:xfrm>
            <a:off x="3962400" y="4652963"/>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42" name="Line 11"/>
          <p:cNvSpPr>
            <a:spLocks noChangeShapeType="1"/>
          </p:cNvSpPr>
          <p:nvPr/>
        </p:nvSpPr>
        <p:spPr bwMode="auto">
          <a:xfrm>
            <a:off x="3962400" y="43561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43" name="Line 12"/>
          <p:cNvSpPr>
            <a:spLocks noChangeShapeType="1"/>
          </p:cNvSpPr>
          <p:nvPr/>
        </p:nvSpPr>
        <p:spPr bwMode="auto">
          <a:xfrm>
            <a:off x="3962400" y="4056063"/>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44" name="AutoShape 13"/>
          <p:cNvSpPr>
            <a:spLocks noChangeArrowheads="1"/>
          </p:cNvSpPr>
          <p:nvPr/>
        </p:nvSpPr>
        <p:spPr bwMode="auto">
          <a:xfrm>
            <a:off x="3048000" y="5715000"/>
            <a:ext cx="2667000" cy="955675"/>
          </a:xfrm>
          <a:prstGeom prst="can">
            <a:avLst>
              <a:gd name="adj" fmla="val 50000"/>
            </a:avLst>
          </a:prstGeom>
          <a:solidFill>
            <a:schemeClr val="bg1"/>
          </a:solidFill>
          <a:ln w="9525">
            <a:solidFill>
              <a:schemeClr val="tx1"/>
            </a:solidFill>
            <a:round/>
            <a:headEnd/>
            <a:tailEnd/>
          </a:ln>
        </p:spPr>
        <p:txBody>
          <a:bodyPr wrap="none" anchor="ctr"/>
          <a:lstStyle/>
          <a:p>
            <a:pPr eaLnBrk="1" hangingPunct="1"/>
            <a:endParaRPr lang="de-DE">
              <a:latin typeface="Times New Roman" charset="0"/>
            </a:endParaRPr>
          </a:p>
        </p:txBody>
      </p:sp>
      <p:sp>
        <p:nvSpPr>
          <p:cNvPr id="120845" name="Line 14"/>
          <p:cNvSpPr>
            <a:spLocks noChangeShapeType="1"/>
          </p:cNvSpPr>
          <p:nvPr/>
        </p:nvSpPr>
        <p:spPr bwMode="auto">
          <a:xfrm flipH="1">
            <a:off x="2667000" y="177006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46" name="Line 15"/>
          <p:cNvSpPr>
            <a:spLocks noChangeShapeType="1"/>
          </p:cNvSpPr>
          <p:nvPr/>
        </p:nvSpPr>
        <p:spPr bwMode="auto">
          <a:xfrm>
            <a:off x="2667000" y="1770063"/>
            <a:ext cx="0" cy="4378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47" name="Line 16"/>
          <p:cNvSpPr>
            <a:spLocks noChangeShapeType="1"/>
          </p:cNvSpPr>
          <p:nvPr/>
        </p:nvSpPr>
        <p:spPr bwMode="auto">
          <a:xfrm>
            <a:off x="2667000" y="6148388"/>
            <a:ext cx="381000" cy="23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0848" name="Text Box 25"/>
          <p:cNvSpPr txBox="1">
            <a:spLocks noChangeArrowheads="1"/>
          </p:cNvSpPr>
          <p:nvPr/>
        </p:nvSpPr>
        <p:spPr bwMode="auto">
          <a:xfrm>
            <a:off x="3124200" y="5715000"/>
            <a:ext cx="281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imes New Roman" charset="0"/>
              </a:rPr>
              <a:t>mengenorientiertes</a:t>
            </a:r>
          </a:p>
          <a:p>
            <a:pPr eaLnBrk="1" hangingPunct="1">
              <a:spcBef>
                <a:spcPct val="25000"/>
              </a:spcBef>
            </a:pPr>
            <a:r>
              <a:rPr lang="de-DE">
                <a:latin typeface="Times New Roman" charset="0"/>
              </a:rPr>
              <a:t>DBMS</a:t>
            </a:r>
          </a:p>
        </p:txBody>
      </p:sp>
      <p:sp>
        <p:nvSpPr>
          <p:cNvPr id="120849" name="Text Box 26"/>
          <p:cNvSpPr txBox="1">
            <a:spLocks noChangeArrowheads="1"/>
          </p:cNvSpPr>
          <p:nvPr/>
        </p:nvSpPr>
        <p:spPr bwMode="auto">
          <a:xfrm>
            <a:off x="914400" y="3429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1. Anfrage</a:t>
            </a:r>
          </a:p>
        </p:txBody>
      </p:sp>
      <p:sp>
        <p:nvSpPr>
          <p:cNvPr id="120850" name="Text Box 27"/>
          <p:cNvSpPr txBox="1">
            <a:spLocks noChangeArrowheads="1"/>
          </p:cNvSpPr>
          <p:nvPr/>
        </p:nvSpPr>
        <p:spPr bwMode="auto">
          <a:xfrm>
            <a:off x="6400800" y="23622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a:latin typeface="Times New Roman" charset="0"/>
              </a:rPr>
              <a:t>3. </a:t>
            </a:r>
            <a:r>
              <a:rPr lang="de-DE">
                <a:latin typeface="Tahoma" charset="0"/>
              </a:rPr>
              <a:t>Tupel sequentiell </a:t>
            </a:r>
          </a:p>
          <a:p>
            <a:pPr algn="l" eaLnBrk="1" hangingPunct="1"/>
            <a:r>
              <a:rPr lang="de-DE">
                <a:latin typeface="Tahoma" charset="0"/>
              </a:rPr>
              <a:t>verarbeiten</a:t>
            </a:r>
          </a:p>
        </p:txBody>
      </p:sp>
      <p:sp>
        <p:nvSpPr>
          <p:cNvPr id="120851" name="Text Box 28"/>
          <p:cNvSpPr txBox="1">
            <a:spLocks noChangeArrowheads="1"/>
          </p:cNvSpPr>
          <p:nvPr/>
        </p:nvSpPr>
        <p:spPr bwMode="auto">
          <a:xfrm>
            <a:off x="6324600" y="40386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a:latin typeface="Tahoma" charset="0"/>
              </a:rPr>
              <a:t>4. Cursor/Iterator schließen</a:t>
            </a:r>
          </a:p>
        </p:txBody>
      </p:sp>
      <p:sp>
        <p:nvSpPr>
          <p:cNvPr id="120852" name="Text Box 31"/>
          <p:cNvSpPr txBox="1">
            <a:spLocks noChangeArrowheads="1"/>
          </p:cNvSpPr>
          <p:nvPr/>
        </p:nvSpPr>
        <p:spPr bwMode="auto">
          <a:xfrm>
            <a:off x="6019800" y="5029200"/>
            <a:ext cx="419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a:latin typeface="Tahoma" charset="0"/>
              </a:rPr>
              <a:t>2. Anfrage auswerten, Ergebnistupel im </a:t>
            </a:r>
          </a:p>
          <a:p>
            <a:pPr algn="l" eaLnBrk="1" hangingPunct="1"/>
            <a:r>
              <a:rPr lang="de-DE">
                <a:latin typeface="Tahoma" charset="0"/>
              </a:rPr>
              <a:t>Cursor/Iterator/</a:t>
            </a:r>
          </a:p>
          <a:p>
            <a:pPr algn="l" eaLnBrk="1" hangingPunct="1"/>
            <a:r>
              <a:rPr lang="de-DE">
                <a:latin typeface="Tahoma" charset="0"/>
              </a:rPr>
              <a:t>ResultSet bereitstellen</a:t>
            </a:r>
          </a:p>
        </p:txBody>
      </p:sp>
      <p:sp>
        <p:nvSpPr>
          <p:cNvPr id="120853" name="Line 33"/>
          <p:cNvSpPr>
            <a:spLocks noChangeShapeType="1"/>
          </p:cNvSpPr>
          <p:nvPr/>
        </p:nvSpPr>
        <p:spPr bwMode="auto">
          <a:xfrm>
            <a:off x="62484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0854" name="Line 34"/>
          <p:cNvSpPr>
            <a:spLocks noChangeShapeType="1"/>
          </p:cNvSpPr>
          <p:nvPr/>
        </p:nvSpPr>
        <p:spPr bwMode="auto">
          <a:xfrm flipH="1">
            <a:off x="5943600" y="2514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0855" name="Line 35"/>
          <p:cNvSpPr>
            <a:spLocks noChangeShapeType="1"/>
          </p:cNvSpPr>
          <p:nvPr/>
        </p:nvSpPr>
        <p:spPr bwMode="auto">
          <a:xfrm>
            <a:off x="6248400" y="2514600"/>
            <a:ext cx="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20856" name="Line 36"/>
          <p:cNvSpPr>
            <a:spLocks noChangeShapeType="1"/>
          </p:cNvSpPr>
          <p:nvPr/>
        </p:nvSpPr>
        <p:spPr bwMode="auto">
          <a:xfrm flipH="1">
            <a:off x="5943600" y="2895600"/>
            <a:ext cx="3048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0857" name="Line 37"/>
          <p:cNvSpPr>
            <a:spLocks noChangeShapeType="1"/>
          </p:cNvSpPr>
          <p:nvPr/>
        </p:nvSpPr>
        <p:spPr bwMode="auto">
          <a:xfrm>
            <a:off x="6248400" y="2895600"/>
            <a:ext cx="0" cy="228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20858" name="Line 38"/>
          <p:cNvSpPr>
            <a:spLocks noChangeShapeType="1"/>
          </p:cNvSpPr>
          <p:nvPr/>
        </p:nvSpPr>
        <p:spPr bwMode="auto">
          <a:xfrm flipH="1">
            <a:off x="5943600" y="3124200"/>
            <a:ext cx="3048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cxnSp>
        <p:nvCxnSpPr>
          <p:cNvPr id="120859" name="AutoShape 39"/>
          <p:cNvCxnSpPr>
            <a:cxnSpLocks noChangeShapeType="1"/>
            <a:stCxn id="120848" idx="0"/>
            <a:endCxn id="120837" idx="2"/>
          </p:cNvCxnSpPr>
          <p:nvPr/>
        </p:nvCxnSpPr>
        <p:spPr bwMode="auto">
          <a:xfrm rot="-5400000">
            <a:off x="4362450" y="5124450"/>
            <a:ext cx="762000" cy="419100"/>
          </a:xfrm>
          <a:prstGeom prst="bentConnector3">
            <a:avLst>
              <a:gd name="adj1" fmla="val 50000"/>
            </a:avLst>
          </a:prstGeom>
          <a:noFill/>
          <a:ln w="6350">
            <a:solidFill>
              <a:schemeClr val="tx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de-DE">
                <a:latin typeface="Arial Black" charset="0"/>
              </a:rPr>
              <a:t>Cursor-Schnittstelle in SQL</a:t>
            </a:r>
          </a:p>
        </p:txBody>
      </p:sp>
      <p:sp>
        <p:nvSpPr>
          <p:cNvPr id="121859" name="Text Box 3"/>
          <p:cNvSpPr txBox="1">
            <a:spLocks noChangeArrowheads="1"/>
          </p:cNvSpPr>
          <p:nvPr/>
        </p:nvSpPr>
        <p:spPr bwMode="auto">
          <a:xfrm>
            <a:off x="228600" y="1828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a:latin typeface="Times New Roman" charset="0"/>
            </a:endParaRPr>
          </a:p>
        </p:txBody>
      </p:sp>
      <p:sp>
        <p:nvSpPr>
          <p:cNvPr id="121860" name="Text Box 4"/>
          <p:cNvSpPr txBox="1">
            <a:spLocks noChangeArrowheads="1"/>
          </p:cNvSpPr>
          <p:nvPr/>
        </p:nvSpPr>
        <p:spPr bwMode="auto">
          <a:xfrm>
            <a:off x="381000" y="1143000"/>
            <a:ext cx="8763000" cy="418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0000"/>
              </a:spcBef>
              <a:buClr>
                <a:srgbClr val="FFFF00"/>
              </a:buClr>
              <a:buFont typeface="Webdings" charset="0"/>
              <a:buAutoNum type="arabicPeriod"/>
            </a:pPr>
            <a:r>
              <a:rPr lang="de-DE" b="1">
                <a:latin typeface="Tahoma" charset="0"/>
              </a:rPr>
              <a:t>exec sql declare</a:t>
            </a:r>
            <a:r>
              <a:rPr lang="de-DE">
                <a:latin typeface="Tahoma" charset="0"/>
              </a:rPr>
              <a:t> c4profs </a:t>
            </a:r>
            <a:r>
              <a:rPr lang="de-DE" b="1">
                <a:latin typeface="Tahoma" charset="0"/>
              </a:rPr>
              <a:t>cursor for</a:t>
            </a:r>
            <a:r>
              <a:rPr lang="de-DE">
                <a:latin typeface="Tahoma" charset="0"/>
              </a:rPr>
              <a:t>						</a:t>
            </a:r>
            <a:r>
              <a:rPr lang="de-DE" b="1">
                <a:latin typeface="Tahoma" charset="0"/>
              </a:rPr>
              <a:t>select</a:t>
            </a:r>
            <a:r>
              <a:rPr lang="de-DE">
                <a:latin typeface="Tahoma" charset="0"/>
              </a:rPr>
              <a:t> Name, Raum							</a:t>
            </a:r>
            <a:r>
              <a:rPr lang="de-DE" b="1">
                <a:latin typeface="Tahoma" charset="0"/>
              </a:rPr>
              <a:t>from</a:t>
            </a:r>
            <a:r>
              <a:rPr lang="de-DE">
                <a:latin typeface="Tahoma" charset="0"/>
              </a:rPr>
              <a:t> Professoren							</a:t>
            </a:r>
            <a:r>
              <a:rPr lang="de-DE" b="1">
                <a:latin typeface="Tahoma" charset="0"/>
              </a:rPr>
              <a:t>where</a:t>
            </a:r>
            <a:r>
              <a:rPr lang="de-DE">
                <a:latin typeface="Tahoma" charset="0"/>
              </a:rPr>
              <a:t> Rang=‘C4‘;</a:t>
            </a:r>
          </a:p>
          <a:p>
            <a:pPr algn="l" eaLnBrk="1" hangingPunct="1">
              <a:spcBef>
                <a:spcPct val="20000"/>
              </a:spcBef>
              <a:buClr>
                <a:srgbClr val="FFFF00"/>
              </a:buClr>
              <a:buFont typeface="Webdings" charset="0"/>
              <a:buAutoNum type="arabicPeriod"/>
            </a:pPr>
            <a:r>
              <a:rPr lang="de-DE" b="1">
                <a:latin typeface="Tahoma" charset="0"/>
              </a:rPr>
              <a:t>exec sql open</a:t>
            </a:r>
            <a:r>
              <a:rPr lang="de-DE">
                <a:latin typeface="Tahoma" charset="0"/>
              </a:rPr>
              <a:t> c4profs;</a:t>
            </a:r>
          </a:p>
          <a:p>
            <a:pPr algn="l" eaLnBrk="1" hangingPunct="1">
              <a:spcBef>
                <a:spcPct val="20000"/>
              </a:spcBef>
              <a:buClr>
                <a:srgbClr val="FFFF00"/>
              </a:buClr>
              <a:buFont typeface="Webdings" charset="0"/>
              <a:buAutoNum type="arabicPeriod"/>
            </a:pPr>
            <a:endParaRPr lang="de-DE">
              <a:latin typeface="Tahoma" charset="0"/>
            </a:endParaRPr>
          </a:p>
          <a:p>
            <a:pPr algn="l" eaLnBrk="1" hangingPunct="1">
              <a:spcBef>
                <a:spcPct val="20000"/>
              </a:spcBef>
              <a:buClr>
                <a:srgbClr val="FFFF00"/>
              </a:buClr>
              <a:buFont typeface="Webdings" charset="0"/>
              <a:buAutoNum type="arabicPeriod"/>
            </a:pPr>
            <a:r>
              <a:rPr lang="de-DE" b="1">
                <a:latin typeface="Tahoma" charset="0"/>
              </a:rPr>
              <a:t>exec sql fetch</a:t>
            </a:r>
            <a:r>
              <a:rPr lang="de-DE">
                <a:latin typeface="Tahoma" charset="0"/>
              </a:rPr>
              <a:t> c4profs into :pname, :praum;</a:t>
            </a:r>
          </a:p>
          <a:p>
            <a:pPr algn="l" eaLnBrk="1" hangingPunct="1">
              <a:spcBef>
                <a:spcPct val="20000"/>
              </a:spcBef>
              <a:buClr>
                <a:srgbClr val="FFFF00"/>
              </a:buClr>
              <a:buFont typeface="Webdings" charset="0"/>
              <a:buAutoNum type="arabicPeriod"/>
            </a:pPr>
            <a:endParaRPr lang="de-DE">
              <a:latin typeface="Tahoma" charset="0"/>
            </a:endParaRPr>
          </a:p>
          <a:p>
            <a:pPr algn="l" eaLnBrk="1" hangingPunct="1">
              <a:spcBef>
                <a:spcPct val="20000"/>
              </a:spcBef>
              <a:buClr>
                <a:srgbClr val="FFFF00"/>
              </a:buClr>
              <a:buFont typeface="Webdings" charset="0"/>
              <a:buAutoNum type="arabicPeriod"/>
            </a:pPr>
            <a:r>
              <a:rPr lang="de-DE" b="1">
                <a:latin typeface="Tahoma" charset="0"/>
              </a:rPr>
              <a:t>exec sql close</a:t>
            </a:r>
            <a:r>
              <a:rPr lang="de-DE">
                <a:latin typeface="Tahoma" charset="0"/>
              </a:rPr>
              <a:t> c4profs;</a:t>
            </a:r>
          </a:p>
          <a:p>
            <a:pPr algn="l" eaLnBrk="1" hangingPunct="1">
              <a:spcBef>
                <a:spcPct val="20000"/>
              </a:spcBef>
              <a:buClr>
                <a:srgbClr val="FFFF00"/>
              </a:buClr>
              <a:buFont typeface="Webdings" charset="0"/>
              <a:buNone/>
            </a:pPr>
            <a:r>
              <a:rPr lang="de-DE">
                <a:latin typeface="Tahoma" charset="0"/>
              </a:rPr>
              <a:t>			</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de-DE">
                <a:latin typeface="Arial Black" charset="0"/>
              </a:rPr>
              <a:t>JDBC: Java Database Connectivity</a:t>
            </a:r>
          </a:p>
        </p:txBody>
      </p:sp>
      <p:sp>
        <p:nvSpPr>
          <p:cNvPr id="122883" name="Rectangle 3"/>
          <p:cNvSpPr>
            <a:spLocks noGrp="1" noChangeArrowheads="1"/>
          </p:cNvSpPr>
          <p:nvPr>
            <p:ph type="body" idx="1"/>
          </p:nvPr>
        </p:nvSpPr>
        <p:spPr/>
        <p:txBody>
          <a:bodyPr/>
          <a:lstStyle/>
          <a:p>
            <a:r>
              <a:rPr lang="de-DE">
                <a:latin typeface="Tahoma" charset="0"/>
              </a:rPr>
              <a:t>Standardisierte Schnittstelle zur Anbindung von relationalen Datenbanken an Java</a:t>
            </a:r>
          </a:p>
          <a:p>
            <a:r>
              <a:rPr lang="de-DE">
                <a:latin typeface="Tahoma" charset="0"/>
              </a:rPr>
              <a:t>Wird heute fast immer für die Anbindung von Datenbanken an das Internet/Web verwendet</a:t>
            </a:r>
          </a:p>
          <a:p>
            <a:pPr lvl="1"/>
            <a:r>
              <a:rPr lang="de-DE">
                <a:latin typeface="Tahoma" charset="0"/>
              </a:rPr>
              <a:t>Java Servlets als dynamische Erweiterung von Webservern</a:t>
            </a:r>
          </a:p>
          <a:p>
            <a:pPr lvl="1"/>
            <a:r>
              <a:rPr lang="de-DE">
                <a:latin typeface="Tahoma" charset="0"/>
              </a:rPr>
              <a:t>Java Server Pages (JSP): HTML-Seiten mit eingebetteten Java Programmfragmenten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de-DE">
                <a:latin typeface="Arial Black" charset="0"/>
              </a:rPr>
              <a:t>Zugriff auf Datenbanken via JDBC</a:t>
            </a:r>
          </a:p>
        </p:txBody>
      </p:sp>
      <p:graphicFrame>
        <p:nvGraphicFramePr>
          <p:cNvPr id="10242" name="Object 3"/>
          <p:cNvGraphicFramePr>
            <a:graphicFrameLocks noChangeAspect="1"/>
          </p:cNvGraphicFramePr>
          <p:nvPr/>
        </p:nvGraphicFramePr>
        <p:xfrm>
          <a:off x="0" y="2014538"/>
          <a:ext cx="9144000" cy="4060825"/>
        </p:xfrm>
        <a:graphic>
          <a:graphicData uri="http://schemas.openxmlformats.org/presentationml/2006/ole">
            <mc:AlternateContent xmlns:mc="http://schemas.openxmlformats.org/markup-compatibility/2006">
              <mc:Choice xmlns:v="urn:schemas-microsoft-com:vml" Requires="v">
                <p:oleObj spid="_x0000_s10263" name="VISIO" r:id="rId4" imgW="6367680" imgH="2826720" progId="Visio.Drawing.6">
                  <p:embed/>
                </p:oleObj>
              </mc:Choice>
              <mc:Fallback>
                <p:oleObj name="VISIO" r:id="rId4" imgW="6367680" imgH="282672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4538"/>
                        <a:ext cx="91440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de-DE">
                <a:latin typeface="Arial Black" charset="0"/>
              </a:rPr>
              <a:t>           Web-Anbindung von Datenbanken via Servlets/JDBC        </a:t>
            </a:r>
          </a:p>
        </p:txBody>
      </p:sp>
      <p:sp>
        <p:nvSpPr>
          <p:cNvPr id="11268" name="Line 5"/>
          <p:cNvSpPr>
            <a:spLocks noChangeShapeType="1"/>
          </p:cNvSpPr>
          <p:nvPr/>
        </p:nvSpPr>
        <p:spPr bwMode="auto">
          <a:xfrm>
            <a:off x="4495800" y="3505200"/>
            <a:ext cx="1752600" cy="381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aphicFrame>
        <p:nvGraphicFramePr>
          <p:cNvPr id="11266" name="Object 6"/>
          <p:cNvGraphicFramePr>
            <a:graphicFrameLocks noChangeAspect="1"/>
          </p:cNvGraphicFramePr>
          <p:nvPr/>
        </p:nvGraphicFramePr>
        <p:xfrm>
          <a:off x="-152400" y="304800"/>
          <a:ext cx="9296400" cy="6518275"/>
        </p:xfrm>
        <a:graphic>
          <a:graphicData uri="http://schemas.openxmlformats.org/presentationml/2006/ole">
            <mc:AlternateContent xmlns:mc="http://schemas.openxmlformats.org/markup-compatibility/2006">
              <mc:Choice xmlns:v="urn:schemas-microsoft-com:vml" Requires="v">
                <p:oleObj spid="_x0000_s11288" name="VISIO" r:id="rId4" imgW="7819920" imgH="6281640" progId="Visio.Drawing.6">
                  <p:embed/>
                </p:oleObj>
              </mc:Choice>
              <mc:Fallback>
                <p:oleObj name="VISIO" r:id="rId4" imgW="7819920" imgH="6281640" progId="Visio.Drawing.6">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
                        <a:ext cx="9296400" cy="651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28600" y="2133600"/>
            <a:ext cx="5486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 distinct </a:t>
            </a:r>
            <a:r>
              <a:rPr lang="de-DE">
                <a:latin typeface="Tahoma" charset="0"/>
              </a:rPr>
              <a:t>Rang</a:t>
            </a:r>
          </a:p>
          <a:p>
            <a:pPr algn="l" eaLnBrk="1" hangingPunct="1">
              <a:spcBef>
                <a:spcPct val="50000"/>
              </a:spcBef>
            </a:pPr>
            <a:r>
              <a:rPr lang="de-DE" b="1">
                <a:latin typeface="Tahoma" charset="0"/>
              </a:rPr>
              <a:t>from</a:t>
            </a:r>
            <a:r>
              <a:rPr lang="de-DE">
                <a:latin typeface="Tahoma" charset="0"/>
              </a:rPr>
              <a:t> Professoren</a:t>
            </a:r>
          </a:p>
        </p:txBody>
      </p:sp>
      <p:graphicFrame>
        <p:nvGraphicFramePr>
          <p:cNvPr id="12332" name="Group 44"/>
          <p:cNvGraphicFramePr>
            <a:graphicFrameLocks noGrp="1"/>
          </p:cNvGraphicFramePr>
          <p:nvPr/>
        </p:nvGraphicFramePr>
        <p:xfrm>
          <a:off x="5791200" y="3581400"/>
          <a:ext cx="1905000" cy="1366839"/>
        </p:xfrm>
        <a:graphic>
          <a:graphicData uri="http://schemas.openxmlformats.org/drawingml/2006/table">
            <a:tbl>
              <a:tblPr/>
              <a:tblGrid>
                <a:gridCol w="1905000"/>
              </a:tblGrid>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Rang</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C3</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C4</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733" name="Rectangle 45"/>
          <p:cNvSpPr>
            <a:spLocks noGrp="1" noChangeArrowheads="1"/>
          </p:cNvSpPr>
          <p:nvPr>
            <p:ph type="title"/>
          </p:nvPr>
        </p:nvSpPr>
        <p:spPr/>
        <p:txBody>
          <a:bodyPr/>
          <a:lstStyle/>
          <a:p>
            <a:r>
              <a:rPr kumimoji="0" lang="de-DE" b="1">
                <a:solidFill>
                  <a:schemeClr val="tx1"/>
                </a:solidFill>
                <a:latin typeface="Tahoma" charset="0"/>
              </a:rPr>
              <a:t>Duplikateliminierung</a:t>
            </a:r>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e-DE">
                <a:latin typeface="Arial Black" charset="0"/>
              </a:rPr>
              <a:t>JDBC-Beispielprogramm</a:t>
            </a:r>
          </a:p>
        </p:txBody>
      </p:sp>
      <p:sp>
        <p:nvSpPr>
          <p:cNvPr id="123907" name="Text Box 3"/>
          <p:cNvSpPr txBox="1">
            <a:spLocks noChangeArrowheads="1"/>
          </p:cNvSpPr>
          <p:nvPr/>
        </p:nvSpPr>
        <p:spPr bwMode="auto">
          <a:xfrm>
            <a:off x="0" y="126841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endParaRPr lang="de-DE" sz="2000"/>
          </a:p>
        </p:txBody>
      </p:sp>
      <p:sp>
        <p:nvSpPr>
          <p:cNvPr id="123908" name="Text Box 4"/>
          <p:cNvSpPr txBox="1">
            <a:spLocks noChangeArrowheads="1"/>
          </p:cNvSpPr>
          <p:nvPr/>
        </p:nvSpPr>
        <p:spPr bwMode="auto">
          <a:xfrm>
            <a:off x="0" y="1196975"/>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a:t>import java.sql.*;   import java.io.*;</a:t>
            </a:r>
          </a:p>
          <a:p>
            <a:pPr algn="l"/>
            <a:r>
              <a:rPr lang="de-DE"/>
              <a:t>public class ResultSetExample {</a:t>
            </a:r>
          </a:p>
          <a:p>
            <a:pPr algn="l"/>
            <a:r>
              <a:rPr lang="de-DE"/>
              <a:t>  public static void main(String[] argv) {</a:t>
            </a:r>
          </a:p>
          <a:p>
            <a:pPr algn="l"/>
            <a:r>
              <a:rPr lang="de-DE"/>
              <a:t>    Statement sql_stmt = null;</a:t>
            </a:r>
          </a:p>
          <a:p>
            <a:pPr algn="l"/>
            <a:r>
              <a:rPr lang="de-DE"/>
              <a:t>    Connection conn = null;</a:t>
            </a:r>
          </a:p>
          <a:p>
            <a:pPr algn="l"/>
            <a:r>
              <a:rPr lang="de-DE"/>
              <a:t>    try {</a:t>
            </a:r>
          </a:p>
          <a:p>
            <a:pPr algn="l"/>
            <a:r>
              <a:rPr lang="de-DE"/>
              <a:t>      Class.forName("oracle.jdbc.driver.OracleDriver");</a:t>
            </a:r>
          </a:p>
          <a:p>
            <a:pPr algn="l"/>
            <a:r>
              <a:rPr lang="de-DE"/>
              <a:t>      conn = DriverManager.getConnection     </a:t>
            </a:r>
          </a:p>
          <a:p>
            <a:pPr algn="l"/>
            <a:r>
              <a:rPr lang="de-DE"/>
              <a:t>                 ("jdbc:oracle:oci8:@lsintern-db", "nobody", "Passwort");</a:t>
            </a:r>
          </a:p>
          <a:p>
            <a:pPr algn="l"/>
            <a:r>
              <a:rPr lang="de-DE"/>
              <a:t>      sql_stmt = conn.createStatement();</a:t>
            </a:r>
          </a:p>
          <a:p>
            <a:pPr algn="l"/>
            <a:r>
              <a:rPr lang="de-DE"/>
              <a:t>    }</a:t>
            </a:r>
          </a:p>
          <a:p>
            <a:pPr algn="l"/>
            <a:r>
              <a:rPr lang="de-DE"/>
              <a:t>    catch (Exception e) {</a:t>
            </a:r>
          </a:p>
          <a:p>
            <a:pPr algn="l"/>
            <a:r>
              <a:rPr lang="de-DE"/>
              <a:t>      System.err.println("Folgender Fehler ist aufgetreten: " + e);</a:t>
            </a:r>
          </a:p>
          <a:p>
            <a:pPr algn="l"/>
            <a:r>
              <a:rPr lang="de-DE"/>
              <a:t>      System.exit(-1);      }</a:t>
            </a:r>
          </a:p>
          <a:p>
            <a:pPr algn="l"/>
            <a:r>
              <a:rPr lang="de-DE"/>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0" y="126841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endParaRPr lang="de-DE" sz="2000"/>
          </a:p>
        </p:txBody>
      </p:sp>
      <p:sp>
        <p:nvSpPr>
          <p:cNvPr id="124931" name="Text Box 3"/>
          <p:cNvSpPr txBox="1">
            <a:spLocks noChangeArrowheads="1"/>
          </p:cNvSpPr>
          <p:nvPr/>
        </p:nvSpPr>
        <p:spPr bwMode="auto">
          <a:xfrm>
            <a:off x="0" y="0"/>
            <a:ext cx="9144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a:t>try {</a:t>
            </a:r>
          </a:p>
          <a:p>
            <a:pPr algn="l"/>
            <a:r>
              <a:rPr lang="de-DE"/>
              <a:t>      ResultSet rset = sql_stmt.executeQuery(</a:t>
            </a:r>
          </a:p>
          <a:p>
            <a:pPr algn="l"/>
            <a:r>
              <a:rPr lang="de-DE"/>
              <a:t>           "select avg(Semester) from Studenten");</a:t>
            </a:r>
          </a:p>
          <a:p>
            <a:pPr algn="l"/>
            <a:r>
              <a:rPr lang="de-DE"/>
              <a:t>      rset.next();   </a:t>
            </a:r>
            <a:r>
              <a:rPr lang="de-DE">
                <a:solidFill>
                  <a:srgbClr val="CC0099"/>
                </a:solidFill>
              </a:rPr>
              <a:t>// eigentlich zu prüfen, ob Ergebnis leer</a:t>
            </a:r>
          </a:p>
          <a:p>
            <a:pPr algn="l"/>
            <a:r>
              <a:rPr lang="de-DE"/>
              <a:t>      System.out.println("Durchschnittsalter: " + rset.getDouble(1));</a:t>
            </a:r>
          </a:p>
          <a:p>
            <a:pPr algn="l"/>
            <a:r>
              <a:rPr lang="de-DE"/>
              <a:t>      rset.close();</a:t>
            </a:r>
          </a:p>
          <a:p>
            <a:pPr algn="l"/>
            <a:r>
              <a:rPr lang="de-DE"/>
              <a:t>    }</a:t>
            </a:r>
          </a:p>
          <a:p>
            <a:pPr algn="l"/>
            <a:r>
              <a:rPr lang="de-DE"/>
              <a:t>    catch(SQLException se) {</a:t>
            </a:r>
          </a:p>
          <a:p>
            <a:pPr algn="l"/>
            <a:r>
              <a:rPr lang="de-DE"/>
              <a:t>      System.out.println("Error: " + se);</a:t>
            </a:r>
          </a:p>
          <a:p>
            <a:pPr algn="l"/>
            <a:r>
              <a:rPr lang="de-DE"/>
              <a:t>    }</a:t>
            </a:r>
          </a:p>
          <a:p>
            <a:pPr algn="l"/>
            <a:r>
              <a:rPr lang="de-DE"/>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5"/>
          <p:cNvSpPr txBox="1">
            <a:spLocks noChangeArrowheads="1"/>
          </p:cNvSpPr>
          <p:nvPr/>
        </p:nvSpPr>
        <p:spPr bwMode="auto">
          <a:xfrm>
            <a:off x="0" y="1268413"/>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endParaRPr lang="de-DE" sz="2000"/>
          </a:p>
        </p:txBody>
      </p:sp>
      <p:sp>
        <p:nvSpPr>
          <p:cNvPr id="125955" name="Text Box 6"/>
          <p:cNvSpPr txBox="1">
            <a:spLocks noChangeArrowheads="1"/>
          </p:cNvSpPr>
          <p:nvPr/>
        </p:nvSpPr>
        <p:spPr bwMode="auto">
          <a:xfrm>
            <a:off x="0" y="0"/>
            <a:ext cx="9144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a:t>try {</a:t>
            </a:r>
          </a:p>
          <a:p>
            <a:pPr algn="l"/>
            <a:r>
              <a:rPr lang="de-DE"/>
              <a:t>      ResultSet rset = sql_stmt.executeQuery(</a:t>
            </a:r>
          </a:p>
          <a:p>
            <a:pPr algn="l"/>
            <a:r>
              <a:rPr lang="de-DE"/>
              <a:t>        "select Name, Raum from Professoren where Rang = 'C4'");</a:t>
            </a:r>
          </a:p>
          <a:p>
            <a:pPr algn="l"/>
            <a:r>
              <a:rPr lang="de-DE"/>
              <a:t>      System.out.println("C4-Professoren:");</a:t>
            </a:r>
          </a:p>
          <a:p>
            <a:pPr algn="l"/>
            <a:r>
              <a:rPr lang="de-DE"/>
              <a:t>      while(rset.next())  {</a:t>
            </a:r>
          </a:p>
          <a:p>
            <a:pPr algn="l"/>
            <a:r>
              <a:rPr lang="de-DE"/>
              <a:t>           System.out.println(rset.getString("Name") + " " + </a:t>
            </a:r>
          </a:p>
          <a:p>
            <a:pPr algn="l"/>
            <a:r>
              <a:rPr lang="de-DE"/>
              <a:t>                           rset.getInt("Raum"));</a:t>
            </a:r>
          </a:p>
          <a:p>
            <a:pPr algn="l"/>
            <a:r>
              <a:rPr lang="de-DE"/>
              <a:t>      }</a:t>
            </a:r>
          </a:p>
          <a:p>
            <a:pPr algn="l"/>
            <a:r>
              <a:rPr lang="de-DE"/>
              <a:t>      rset.close();</a:t>
            </a:r>
          </a:p>
          <a:p>
            <a:pPr algn="l"/>
            <a:r>
              <a:rPr lang="de-DE"/>
              <a:t>    }</a:t>
            </a:r>
          </a:p>
          <a:p>
            <a:pPr algn="l"/>
            <a:r>
              <a:rPr lang="de-DE"/>
              <a:t>    catch(SQLException se) {System.out.println("Error: " + se); }</a:t>
            </a:r>
          </a:p>
          <a:p>
            <a:pPr algn="l"/>
            <a:r>
              <a:rPr lang="de-DE"/>
              <a:t>    try {</a:t>
            </a:r>
          </a:p>
          <a:p>
            <a:pPr algn="l"/>
            <a:r>
              <a:rPr lang="de-DE"/>
              <a:t>      sql_stmt.close(); conn.close();</a:t>
            </a:r>
          </a:p>
          <a:p>
            <a:pPr algn="l"/>
            <a:r>
              <a:rPr lang="de-DE"/>
              <a:t>    } </a:t>
            </a:r>
          </a:p>
          <a:p>
            <a:pPr algn="l"/>
            <a:r>
              <a:rPr lang="de-DE"/>
              <a:t>    catch (SQLException e) {</a:t>
            </a:r>
          </a:p>
          <a:p>
            <a:pPr algn="l"/>
            <a:r>
              <a:rPr lang="de-DE"/>
              <a:t>      System.out.println("Fehler beim Schliessen der DB: " + e);</a:t>
            </a:r>
          </a:p>
          <a:p>
            <a:pPr algn="l">
              <a:lnSpc>
                <a:spcPct val="80000"/>
              </a:lnSpc>
            </a:pPr>
            <a:r>
              <a:rPr lang="de-DE"/>
              <a:t>    }</a:t>
            </a:r>
          </a:p>
          <a:p>
            <a:pPr algn="l">
              <a:lnSpc>
                <a:spcPct val="80000"/>
              </a:lnSpc>
            </a:pPr>
            <a:r>
              <a:rPr lang="de-DE"/>
              <a:t>  }</a:t>
            </a:r>
          </a:p>
          <a:p>
            <a:pPr algn="l">
              <a:lnSpc>
                <a:spcPct val="80000"/>
              </a:lnSpc>
            </a:pPr>
            <a:r>
              <a:rPr lang="de-DE"/>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1"/>
          <p:cNvSpPr>
            <a:spLocks noGrp="1"/>
          </p:cNvSpPr>
          <p:nvPr>
            <p:ph type="title"/>
          </p:nvPr>
        </p:nvSpPr>
        <p:spPr>
          <a:xfrm>
            <a:off x="0" y="-99392"/>
            <a:ext cx="9144000" cy="1944216"/>
          </a:xfrm>
        </p:spPr>
        <p:txBody>
          <a:bodyPr/>
          <a:lstStyle/>
          <a:p>
            <a:r>
              <a:rPr lang="de-DE" dirty="0">
                <a:latin typeface="Arial Black" charset="0"/>
              </a:rPr>
              <a:t>Sicherheitsproblem: SQL </a:t>
            </a:r>
            <a:r>
              <a:rPr lang="de-DE" dirty="0" err="1" smtClean="0">
                <a:latin typeface="Arial Black" charset="0"/>
              </a:rPr>
              <a:t>Injection</a:t>
            </a:r>
            <a:r>
              <a:rPr lang="de-DE" dirty="0" smtClean="0">
                <a:latin typeface="Arial Black" charset="0"/>
              </a:rPr>
              <a:t/>
            </a:r>
            <a:br>
              <a:rPr lang="de-DE" dirty="0" smtClean="0">
                <a:latin typeface="Arial Black" charset="0"/>
              </a:rPr>
            </a:br>
            <a:r>
              <a:rPr lang="de-DE" dirty="0" smtClean="0">
                <a:latin typeface="Arial Black" charset="0"/>
              </a:rPr>
              <a:t/>
            </a:r>
            <a:br>
              <a:rPr lang="de-DE" dirty="0" smtClean="0">
                <a:latin typeface="Arial Black" charset="0"/>
              </a:rPr>
            </a:br>
            <a:r>
              <a:rPr lang="de-DE" dirty="0" smtClean="0">
                <a:latin typeface="Arial Black" charset="0"/>
              </a:rPr>
              <a:t>(von: </a:t>
            </a:r>
            <a:r>
              <a:rPr lang="de-DE" dirty="0" err="1" smtClean="0">
                <a:latin typeface="Arial Black" charset="0"/>
              </a:rPr>
              <a:t>xkcd</a:t>
            </a:r>
            <a:r>
              <a:rPr lang="de-DE" dirty="0" smtClean="0">
                <a:latin typeface="Arial Black" charset="0"/>
              </a:rPr>
              <a:t> übernommen)</a:t>
            </a:r>
            <a:endParaRPr lang="de-DE" dirty="0">
              <a:latin typeface="Arial Black" charset="0"/>
            </a:endParaRPr>
          </a:p>
        </p:txBody>
      </p:sp>
      <p:pic>
        <p:nvPicPr>
          <p:cNvPr id="2" name="Bild 1" descr="Bildschirmfoto 2012-10-28 um 09.44.42.png"/>
          <p:cNvPicPr>
            <a:picLocks noChangeAspect="1"/>
          </p:cNvPicPr>
          <p:nvPr/>
        </p:nvPicPr>
        <p:blipFill rotWithShape="1">
          <a:blip r:embed="rId3">
            <a:extLst>
              <a:ext uri="{28A0092B-C50C-407E-A947-70E740481C1C}">
                <a14:useLocalDpi xmlns:a14="http://schemas.microsoft.com/office/drawing/2010/main" val="0"/>
              </a:ext>
            </a:extLst>
          </a:blip>
          <a:srcRect t="13613" r="4139" b="40351"/>
          <a:stretch/>
        </p:blipFill>
        <p:spPr>
          <a:xfrm>
            <a:off x="56439" y="2636912"/>
            <a:ext cx="9087561" cy="2727585"/>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DE" sz="3200">
                <a:latin typeface="Arial Black" charset="0"/>
              </a:rPr>
              <a:t>Vorübersetzung von SQL-Ausdrücken</a:t>
            </a:r>
          </a:p>
        </p:txBody>
      </p:sp>
      <p:sp>
        <p:nvSpPr>
          <p:cNvPr id="128003" name="Text Box 4"/>
          <p:cNvSpPr txBox="1">
            <a:spLocks noChangeArrowheads="1"/>
          </p:cNvSpPr>
          <p:nvPr/>
        </p:nvSpPr>
        <p:spPr bwMode="auto">
          <a:xfrm>
            <a:off x="0" y="1268413"/>
            <a:ext cx="9144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a:t>PreparedStatement sql_exmatrikuliere = </a:t>
            </a:r>
          </a:p>
          <a:p>
            <a:pPr algn="l"/>
            <a:r>
              <a:rPr lang="de-DE"/>
              <a:t>    conn.prepareStatement</a:t>
            </a:r>
          </a:p>
          <a:p>
            <a:pPr algn="l"/>
            <a:r>
              <a:rPr lang="de-DE"/>
              <a:t>	("delete from Studenten where MatrNr = ?");</a:t>
            </a:r>
          </a:p>
          <a:p>
            <a:pPr algn="l"/>
            <a:endParaRPr lang="de-DE"/>
          </a:p>
          <a:p>
            <a:pPr algn="l"/>
            <a:r>
              <a:rPr lang="de-DE"/>
              <a:t>int VomBenutzerEingeleseneMatrNr;</a:t>
            </a:r>
          </a:p>
          <a:p>
            <a:pPr algn="l"/>
            <a:r>
              <a:rPr lang="de-DE"/>
              <a:t>   // </a:t>
            </a:r>
            <a:r>
              <a:rPr lang="de-DE">
                <a:solidFill>
                  <a:srgbClr val="CC0099"/>
                </a:solidFill>
              </a:rPr>
              <a:t>zu löschende MatrNr einlesen</a:t>
            </a:r>
          </a:p>
          <a:p>
            <a:pPr algn="l"/>
            <a:r>
              <a:rPr lang="de-DE"/>
              <a:t>sql_exmatrikuliere.setInt(1,VomBenutzerEingeleseneMatrNr);</a:t>
            </a:r>
          </a:p>
          <a:p>
            <a:pPr algn="l"/>
            <a:endParaRPr lang="de-DE"/>
          </a:p>
          <a:p>
            <a:pPr algn="l"/>
            <a:r>
              <a:rPr lang="de-DE"/>
              <a:t>int rows = sql_exmatrikuliere.executeUpdate();</a:t>
            </a:r>
          </a:p>
          <a:p>
            <a:pPr algn="l"/>
            <a:r>
              <a:rPr lang="de-DE"/>
              <a:t>if (rows == 1) System.out.println("StudentIn gelöscht.");</a:t>
            </a:r>
          </a:p>
          <a:p>
            <a:pPr algn="l"/>
            <a:r>
              <a:rPr lang="de-DE"/>
              <a:t>  else System.out.println("Kein/e StudentIn mit dieser MatrNr.");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kumimoji="0" lang="de-DE">
                <a:latin typeface="Arial Black" charset="0"/>
              </a:rPr>
              <a:t>Anfragen in </a:t>
            </a:r>
            <a:br>
              <a:rPr kumimoji="0" lang="de-DE">
                <a:latin typeface="Arial Black" charset="0"/>
              </a:rPr>
            </a:br>
            <a:r>
              <a:rPr kumimoji="0" lang="de-DE">
                <a:latin typeface="Arial Black" charset="0"/>
              </a:rPr>
              <a:t>Anwendungsprogrammen</a:t>
            </a:r>
          </a:p>
        </p:txBody>
      </p:sp>
      <p:sp>
        <p:nvSpPr>
          <p:cNvPr id="129027" name="Text Box 3"/>
          <p:cNvSpPr txBox="1">
            <a:spLocks noChangeArrowheads="1"/>
          </p:cNvSpPr>
          <p:nvPr/>
        </p:nvSpPr>
        <p:spPr bwMode="auto">
          <a:xfrm>
            <a:off x="76200" y="1311275"/>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buFontTx/>
              <a:buChar char="•"/>
            </a:pPr>
            <a:r>
              <a:rPr lang="de-DE">
                <a:latin typeface="Tahoma" charset="0"/>
              </a:rPr>
              <a:t> mehrere Tupel im Ergebnis</a:t>
            </a:r>
          </a:p>
        </p:txBody>
      </p:sp>
      <p:sp>
        <p:nvSpPr>
          <p:cNvPr id="129028" name="Rectangle 4"/>
          <p:cNvSpPr>
            <a:spLocks noChangeArrowheads="1"/>
          </p:cNvSpPr>
          <p:nvPr/>
        </p:nvSpPr>
        <p:spPr bwMode="auto">
          <a:xfrm>
            <a:off x="3276600" y="1371600"/>
            <a:ext cx="3276600" cy="876300"/>
          </a:xfrm>
          <a:prstGeom prst="rect">
            <a:avLst/>
          </a:prstGeom>
          <a:solidFill>
            <a:schemeClr val="bg1"/>
          </a:solidFill>
          <a:ln w="9525">
            <a:solidFill>
              <a:schemeClr val="tx1"/>
            </a:solidFill>
            <a:miter lim="800000"/>
            <a:headEnd/>
            <a:tailEnd/>
          </a:ln>
        </p:spPr>
        <p:txBody>
          <a:bodyPr wrap="none" anchor="ctr"/>
          <a:lstStyle/>
          <a:p>
            <a:pPr eaLnBrk="1" hangingPunct="1">
              <a:lnSpc>
                <a:spcPct val="90000"/>
              </a:lnSpc>
            </a:pPr>
            <a:r>
              <a:rPr lang="de-DE">
                <a:latin typeface="Times New Roman" charset="0"/>
              </a:rPr>
              <a:t>Satzorientierte</a:t>
            </a:r>
          </a:p>
          <a:p>
            <a:pPr eaLnBrk="1" hangingPunct="1">
              <a:lnSpc>
                <a:spcPct val="90000"/>
              </a:lnSpc>
            </a:pPr>
            <a:r>
              <a:rPr lang="de-DE">
                <a:latin typeface="Times New Roman" charset="0"/>
              </a:rPr>
              <a:t>Programmiersprache</a:t>
            </a:r>
          </a:p>
        </p:txBody>
      </p:sp>
      <p:sp>
        <p:nvSpPr>
          <p:cNvPr id="129029" name="Rectangle 5"/>
          <p:cNvSpPr>
            <a:spLocks noChangeArrowheads="1"/>
          </p:cNvSpPr>
          <p:nvPr/>
        </p:nvSpPr>
        <p:spPr bwMode="auto">
          <a:xfrm>
            <a:off x="3962400" y="2413000"/>
            <a:ext cx="1981200" cy="2540000"/>
          </a:xfrm>
          <a:prstGeom prst="rect">
            <a:avLst/>
          </a:prstGeom>
          <a:solidFill>
            <a:schemeClr val="bg1"/>
          </a:solidFill>
          <a:ln w="9525">
            <a:solidFill>
              <a:schemeClr val="tx1"/>
            </a:solidFill>
            <a:miter lim="800000"/>
            <a:headEnd/>
            <a:tailEnd/>
          </a:ln>
        </p:spPr>
        <p:txBody>
          <a:bodyPr wrap="none" anchor="ctr"/>
          <a:lstStyle/>
          <a:p>
            <a:endParaRPr lang="de-DE"/>
          </a:p>
        </p:txBody>
      </p:sp>
      <p:sp>
        <p:nvSpPr>
          <p:cNvPr id="129030" name="Line 6"/>
          <p:cNvSpPr>
            <a:spLocks noChangeShapeType="1"/>
          </p:cNvSpPr>
          <p:nvPr/>
        </p:nvSpPr>
        <p:spPr bwMode="auto">
          <a:xfrm>
            <a:off x="3962400" y="271145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31" name="Line 7"/>
          <p:cNvSpPr>
            <a:spLocks noChangeShapeType="1"/>
          </p:cNvSpPr>
          <p:nvPr/>
        </p:nvSpPr>
        <p:spPr bwMode="auto">
          <a:xfrm>
            <a:off x="3962400" y="30099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32" name="Line 8"/>
          <p:cNvSpPr>
            <a:spLocks noChangeShapeType="1"/>
          </p:cNvSpPr>
          <p:nvPr/>
        </p:nvSpPr>
        <p:spPr bwMode="auto">
          <a:xfrm>
            <a:off x="3962400" y="330835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33" name="Line 9"/>
          <p:cNvSpPr>
            <a:spLocks noChangeShapeType="1"/>
          </p:cNvSpPr>
          <p:nvPr/>
        </p:nvSpPr>
        <p:spPr bwMode="auto">
          <a:xfrm>
            <a:off x="3962400" y="4652963"/>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34" name="Line 10"/>
          <p:cNvSpPr>
            <a:spLocks noChangeShapeType="1"/>
          </p:cNvSpPr>
          <p:nvPr/>
        </p:nvSpPr>
        <p:spPr bwMode="auto">
          <a:xfrm>
            <a:off x="3962400" y="43561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35" name="Line 11"/>
          <p:cNvSpPr>
            <a:spLocks noChangeShapeType="1"/>
          </p:cNvSpPr>
          <p:nvPr/>
        </p:nvSpPr>
        <p:spPr bwMode="auto">
          <a:xfrm>
            <a:off x="3962400" y="4056063"/>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36" name="AutoShape 12"/>
          <p:cNvSpPr>
            <a:spLocks noChangeArrowheads="1"/>
          </p:cNvSpPr>
          <p:nvPr/>
        </p:nvSpPr>
        <p:spPr bwMode="auto">
          <a:xfrm>
            <a:off x="3048000" y="5715000"/>
            <a:ext cx="2667000" cy="955675"/>
          </a:xfrm>
          <a:prstGeom prst="can">
            <a:avLst>
              <a:gd name="adj" fmla="val 50000"/>
            </a:avLst>
          </a:prstGeom>
          <a:solidFill>
            <a:schemeClr val="bg1"/>
          </a:solidFill>
          <a:ln w="9525">
            <a:solidFill>
              <a:schemeClr val="tx1"/>
            </a:solidFill>
            <a:round/>
            <a:headEnd/>
            <a:tailEnd/>
          </a:ln>
        </p:spPr>
        <p:txBody>
          <a:bodyPr wrap="none" anchor="ctr"/>
          <a:lstStyle/>
          <a:p>
            <a:pPr eaLnBrk="1" hangingPunct="1"/>
            <a:endParaRPr lang="de-DE">
              <a:latin typeface="Times New Roman" charset="0"/>
            </a:endParaRPr>
          </a:p>
        </p:txBody>
      </p:sp>
      <p:sp>
        <p:nvSpPr>
          <p:cNvPr id="129037" name="Line 13"/>
          <p:cNvSpPr>
            <a:spLocks noChangeShapeType="1"/>
          </p:cNvSpPr>
          <p:nvPr/>
        </p:nvSpPr>
        <p:spPr bwMode="auto">
          <a:xfrm flipH="1">
            <a:off x="2667000" y="1770063"/>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38" name="Line 14"/>
          <p:cNvSpPr>
            <a:spLocks noChangeShapeType="1"/>
          </p:cNvSpPr>
          <p:nvPr/>
        </p:nvSpPr>
        <p:spPr bwMode="auto">
          <a:xfrm>
            <a:off x="2667000" y="1770063"/>
            <a:ext cx="0" cy="4378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39" name="Line 15"/>
          <p:cNvSpPr>
            <a:spLocks noChangeShapeType="1"/>
          </p:cNvSpPr>
          <p:nvPr/>
        </p:nvSpPr>
        <p:spPr bwMode="auto">
          <a:xfrm>
            <a:off x="2667000" y="6148388"/>
            <a:ext cx="381000" cy="23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9040" name="Text Box 16"/>
          <p:cNvSpPr txBox="1">
            <a:spLocks noChangeArrowheads="1"/>
          </p:cNvSpPr>
          <p:nvPr/>
        </p:nvSpPr>
        <p:spPr bwMode="auto">
          <a:xfrm>
            <a:off x="3124200" y="5715000"/>
            <a:ext cx="281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imes New Roman" charset="0"/>
              </a:rPr>
              <a:t>mengenorientiertes</a:t>
            </a:r>
          </a:p>
          <a:p>
            <a:pPr eaLnBrk="1" hangingPunct="1">
              <a:spcBef>
                <a:spcPct val="25000"/>
              </a:spcBef>
            </a:pPr>
            <a:r>
              <a:rPr lang="de-DE">
                <a:latin typeface="Times New Roman" charset="0"/>
              </a:rPr>
              <a:t>DBMS</a:t>
            </a:r>
          </a:p>
        </p:txBody>
      </p:sp>
      <p:sp>
        <p:nvSpPr>
          <p:cNvPr id="129041" name="Text Box 17"/>
          <p:cNvSpPr txBox="1">
            <a:spLocks noChangeArrowheads="1"/>
          </p:cNvSpPr>
          <p:nvPr/>
        </p:nvSpPr>
        <p:spPr bwMode="auto">
          <a:xfrm>
            <a:off x="914400" y="3429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1. Anfrage</a:t>
            </a:r>
          </a:p>
        </p:txBody>
      </p:sp>
      <p:sp>
        <p:nvSpPr>
          <p:cNvPr id="129042" name="Text Box 18"/>
          <p:cNvSpPr txBox="1">
            <a:spLocks noChangeArrowheads="1"/>
          </p:cNvSpPr>
          <p:nvPr/>
        </p:nvSpPr>
        <p:spPr bwMode="auto">
          <a:xfrm>
            <a:off x="6400800" y="23622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a:latin typeface="Times New Roman" charset="0"/>
              </a:rPr>
              <a:t>3. </a:t>
            </a:r>
            <a:r>
              <a:rPr lang="de-DE">
                <a:latin typeface="Tahoma" charset="0"/>
              </a:rPr>
              <a:t>Tupel sequentiell </a:t>
            </a:r>
          </a:p>
          <a:p>
            <a:pPr algn="l" eaLnBrk="1" hangingPunct="1"/>
            <a:r>
              <a:rPr lang="de-DE">
                <a:latin typeface="Tahoma" charset="0"/>
              </a:rPr>
              <a:t>verarbeiten</a:t>
            </a:r>
          </a:p>
        </p:txBody>
      </p:sp>
      <p:sp>
        <p:nvSpPr>
          <p:cNvPr id="129043" name="Text Box 19"/>
          <p:cNvSpPr txBox="1">
            <a:spLocks noChangeArrowheads="1"/>
          </p:cNvSpPr>
          <p:nvPr/>
        </p:nvSpPr>
        <p:spPr bwMode="auto">
          <a:xfrm>
            <a:off x="6324600" y="40386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a:latin typeface="Tahoma" charset="0"/>
              </a:rPr>
              <a:t>4. Cursor/Iterator schließen</a:t>
            </a:r>
          </a:p>
        </p:txBody>
      </p:sp>
      <p:sp>
        <p:nvSpPr>
          <p:cNvPr id="129044" name="Text Box 20"/>
          <p:cNvSpPr txBox="1">
            <a:spLocks noChangeArrowheads="1"/>
          </p:cNvSpPr>
          <p:nvPr/>
        </p:nvSpPr>
        <p:spPr bwMode="auto">
          <a:xfrm>
            <a:off x="6019800" y="5029200"/>
            <a:ext cx="419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a:latin typeface="Tahoma" charset="0"/>
              </a:rPr>
              <a:t>2. Anfrage auswerten, Ergebnistupel im </a:t>
            </a:r>
          </a:p>
          <a:p>
            <a:pPr algn="l" eaLnBrk="1" hangingPunct="1"/>
            <a:r>
              <a:rPr lang="de-DE">
                <a:latin typeface="Tahoma" charset="0"/>
              </a:rPr>
              <a:t>Cursor/Iterator/</a:t>
            </a:r>
          </a:p>
          <a:p>
            <a:pPr algn="l" eaLnBrk="1" hangingPunct="1"/>
            <a:r>
              <a:rPr lang="de-DE">
                <a:latin typeface="Tahoma" charset="0"/>
              </a:rPr>
              <a:t>ResultSet bereitstellen</a:t>
            </a:r>
          </a:p>
        </p:txBody>
      </p:sp>
      <p:sp>
        <p:nvSpPr>
          <p:cNvPr id="129045" name="Line 21"/>
          <p:cNvSpPr>
            <a:spLocks noChangeShapeType="1"/>
          </p:cNvSpPr>
          <p:nvPr/>
        </p:nvSpPr>
        <p:spPr bwMode="auto">
          <a:xfrm>
            <a:off x="6248400" y="2286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29046" name="Line 22"/>
          <p:cNvSpPr>
            <a:spLocks noChangeShapeType="1"/>
          </p:cNvSpPr>
          <p:nvPr/>
        </p:nvSpPr>
        <p:spPr bwMode="auto">
          <a:xfrm flipH="1">
            <a:off x="5943600" y="25146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9047" name="Line 23"/>
          <p:cNvSpPr>
            <a:spLocks noChangeShapeType="1"/>
          </p:cNvSpPr>
          <p:nvPr/>
        </p:nvSpPr>
        <p:spPr bwMode="auto">
          <a:xfrm>
            <a:off x="6248400" y="2514600"/>
            <a:ext cx="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29048" name="Line 24"/>
          <p:cNvSpPr>
            <a:spLocks noChangeShapeType="1"/>
          </p:cNvSpPr>
          <p:nvPr/>
        </p:nvSpPr>
        <p:spPr bwMode="auto">
          <a:xfrm flipH="1">
            <a:off x="5943600" y="2895600"/>
            <a:ext cx="3048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9049" name="Line 25"/>
          <p:cNvSpPr>
            <a:spLocks noChangeShapeType="1"/>
          </p:cNvSpPr>
          <p:nvPr/>
        </p:nvSpPr>
        <p:spPr bwMode="auto">
          <a:xfrm>
            <a:off x="6248400" y="2895600"/>
            <a:ext cx="0" cy="228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29050" name="Line 26"/>
          <p:cNvSpPr>
            <a:spLocks noChangeShapeType="1"/>
          </p:cNvSpPr>
          <p:nvPr/>
        </p:nvSpPr>
        <p:spPr bwMode="auto">
          <a:xfrm flipH="1">
            <a:off x="5943600" y="3124200"/>
            <a:ext cx="3048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cxnSp>
        <p:nvCxnSpPr>
          <p:cNvPr id="129051" name="AutoShape 27"/>
          <p:cNvCxnSpPr>
            <a:cxnSpLocks noChangeShapeType="1"/>
            <a:stCxn id="129040" idx="0"/>
            <a:endCxn id="129029" idx="2"/>
          </p:cNvCxnSpPr>
          <p:nvPr/>
        </p:nvCxnSpPr>
        <p:spPr bwMode="auto">
          <a:xfrm rot="-5400000">
            <a:off x="4362450" y="5124450"/>
            <a:ext cx="762000" cy="419100"/>
          </a:xfrm>
          <a:prstGeom prst="bentConnector3">
            <a:avLst>
              <a:gd name="adj1" fmla="val 50000"/>
            </a:avLst>
          </a:prstGeom>
          <a:noFill/>
          <a:ln w="6350">
            <a:solidFill>
              <a:schemeClr val="tx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de-DE">
                <a:latin typeface="Arial Black" charset="0"/>
              </a:rPr>
              <a:t>SQL/J-Beispielprogramm</a:t>
            </a:r>
          </a:p>
        </p:txBody>
      </p:sp>
      <p:sp>
        <p:nvSpPr>
          <p:cNvPr id="130051" name="Text Box 4"/>
          <p:cNvSpPr txBox="1">
            <a:spLocks noChangeArrowheads="1"/>
          </p:cNvSpPr>
          <p:nvPr/>
        </p:nvSpPr>
        <p:spPr bwMode="auto">
          <a:xfrm>
            <a:off x="0" y="1196975"/>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a:t>import java.io.*; import java.sql.*; </a:t>
            </a:r>
          </a:p>
          <a:p>
            <a:pPr algn="l"/>
            <a:r>
              <a:rPr lang="de-DE"/>
              <a:t>import sqlj.runtime.*; import sqlj.runtime.ref.*;</a:t>
            </a:r>
          </a:p>
          <a:p>
            <a:pPr algn="l"/>
            <a:endParaRPr lang="de-DE"/>
          </a:p>
          <a:p>
            <a:pPr algn="l"/>
            <a:r>
              <a:rPr lang="de-DE"/>
              <a:t>#sql iterator StudentenItr (String Name, int Semester);</a:t>
            </a:r>
          </a:p>
          <a:p>
            <a:pPr algn="l"/>
            <a:endParaRPr lang="de-DE"/>
          </a:p>
          <a:p>
            <a:pPr algn="l"/>
            <a:r>
              <a:rPr lang="de-DE"/>
              <a:t>public class SQLJExmp {</a:t>
            </a:r>
          </a:p>
          <a:p>
            <a:pPr algn="l"/>
            <a:r>
              <a:rPr lang="de-DE"/>
              <a:t>  public static void main(String[] argv) {</a:t>
            </a:r>
          </a:p>
          <a:p>
            <a:pPr algn="l"/>
            <a:r>
              <a:rPr lang="de-DE"/>
              <a:t>    try {</a:t>
            </a:r>
          </a:p>
          <a:p>
            <a:pPr algn="l"/>
            <a:r>
              <a:rPr lang="de-DE"/>
              <a:t>      Class.forName("COM.ibm.db2.jdbc.app.DB2Driver");</a:t>
            </a:r>
          </a:p>
          <a:p>
            <a:pPr algn="l"/>
            <a:r>
              <a:rPr lang="de-DE"/>
              <a:t>      Connection con = DriverManager.getConnection</a:t>
            </a:r>
          </a:p>
          <a:p>
            <a:pPr algn="l"/>
            <a:r>
              <a:rPr lang="de-DE"/>
              <a:t>                                                                        ("jdbc:db2:uni");</a:t>
            </a:r>
          </a:p>
          <a:p>
            <a:pPr algn="l"/>
            <a:r>
              <a:rPr lang="de-DE"/>
              <a:t>      con.setAutoCommit(false);</a:t>
            </a:r>
          </a:p>
          <a:p>
            <a:pPr algn="l"/>
            <a:r>
              <a:rPr lang="de-DE"/>
              <a:t>      DefaultContext ctx = new DefaultContext(con);</a:t>
            </a:r>
          </a:p>
          <a:p>
            <a:pPr algn="l"/>
            <a:r>
              <a:rPr lang="de-DE"/>
              <a:t>      DefaultContext.setDefaultContext(ctx);</a:t>
            </a:r>
          </a:p>
          <a:p>
            <a:pPr algn="l"/>
            <a:r>
              <a:rPr lang="de-DE"/>
              <a:t>      </a:t>
            </a:r>
            <a:endParaRPr lang="de-DE" sz="2000"/>
          </a:p>
        </p:txBody>
      </p:sp>
      <p:sp>
        <p:nvSpPr>
          <p:cNvPr id="130052" name="AutoShape 5"/>
          <p:cNvSpPr>
            <a:spLocks noChangeArrowheads="1"/>
          </p:cNvSpPr>
          <p:nvPr/>
        </p:nvSpPr>
        <p:spPr bwMode="auto">
          <a:xfrm>
            <a:off x="8172450" y="6381750"/>
            <a:ext cx="971550" cy="287338"/>
          </a:xfrm>
          <a:prstGeom prst="curvedDownArrow">
            <a:avLst>
              <a:gd name="adj1" fmla="val 67624"/>
              <a:gd name="adj2" fmla="val 135248"/>
              <a:gd name="adj3" fmla="val 33333"/>
            </a:avLst>
          </a:prstGeom>
          <a:solidFill>
            <a:schemeClr val="accent1"/>
          </a:solidFill>
          <a:ln w="38100">
            <a:solidFill>
              <a:schemeClr val="tx2"/>
            </a:solidFill>
            <a:miter lim="800000"/>
            <a:headEnd/>
            <a:tailEnd/>
          </a:ln>
        </p:spPr>
        <p:txBody>
          <a:bodyPr wrap="none" anchor="ctr"/>
          <a:lstStyle/>
          <a:p>
            <a:endParaRPr lang="de-DE"/>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0" y="0"/>
            <a:ext cx="9144000"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a:t>     StudentenItr Methusaleme;</a:t>
            </a:r>
          </a:p>
          <a:p>
            <a:pPr algn="l"/>
            <a:r>
              <a:rPr lang="de-DE"/>
              <a:t>      #sql Methusaleme = { select s.Name, s.Semester </a:t>
            </a:r>
          </a:p>
          <a:p>
            <a:pPr algn="l"/>
            <a:r>
              <a:rPr lang="de-DE"/>
              <a:t>                           from Studenten s </a:t>
            </a:r>
          </a:p>
          <a:p>
            <a:pPr algn="l"/>
            <a:r>
              <a:rPr lang="de-DE"/>
              <a:t>                           where s.Semester &gt; 13 };</a:t>
            </a:r>
          </a:p>
          <a:p>
            <a:pPr algn="l"/>
            <a:r>
              <a:rPr lang="de-DE"/>
              <a:t>      while (Methusaleme.next()) {</a:t>
            </a:r>
          </a:p>
          <a:p>
            <a:pPr algn="l"/>
            <a:r>
              <a:rPr lang="de-DE"/>
              <a:t>         System.out.println(Methusaleme.Name() + ":" + </a:t>
            </a:r>
          </a:p>
          <a:p>
            <a:pPr algn="l"/>
            <a:r>
              <a:rPr lang="de-DE"/>
              <a:t>                            Methusaleme.Semester());</a:t>
            </a:r>
          </a:p>
          <a:p>
            <a:pPr algn="l"/>
            <a:r>
              <a:rPr lang="de-DE"/>
              <a:t>      }</a:t>
            </a:r>
          </a:p>
          <a:p>
            <a:pPr algn="l"/>
            <a:r>
              <a:rPr lang="de-DE"/>
              <a:t>      Methusaleme.close();</a:t>
            </a:r>
          </a:p>
          <a:p>
            <a:pPr algn="l"/>
            <a:r>
              <a:rPr lang="de-DE"/>
              <a:t>      #sql { delete from Studenten where Semester &gt; 13 };</a:t>
            </a:r>
          </a:p>
          <a:p>
            <a:pPr algn="l"/>
            <a:r>
              <a:rPr lang="de-DE"/>
              <a:t>      #sql { commit };</a:t>
            </a:r>
          </a:p>
          <a:p>
            <a:pPr algn="l"/>
            <a:r>
              <a:rPr lang="de-DE"/>
              <a:t>    }</a:t>
            </a:r>
          </a:p>
          <a:p>
            <a:pPr algn="l"/>
            <a:r>
              <a:rPr lang="de-DE"/>
              <a:t>    catch (SQLException e) {</a:t>
            </a:r>
          </a:p>
          <a:p>
            <a:pPr algn="l"/>
            <a:r>
              <a:rPr lang="de-DE"/>
              <a:t>      System.out.println("Fehler mit der DB-Verbindung: " + e);</a:t>
            </a:r>
          </a:p>
          <a:p>
            <a:pPr algn="l"/>
            <a:r>
              <a:rPr lang="de-DE"/>
              <a:t>    }</a:t>
            </a:r>
          </a:p>
          <a:p>
            <a:pPr algn="l"/>
            <a:r>
              <a:rPr lang="de-DE"/>
              <a:t>    catch (Exception e) {</a:t>
            </a:r>
          </a:p>
          <a:p>
            <a:pPr algn="l"/>
            <a:r>
              <a:rPr lang="de-DE"/>
              <a:t>      System.err.println("Folgender Fehler ist aufgetreten: " + e);</a:t>
            </a:r>
          </a:p>
          <a:p>
            <a:pPr algn="l"/>
            <a:r>
              <a:rPr lang="de-DE"/>
              <a:t>      System.exit(-1);    }  }  }</a:t>
            </a:r>
            <a:endParaRPr lang="de-DE" sz="20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76200"/>
            <a:ext cx="7772400" cy="1143000"/>
          </a:xfrm>
        </p:spPr>
        <p:txBody>
          <a:bodyPr/>
          <a:lstStyle/>
          <a:p>
            <a:r>
              <a:rPr lang="de-DE">
                <a:latin typeface="Arial Black" charset="0"/>
              </a:rPr>
              <a:t>Query by Example</a:t>
            </a:r>
          </a:p>
        </p:txBody>
      </p:sp>
      <p:graphicFrame>
        <p:nvGraphicFramePr>
          <p:cNvPr id="107649" name="Group 129"/>
          <p:cNvGraphicFramePr>
            <a:graphicFrameLocks noGrp="1"/>
          </p:cNvGraphicFramePr>
          <p:nvPr/>
        </p:nvGraphicFramePr>
        <p:xfrm>
          <a:off x="533400" y="1143000"/>
          <a:ext cx="7848600" cy="841374"/>
        </p:xfrm>
        <a:graphic>
          <a:graphicData uri="http://schemas.openxmlformats.org/drawingml/2006/table">
            <a:tbl>
              <a:tblPr/>
              <a:tblGrid>
                <a:gridCol w="2022475"/>
                <a:gridCol w="1101725"/>
                <a:gridCol w="1295400"/>
                <a:gridCol w="1219200"/>
                <a:gridCol w="22098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Vorlesungen</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Titel</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SWS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gelesen Von</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a:t>
                      </a:r>
                      <a:r>
                        <a:rPr kumimoji="1" lang="de-DE" sz="2400" b="0" i="0" u="none" strike="noStrike" cap="none" normalizeH="0" baseline="0" smtClean="0">
                          <a:ln>
                            <a:noFill/>
                          </a:ln>
                          <a:solidFill>
                            <a:schemeClr val="tx1"/>
                          </a:solidFill>
                          <a:effectLst/>
                          <a:latin typeface="Tahoma" pitchFamily="34" charset="0"/>
                        </a:rPr>
                        <a:t>_t</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&gt; 3</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9" name="Text Box 86"/>
          <p:cNvSpPr txBox="1">
            <a:spLocks noChangeArrowheads="1"/>
          </p:cNvSpPr>
          <p:nvPr/>
        </p:nvSpPr>
        <p:spPr bwMode="auto">
          <a:xfrm>
            <a:off x="381000" y="2319338"/>
            <a:ext cx="8458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Analog</a:t>
            </a:r>
          </a:p>
          <a:p>
            <a:pPr algn="l" eaLnBrk="1" hangingPunct="1">
              <a:spcBef>
                <a:spcPct val="50000"/>
              </a:spcBef>
            </a:pPr>
            <a:r>
              <a:rPr lang="de-DE">
                <a:latin typeface="Tahoma" charset="0"/>
              </a:rPr>
              <a:t>	</a:t>
            </a:r>
            <a:r>
              <a:rPr lang="de-DE">
                <a:latin typeface="Times New Roman" charset="0"/>
              </a:rPr>
              <a:t>{[t] </a:t>
            </a:r>
            <a:r>
              <a:rPr lang="de-DE">
                <a:latin typeface="Times New Roman" charset="0"/>
                <a:sym typeface="Symbol" charset="0"/>
              </a:rPr>
              <a:t> v, s, r ([v,t,s,r]  Vorlesungen  s &gt; 3)</a:t>
            </a:r>
            <a:r>
              <a:rPr lang="de-DE">
                <a:latin typeface="Times New Roman" charset="0"/>
              </a:rPr>
              <a:t>}</a:t>
            </a:r>
          </a:p>
          <a:p>
            <a:pPr algn="l" eaLnBrk="1" hangingPunct="1">
              <a:spcBef>
                <a:spcPct val="50000"/>
              </a:spcBef>
            </a:pPr>
            <a:endParaRPr lang="de-DE">
              <a:latin typeface="Tahoma" charset="0"/>
            </a:endParaRPr>
          </a:p>
          <a:p>
            <a:pPr algn="l" eaLnBrk="1" hangingPunct="1">
              <a:spcBef>
                <a:spcPct val="50000"/>
              </a:spcBef>
            </a:pPr>
            <a:r>
              <a:rPr lang="de-DE">
                <a:latin typeface="Tahoma" charset="0"/>
              </a:rPr>
              <a:t>Join in QBE</a:t>
            </a:r>
          </a:p>
          <a:p>
            <a:pPr algn="l" eaLnBrk="1" hangingPunct="1">
              <a:spcBef>
                <a:spcPct val="50000"/>
              </a:spcBef>
            </a:pPr>
            <a:r>
              <a:rPr lang="de-DE">
                <a:latin typeface="Tahoma" charset="0"/>
              </a:rPr>
              <a:t>	</a:t>
            </a:r>
          </a:p>
        </p:txBody>
      </p:sp>
      <p:graphicFrame>
        <p:nvGraphicFramePr>
          <p:cNvPr id="107651" name="Group 131"/>
          <p:cNvGraphicFramePr>
            <a:graphicFrameLocks noGrp="1"/>
          </p:cNvGraphicFramePr>
          <p:nvPr/>
        </p:nvGraphicFramePr>
        <p:xfrm>
          <a:off x="533400" y="4651375"/>
          <a:ext cx="7848600" cy="841247"/>
        </p:xfrm>
        <a:graphic>
          <a:graphicData uri="http://schemas.openxmlformats.org/drawingml/2006/table">
            <a:tbl>
              <a:tblPr/>
              <a:tblGrid>
                <a:gridCol w="2022475"/>
                <a:gridCol w="1101725"/>
                <a:gridCol w="1295400"/>
                <a:gridCol w="1219200"/>
                <a:gridCol w="22098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gelesen 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2400" b="0" i="0" u="none" strike="noStrike" cap="none" normalizeH="0" baseline="0">
                        <a:ln>
                          <a:noFill/>
                        </a:ln>
                        <a:solidFill>
                          <a:schemeClr val="tx1"/>
                        </a:solidFill>
                        <a:effectLst/>
                        <a:latin typeface="Tahoma" charset="0"/>
                        <a:ea typeface="ＭＳ Ｐゴシック"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2400" b="0" i="0" u="none" strike="noStrike" cap="none" normalizeH="0" baseline="0">
                        <a:ln>
                          <a:noFill/>
                        </a:ln>
                        <a:solidFill>
                          <a:schemeClr val="tx1"/>
                        </a:solidFill>
                        <a:effectLst/>
                        <a:latin typeface="Tahoma" charset="0"/>
                        <a:ea typeface="ＭＳ Ｐゴシック"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2400" b="0" i="0" u="none" strike="noStrike" cap="none" normalizeH="0" baseline="0">
                        <a:ln>
                          <a:noFill/>
                        </a:ln>
                        <a:solidFill>
                          <a:schemeClr val="tx1"/>
                        </a:solidFill>
                        <a:effectLst/>
                        <a:latin typeface="Tahoma" charset="0"/>
                        <a:ea typeface="ＭＳ Ｐゴシック"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_x</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7653" name="Group 133"/>
          <p:cNvGraphicFramePr>
            <a:graphicFrameLocks noGrp="1"/>
          </p:cNvGraphicFramePr>
          <p:nvPr/>
        </p:nvGraphicFramePr>
        <p:xfrm>
          <a:off x="533400" y="5718175"/>
          <a:ext cx="7848600" cy="841374"/>
        </p:xfrm>
        <a:graphic>
          <a:graphicData uri="http://schemas.openxmlformats.org/drawingml/2006/table">
            <a:tbl>
              <a:tblPr/>
              <a:tblGrid>
                <a:gridCol w="2022475"/>
                <a:gridCol w="1101725"/>
                <a:gridCol w="1295400"/>
                <a:gridCol w="1219200"/>
                <a:gridCol w="22098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Professoren</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Rang</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Raum</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_x</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a:t>
                      </a:r>
                      <a:r>
                        <a:rPr kumimoji="1" lang="de-DE" sz="2400" b="0" i="0" u="none" strike="noStrike" cap="none" normalizeH="0" baseline="0" smtClean="0">
                          <a:ln>
                            <a:noFill/>
                          </a:ln>
                          <a:solidFill>
                            <a:schemeClr val="tx1"/>
                          </a:solidFill>
                          <a:effectLst/>
                          <a:latin typeface="Tahoma" pitchFamily="34" charset="0"/>
                        </a:rPr>
                        <a:t>_n</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81000"/>
            <a:ext cx="7772400" cy="1143000"/>
          </a:xfrm>
        </p:spPr>
        <p:txBody>
          <a:bodyPr/>
          <a:lstStyle/>
          <a:p>
            <a:r>
              <a:rPr lang="de-DE">
                <a:latin typeface="Arial Black" charset="0"/>
              </a:rPr>
              <a:t>Die Condition Box</a:t>
            </a:r>
          </a:p>
        </p:txBody>
      </p:sp>
      <p:graphicFrame>
        <p:nvGraphicFramePr>
          <p:cNvPr id="108681" name="Group 137"/>
          <p:cNvGraphicFramePr>
            <a:graphicFrameLocks noGrp="1"/>
          </p:cNvGraphicFramePr>
          <p:nvPr/>
        </p:nvGraphicFramePr>
        <p:xfrm>
          <a:off x="533400" y="762000"/>
          <a:ext cx="6172200" cy="841374"/>
        </p:xfrm>
        <a:graphic>
          <a:graphicData uri="http://schemas.openxmlformats.org/drawingml/2006/table">
            <a:tbl>
              <a:tblPr/>
              <a:tblGrid>
                <a:gridCol w="1905000"/>
                <a:gridCol w="1219200"/>
                <a:gridCol w="1295400"/>
                <a:gridCol w="17526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Studenten</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Semester</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_a</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82" name="Group 138"/>
          <p:cNvGraphicFramePr>
            <a:graphicFrameLocks noGrp="1"/>
          </p:cNvGraphicFramePr>
          <p:nvPr/>
        </p:nvGraphicFramePr>
        <p:xfrm>
          <a:off x="533400" y="1828800"/>
          <a:ext cx="6172200" cy="841374"/>
        </p:xfrm>
        <a:graphic>
          <a:graphicData uri="http://schemas.openxmlformats.org/drawingml/2006/table">
            <a:tbl>
              <a:tblPr/>
              <a:tblGrid>
                <a:gridCol w="1905000"/>
                <a:gridCol w="1219200"/>
                <a:gridCol w="1295400"/>
                <a:gridCol w="17526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Studenten</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Semester</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_t</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_b</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80" name="Group 136"/>
          <p:cNvGraphicFramePr>
            <a:graphicFrameLocks noGrp="1"/>
          </p:cNvGraphicFramePr>
          <p:nvPr/>
        </p:nvGraphicFramePr>
        <p:xfrm>
          <a:off x="533400" y="2895600"/>
          <a:ext cx="6477000" cy="841374"/>
        </p:xfrm>
        <a:graphic>
          <a:graphicData uri="http://schemas.openxmlformats.org/drawingml/2006/table">
            <a:tbl>
              <a:tblPr/>
              <a:tblGrid>
                <a:gridCol w="1905000"/>
                <a:gridCol w="2971800"/>
                <a:gridCol w="16002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Betreuen</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potentieller Tutor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Betreuter</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_t</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171" name="Text Box 65"/>
          <p:cNvSpPr txBox="1">
            <a:spLocks noChangeArrowheads="1"/>
          </p:cNvSpPr>
          <p:nvPr/>
        </p:nvSpPr>
        <p:spPr bwMode="auto">
          <a:xfrm>
            <a:off x="228600" y="4724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a:latin typeface="Times New Roman" charset="0"/>
            </a:endParaRPr>
          </a:p>
        </p:txBody>
      </p:sp>
      <p:sp>
        <p:nvSpPr>
          <p:cNvPr id="133172" name="Text Box 66"/>
          <p:cNvSpPr txBox="1">
            <a:spLocks noChangeArrowheads="1"/>
          </p:cNvSpPr>
          <p:nvPr/>
        </p:nvSpPr>
        <p:spPr bwMode="auto">
          <a:xfrm>
            <a:off x="228600" y="4038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Aggregatfunktion und Gruppierung</a:t>
            </a:r>
          </a:p>
        </p:txBody>
      </p:sp>
      <p:graphicFrame>
        <p:nvGraphicFramePr>
          <p:cNvPr id="108684" name="Group 140"/>
          <p:cNvGraphicFramePr>
            <a:graphicFrameLocks noGrp="1"/>
          </p:cNvGraphicFramePr>
          <p:nvPr/>
        </p:nvGraphicFramePr>
        <p:xfrm>
          <a:off x="457200" y="4724400"/>
          <a:ext cx="7924800" cy="841374"/>
        </p:xfrm>
        <a:graphic>
          <a:graphicData uri="http://schemas.openxmlformats.org/drawingml/2006/table">
            <a:tbl>
              <a:tblPr/>
              <a:tblGrid>
                <a:gridCol w="1954213"/>
                <a:gridCol w="1093787"/>
                <a:gridCol w="1143000"/>
                <a:gridCol w="1981200"/>
                <a:gridCol w="17526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Vorlesungen</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Titel</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SWS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gelesen Von</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p.sum.all.</a:t>
                      </a:r>
                      <a:r>
                        <a:rPr kumimoji="1" lang="de-DE" sz="2400" b="0" i="0" u="none" strike="noStrike" cap="none" normalizeH="0" baseline="0" smtClean="0">
                          <a:ln>
                            <a:noFill/>
                          </a:ln>
                          <a:solidFill>
                            <a:schemeClr val="tx1"/>
                          </a:solidFill>
                          <a:effectLst/>
                          <a:latin typeface="Tahoma" pitchFamily="34" charset="0"/>
                        </a:rPr>
                        <a:t>_x</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p.g.</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54" name="Group 110"/>
          <p:cNvGraphicFramePr>
            <a:graphicFrameLocks noGrp="1"/>
          </p:cNvGraphicFramePr>
          <p:nvPr/>
        </p:nvGraphicFramePr>
        <p:xfrm>
          <a:off x="533400" y="5794375"/>
          <a:ext cx="1905000" cy="841374"/>
        </p:xfrm>
        <a:graphic>
          <a:graphicData uri="http://schemas.openxmlformats.org/drawingml/2006/table">
            <a:tbl>
              <a:tblPr/>
              <a:tblGrid>
                <a:gridCol w="19050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conditions</a:t>
                      </a:r>
                    </a:p>
                  </a:txBody>
                  <a:tcPr marL="0" marR="0"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1"/>
                          </a:solidFill>
                          <a:effectLst/>
                          <a:latin typeface="Tahoma" pitchFamily="34" charset="0"/>
                        </a:rPr>
                        <a:t>avg.all.</a:t>
                      </a:r>
                      <a:r>
                        <a:rPr kumimoji="1" lang="de-DE" sz="2400" b="0" i="0" u="none" strike="noStrike" cap="none" normalizeH="0" baseline="0" smtClean="0">
                          <a:ln>
                            <a:noFill/>
                          </a:ln>
                          <a:solidFill>
                            <a:schemeClr val="tx1"/>
                          </a:solidFill>
                          <a:effectLst/>
                          <a:latin typeface="Tahoma" pitchFamily="34" charset="0"/>
                        </a:rPr>
                        <a:t>_x&gt;2</a:t>
                      </a:r>
                    </a:p>
                  </a:txBody>
                  <a:tcPr marL="0" marR="0"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72" name="Group 128"/>
          <p:cNvGraphicFramePr>
            <a:graphicFrameLocks noGrp="1"/>
          </p:cNvGraphicFramePr>
          <p:nvPr/>
        </p:nvGraphicFramePr>
        <p:xfrm>
          <a:off x="6934200" y="838200"/>
          <a:ext cx="1905000" cy="911226"/>
        </p:xfrm>
        <a:graphic>
          <a:graphicData uri="http://schemas.openxmlformats.org/drawingml/2006/table">
            <a:tbl>
              <a:tblPr/>
              <a:tblGrid>
                <a:gridCol w="1905000"/>
              </a:tblGrid>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conditions</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556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_a &gt; _b</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Group 2"/>
          <p:cNvGraphicFramePr>
            <a:graphicFrameLocks noGrp="1"/>
          </p:cNvGraphicFramePr>
          <p:nvPr/>
        </p:nvGraphicFramePr>
        <p:xfrm>
          <a:off x="0" y="0"/>
          <a:ext cx="2590800" cy="2578446"/>
        </p:xfrm>
        <a:graphic>
          <a:graphicData uri="http://schemas.openxmlformats.org/drawingml/2006/table">
            <a:tbl>
              <a:tblPr/>
              <a:tblGrid>
                <a:gridCol w="609600"/>
                <a:gridCol w="914400"/>
                <a:gridCol w="533400"/>
                <a:gridCol w="533400"/>
              </a:tblGrid>
              <a:tr h="310835">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8835" name="Group 51"/>
          <p:cNvGraphicFramePr>
            <a:graphicFrameLocks noGrp="1"/>
          </p:cNvGraphicFramePr>
          <p:nvPr/>
        </p:nvGraphicFramePr>
        <p:xfrm>
          <a:off x="2667000" y="0"/>
          <a:ext cx="2743200" cy="2855951"/>
        </p:xfrm>
        <a:graphic>
          <a:graphicData uri="http://schemas.openxmlformats.org/drawingml/2006/table">
            <a:tbl>
              <a:tblPr/>
              <a:tblGrid>
                <a:gridCol w="676275"/>
                <a:gridCol w="1152525"/>
                <a:gridCol w="914400"/>
              </a:tblGrid>
              <a:tr h="304793">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8879"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8943"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8974"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020" name="Group 236"/>
          <p:cNvGraphicFramePr>
            <a:graphicFrameLocks noGrp="1"/>
          </p:cNvGraphicFramePr>
          <p:nvPr/>
        </p:nvGraphicFramePr>
        <p:xfrm>
          <a:off x="4876800" y="4267200"/>
          <a:ext cx="4267200" cy="2295525"/>
        </p:xfrm>
        <a:graphic>
          <a:graphicData uri="http://schemas.openxmlformats.org/drawingml/2006/table">
            <a:tbl>
              <a:tblPr/>
              <a:tblGrid>
                <a:gridCol w="685800"/>
                <a:gridCol w="1119188"/>
                <a:gridCol w="1776412"/>
                <a:gridCol w="685800"/>
              </a:tblGrid>
              <a:tr h="31094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064"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685800" y="0"/>
            <a:ext cx="7772400" cy="1143000"/>
          </a:xfrm>
        </p:spPr>
        <p:txBody>
          <a:bodyPr/>
          <a:lstStyle/>
          <a:p>
            <a:r>
              <a:rPr lang="de-DE" sz="3200">
                <a:latin typeface="Arial Black" charset="0"/>
              </a:rPr>
              <a:t>Updates in QBE: Sokrates ist „von uns gegangen“</a:t>
            </a:r>
          </a:p>
        </p:txBody>
      </p:sp>
      <p:graphicFrame>
        <p:nvGraphicFramePr>
          <p:cNvPr id="110672" name="Group 1104"/>
          <p:cNvGraphicFramePr>
            <a:graphicFrameLocks noGrp="1"/>
          </p:cNvGraphicFramePr>
          <p:nvPr/>
        </p:nvGraphicFramePr>
        <p:xfrm>
          <a:off x="611188" y="2279650"/>
          <a:ext cx="7924800" cy="841374"/>
        </p:xfrm>
        <a:graphic>
          <a:graphicData uri="http://schemas.openxmlformats.org/drawingml/2006/table">
            <a:tbl>
              <a:tblPr/>
              <a:tblGrid>
                <a:gridCol w="2093912"/>
                <a:gridCol w="1030288"/>
                <a:gridCol w="1600200"/>
                <a:gridCol w="1447800"/>
                <a:gridCol w="17526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Professoren</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Rang</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Raum</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d.</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_x</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671" name="Group 1103"/>
          <p:cNvGraphicFramePr>
            <a:graphicFrameLocks noGrp="1"/>
          </p:cNvGraphicFramePr>
          <p:nvPr/>
        </p:nvGraphicFramePr>
        <p:xfrm>
          <a:off x="611188" y="3502025"/>
          <a:ext cx="7924800" cy="841374"/>
        </p:xfrm>
        <a:graphic>
          <a:graphicData uri="http://schemas.openxmlformats.org/drawingml/2006/table">
            <a:tbl>
              <a:tblPr/>
              <a:tblGrid>
                <a:gridCol w="2022475"/>
                <a:gridCol w="1101725"/>
                <a:gridCol w="1295400"/>
                <a:gridCol w="1752600"/>
                <a:gridCol w="1752600"/>
              </a:tblGrid>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smtClean="0">
                          <a:ln>
                            <a:noFill/>
                          </a:ln>
                          <a:solidFill>
                            <a:schemeClr val="tx2"/>
                          </a:solidFill>
                          <a:effectLst/>
                          <a:latin typeface="Tahoma" pitchFamily="34" charset="0"/>
                        </a:rPr>
                        <a:t>Vorlesungen</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Titel</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SWS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gelesen Von</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d.</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_y</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_x</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673" name="Group 1105"/>
          <p:cNvGraphicFramePr>
            <a:graphicFrameLocks noGrp="1"/>
          </p:cNvGraphicFramePr>
          <p:nvPr/>
        </p:nvGraphicFramePr>
        <p:xfrm>
          <a:off x="611188" y="4797425"/>
          <a:ext cx="4419600" cy="841247"/>
        </p:xfrm>
        <a:graphic>
          <a:graphicData uri="http://schemas.openxmlformats.org/drawingml/2006/table">
            <a:tbl>
              <a:tblPr/>
              <a:tblGrid>
                <a:gridCol w="1905000"/>
                <a:gridCol w="1219200"/>
                <a:gridCol w="12954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1" i="0" u="none" strike="noStrike" cap="none" normalizeH="0" baseline="0">
                          <a:ln>
                            <a:noFill/>
                          </a:ln>
                          <a:solidFill>
                            <a:schemeClr val="tx2"/>
                          </a:solidFill>
                          <a:effectLst/>
                          <a:latin typeface="Tahoma" charset="0"/>
                          <a:ea typeface="ＭＳ Ｐゴシック" charset="0"/>
                        </a:rPr>
                        <a:t>hören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MatrNr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d.</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_y</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2400" b="0" i="0" u="none" strike="noStrike" cap="none" normalizeH="0" baseline="0">
                        <a:ln>
                          <a:noFill/>
                        </a:ln>
                        <a:solidFill>
                          <a:schemeClr val="tx1"/>
                        </a:solidFill>
                        <a:effectLst/>
                        <a:latin typeface="Tahoma" charset="0"/>
                        <a:ea typeface="ＭＳ Ｐゴシック"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1"/>
          <p:cNvSpPr>
            <a:spLocks noGrp="1"/>
          </p:cNvSpPr>
          <p:nvPr>
            <p:ph type="title"/>
          </p:nvPr>
        </p:nvSpPr>
        <p:spPr/>
        <p:txBody>
          <a:bodyPr/>
          <a:lstStyle/>
          <a:p>
            <a:r>
              <a:rPr lang="de-DE">
                <a:latin typeface="Arial Black" charset="0"/>
              </a:rPr>
              <a:t>Uni.PunkteListe</a:t>
            </a:r>
          </a:p>
        </p:txBody>
      </p:sp>
      <p:pic>
        <p:nvPicPr>
          <p:cNvPr id="135171" name="Picture 2"/>
          <p:cNvPicPr>
            <a:picLocks noChangeAspect="1" noChangeArrowheads="1"/>
          </p:cNvPicPr>
          <p:nvPr/>
        </p:nvPicPr>
        <p:blipFill>
          <a:blip r:embed="rId3">
            <a:extLst>
              <a:ext uri="{28A0092B-C50C-407E-A947-70E740481C1C}">
                <a14:useLocalDpi xmlns:a14="http://schemas.microsoft.com/office/drawing/2010/main" val="0"/>
              </a:ext>
            </a:extLst>
          </a:blip>
          <a:srcRect t="23570" r="45982" b="53572"/>
          <a:stretch>
            <a:fillRect/>
          </a:stretch>
        </p:blipFill>
        <p:spPr bwMode="auto">
          <a:xfrm>
            <a:off x="0" y="1143000"/>
            <a:ext cx="86439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5172" name="Textfeld 3"/>
          <p:cNvSpPr txBox="1">
            <a:spLocks noChangeArrowheads="1"/>
          </p:cNvSpPr>
          <p:nvPr/>
        </p:nvSpPr>
        <p:spPr bwMode="auto">
          <a:xfrm>
            <a:off x="500063" y="3286125"/>
            <a:ext cx="3538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a:t>With BonusSicht as (…)</a:t>
            </a:r>
          </a:p>
          <a:p>
            <a:endParaRPr lang="de-DE"/>
          </a:p>
          <a:p>
            <a:r>
              <a:rPr lang="de-DE"/>
              <a:t>select * from BonusSicht</a:t>
            </a:r>
          </a:p>
        </p:txBody>
      </p:sp>
      <p:graphicFrame>
        <p:nvGraphicFramePr>
          <p:cNvPr id="5" name="Tabelle 4"/>
          <p:cNvGraphicFramePr>
            <a:graphicFrameLocks noGrp="1"/>
          </p:cNvGraphicFramePr>
          <p:nvPr/>
        </p:nvGraphicFramePr>
        <p:xfrm>
          <a:off x="1571625" y="4643438"/>
          <a:ext cx="6096000" cy="1112838"/>
        </p:xfrm>
        <a:graphic>
          <a:graphicData uri="http://schemas.openxmlformats.org/drawingml/2006/table">
            <a:tbl>
              <a:tblPr firstRow="1" bandRow="1">
                <a:tableStyleId>{5C22544A-7EE6-4342-B048-85BDC9FD1C3A}</a:tableStyleId>
              </a:tblPr>
              <a:tblGrid>
                <a:gridCol w="2032000"/>
                <a:gridCol w="2032000"/>
                <a:gridCol w="2032000"/>
              </a:tblGrid>
              <a:tr h="370946">
                <a:tc>
                  <a:txBody>
                    <a:bodyPr/>
                    <a:lstStyle/>
                    <a:p>
                      <a:r>
                        <a:rPr lang="de-DE" sz="1800" dirty="0" smtClean="0"/>
                        <a:t>Name</a:t>
                      </a:r>
                      <a:endParaRPr lang="de-DE" sz="1800" dirty="0"/>
                    </a:p>
                  </a:txBody>
                  <a:tcPr marT="45733" marB="45733"/>
                </a:tc>
                <a:tc>
                  <a:txBody>
                    <a:bodyPr/>
                    <a:lstStyle/>
                    <a:p>
                      <a:r>
                        <a:rPr lang="de-DE" sz="1800" dirty="0" err="1" smtClean="0"/>
                        <a:t>MaxMoeglich</a:t>
                      </a:r>
                      <a:endParaRPr lang="de-DE" sz="1800" dirty="0"/>
                    </a:p>
                  </a:txBody>
                  <a:tcPr marT="45733" marB="45733"/>
                </a:tc>
                <a:tc>
                  <a:txBody>
                    <a:bodyPr/>
                    <a:lstStyle/>
                    <a:p>
                      <a:r>
                        <a:rPr lang="de-DE" sz="1800" dirty="0" smtClean="0"/>
                        <a:t>Erzielt</a:t>
                      </a:r>
                      <a:endParaRPr lang="de-DE" sz="1800" dirty="0"/>
                    </a:p>
                  </a:txBody>
                  <a:tcPr marT="45733" marB="45733"/>
                </a:tc>
              </a:tr>
              <a:tr h="370946">
                <a:tc>
                  <a:txBody>
                    <a:bodyPr/>
                    <a:lstStyle/>
                    <a:p>
                      <a:r>
                        <a:rPr lang="de-DE" sz="1800" dirty="0" smtClean="0"/>
                        <a:t>Bond</a:t>
                      </a:r>
                      <a:endParaRPr lang="de-DE" sz="1800" dirty="0"/>
                    </a:p>
                  </a:txBody>
                  <a:tcPr marT="45733" marB="45733"/>
                </a:tc>
                <a:tc>
                  <a:txBody>
                    <a:bodyPr/>
                    <a:lstStyle/>
                    <a:p>
                      <a:r>
                        <a:rPr lang="de-DE" sz="1800" dirty="0" smtClean="0"/>
                        <a:t>31</a:t>
                      </a:r>
                      <a:endParaRPr lang="de-DE" sz="1800" dirty="0"/>
                    </a:p>
                  </a:txBody>
                  <a:tcPr marT="45733" marB="45733"/>
                </a:tc>
                <a:tc>
                  <a:txBody>
                    <a:bodyPr/>
                    <a:lstStyle/>
                    <a:p>
                      <a:r>
                        <a:rPr lang="de-DE" sz="1800" dirty="0" smtClean="0"/>
                        <a:t>25</a:t>
                      </a:r>
                      <a:endParaRPr lang="de-DE" sz="1800" dirty="0"/>
                    </a:p>
                  </a:txBody>
                  <a:tcPr marT="45733" marB="45733"/>
                </a:tc>
              </a:tr>
              <a:tr h="370946">
                <a:tc>
                  <a:txBody>
                    <a:bodyPr/>
                    <a:lstStyle/>
                    <a:p>
                      <a:r>
                        <a:rPr lang="de-DE" sz="1800" dirty="0" smtClean="0"/>
                        <a:t>Maier</a:t>
                      </a:r>
                      <a:endParaRPr lang="de-DE" sz="1800" dirty="0"/>
                    </a:p>
                  </a:txBody>
                  <a:tcPr marT="45733" marB="45733"/>
                </a:tc>
                <a:tc>
                  <a:txBody>
                    <a:bodyPr/>
                    <a:lstStyle/>
                    <a:p>
                      <a:r>
                        <a:rPr lang="de-DE" sz="1800" dirty="0" smtClean="0"/>
                        <a:t>31</a:t>
                      </a:r>
                      <a:endParaRPr lang="de-DE" sz="1800" dirty="0"/>
                    </a:p>
                  </a:txBody>
                  <a:tcPr marT="45733" marB="45733"/>
                </a:tc>
                <a:tc>
                  <a:txBody>
                    <a:bodyPr/>
                    <a:lstStyle/>
                    <a:p>
                      <a:r>
                        <a:rPr lang="de-DE" sz="1800" dirty="0" smtClean="0"/>
                        <a:t>17</a:t>
                      </a:r>
                      <a:endParaRPr lang="de-DE" sz="1800" dirty="0"/>
                    </a:p>
                  </a:txBody>
                  <a:tcPr marT="45733" marB="45733"/>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Medaillengewinner</a:t>
            </a:r>
            <a:endParaRPr lang="de-DE" dirty="0"/>
          </a:p>
        </p:txBody>
      </p:sp>
      <p:graphicFrame>
        <p:nvGraphicFramePr>
          <p:cNvPr id="3" name="Objekt 2"/>
          <p:cNvGraphicFramePr>
            <a:graphicFrameLocks noChangeAspect="1"/>
          </p:cNvGraphicFramePr>
          <p:nvPr>
            <p:extLst>
              <p:ext uri="{D42A27DB-BD31-4B8C-83A1-F6EECF244321}">
                <p14:modId xmlns:p14="http://schemas.microsoft.com/office/powerpoint/2010/main" val="1893719242"/>
              </p:ext>
            </p:extLst>
          </p:nvPr>
        </p:nvGraphicFramePr>
        <p:xfrm>
          <a:off x="827584" y="1340768"/>
          <a:ext cx="9236768" cy="2376264"/>
        </p:xfrm>
        <a:graphic>
          <a:graphicData uri="http://schemas.openxmlformats.org/presentationml/2006/ole">
            <mc:AlternateContent xmlns:mc="http://schemas.openxmlformats.org/markup-compatibility/2006">
              <mc:Choice xmlns:v="urn:schemas-microsoft-com:vml" Requires="v">
                <p:oleObj spid="_x0000_s285713" name="Dokument" r:id="rId3" imgW="6121400" imgH="1574800" progId="Word.Document.12">
                  <p:link updateAutomatic="1"/>
                </p:oleObj>
              </mc:Choice>
              <mc:Fallback>
                <p:oleObj name="Dokument" r:id="rId3" imgW="6121400" imgH="1574800" progId="Word.Document.12">
                  <p:link updateAutomatic="1"/>
                  <p:pic>
                    <p:nvPicPr>
                      <p:cNvPr id="0" name=""/>
                      <p:cNvPicPr/>
                      <p:nvPr/>
                    </p:nvPicPr>
                    <p:blipFill>
                      <a:blip r:embed="rId4"/>
                      <a:stretch>
                        <a:fillRect/>
                      </a:stretch>
                    </p:blipFill>
                    <p:spPr>
                      <a:xfrm>
                        <a:off x="827584" y="1340768"/>
                        <a:ext cx="9236768" cy="2376264"/>
                      </a:xfrm>
                      <a:prstGeom prst="rect">
                        <a:avLst/>
                      </a:prstGeom>
                    </p:spPr>
                  </p:pic>
                </p:oleObj>
              </mc:Fallback>
            </mc:AlternateContent>
          </a:graphicData>
        </a:graphic>
      </p:graphicFrame>
      <p:sp>
        <p:nvSpPr>
          <p:cNvPr id="4" name="Textfeld 3"/>
          <p:cNvSpPr txBox="1"/>
          <p:nvPr/>
        </p:nvSpPr>
        <p:spPr>
          <a:xfrm>
            <a:off x="683568" y="3645024"/>
            <a:ext cx="8064896" cy="2677656"/>
          </a:xfrm>
          <a:prstGeom prst="rect">
            <a:avLst/>
          </a:prstGeom>
          <a:noFill/>
        </p:spPr>
        <p:txBody>
          <a:bodyPr wrap="square" rtlCol="0">
            <a:spAutoFit/>
          </a:bodyPr>
          <a:lstStyle/>
          <a:p>
            <a:pPr algn="l"/>
            <a:r>
              <a:rPr lang="en-US" dirty="0" smtClean="0">
                <a:solidFill>
                  <a:srgbClr val="3366FF"/>
                </a:solidFill>
              </a:rPr>
              <a:t>SILBER:</a:t>
            </a:r>
          </a:p>
          <a:p>
            <a:pPr algn="l"/>
            <a:r>
              <a:rPr lang="en-US" dirty="0" smtClean="0"/>
              <a:t>select * from Z s </a:t>
            </a:r>
          </a:p>
          <a:p>
            <a:pPr algn="l"/>
            <a:r>
              <a:rPr lang="en-US" dirty="0" smtClean="0"/>
              <a:t>where exists (	</a:t>
            </a:r>
          </a:p>
          <a:p>
            <a:pPr algn="l"/>
            <a:r>
              <a:rPr lang="en-US" dirty="0"/>
              <a:t> </a:t>
            </a:r>
            <a:r>
              <a:rPr lang="en-US" dirty="0" smtClean="0"/>
              <a:t>	select * from Z g	</a:t>
            </a:r>
          </a:p>
          <a:p>
            <a:pPr algn="l"/>
            <a:r>
              <a:rPr lang="en-US" dirty="0"/>
              <a:t>	</a:t>
            </a:r>
            <a:r>
              <a:rPr lang="en-US" dirty="0" smtClean="0"/>
              <a:t>where </a:t>
            </a:r>
            <a:r>
              <a:rPr lang="en-US" dirty="0" err="1" smtClean="0"/>
              <a:t>g.P</a:t>
            </a:r>
            <a:r>
              <a:rPr lang="en-US" dirty="0" smtClean="0"/>
              <a:t> &gt; </a:t>
            </a:r>
            <a:r>
              <a:rPr lang="en-US" dirty="0" err="1" smtClean="0"/>
              <a:t>s.P</a:t>
            </a:r>
            <a:r>
              <a:rPr lang="en-US" dirty="0" smtClean="0"/>
              <a:t> and not exists(	      </a:t>
            </a:r>
          </a:p>
          <a:p>
            <a:pPr algn="l"/>
            <a:r>
              <a:rPr lang="en-US" dirty="0"/>
              <a:t>	</a:t>
            </a:r>
            <a:r>
              <a:rPr lang="en-US" dirty="0" smtClean="0"/>
              <a:t>	select * from Z l	      </a:t>
            </a:r>
          </a:p>
          <a:p>
            <a:pPr algn="l"/>
            <a:r>
              <a:rPr lang="en-US" dirty="0"/>
              <a:t>	</a:t>
            </a:r>
            <a:r>
              <a:rPr lang="en-US" dirty="0" smtClean="0"/>
              <a:t>	where not(</a:t>
            </a:r>
            <a:r>
              <a:rPr lang="en-US" dirty="0" err="1" smtClean="0"/>
              <a:t>l.N</a:t>
            </a:r>
            <a:r>
              <a:rPr lang="en-US" dirty="0" smtClean="0"/>
              <a:t>=</a:t>
            </a:r>
            <a:r>
              <a:rPr lang="en-US" dirty="0" err="1" smtClean="0"/>
              <a:t>g.N</a:t>
            </a:r>
            <a:r>
              <a:rPr lang="en-US" dirty="0" smtClean="0"/>
              <a:t> or </a:t>
            </a:r>
            <a:r>
              <a:rPr lang="en-US" dirty="0" err="1" smtClean="0"/>
              <a:t>l.P</a:t>
            </a:r>
            <a:r>
              <a:rPr lang="en-US" dirty="0" smtClean="0"/>
              <a:t>&lt;= </a:t>
            </a:r>
            <a:r>
              <a:rPr lang="en-US" dirty="0" err="1" smtClean="0"/>
              <a:t>s.P</a:t>
            </a:r>
            <a:r>
              <a:rPr lang="en-US" dirty="0" smtClean="0"/>
              <a:t>)))</a:t>
            </a:r>
            <a:endParaRPr lang="de-DE" dirty="0"/>
          </a:p>
        </p:txBody>
      </p:sp>
    </p:spTree>
    <p:extLst>
      <p:ext uri="{BB962C8B-B14F-4D97-AF65-F5344CB8AC3E}">
        <p14:creationId xmlns:p14="http://schemas.microsoft.com/office/powerpoint/2010/main" val="3563093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Medaillengewinner</a:t>
            </a:r>
            <a:endParaRPr lang="de-DE" dirty="0"/>
          </a:p>
        </p:txBody>
      </p:sp>
      <p:graphicFrame>
        <p:nvGraphicFramePr>
          <p:cNvPr id="3" name="Objekt 2"/>
          <p:cNvGraphicFramePr>
            <a:graphicFrameLocks noChangeAspect="1"/>
          </p:cNvGraphicFramePr>
          <p:nvPr>
            <p:extLst>
              <p:ext uri="{D42A27DB-BD31-4B8C-83A1-F6EECF244321}">
                <p14:modId xmlns:p14="http://schemas.microsoft.com/office/powerpoint/2010/main" val="1738600095"/>
              </p:ext>
            </p:extLst>
          </p:nvPr>
        </p:nvGraphicFramePr>
        <p:xfrm>
          <a:off x="827584" y="1340768"/>
          <a:ext cx="9236768" cy="2376264"/>
        </p:xfrm>
        <a:graphic>
          <a:graphicData uri="http://schemas.openxmlformats.org/presentationml/2006/ole">
            <mc:AlternateContent xmlns:mc="http://schemas.openxmlformats.org/markup-compatibility/2006">
              <mc:Choice xmlns:v="urn:schemas-microsoft-com:vml" Requires="v">
                <p:oleObj spid="_x0000_s286737" name="Dokument" r:id="rId3" imgW="6121400" imgH="1574800" progId="Word.Document.12">
                  <p:link updateAutomatic="1"/>
                </p:oleObj>
              </mc:Choice>
              <mc:Fallback>
                <p:oleObj name="Dokument" r:id="rId3" imgW="6121400" imgH="1574800" progId="Word.Document.12">
                  <p:link updateAutomatic="1"/>
                  <p:pic>
                    <p:nvPicPr>
                      <p:cNvPr id="0" name=""/>
                      <p:cNvPicPr/>
                      <p:nvPr/>
                    </p:nvPicPr>
                    <p:blipFill>
                      <a:blip r:embed="rId4"/>
                      <a:stretch>
                        <a:fillRect/>
                      </a:stretch>
                    </p:blipFill>
                    <p:spPr>
                      <a:xfrm>
                        <a:off x="827584" y="1340768"/>
                        <a:ext cx="9236768" cy="2376264"/>
                      </a:xfrm>
                      <a:prstGeom prst="rect">
                        <a:avLst/>
                      </a:prstGeom>
                    </p:spPr>
                  </p:pic>
                </p:oleObj>
              </mc:Fallback>
            </mc:AlternateContent>
          </a:graphicData>
        </a:graphic>
      </p:graphicFrame>
      <p:sp>
        <p:nvSpPr>
          <p:cNvPr id="4" name="Textfeld 3"/>
          <p:cNvSpPr txBox="1"/>
          <p:nvPr/>
        </p:nvSpPr>
        <p:spPr>
          <a:xfrm>
            <a:off x="683568" y="3573016"/>
            <a:ext cx="8064896" cy="1569660"/>
          </a:xfrm>
          <a:prstGeom prst="rect">
            <a:avLst/>
          </a:prstGeom>
          <a:noFill/>
        </p:spPr>
        <p:txBody>
          <a:bodyPr wrap="square" rtlCol="0">
            <a:spAutoFit/>
          </a:bodyPr>
          <a:lstStyle/>
          <a:p>
            <a:pPr algn="l"/>
            <a:r>
              <a:rPr lang="en-US" dirty="0" smtClean="0">
                <a:solidFill>
                  <a:srgbClr val="3366FF"/>
                </a:solidFill>
              </a:rPr>
              <a:t>Bronze:</a:t>
            </a:r>
          </a:p>
          <a:p>
            <a:pPr algn="l"/>
            <a:r>
              <a:rPr lang="en-US" dirty="0" smtClean="0"/>
              <a:t>select * from Z b</a:t>
            </a:r>
          </a:p>
          <a:p>
            <a:pPr algn="l"/>
            <a:r>
              <a:rPr lang="en-US" dirty="0" smtClean="0"/>
              <a:t>where 2 = (select count(*) from Z </a:t>
            </a:r>
            <a:r>
              <a:rPr lang="en-US" dirty="0" err="1" smtClean="0"/>
              <a:t>gs</a:t>
            </a:r>
            <a:r>
              <a:rPr lang="en-US" dirty="0" smtClean="0"/>
              <a:t>           </a:t>
            </a:r>
          </a:p>
          <a:p>
            <a:pPr algn="l"/>
            <a:r>
              <a:rPr lang="en-US" dirty="0"/>
              <a:t> </a:t>
            </a:r>
            <a:r>
              <a:rPr lang="en-US" dirty="0" smtClean="0"/>
              <a:t>                 where </a:t>
            </a:r>
            <a:r>
              <a:rPr lang="en-US" dirty="0" err="1" smtClean="0"/>
              <a:t>gs.P</a:t>
            </a:r>
            <a:r>
              <a:rPr lang="en-US" dirty="0" smtClean="0"/>
              <a:t>&gt;</a:t>
            </a:r>
            <a:r>
              <a:rPr lang="en-US" dirty="0" err="1" smtClean="0"/>
              <a:t>b.P</a:t>
            </a:r>
            <a:r>
              <a:rPr lang="en-US" dirty="0" smtClean="0"/>
              <a:t>)</a:t>
            </a:r>
            <a:endParaRPr lang="de-DE" dirty="0"/>
          </a:p>
        </p:txBody>
      </p:sp>
    </p:spTree>
    <p:extLst>
      <p:ext uri="{BB962C8B-B14F-4D97-AF65-F5344CB8AC3E}">
        <p14:creationId xmlns:p14="http://schemas.microsoft.com/office/powerpoint/2010/main" val="3769773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Medaillengewinner</a:t>
            </a:r>
            <a:endParaRPr lang="de-DE" dirty="0"/>
          </a:p>
        </p:txBody>
      </p:sp>
      <p:graphicFrame>
        <p:nvGraphicFramePr>
          <p:cNvPr id="3" name="Objekt 2"/>
          <p:cNvGraphicFramePr>
            <a:graphicFrameLocks noChangeAspect="1"/>
          </p:cNvGraphicFramePr>
          <p:nvPr>
            <p:extLst>
              <p:ext uri="{D42A27DB-BD31-4B8C-83A1-F6EECF244321}">
                <p14:modId xmlns:p14="http://schemas.microsoft.com/office/powerpoint/2010/main" val="3697359230"/>
              </p:ext>
            </p:extLst>
          </p:nvPr>
        </p:nvGraphicFramePr>
        <p:xfrm>
          <a:off x="827584" y="1340768"/>
          <a:ext cx="9236768" cy="2376264"/>
        </p:xfrm>
        <a:graphic>
          <a:graphicData uri="http://schemas.openxmlformats.org/presentationml/2006/ole">
            <mc:AlternateContent xmlns:mc="http://schemas.openxmlformats.org/markup-compatibility/2006">
              <mc:Choice xmlns:v="urn:schemas-microsoft-com:vml" Requires="v">
                <p:oleObj spid="_x0000_s287760" name="Dokument" r:id="rId3" imgW="6121400" imgH="1574800" progId="Word.Document.12">
                  <p:link updateAutomatic="1"/>
                </p:oleObj>
              </mc:Choice>
              <mc:Fallback>
                <p:oleObj name="Dokument" r:id="rId3" imgW="6121400" imgH="1574800" progId="Word.Document.12">
                  <p:link updateAutomatic="1"/>
                  <p:pic>
                    <p:nvPicPr>
                      <p:cNvPr id="0" name=""/>
                      <p:cNvPicPr/>
                      <p:nvPr/>
                    </p:nvPicPr>
                    <p:blipFill>
                      <a:blip r:embed="rId4"/>
                      <a:stretch>
                        <a:fillRect/>
                      </a:stretch>
                    </p:blipFill>
                    <p:spPr>
                      <a:xfrm>
                        <a:off x="827584" y="1340768"/>
                        <a:ext cx="9236768" cy="2376264"/>
                      </a:xfrm>
                      <a:prstGeom prst="rect">
                        <a:avLst/>
                      </a:prstGeom>
                    </p:spPr>
                  </p:pic>
                </p:oleObj>
              </mc:Fallback>
            </mc:AlternateContent>
          </a:graphicData>
        </a:graphic>
      </p:graphicFrame>
      <p:sp>
        <p:nvSpPr>
          <p:cNvPr id="4" name="Textfeld 3"/>
          <p:cNvSpPr txBox="1"/>
          <p:nvPr/>
        </p:nvSpPr>
        <p:spPr>
          <a:xfrm>
            <a:off x="683568" y="3573016"/>
            <a:ext cx="8460432" cy="1938992"/>
          </a:xfrm>
          <a:prstGeom prst="rect">
            <a:avLst/>
          </a:prstGeom>
          <a:noFill/>
        </p:spPr>
        <p:txBody>
          <a:bodyPr wrap="square" rtlCol="0">
            <a:spAutoFit/>
          </a:bodyPr>
          <a:lstStyle/>
          <a:p>
            <a:pPr algn="l"/>
            <a:r>
              <a:rPr lang="en-US" dirty="0" smtClean="0">
                <a:solidFill>
                  <a:srgbClr val="3366FF"/>
                </a:solidFill>
              </a:rPr>
              <a:t>Gold:</a:t>
            </a:r>
          </a:p>
          <a:p>
            <a:pPr algn="l"/>
            <a:r>
              <a:rPr lang="de-DE" dirty="0" err="1" smtClean="0"/>
              <a:t>select</a:t>
            </a:r>
            <a:r>
              <a:rPr lang="de-DE" dirty="0" smtClean="0"/>
              <a:t> g.*</a:t>
            </a:r>
            <a:r>
              <a:rPr lang="de-DE" dirty="0" err="1" smtClean="0"/>
              <a:t>from</a:t>
            </a:r>
            <a:r>
              <a:rPr lang="de-DE" dirty="0" smtClean="0"/>
              <a:t> Z </a:t>
            </a:r>
            <a:r>
              <a:rPr lang="de-DE" dirty="0" err="1" smtClean="0"/>
              <a:t>g</a:t>
            </a:r>
            <a:r>
              <a:rPr lang="de-DE" dirty="0" smtClean="0"/>
              <a:t> </a:t>
            </a:r>
            <a:r>
              <a:rPr lang="de-DE" dirty="0" err="1" smtClean="0"/>
              <a:t>where</a:t>
            </a:r>
            <a:r>
              <a:rPr lang="de-DE" dirty="0" smtClean="0"/>
              <a:t> </a:t>
            </a:r>
            <a:r>
              <a:rPr lang="de-DE" dirty="0" err="1" smtClean="0"/>
              <a:t>g.N</a:t>
            </a:r>
            <a:r>
              <a:rPr lang="de-DE" dirty="0" smtClean="0"/>
              <a:t> not in (  </a:t>
            </a:r>
            <a:r>
              <a:rPr lang="de-DE" dirty="0" smtClean="0">
                <a:solidFill>
                  <a:srgbClr val="3366FF"/>
                </a:solidFill>
              </a:rPr>
              <a:t>/*Loser*/</a:t>
            </a:r>
            <a:r>
              <a:rPr lang="de-DE" dirty="0" smtClean="0"/>
              <a:t>	</a:t>
            </a:r>
          </a:p>
          <a:p>
            <a:pPr algn="l"/>
            <a:r>
              <a:rPr lang="de-DE" dirty="0"/>
              <a:t>	</a:t>
            </a:r>
            <a:r>
              <a:rPr lang="de-DE" dirty="0" err="1" smtClean="0"/>
              <a:t>select</a:t>
            </a:r>
            <a:r>
              <a:rPr lang="de-DE" dirty="0" smtClean="0"/>
              <a:t> </a:t>
            </a:r>
            <a:r>
              <a:rPr lang="de-DE" dirty="0" err="1" smtClean="0"/>
              <a:t>l.N</a:t>
            </a:r>
            <a:r>
              <a:rPr lang="de-DE" dirty="0"/>
              <a:t> </a:t>
            </a:r>
            <a:endParaRPr lang="de-DE" dirty="0" smtClean="0"/>
          </a:p>
          <a:p>
            <a:pPr algn="l"/>
            <a:r>
              <a:rPr lang="de-DE" dirty="0"/>
              <a:t>	</a:t>
            </a:r>
            <a:r>
              <a:rPr lang="de-DE" dirty="0" err="1" smtClean="0"/>
              <a:t>from</a:t>
            </a:r>
            <a:r>
              <a:rPr lang="de-DE" dirty="0" smtClean="0"/>
              <a:t> Z l </a:t>
            </a:r>
            <a:r>
              <a:rPr lang="de-DE" dirty="0" err="1" smtClean="0"/>
              <a:t>join</a:t>
            </a:r>
            <a:r>
              <a:rPr lang="de-DE" dirty="0" smtClean="0"/>
              <a:t> Z b on </a:t>
            </a:r>
            <a:r>
              <a:rPr lang="de-DE" dirty="0" err="1" smtClean="0"/>
              <a:t>l.P</a:t>
            </a:r>
            <a:r>
              <a:rPr lang="de-DE" dirty="0" smtClean="0"/>
              <a:t> &lt; </a:t>
            </a:r>
            <a:r>
              <a:rPr lang="de-DE" dirty="0" err="1" smtClean="0"/>
              <a:t>b.P</a:t>
            </a:r>
            <a:r>
              <a:rPr lang="de-DE" dirty="0" smtClean="0"/>
              <a:t>)  </a:t>
            </a:r>
            <a:r>
              <a:rPr lang="de-DE" dirty="0" smtClean="0">
                <a:solidFill>
                  <a:srgbClr val="3366FF"/>
                </a:solidFill>
              </a:rPr>
              <a:t>/* Man ist Loser l			wenn es jemand Besseren b gibt */</a:t>
            </a:r>
            <a:endParaRPr lang="de-DE" dirty="0">
              <a:solidFill>
                <a:srgbClr val="3366FF"/>
              </a:solidFill>
            </a:endParaRPr>
          </a:p>
        </p:txBody>
      </p:sp>
    </p:spTree>
    <p:extLst>
      <p:ext uri="{BB962C8B-B14F-4D97-AF65-F5344CB8AC3E}">
        <p14:creationId xmlns:p14="http://schemas.microsoft.com/office/powerpoint/2010/main" val="2546002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Rekursive Sicht Pfad mit Pfadlänge</a:t>
            </a:r>
            <a:endParaRPr lang="de-DE" dirty="0"/>
          </a:p>
        </p:txBody>
      </p:sp>
      <p:sp>
        <p:nvSpPr>
          <p:cNvPr id="4" name="Textfeld 3"/>
          <p:cNvSpPr txBox="1"/>
          <p:nvPr/>
        </p:nvSpPr>
        <p:spPr>
          <a:xfrm>
            <a:off x="323528" y="1628800"/>
            <a:ext cx="7920880" cy="2677656"/>
          </a:xfrm>
          <a:prstGeom prst="rect">
            <a:avLst/>
          </a:prstGeom>
          <a:noFill/>
        </p:spPr>
        <p:txBody>
          <a:bodyPr wrap="square" rtlCol="0">
            <a:spAutoFit/>
          </a:bodyPr>
          <a:lstStyle/>
          <a:p>
            <a:pPr algn="l"/>
            <a:r>
              <a:rPr lang="en-US" dirty="0" smtClean="0"/>
              <a:t>with recursive </a:t>
            </a:r>
            <a:r>
              <a:rPr lang="en-US" dirty="0" err="1" smtClean="0">
                <a:solidFill>
                  <a:srgbClr val="3366FF"/>
                </a:solidFill>
              </a:rPr>
              <a:t>pfad</a:t>
            </a:r>
            <a:r>
              <a:rPr lang="en-US" dirty="0" smtClean="0"/>
              <a:t>(</a:t>
            </a:r>
            <a:r>
              <a:rPr lang="en-US" dirty="0" err="1" smtClean="0"/>
              <a:t>von,nach,l</a:t>
            </a:r>
            <a:r>
              <a:rPr lang="en-US" dirty="0" smtClean="0"/>
              <a:t>) as	</a:t>
            </a:r>
          </a:p>
          <a:p>
            <a:pPr algn="l"/>
            <a:r>
              <a:rPr lang="en-US" dirty="0"/>
              <a:t>	</a:t>
            </a:r>
            <a:r>
              <a:rPr lang="en-US" dirty="0" smtClean="0"/>
              <a:t>((select v,n,1 from </a:t>
            </a:r>
            <a:r>
              <a:rPr lang="en-US" dirty="0" err="1" smtClean="0"/>
              <a:t>kante</a:t>
            </a:r>
            <a:r>
              <a:rPr lang="en-US" dirty="0" smtClean="0"/>
              <a:t>)		</a:t>
            </a:r>
          </a:p>
          <a:p>
            <a:pPr algn="l"/>
            <a:r>
              <a:rPr lang="en-US" dirty="0"/>
              <a:t>	</a:t>
            </a:r>
            <a:r>
              <a:rPr lang="en-US" dirty="0" smtClean="0"/>
              <a:t>union all	</a:t>
            </a:r>
          </a:p>
          <a:p>
            <a:pPr algn="l"/>
            <a:r>
              <a:rPr lang="en-US" dirty="0"/>
              <a:t>	</a:t>
            </a:r>
            <a:r>
              <a:rPr lang="en-US" dirty="0" smtClean="0"/>
              <a:t>(select </a:t>
            </a:r>
            <a:r>
              <a:rPr lang="en-US" dirty="0" err="1" smtClean="0"/>
              <a:t>k.V</a:t>
            </a:r>
            <a:r>
              <a:rPr lang="en-US" dirty="0" smtClean="0"/>
              <a:t>, </a:t>
            </a:r>
            <a:r>
              <a:rPr lang="en-US" dirty="0" err="1" smtClean="0"/>
              <a:t>p.nach</a:t>
            </a:r>
            <a:r>
              <a:rPr lang="en-US" dirty="0" smtClean="0"/>
              <a:t>, p.l+1	</a:t>
            </a:r>
          </a:p>
          <a:p>
            <a:pPr algn="l"/>
            <a:r>
              <a:rPr lang="en-US" dirty="0"/>
              <a:t>	</a:t>
            </a:r>
            <a:r>
              <a:rPr lang="en-US" dirty="0" smtClean="0"/>
              <a:t>from </a:t>
            </a:r>
            <a:r>
              <a:rPr lang="en-US" dirty="0" err="1" smtClean="0"/>
              <a:t>kante</a:t>
            </a:r>
            <a:r>
              <a:rPr lang="en-US" dirty="0" smtClean="0"/>
              <a:t> k, </a:t>
            </a:r>
            <a:r>
              <a:rPr lang="en-US" dirty="0" err="1" smtClean="0">
                <a:solidFill>
                  <a:srgbClr val="3366FF"/>
                </a:solidFill>
              </a:rPr>
              <a:t>pfad</a:t>
            </a:r>
            <a:r>
              <a:rPr lang="en-US" dirty="0" smtClean="0"/>
              <a:t> p	where </a:t>
            </a:r>
            <a:r>
              <a:rPr lang="en-US" dirty="0" err="1" smtClean="0"/>
              <a:t>k.N</a:t>
            </a:r>
            <a:r>
              <a:rPr lang="en-US" dirty="0" smtClean="0"/>
              <a:t>=</a:t>
            </a:r>
            <a:r>
              <a:rPr lang="en-US" dirty="0" err="1" smtClean="0"/>
              <a:t>p.von</a:t>
            </a:r>
            <a:r>
              <a:rPr lang="en-US" dirty="0" smtClean="0"/>
              <a:t>))</a:t>
            </a:r>
          </a:p>
          <a:p>
            <a:pPr algn="l"/>
            <a:endParaRPr lang="en-US" dirty="0"/>
          </a:p>
          <a:p>
            <a:pPr algn="l"/>
            <a:r>
              <a:rPr lang="en-US" dirty="0" smtClean="0"/>
              <a:t>select * from </a:t>
            </a:r>
            <a:r>
              <a:rPr lang="en-US" dirty="0" err="1" smtClean="0">
                <a:solidFill>
                  <a:srgbClr val="3366FF"/>
                </a:solidFill>
              </a:rPr>
              <a:t>pfad</a:t>
            </a:r>
            <a:endParaRPr lang="de-DE" dirty="0">
              <a:solidFill>
                <a:srgbClr val="3366FF"/>
              </a:solidFill>
            </a:endParaRPr>
          </a:p>
        </p:txBody>
      </p:sp>
    </p:spTree>
    <p:extLst>
      <p:ext uri="{BB962C8B-B14F-4D97-AF65-F5344CB8AC3E}">
        <p14:creationId xmlns:p14="http://schemas.microsoft.com/office/powerpoint/2010/main" val="4684568"/>
      </p:ext>
    </p:extLst>
  </p:cSld>
  <p:clrMapOvr>
    <a:masterClrMapping/>
  </p:clrMapOvr>
  <p:transition xmlns:p14="http://schemas.microsoft.com/office/powerpoint/2010/mai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U-Bahn Verbindungen</a:t>
            </a:r>
            <a:endParaRPr lang="de-DE" dirty="0"/>
          </a:p>
        </p:txBody>
      </p:sp>
      <p:graphicFrame>
        <p:nvGraphicFramePr>
          <p:cNvPr id="3" name="Objekt 2"/>
          <p:cNvGraphicFramePr>
            <a:graphicFrameLocks noChangeAspect="1"/>
          </p:cNvGraphicFramePr>
          <p:nvPr>
            <p:extLst>
              <p:ext uri="{D42A27DB-BD31-4B8C-83A1-F6EECF244321}">
                <p14:modId xmlns:p14="http://schemas.microsoft.com/office/powerpoint/2010/main" val="1793218630"/>
              </p:ext>
            </p:extLst>
          </p:nvPr>
        </p:nvGraphicFramePr>
        <p:xfrm>
          <a:off x="107504" y="1556792"/>
          <a:ext cx="6121400" cy="1308100"/>
        </p:xfrm>
        <a:graphic>
          <a:graphicData uri="http://schemas.openxmlformats.org/presentationml/2006/ole">
            <mc:AlternateContent xmlns:mc="http://schemas.openxmlformats.org/markup-compatibility/2006">
              <mc:Choice xmlns:v="urn:schemas-microsoft-com:vml" Requires="v">
                <p:oleObj spid="_x0000_s288793" name="Dokument" r:id="rId3" imgW="6121400" imgH="1308100" progId="Word.Document.12">
                  <p:link updateAutomatic="1"/>
                </p:oleObj>
              </mc:Choice>
              <mc:Fallback>
                <p:oleObj name="Dokument" r:id="rId3" imgW="6121400" imgH="1308100" progId="Word.Document.12">
                  <p:link updateAutomatic="1"/>
                  <p:pic>
                    <p:nvPicPr>
                      <p:cNvPr id="0" name=""/>
                      <p:cNvPicPr/>
                      <p:nvPr/>
                    </p:nvPicPr>
                    <p:blipFill>
                      <a:blip r:embed="rId4"/>
                      <a:stretch>
                        <a:fillRect/>
                      </a:stretch>
                    </p:blipFill>
                    <p:spPr>
                      <a:xfrm>
                        <a:off x="107504" y="1556792"/>
                        <a:ext cx="6121400" cy="130810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67848049"/>
              </p:ext>
            </p:extLst>
          </p:nvPr>
        </p:nvGraphicFramePr>
        <p:xfrm>
          <a:off x="4284663" y="1544638"/>
          <a:ext cx="6121400" cy="1143000"/>
        </p:xfrm>
        <a:graphic>
          <a:graphicData uri="http://schemas.openxmlformats.org/presentationml/2006/ole">
            <mc:AlternateContent xmlns:mc="http://schemas.openxmlformats.org/markup-compatibility/2006">
              <mc:Choice xmlns:v="urn:schemas-microsoft-com:vml" Requires="v">
                <p:oleObj spid="_x0000_s288794" name="Dokument" r:id="rId5" imgW="6121400" imgH="1143000" progId="Word.Document.12">
                  <p:link updateAutomatic="1"/>
                </p:oleObj>
              </mc:Choice>
              <mc:Fallback>
                <p:oleObj name="Dokument" r:id="rId5" imgW="6121400" imgH="1143000" progId="Word.Document.12">
                  <p:link updateAutomatic="1"/>
                  <p:pic>
                    <p:nvPicPr>
                      <p:cNvPr id="0" name=""/>
                      <p:cNvPicPr/>
                      <p:nvPr/>
                    </p:nvPicPr>
                    <p:blipFill>
                      <a:blip r:embed="rId6"/>
                      <a:stretch>
                        <a:fillRect/>
                      </a:stretch>
                    </p:blipFill>
                    <p:spPr>
                      <a:xfrm>
                        <a:off x="4284663" y="1544638"/>
                        <a:ext cx="6121400" cy="1143000"/>
                      </a:xfrm>
                      <a:prstGeom prst="rect">
                        <a:avLst/>
                      </a:prstGeom>
                    </p:spPr>
                  </p:pic>
                </p:oleObj>
              </mc:Fallback>
            </mc:AlternateContent>
          </a:graphicData>
        </a:graphic>
      </p:graphicFrame>
      <p:sp>
        <p:nvSpPr>
          <p:cNvPr id="5" name="Textfeld 4"/>
          <p:cNvSpPr txBox="1"/>
          <p:nvPr/>
        </p:nvSpPr>
        <p:spPr>
          <a:xfrm>
            <a:off x="-8865" y="2996952"/>
            <a:ext cx="9634876" cy="3046988"/>
          </a:xfrm>
          <a:prstGeom prst="rect">
            <a:avLst/>
          </a:prstGeom>
          <a:noFill/>
        </p:spPr>
        <p:txBody>
          <a:bodyPr wrap="square" rtlCol="0">
            <a:spAutoFit/>
          </a:bodyPr>
          <a:lstStyle/>
          <a:p>
            <a:pPr algn="l"/>
            <a:r>
              <a:rPr lang="en-US" dirty="0" smtClean="0"/>
              <a:t>with recursive U6_Verbindungen(</a:t>
            </a:r>
            <a:r>
              <a:rPr lang="en-US" dirty="0" err="1" smtClean="0"/>
              <a:t>von,nach,Halte,Dauer</a:t>
            </a:r>
            <a:r>
              <a:rPr lang="en-US" dirty="0" smtClean="0"/>
              <a:t>) as		((select von,nach,1,Dauer from u6_sued)			union all		</a:t>
            </a:r>
          </a:p>
          <a:p>
            <a:pPr algn="l"/>
            <a:r>
              <a:rPr lang="en-US" dirty="0"/>
              <a:t>	</a:t>
            </a:r>
            <a:r>
              <a:rPr lang="en-US" dirty="0" smtClean="0"/>
              <a:t>(select </a:t>
            </a:r>
            <a:r>
              <a:rPr lang="en-US" dirty="0" err="1" smtClean="0"/>
              <a:t>k.Von</a:t>
            </a:r>
            <a:r>
              <a:rPr lang="en-US" dirty="0" smtClean="0"/>
              <a:t>, </a:t>
            </a:r>
            <a:r>
              <a:rPr lang="en-US" dirty="0" err="1" smtClean="0"/>
              <a:t>p.nach</a:t>
            </a:r>
            <a:r>
              <a:rPr lang="en-US" dirty="0" smtClean="0"/>
              <a:t>, p.Halte+1, </a:t>
            </a:r>
            <a:r>
              <a:rPr lang="en-US" dirty="0" err="1" smtClean="0"/>
              <a:t>k.Dauer+p.Dauer</a:t>
            </a:r>
            <a:r>
              <a:rPr lang="en-US" dirty="0" smtClean="0"/>
              <a:t>		from u6_sued k, u6_Verbindungen p		</a:t>
            </a:r>
          </a:p>
          <a:p>
            <a:pPr algn="l"/>
            <a:r>
              <a:rPr lang="en-US" dirty="0"/>
              <a:t>	</a:t>
            </a:r>
            <a:r>
              <a:rPr lang="en-US" dirty="0" smtClean="0"/>
              <a:t>where </a:t>
            </a:r>
            <a:r>
              <a:rPr lang="en-US" dirty="0" err="1" smtClean="0"/>
              <a:t>k.Nach</a:t>
            </a:r>
            <a:r>
              <a:rPr lang="en-US" dirty="0" smtClean="0"/>
              <a:t>=</a:t>
            </a:r>
            <a:r>
              <a:rPr lang="en-US" dirty="0" err="1" smtClean="0"/>
              <a:t>p.von</a:t>
            </a:r>
            <a:r>
              <a:rPr lang="en-US" dirty="0" smtClean="0"/>
              <a:t>))	</a:t>
            </a:r>
          </a:p>
          <a:p>
            <a:pPr algn="l"/>
            <a:endParaRPr lang="en-US" dirty="0"/>
          </a:p>
          <a:p>
            <a:pPr algn="l"/>
            <a:r>
              <a:rPr lang="en-US" dirty="0" smtClean="0"/>
              <a:t>select * from U6_Verbindungen</a:t>
            </a:r>
            <a:endParaRPr lang="de-DE" dirty="0"/>
          </a:p>
        </p:txBody>
      </p:sp>
      <p:sp>
        <p:nvSpPr>
          <p:cNvPr id="6" name="Textfeld 5"/>
          <p:cNvSpPr txBox="1"/>
          <p:nvPr/>
        </p:nvSpPr>
        <p:spPr>
          <a:xfrm>
            <a:off x="931662" y="1052736"/>
            <a:ext cx="1416674" cy="461665"/>
          </a:xfrm>
          <a:prstGeom prst="rect">
            <a:avLst/>
          </a:prstGeom>
          <a:noFill/>
        </p:spPr>
        <p:txBody>
          <a:bodyPr wrap="none" rtlCol="0">
            <a:spAutoFit/>
          </a:bodyPr>
          <a:lstStyle/>
          <a:p>
            <a:r>
              <a:rPr lang="de-DE" dirty="0" smtClean="0"/>
              <a:t>U6_sued</a:t>
            </a:r>
            <a:endParaRPr lang="de-DE" dirty="0"/>
          </a:p>
        </p:txBody>
      </p:sp>
    </p:spTree>
    <p:extLst>
      <p:ext uri="{BB962C8B-B14F-4D97-AF65-F5344CB8AC3E}">
        <p14:creationId xmlns:p14="http://schemas.microsoft.com/office/powerpoint/2010/main" val="1500833220"/>
      </p:ext>
    </p:extLst>
  </p:cSld>
  <p:clrMapOvr>
    <a:masterClrMapping/>
  </p:clrMapOvr>
  <p:transition xmlns:p14="http://schemas.microsoft.com/office/powerpoint/2010/mai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QuizBonus</a:t>
            </a:r>
            <a:r>
              <a:rPr lang="de-DE" dirty="0" smtClean="0"/>
              <a:t>-Aufgabe</a:t>
            </a:r>
            <a:endParaRPr lang="de-DE" dirty="0"/>
          </a:p>
        </p:txBody>
      </p:sp>
      <p:sp>
        <p:nvSpPr>
          <p:cNvPr id="3" name="Textfeld 2"/>
          <p:cNvSpPr txBox="1"/>
          <p:nvPr/>
        </p:nvSpPr>
        <p:spPr>
          <a:xfrm>
            <a:off x="107504" y="1556792"/>
            <a:ext cx="9036496" cy="4278095"/>
          </a:xfrm>
          <a:prstGeom prst="rect">
            <a:avLst/>
          </a:prstGeom>
          <a:noFill/>
        </p:spPr>
        <p:txBody>
          <a:bodyPr wrap="square" rtlCol="0">
            <a:spAutoFit/>
          </a:bodyPr>
          <a:lstStyle/>
          <a:p>
            <a:pPr algn="l"/>
            <a:r>
              <a:rPr lang="en-US" sz="1800" dirty="0"/>
              <a:t>create or replace View </a:t>
            </a:r>
            <a:r>
              <a:rPr lang="en-US" sz="1800" dirty="0" err="1"/>
              <a:t>QuizBonus</a:t>
            </a:r>
            <a:r>
              <a:rPr lang="en-US" sz="1800" dirty="0"/>
              <a:t> as( </a:t>
            </a:r>
            <a:endParaRPr lang="en-US" sz="1800" dirty="0" smtClean="0"/>
          </a:p>
          <a:p>
            <a:pPr algn="l"/>
            <a:r>
              <a:rPr lang="en-US" sz="1800" dirty="0"/>
              <a:t> </a:t>
            </a:r>
            <a:r>
              <a:rPr lang="en-US" sz="1800" dirty="0" smtClean="0"/>
              <a:t>  </a:t>
            </a:r>
            <a:r>
              <a:rPr lang="de-DE" sz="1800" dirty="0" err="1"/>
              <a:t>with</a:t>
            </a:r>
            <a:r>
              <a:rPr lang="de-DE" sz="1800" dirty="0"/>
              <a:t> Schlechteste </a:t>
            </a:r>
            <a:r>
              <a:rPr lang="de-DE" sz="1800" dirty="0" err="1"/>
              <a:t>as</a:t>
            </a:r>
            <a:r>
              <a:rPr lang="de-DE" sz="1800" dirty="0"/>
              <a:t> (</a:t>
            </a:r>
            <a:r>
              <a:rPr lang="de-DE" sz="1800" dirty="0" err="1"/>
              <a:t>select</a:t>
            </a:r>
            <a:r>
              <a:rPr lang="de-DE" sz="1800" dirty="0"/>
              <a:t> * </a:t>
            </a:r>
            <a:r>
              <a:rPr lang="de-DE" sz="1800" dirty="0" err="1"/>
              <a:t>from</a:t>
            </a:r>
            <a:r>
              <a:rPr lang="de-DE" sz="1800" dirty="0"/>
              <a:t> Quiz s  /* </a:t>
            </a:r>
            <a:r>
              <a:rPr lang="de-DE" sz="1800" dirty="0" err="1" smtClean="0"/>
              <a:t>schwächsteN</a:t>
            </a:r>
            <a:r>
              <a:rPr lang="de-DE" sz="1800" dirty="0" smtClean="0"/>
              <a:t> pro St *</a:t>
            </a:r>
            <a:r>
              <a:rPr lang="de-DE" sz="1800" dirty="0"/>
              <a:t>/  </a:t>
            </a:r>
            <a:endParaRPr lang="de-DE" sz="1800" dirty="0" smtClean="0"/>
          </a:p>
          <a:p>
            <a:pPr algn="l"/>
            <a:r>
              <a:rPr lang="de-DE" sz="1800" dirty="0"/>
              <a:t> </a:t>
            </a:r>
            <a:r>
              <a:rPr lang="de-DE" sz="1800" dirty="0" smtClean="0"/>
              <a:t>  </a:t>
            </a:r>
            <a:r>
              <a:rPr lang="de-DE" sz="1800" dirty="0" err="1" smtClean="0"/>
              <a:t>where</a:t>
            </a:r>
            <a:r>
              <a:rPr lang="de-DE" sz="1800" dirty="0" smtClean="0"/>
              <a:t> </a:t>
            </a:r>
            <a:r>
              <a:rPr lang="de-DE" sz="1800" dirty="0"/>
              <a:t>not </a:t>
            </a:r>
            <a:r>
              <a:rPr lang="de-DE" sz="1800" dirty="0" err="1"/>
              <a:t>exists</a:t>
            </a:r>
            <a:r>
              <a:rPr lang="de-DE" sz="1800" dirty="0"/>
              <a:t> (     </a:t>
            </a:r>
            <a:endParaRPr lang="de-DE" sz="1800" dirty="0" smtClean="0"/>
          </a:p>
          <a:p>
            <a:pPr algn="l"/>
            <a:r>
              <a:rPr lang="de-DE" sz="1800" dirty="0"/>
              <a:t> </a:t>
            </a:r>
            <a:r>
              <a:rPr lang="de-DE" sz="1800" dirty="0" smtClean="0"/>
              <a:t>        </a:t>
            </a:r>
            <a:r>
              <a:rPr lang="de-DE" sz="1800" dirty="0" err="1" smtClean="0"/>
              <a:t>select</a:t>
            </a:r>
            <a:r>
              <a:rPr lang="de-DE" sz="1800" dirty="0" smtClean="0"/>
              <a:t> </a:t>
            </a:r>
            <a:r>
              <a:rPr lang="de-DE" sz="1800" dirty="0"/>
              <a:t>*  /* es gibt kein anderes </a:t>
            </a:r>
            <a:r>
              <a:rPr lang="de-DE" sz="1800" dirty="0" smtClean="0"/>
              <a:t>schlechteres Quiz </a:t>
            </a:r>
            <a:r>
              <a:rPr lang="de-DE" sz="1800" dirty="0"/>
              <a:t>dieses </a:t>
            </a:r>
            <a:r>
              <a:rPr lang="de-DE" sz="1800" dirty="0" smtClean="0"/>
              <a:t>Studenten*</a:t>
            </a:r>
            <a:r>
              <a:rPr lang="de-DE" sz="1800" dirty="0"/>
              <a:t>/     </a:t>
            </a:r>
            <a:r>
              <a:rPr lang="de-DE" sz="1800" dirty="0" smtClean="0"/>
              <a:t>   </a:t>
            </a:r>
          </a:p>
          <a:p>
            <a:pPr algn="l"/>
            <a:r>
              <a:rPr lang="de-DE" sz="1800" dirty="0"/>
              <a:t> </a:t>
            </a:r>
            <a:r>
              <a:rPr lang="de-DE" sz="1800" dirty="0" smtClean="0"/>
              <a:t>        </a:t>
            </a:r>
            <a:r>
              <a:rPr lang="de-DE" sz="1800" dirty="0" err="1" smtClean="0"/>
              <a:t>from</a:t>
            </a:r>
            <a:r>
              <a:rPr lang="de-DE" sz="1800" dirty="0" smtClean="0"/>
              <a:t> </a:t>
            </a:r>
            <a:r>
              <a:rPr lang="de-DE" sz="1800" dirty="0"/>
              <a:t>Quiz </a:t>
            </a:r>
            <a:r>
              <a:rPr lang="de-DE" sz="1800" dirty="0" err="1"/>
              <a:t>w</a:t>
            </a:r>
            <a:r>
              <a:rPr lang="de-DE" sz="1800" dirty="0"/>
              <a:t>     </a:t>
            </a:r>
            <a:endParaRPr lang="de-DE" sz="1800" dirty="0" smtClean="0"/>
          </a:p>
          <a:p>
            <a:pPr algn="l"/>
            <a:r>
              <a:rPr lang="de-DE" sz="1800" dirty="0"/>
              <a:t> </a:t>
            </a:r>
            <a:r>
              <a:rPr lang="de-DE" sz="1800" dirty="0" smtClean="0"/>
              <a:t>        </a:t>
            </a:r>
            <a:r>
              <a:rPr lang="de-DE" sz="1800" dirty="0" err="1" smtClean="0"/>
              <a:t>where</a:t>
            </a:r>
            <a:r>
              <a:rPr lang="de-DE" sz="1800" dirty="0" smtClean="0"/>
              <a:t> </a:t>
            </a:r>
            <a:r>
              <a:rPr lang="de-DE" sz="1800" dirty="0" err="1"/>
              <a:t>w.Name</a:t>
            </a:r>
            <a:r>
              <a:rPr lang="de-DE" sz="1800" dirty="0"/>
              <a:t> = </a:t>
            </a:r>
            <a:r>
              <a:rPr lang="de-DE" sz="1800" dirty="0" err="1"/>
              <a:t>s.Name</a:t>
            </a:r>
            <a:r>
              <a:rPr lang="de-DE" sz="1800" dirty="0"/>
              <a:t> </a:t>
            </a:r>
            <a:r>
              <a:rPr lang="de-DE" sz="1800" dirty="0" err="1"/>
              <a:t>and</a:t>
            </a:r>
            <a:r>
              <a:rPr lang="de-DE" sz="1800" dirty="0"/>
              <a:t> </a:t>
            </a:r>
            <a:r>
              <a:rPr lang="de-DE" sz="1800" dirty="0" err="1"/>
              <a:t>w.Max</a:t>
            </a:r>
            <a:r>
              <a:rPr lang="de-DE" sz="1800" dirty="0"/>
              <a:t> - </a:t>
            </a:r>
            <a:r>
              <a:rPr lang="de-DE" sz="1800" dirty="0" err="1"/>
              <a:t>w.Erzielt</a:t>
            </a:r>
            <a:r>
              <a:rPr lang="de-DE" sz="1800" dirty="0"/>
              <a:t> &gt; </a:t>
            </a:r>
            <a:r>
              <a:rPr lang="de-DE" sz="1800" dirty="0" err="1"/>
              <a:t>s.Max</a:t>
            </a:r>
            <a:r>
              <a:rPr lang="de-DE" sz="1800" dirty="0"/>
              <a:t> - </a:t>
            </a:r>
            <a:r>
              <a:rPr lang="de-DE" sz="1800" dirty="0" err="1"/>
              <a:t>s.Erzielt</a:t>
            </a:r>
            <a:r>
              <a:rPr lang="de-DE" sz="1800" dirty="0"/>
              <a:t>) )</a:t>
            </a:r>
            <a:r>
              <a:rPr lang="de-DE" sz="1800" dirty="0" smtClean="0"/>
              <a:t>,</a:t>
            </a:r>
          </a:p>
          <a:p>
            <a:pPr algn="l"/>
            <a:r>
              <a:rPr lang="de-DE" sz="1800" dirty="0" smtClean="0"/>
              <a:t>    </a:t>
            </a:r>
            <a:r>
              <a:rPr lang="de-DE" sz="1800" dirty="0" err="1" smtClean="0"/>
              <a:t>AeltestesSchlechtestes</a:t>
            </a:r>
            <a:r>
              <a:rPr lang="de-DE" sz="1800" dirty="0" smtClean="0"/>
              <a:t> </a:t>
            </a:r>
            <a:r>
              <a:rPr lang="de-DE" sz="1800" dirty="0" err="1"/>
              <a:t>as</a:t>
            </a:r>
            <a:r>
              <a:rPr lang="de-DE" sz="1800" dirty="0"/>
              <a:t> (</a:t>
            </a:r>
            <a:r>
              <a:rPr lang="de-DE" sz="1800" dirty="0" err="1"/>
              <a:t>select</a:t>
            </a:r>
            <a:r>
              <a:rPr lang="de-DE" sz="1800" dirty="0"/>
              <a:t> * </a:t>
            </a:r>
            <a:r>
              <a:rPr lang="de-DE" sz="1800" dirty="0" err="1"/>
              <a:t>from</a:t>
            </a:r>
            <a:r>
              <a:rPr lang="de-DE" sz="1800" dirty="0"/>
              <a:t> Schlechteste s                           </a:t>
            </a:r>
            <a:r>
              <a:rPr lang="de-DE" sz="1800" dirty="0" smtClean="0"/>
              <a:t>    </a:t>
            </a:r>
          </a:p>
          <a:p>
            <a:pPr algn="l"/>
            <a:r>
              <a:rPr lang="de-DE" sz="1800" dirty="0"/>
              <a:t> </a:t>
            </a:r>
            <a:r>
              <a:rPr lang="de-DE" sz="1800" dirty="0" smtClean="0"/>
              <a:t>                                               </a:t>
            </a:r>
            <a:r>
              <a:rPr lang="de-DE" sz="1800" dirty="0" err="1" smtClean="0"/>
              <a:t>where</a:t>
            </a:r>
            <a:r>
              <a:rPr lang="de-DE" sz="1800" dirty="0" smtClean="0"/>
              <a:t> </a:t>
            </a:r>
            <a:r>
              <a:rPr lang="de-DE" sz="1800" dirty="0"/>
              <a:t>not </a:t>
            </a:r>
            <a:r>
              <a:rPr lang="de-DE" sz="1800" dirty="0" err="1"/>
              <a:t>exists</a:t>
            </a:r>
            <a:r>
              <a:rPr lang="de-DE" sz="1800" dirty="0"/>
              <a:t> </a:t>
            </a:r>
            <a:r>
              <a:rPr lang="de-DE" sz="1800" dirty="0" smtClean="0"/>
              <a:t>(</a:t>
            </a:r>
          </a:p>
          <a:p>
            <a:pPr algn="l"/>
            <a:r>
              <a:rPr lang="de-DE" sz="1800" dirty="0"/>
              <a:t> </a:t>
            </a:r>
            <a:r>
              <a:rPr lang="de-DE" sz="1800" dirty="0" smtClean="0"/>
              <a:t>                                                     </a:t>
            </a:r>
            <a:r>
              <a:rPr lang="de-DE" sz="1800" dirty="0" err="1" smtClean="0"/>
              <a:t>select</a:t>
            </a:r>
            <a:r>
              <a:rPr lang="de-DE" sz="1800" dirty="0" smtClean="0"/>
              <a:t> </a:t>
            </a:r>
            <a:r>
              <a:rPr lang="de-DE" sz="1800" dirty="0"/>
              <a:t>* </a:t>
            </a:r>
            <a:r>
              <a:rPr lang="de-DE" sz="1800" dirty="0" err="1"/>
              <a:t>from</a:t>
            </a:r>
            <a:r>
              <a:rPr lang="de-DE" sz="1800" dirty="0"/>
              <a:t> Schlechteste </a:t>
            </a:r>
            <a:r>
              <a:rPr lang="de-DE" sz="1800" dirty="0" err="1"/>
              <a:t>w</a:t>
            </a:r>
            <a:r>
              <a:rPr lang="de-DE" sz="1800" dirty="0"/>
              <a:t>                                             </a:t>
            </a:r>
            <a:r>
              <a:rPr lang="de-DE" sz="1800" dirty="0" smtClean="0"/>
              <a:t> </a:t>
            </a:r>
          </a:p>
          <a:p>
            <a:pPr algn="l"/>
            <a:r>
              <a:rPr lang="de-DE" sz="1800" dirty="0" smtClean="0"/>
              <a:t>                                                      </a:t>
            </a:r>
            <a:r>
              <a:rPr lang="de-DE" sz="1800" dirty="0" err="1" smtClean="0"/>
              <a:t>where</a:t>
            </a:r>
            <a:r>
              <a:rPr lang="de-DE" sz="1800" dirty="0" smtClean="0"/>
              <a:t> </a:t>
            </a:r>
            <a:r>
              <a:rPr lang="de-DE" sz="1800" dirty="0" err="1"/>
              <a:t>w.Name</a:t>
            </a:r>
            <a:r>
              <a:rPr lang="de-DE" sz="1800" dirty="0"/>
              <a:t> = </a:t>
            </a:r>
            <a:r>
              <a:rPr lang="de-DE" sz="1800" dirty="0" err="1"/>
              <a:t>s.Name</a:t>
            </a:r>
            <a:r>
              <a:rPr lang="de-DE" sz="1800" dirty="0"/>
              <a:t> </a:t>
            </a:r>
            <a:r>
              <a:rPr lang="de-DE" sz="1800" dirty="0" err="1"/>
              <a:t>and</a:t>
            </a:r>
            <a:r>
              <a:rPr lang="de-DE" sz="1800" dirty="0"/>
              <a:t> </a:t>
            </a:r>
            <a:r>
              <a:rPr lang="de-DE" sz="1800" dirty="0" err="1"/>
              <a:t>s.Qno</a:t>
            </a:r>
            <a:r>
              <a:rPr lang="de-DE" sz="1800" dirty="0"/>
              <a:t> &gt; </a:t>
            </a:r>
            <a:r>
              <a:rPr lang="de-DE" sz="1800" dirty="0" err="1"/>
              <a:t>w.Qno</a:t>
            </a:r>
            <a:r>
              <a:rPr lang="de-DE" sz="1800" dirty="0"/>
              <a:t>)</a:t>
            </a:r>
            <a:r>
              <a:rPr lang="de-DE" sz="1800" dirty="0" smtClean="0"/>
              <a:t>)</a:t>
            </a:r>
          </a:p>
          <a:p>
            <a:pPr algn="l"/>
            <a:endParaRPr lang="en-US" sz="1800" dirty="0"/>
          </a:p>
          <a:p>
            <a:pPr algn="l"/>
            <a:r>
              <a:rPr lang="en-US" sz="1800" dirty="0" smtClean="0"/>
              <a:t>select </a:t>
            </a:r>
            <a:r>
              <a:rPr lang="en-US" sz="1800" dirty="0" err="1"/>
              <a:t>s.Qno,s.Name,s.Max,s.Max</a:t>
            </a:r>
            <a:r>
              <a:rPr lang="en-US" sz="1800" dirty="0"/>
              <a:t> as </a:t>
            </a:r>
            <a:r>
              <a:rPr lang="en-US" sz="1800" dirty="0" err="1"/>
              <a:t>Erzielt</a:t>
            </a:r>
            <a:r>
              <a:rPr lang="en-US" sz="1800" dirty="0"/>
              <a:t> from </a:t>
            </a:r>
            <a:r>
              <a:rPr lang="en-US" sz="1800" dirty="0" err="1" smtClean="0"/>
              <a:t>AeltestesSchlechtestes</a:t>
            </a:r>
            <a:r>
              <a:rPr lang="en-US" sz="1800" dirty="0" smtClean="0"/>
              <a:t> </a:t>
            </a:r>
            <a:r>
              <a:rPr lang="en-US" sz="1800" dirty="0"/>
              <a:t>s </a:t>
            </a:r>
            <a:endParaRPr lang="en-US" sz="1800" dirty="0" smtClean="0"/>
          </a:p>
          <a:p>
            <a:pPr algn="l"/>
            <a:r>
              <a:rPr lang="en-US" sz="1800" dirty="0"/>
              <a:t> </a:t>
            </a:r>
            <a:r>
              <a:rPr lang="en-US" sz="1800" dirty="0" smtClean="0"/>
              <a:t>       union</a:t>
            </a:r>
          </a:p>
          <a:p>
            <a:pPr algn="l"/>
            <a:r>
              <a:rPr lang="en-US" sz="1800" dirty="0" smtClean="0"/>
              <a:t>select </a:t>
            </a:r>
            <a:r>
              <a:rPr lang="en-US" sz="1800" dirty="0"/>
              <a:t>* from Quiz q where not exists (select * from </a:t>
            </a:r>
            <a:r>
              <a:rPr lang="en-US" sz="1800" dirty="0" err="1" smtClean="0"/>
              <a:t>AeltestesSchlechtestes</a:t>
            </a:r>
            <a:r>
              <a:rPr lang="en-US" sz="1800" dirty="0" smtClean="0"/>
              <a:t> </a:t>
            </a:r>
            <a:r>
              <a:rPr lang="en-US" sz="1800" dirty="0"/>
              <a:t>s					</a:t>
            </a:r>
            <a:r>
              <a:rPr lang="en-US" sz="1800" dirty="0" smtClean="0"/>
              <a:t>   where </a:t>
            </a:r>
            <a:r>
              <a:rPr lang="en-US" sz="1800" dirty="0" err="1"/>
              <a:t>s.Name</a:t>
            </a:r>
            <a:r>
              <a:rPr lang="en-US" sz="1800" dirty="0"/>
              <a:t> = </a:t>
            </a:r>
            <a:r>
              <a:rPr lang="en-US" sz="1800" dirty="0" err="1"/>
              <a:t>q.Name</a:t>
            </a:r>
            <a:r>
              <a:rPr lang="en-US" sz="1800" dirty="0"/>
              <a:t> and </a:t>
            </a:r>
            <a:r>
              <a:rPr lang="en-US" sz="1800" dirty="0" err="1" smtClean="0"/>
              <a:t>s.Qno</a:t>
            </a:r>
            <a:r>
              <a:rPr lang="en-US" sz="1800" dirty="0" smtClean="0"/>
              <a:t> </a:t>
            </a:r>
            <a:r>
              <a:rPr lang="en-US" sz="1800" dirty="0"/>
              <a:t>= </a:t>
            </a:r>
            <a:r>
              <a:rPr lang="en-US" sz="1800" dirty="0" err="1"/>
              <a:t>q.Qno</a:t>
            </a:r>
            <a:r>
              <a:rPr lang="en-US" sz="2000" dirty="0" smtClean="0"/>
              <a:t>))</a:t>
            </a:r>
            <a:endParaRPr lang="de-DE" sz="2000" dirty="0"/>
          </a:p>
        </p:txBody>
      </p:sp>
    </p:spTree>
    <p:extLst>
      <p:ext uri="{BB962C8B-B14F-4D97-AF65-F5344CB8AC3E}">
        <p14:creationId xmlns:p14="http://schemas.microsoft.com/office/powerpoint/2010/main" val="450439239"/>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0" y="0"/>
            <a:ext cx="9144000" cy="838200"/>
          </a:xfrm>
        </p:spPr>
        <p:txBody>
          <a:bodyPr/>
          <a:lstStyle/>
          <a:p>
            <a:r>
              <a:rPr lang="de-DE">
                <a:latin typeface="Arial Black" charset="0"/>
              </a:rPr>
              <a:t>Anfragen über mehrere Relationen</a:t>
            </a:r>
          </a:p>
        </p:txBody>
      </p:sp>
      <p:sp>
        <p:nvSpPr>
          <p:cNvPr id="5126" name="Rectangle 3"/>
          <p:cNvSpPr>
            <a:spLocks noGrp="1" noChangeArrowheads="1"/>
          </p:cNvSpPr>
          <p:nvPr>
            <p:ph type="body" idx="1"/>
          </p:nvPr>
        </p:nvSpPr>
        <p:spPr>
          <a:xfrm>
            <a:off x="439959" y="836712"/>
            <a:ext cx="8686800" cy="2819400"/>
          </a:xfrm>
        </p:spPr>
        <p:txBody>
          <a:bodyPr/>
          <a:lstStyle/>
          <a:p>
            <a:pPr>
              <a:buFont typeface="Webdings" charset="0"/>
              <a:buNone/>
            </a:pPr>
            <a:endParaRPr lang="de-DE" dirty="0">
              <a:latin typeface="Tahoma" charset="0"/>
            </a:endParaRPr>
          </a:p>
          <a:p>
            <a:pPr>
              <a:buFont typeface="Webdings" charset="0"/>
              <a:buNone/>
            </a:pPr>
            <a:r>
              <a:rPr lang="de-DE" dirty="0">
                <a:solidFill>
                  <a:srgbClr val="CC0099"/>
                </a:solidFill>
                <a:latin typeface="Tahoma" charset="0"/>
              </a:rPr>
              <a:t>Welcher Professor liest "Mäeutik"?</a:t>
            </a:r>
          </a:p>
          <a:p>
            <a:pPr>
              <a:buFont typeface="Webdings" charset="0"/>
              <a:buNone/>
            </a:pPr>
            <a:endParaRPr lang="de-DE" dirty="0">
              <a:solidFill>
                <a:srgbClr val="CC0099"/>
              </a:solidFill>
              <a:latin typeface="Tahoma" charset="0"/>
            </a:endParaRPr>
          </a:p>
          <a:p>
            <a:pPr>
              <a:buFont typeface="Webdings" charset="0"/>
              <a:buNone/>
            </a:pPr>
            <a:r>
              <a:rPr lang="de-DE" b="1" dirty="0" err="1">
                <a:latin typeface="Tahoma" charset="0"/>
              </a:rPr>
              <a:t>select</a:t>
            </a:r>
            <a:r>
              <a:rPr lang="de-DE" dirty="0">
                <a:latin typeface="Tahoma" charset="0"/>
              </a:rPr>
              <a:t>  Name,  Titel</a:t>
            </a:r>
          </a:p>
          <a:p>
            <a:pPr>
              <a:buFont typeface="Webdings" charset="0"/>
              <a:buNone/>
            </a:pPr>
            <a:r>
              <a:rPr lang="de-DE" b="1" dirty="0" err="1">
                <a:latin typeface="Tahoma" charset="0"/>
              </a:rPr>
              <a:t>from</a:t>
            </a:r>
            <a:r>
              <a:rPr lang="de-DE" dirty="0">
                <a:latin typeface="Tahoma" charset="0"/>
              </a:rPr>
              <a:t> Professoren , Vorlesungen</a:t>
            </a:r>
          </a:p>
          <a:p>
            <a:pPr>
              <a:buFont typeface="Webdings" charset="0"/>
              <a:buNone/>
            </a:pPr>
            <a:r>
              <a:rPr lang="de-DE" b="1" dirty="0" err="1">
                <a:latin typeface="Tahoma" charset="0"/>
              </a:rPr>
              <a:t>where</a:t>
            </a:r>
            <a:r>
              <a:rPr lang="de-DE" dirty="0">
                <a:latin typeface="Tahoma" charset="0"/>
              </a:rPr>
              <a:t>  </a:t>
            </a:r>
            <a:r>
              <a:rPr lang="de-DE" dirty="0" err="1">
                <a:latin typeface="Tahoma" charset="0"/>
              </a:rPr>
              <a:t>PersNr</a:t>
            </a:r>
            <a:r>
              <a:rPr lang="de-DE" dirty="0">
                <a:latin typeface="Tahoma" charset="0"/>
              </a:rPr>
              <a:t>  =  </a:t>
            </a:r>
            <a:r>
              <a:rPr lang="de-DE" dirty="0" err="1">
                <a:latin typeface="Tahoma" charset="0"/>
              </a:rPr>
              <a:t>gelesenVon</a:t>
            </a:r>
            <a:r>
              <a:rPr lang="de-DE" dirty="0">
                <a:latin typeface="Tahoma" charset="0"/>
              </a:rPr>
              <a:t> </a:t>
            </a:r>
            <a:r>
              <a:rPr lang="de-DE" b="1" dirty="0" err="1">
                <a:latin typeface="Tahoma" charset="0"/>
              </a:rPr>
              <a:t>and</a:t>
            </a:r>
            <a:r>
              <a:rPr lang="de-DE" dirty="0">
                <a:latin typeface="Tahoma" charset="0"/>
              </a:rPr>
              <a:t>  Titel = `Mäeutik‘ ;</a:t>
            </a:r>
          </a:p>
          <a:p>
            <a:pPr>
              <a:buFont typeface="Webdings" charset="0"/>
              <a:buNone/>
            </a:pPr>
            <a:endParaRPr lang="de-DE" dirty="0">
              <a:latin typeface="Tahoma" charset="0"/>
            </a:endParaRPr>
          </a:p>
          <a:p>
            <a:pPr>
              <a:buFont typeface="Webdings" charset="0"/>
              <a:buNone/>
            </a:pPr>
            <a:endParaRPr lang="de-DE" dirty="0">
              <a:latin typeface="Tahoma" charset="0"/>
            </a:endParaRPr>
          </a:p>
          <a:p>
            <a:pPr>
              <a:buFont typeface="Webdings" charset="0"/>
              <a:buNone/>
            </a:pPr>
            <a:endParaRPr lang="de-DE" dirty="0">
              <a:latin typeface="Tahoma" charset="0"/>
            </a:endParaRPr>
          </a:p>
        </p:txBody>
      </p:sp>
      <p:graphicFrame>
        <p:nvGraphicFramePr>
          <p:cNvPr id="5122" name="Object 4"/>
          <p:cNvGraphicFramePr>
            <a:graphicFrameLocks noChangeAspect="1"/>
          </p:cNvGraphicFramePr>
          <p:nvPr/>
        </p:nvGraphicFramePr>
        <p:xfrm>
          <a:off x="4495800" y="3270250"/>
          <a:ext cx="152400" cy="317500"/>
        </p:xfrm>
        <a:graphic>
          <a:graphicData uri="http://schemas.openxmlformats.org/presentationml/2006/ole">
            <mc:AlternateContent xmlns:mc="http://schemas.openxmlformats.org/markup-compatibility/2006">
              <mc:Choice xmlns:v="urn:schemas-microsoft-com:vml" Requires="v">
                <p:oleObj spid="_x0000_s5180" name="Formel" r:id="rId4" imgW="152280" imgH="317160" progId="Equation.3">
                  <p:embed/>
                </p:oleObj>
              </mc:Choice>
              <mc:Fallback>
                <p:oleObj name="Formel" r:id="rId4" imgW="152280" imgH="3171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270250"/>
                        <a:ext cx="152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3" name="Object 37"/>
          <p:cNvGraphicFramePr>
            <a:graphicFrameLocks noChangeAspect="1"/>
          </p:cNvGraphicFramePr>
          <p:nvPr/>
        </p:nvGraphicFramePr>
        <p:xfrm>
          <a:off x="4495800" y="3270250"/>
          <a:ext cx="152400" cy="317500"/>
        </p:xfrm>
        <a:graphic>
          <a:graphicData uri="http://schemas.openxmlformats.org/presentationml/2006/ole">
            <mc:AlternateContent xmlns:mc="http://schemas.openxmlformats.org/markup-compatibility/2006">
              <mc:Choice xmlns:v="urn:schemas-microsoft-com:vml" Requires="v">
                <p:oleObj spid="_x0000_s5181" name="Formel" r:id="rId6" imgW="152280" imgH="317160" progId="Equation.3">
                  <p:embed/>
                </p:oleObj>
              </mc:Choice>
              <mc:Fallback>
                <p:oleObj name="Formel" r:id="rId6" imgW="152280" imgH="317160" progId="Equation.3">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270250"/>
                        <a:ext cx="152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4" name="Object 39"/>
          <p:cNvGraphicFramePr>
            <a:graphicFrameLocks noChangeAspect="1"/>
          </p:cNvGraphicFramePr>
          <p:nvPr>
            <p:extLst>
              <p:ext uri="{D42A27DB-BD31-4B8C-83A1-F6EECF244321}">
                <p14:modId xmlns:p14="http://schemas.microsoft.com/office/powerpoint/2010/main" val="2755655346"/>
              </p:ext>
            </p:extLst>
          </p:nvPr>
        </p:nvGraphicFramePr>
        <p:xfrm>
          <a:off x="4846" y="3429000"/>
          <a:ext cx="9228138" cy="557213"/>
        </p:xfrm>
        <a:graphic>
          <a:graphicData uri="http://schemas.openxmlformats.org/presentationml/2006/ole">
            <mc:AlternateContent xmlns:mc="http://schemas.openxmlformats.org/markup-compatibility/2006">
              <mc:Choice xmlns:v="urn:schemas-microsoft-com:vml" Requires="v">
                <p:oleObj spid="_x0000_s5182" name="Equation" r:id="rId7" imgW="4203360" imgH="253800" progId="Equation.3">
                  <p:embed/>
                </p:oleObj>
              </mc:Choice>
              <mc:Fallback>
                <p:oleObj name="Equation" r:id="rId7" imgW="4203360" imgH="253800" progId="Equation.3">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6" y="3429000"/>
                        <a:ext cx="9228138" cy="55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2"/>
          <p:cNvSpPr>
            <a:spLocks noGrp="1" noChangeArrowheads="1"/>
          </p:cNvSpPr>
          <p:nvPr>
            <p:ph type="title"/>
          </p:nvPr>
        </p:nvSpPr>
        <p:spPr>
          <a:xfrm>
            <a:off x="914400" y="0"/>
            <a:ext cx="7772400" cy="1143000"/>
          </a:xfrm>
        </p:spPr>
        <p:txBody>
          <a:bodyPr/>
          <a:lstStyle/>
          <a:p>
            <a:r>
              <a:rPr lang="de-DE">
                <a:latin typeface="Arial Black" charset="0"/>
              </a:rPr>
              <a:t>Anfragen über mehrere Relationen</a:t>
            </a:r>
          </a:p>
        </p:txBody>
      </p:sp>
      <p:grpSp>
        <p:nvGrpSpPr>
          <p:cNvPr id="6153" name="Group 408"/>
          <p:cNvGrpSpPr>
            <a:grpSpLocks/>
          </p:cNvGrpSpPr>
          <p:nvPr/>
        </p:nvGrpSpPr>
        <p:grpSpPr bwMode="auto">
          <a:xfrm>
            <a:off x="152400" y="1166813"/>
            <a:ext cx="3810000" cy="2262187"/>
            <a:chOff x="96" y="735"/>
            <a:chExt cx="2400" cy="1425"/>
          </a:xfrm>
        </p:grpSpPr>
        <p:sp>
          <p:nvSpPr>
            <p:cNvPr id="6207" name="Rectangle 4"/>
            <p:cNvSpPr>
              <a:spLocks noChangeArrowheads="1"/>
            </p:cNvSpPr>
            <p:nvPr/>
          </p:nvSpPr>
          <p:spPr bwMode="auto">
            <a:xfrm>
              <a:off x="1968" y="965"/>
              <a:ext cx="528" cy="2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Raum</a:t>
              </a:r>
            </a:p>
          </p:txBody>
        </p:sp>
        <p:sp>
          <p:nvSpPr>
            <p:cNvPr id="6208" name="Rectangle 5"/>
            <p:cNvSpPr>
              <a:spLocks noChangeArrowheads="1"/>
            </p:cNvSpPr>
            <p:nvPr/>
          </p:nvSpPr>
          <p:spPr bwMode="auto">
            <a:xfrm>
              <a:off x="1488" y="965"/>
              <a:ext cx="480" cy="2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Rang</a:t>
              </a:r>
            </a:p>
          </p:txBody>
        </p:sp>
        <p:sp>
          <p:nvSpPr>
            <p:cNvPr id="6209" name="Rectangle 6"/>
            <p:cNvSpPr>
              <a:spLocks noChangeArrowheads="1"/>
            </p:cNvSpPr>
            <p:nvPr/>
          </p:nvSpPr>
          <p:spPr bwMode="auto">
            <a:xfrm>
              <a:off x="672" y="965"/>
              <a:ext cx="816" cy="2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Name</a:t>
              </a:r>
            </a:p>
          </p:txBody>
        </p:sp>
        <p:sp>
          <p:nvSpPr>
            <p:cNvPr id="6210" name="Rectangle 7"/>
            <p:cNvSpPr>
              <a:spLocks noChangeArrowheads="1"/>
            </p:cNvSpPr>
            <p:nvPr/>
          </p:nvSpPr>
          <p:spPr bwMode="auto">
            <a:xfrm>
              <a:off x="96" y="965"/>
              <a:ext cx="576" cy="2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PersNr</a:t>
              </a:r>
            </a:p>
          </p:txBody>
        </p:sp>
        <p:sp>
          <p:nvSpPr>
            <p:cNvPr id="6211" name="Rectangle 8"/>
            <p:cNvSpPr>
              <a:spLocks noChangeArrowheads="1"/>
            </p:cNvSpPr>
            <p:nvPr/>
          </p:nvSpPr>
          <p:spPr bwMode="auto">
            <a:xfrm>
              <a:off x="1968" y="1195"/>
              <a:ext cx="528"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226</a:t>
              </a:r>
            </a:p>
            <a:p>
              <a:pPr eaLnBrk="1" hangingPunct="1"/>
              <a:r>
                <a:rPr lang="de-DE" sz="2000"/>
                <a:t>232</a:t>
              </a:r>
            </a:p>
            <a:p>
              <a:pPr eaLnBrk="1" hangingPunct="1"/>
              <a:endParaRPr lang="de-DE" sz="2000"/>
            </a:p>
            <a:p>
              <a:pPr eaLnBrk="1" hangingPunct="1"/>
              <a:endParaRPr lang="de-DE" sz="2000"/>
            </a:p>
            <a:p>
              <a:pPr eaLnBrk="1" hangingPunct="1"/>
              <a:r>
                <a:rPr lang="de-DE" sz="2000"/>
                <a:t>7</a:t>
              </a:r>
            </a:p>
          </p:txBody>
        </p:sp>
        <p:sp>
          <p:nvSpPr>
            <p:cNvPr id="6212" name="Rectangle 9"/>
            <p:cNvSpPr>
              <a:spLocks noChangeArrowheads="1"/>
            </p:cNvSpPr>
            <p:nvPr/>
          </p:nvSpPr>
          <p:spPr bwMode="auto">
            <a:xfrm>
              <a:off x="1488" y="1195"/>
              <a:ext cx="480"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C4</a:t>
              </a:r>
            </a:p>
            <a:p>
              <a:pPr eaLnBrk="1" hangingPunct="1"/>
              <a:r>
                <a:rPr lang="de-DE" sz="2000"/>
                <a:t>C4</a:t>
              </a:r>
            </a:p>
            <a:p>
              <a:pPr eaLnBrk="1" hangingPunct="1"/>
              <a:endParaRPr lang="de-DE" sz="2000"/>
            </a:p>
            <a:p>
              <a:pPr eaLnBrk="1" hangingPunct="1"/>
              <a:endParaRPr lang="de-DE" sz="2000"/>
            </a:p>
            <a:p>
              <a:pPr eaLnBrk="1" hangingPunct="1"/>
              <a:r>
                <a:rPr lang="de-DE" sz="2000"/>
                <a:t>C4</a:t>
              </a:r>
            </a:p>
          </p:txBody>
        </p:sp>
        <p:sp>
          <p:nvSpPr>
            <p:cNvPr id="6213" name="Rectangle 10"/>
            <p:cNvSpPr>
              <a:spLocks noChangeArrowheads="1"/>
            </p:cNvSpPr>
            <p:nvPr/>
          </p:nvSpPr>
          <p:spPr bwMode="auto">
            <a:xfrm>
              <a:off x="672" y="1195"/>
              <a:ext cx="816"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Sokrates</a:t>
              </a:r>
            </a:p>
            <a:p>
              <a:pPr eaLnBrk="1" hangingPunct="1"/>
              <a:r>
                <a:rPr lang="de-DE" sz="2000"/>
                <a:t>Russel</a:t>
              </a:r>
            </a:p>
            <a:p>
              <a:pPr eaLnBrk="1" hangingPunct="1"/>
              <a:endParaRPr lang="de-DE" sz="2000"/>
            </a:p>
            <a:p>
              <a:pPr eaLnBrk="1" hangingPunct="1"/>
              <a:endParaRPr lang="de-DE" sz="2000"/>
            </a:p>
            <a:p>
              <a:pPr eaLnBrk="1" hangingPunct="1"/>
              <a:r>
                <a:rPr lang="de-DE" sz="2000"/>
                <a:t>Kant</a:t>
              </a:r>
            </a:p>
          </p:txBody>
        </p:sp>
        <p:sp>
          <p:nvSpPr>
            <p:cNvPr id="6214" name="Rectangle 11"/>
            <p:cNvSpPr>
              <a:spLocks noChangeArrowheads="1"/>
            </p:cNvSpPr>
            <p:nvPr/>
          </p:nvSpPr>
          <p:spPr bwMode="auto">
            <a:xfrm>
              <a:off x="96" y="1195"/>
              <a:ext cx="576"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2125</a:t>
              </a:r>
            </a:p>
            <a:p>
              <a:pPr eaLnBrk="1" hangingPunct="1"/>
              <a:r>
                <a:rPr lang="de-DE" sz="2000"/>
                <a:t>2126</a:t>
              </a:r>
            </a:p>
            <a:p>
              <a:pPr eaLnBrk="1" hangingPunct="1"/>
              <a:endParaRPr lang="de-DE" sz="2000"/>
            </a:p>
            <a:p>
              <a:pPr eaLnBrk="1" hangingPunct="1"/>
              <a:endParaRPr lang="de-DE" sz="2000"/>
            </a:p>
            <a:p>
              <a:pPr eaLnBrk="1" hangingPunct="1"/>
              <a:r>
                <a:rPr lang="de-DE" sz="2000"/>
                <a:t>2137</a:t>
              </a:r>
            </a:p>
          </p:txBody>
        </p:sp>
        <p:sp>
          <p:nvSpPr>
            <p:cNvPr id="6215" name="Rectangle 36"/>
            <p:cNvSpPr>
              <a:spLocks noChangeArrowheads="1"/>
            </p:cNvSpPr>
            <p:nvPr/>
          </p:nvSpPr>
          <p:spPr bwMode="auto">
            <a:xfrm>
              <a:off x="96" y="735"/>
              <a:ext cx="2400" cy="2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Professoren</a:t>
              </a:r>
            </a:p>
          </p:txBody>
        </p:sp>
        <p:sp>
          <p:nvSpPr>
            <p:cNvPr id="6216" name="Line 37"/>
            <p:cNvSpPr>
              <a:spLocks noChangeShapeType="1"/>
            </p:cNvSpPr>
            <p:nvPr/>
          </p:nvSpPr>
          <p:spPr bwMode="auto">
            <a:xfrm>
              <a:off x="96" y="735"/>
              <a:ext cx="24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217" name="Line 44"/>
            <p:cNvSpPr>
              <a:spLocks noChangeShapeType="1"/>
            </p:cNvSpPr>
            <p:nvPr/>
          </p:nvSpPr>
          <p:spPr bwMode="auto">
            <a:xfrm>
              <a:off x="96" y="2160"/>
              <a:ext cx="24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218" name="Line 45"/>
            <p:cNvSpPr>
              <a:spLocks noChangeShapeType="1"/>
            </p:cNvSpPr>
            <p:nvPr/>
          </p:nvSpPr>
          <p:spPr bwMode="auto">
            <a:xfrm>
              <a:off x="96" y="735"/>
              <a:ext cx="0" cy="14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219" name="Line 46"/>
            <p:cNvSpPr>
              <a:spLocks noChangeShapeType="1"/>
            </p:cNvSpPr>
            <p:nvPr/>
          </p:nvSpPr>
          <p:spPr bwMode="auto">
            <a:xfrm>
              <a:off x="2496" y="735"/>
              <a:ext cx="0" cy="1425"/>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220" name="Line 47"/>
            <p:cNvSpPr>
              <a:spLocks noChangeShapeType="1"/>
            </p:cNvSpPr>
            <p:nvPr/>
          </p:nvSpPr>
          <p:spPr bwMode="auto">
            <a:xfrm>
              <a:off x="96" y="1195"/>
              <a:ext cx="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221" name="Line 48"/>
            <p:cNvSpPr>
              <a:spLocks noChangeShapeType="1"/>
            </p:cNvSpPr>
            <p:nvPr/>
          </p:nvSpPr>
          <p:spPr bwMode="auto">
            <a:xfrm>
              <a:off x="96" y="965"/>
              <a:ext cx="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222" name="Line 49"/>
            <p:cNvSpPr>
              <a:spLocks noChangeShapeType="1"/>
            </p:cNvSpPr>
            <p:nvPr/>
          </p:nvSpPr>
          <p:spPr bwMode="auto">
            <a:xfrm>
              <a:off x="672" y="965"/>
              <a:ext cx="0" cy="11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223" name="Line 50"/>
            <p:cNvSpPr>
              <a:spLocks noChangeShapeType="1"/>
            </p:cNvSpPr>
            <p:nvPr/>
          </p:nvSpPr>
          <p:spPr bwMode="auto">
            <a:xfrm>
              <a:off x="1488" y="965"/>
              <a:ext cx="0" cy="11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224" name="Line 51"/>
            <p:cNvSpPr>
              <a:spLocks noChangeShapeType="1"/>
            </p:cNvSpPr>
            <p:nvPr/>
          </p:nvSpPr>
          <p:spPr bwMode="auto">
            <a:xfrm>
              <a:off x="1968" y="965"/>
              <a:ext cx="0" cy="11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grpSp>
      <p:sp>
        <p:nvSpPr>
          <p:cNvPr id="6154" name="Line 303"/>
          <p:cNvSpPr>
            <a:spLocks noChangeShapeType="1"/>
          </p:cNvSpPr>
          <p:nvPr/>
        </p:nvSpPr>
        <p:spPr bwMode="auto">
          <a:xfrm>
            <a:off x="533400" y="26670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155" name="Line 304"/>
          <p:cNvSpPr>
            <a:spLocks noChangeShapeType="1"/>
          </p:cNvSpPr>
          <p:nvPr/>
        </p:nvSpPr>
        <p:spPr bwMode="auto">
          <a:xfrm>
            <a:off x="1600200" y="26670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156" name="Line 305"/>
          <p:cNvSpPr>
            <a:spLocks noChangeShapeType="1"/>
          </p:cNvSpPr>
          <p:nvPr/>
        </p:nvSpPr>
        <p:spPr bwMode="auto">
          <a:xfrm>
            <a:off x="2667000" y="26670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157" name="Line 306"/>
          <p:cNvSpPr>
            <a:spLocks noChangeShapeType="1"/>
          </p:cNvSpPr>
          <p:nvPr/>
        </p:nvSpPr>
        <p:spPr bwMode="auto">
          <a:xfrm>
            <a:off x="3505200" y="26670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158" name="Rectangle 326"/>
          <p:cNvSpPr>
            <a:spLocks noChangeArrowheads="1"/>
          </p:cNvSpPr>
          <p:nvPr/>
        </p:nvSpPr>
        <p:spPr bwMode="auto">
          <a:xfrm>
            <a:off x="7467600" y="1508125"/>
            <a:ext cx="1676400" cy="365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gelesen Von</a:t>
            </a:r>
          </a:p>
        </p:txBody>
      </p:sp>
      <p:sp>
        <p:nvSpPr>
          <p:cNvPr id="6159" name="Rectangle 327"/>
          <p:cNvSpPr>
            <a:spLocks noChangeArrowheads="1"/>
          </p:cNvSpPr>
          <p:nvPr/>
        </p:nvSpPr>
        <p:spPr bwMode="auto">
          <a:xfrm>
            <a:off x="6705600" y="1508125"/>
            <a:ext cx="762000" cy="365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SWS</a:t>
            </a:r>
          </a:p>
        </p:txBody>
      </p:sp>
      <p:sp>
        <p:nvSpPr>
          <p:cNvPr id="6160" name="Rectangle 328"/>
          <p:cNvSpPr>
            <a:spLocks noChangeArrowheads="1"/>
          </p:cNvSpPr>
          <p:nvPr/>
        </p:nvSpPr>
        <p:spPr bwMode="auto">
          <a:xfrm>
            <a:off x="5002213" y="1508125"/>
            <a:ext cx="1703387" cy="365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Titel</a:t>
            </a:r>
          </a:p>
        </p:txBody>
      </p:sp>
      <p:sp>
        <p:nvSpPr>
          <p:cNvPr id="6161" name="Rectangle 329"/>
          <p:cNvSpPr>
            <a:spLocks noChangeArrowheads="1"/>
          </p:cNvSpPr>
          <p:nvPr/>
        </p:nvSpPr>
        <p:spPr bwMode="auto">
          <a:xfrm>
            <a:off x="4191000" y="1508125"/>
            <a:ext cx="811213" cy="365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VorlNr</a:t>
            </a:r>
          </a:p>
        </p:txBody>
      </p:sp>
      <p:sp>
        <p:nvSpPr>
          <p:cNvPr id="6162" name="Rectangle 330"/>
          <p:cNvSpPr>
            <a:spLocks noChangeArrowheads="1"/>
          </p:cNvSpPr>
          <p:nvPr/>
        </p:nvSpPr>
        <p:spPr bwMode="auto">
          <a:xfrm>
            <a:off x="7467600" y="1873250"/>
            <a:ext cx="167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2137</a:t>
            </a:r>
          </a:p>
        </p:txBody>
      </p:sp>
      <p:sp>
        <p:nvSpPr>
          <p:cNvPr id="6163" name="Rectangle 331"/>
          <p:cNvSpPr>
            <a:spLocks noChangeArrowheads="1"/>
          </p:cNvSpPr>
          <p:nvPr/>
        </p:nvSpPr>
        <p:spPr bwMode="auto">
          <a:xfrm>
            <a:off x="6705600" y="18732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a:t>
            </a:r>
          </a:p>
        </p:txBody>
      </p:sp>
      <p:sp>
        <p:nvSpPr>
          <p:cNvPr id="6164" name="Rectangle 332"/>
          <p:cNvSpPr>
            <a:spLocks noChangeArrowheads="1"/>
          </p:cNvSpPr>
          <p:nvPr/>
        </p:nvSpPr>
        <p:spPr bwMode="auto">
          <a:xfrm>
            <a:off x="5002213" y="1873250"/>
            <a:ext cx="170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Grundzüge</a:t>
            </a:r>
          </a:p>
        </p:txBody>
      </p:sp>
      <p:sp>
        <p:nvSpPr>
          <p:cNvPr id="6165" name="Rectangle 333"/>
          <p:cNvSpPr>
            <a:spLocks noChangeArrowheads="1"/>
          </p:cNvSpPr>
          <p:nvPr/>
        </p:nvSpPr>
        <p:spPr bwMode="auto">
          <a:xfrm>
            <a:off x="4191000" y="1873250"/>
            <a:ext cx="811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5001</a:t>
            </a:r>
          </a:p>
        </p:txBody>
      </p:sp>
      <p:sp>
        <p:nvSpPr>
          <p:cNvPr id="6166" name="Rectangle 338"/>
          <p:cNvSpPr>
            <a:spLocks noChangeArrowheads="1"/>
          </p:cNvSpPr>
          <p:nvPr/>
        </p:nvSpPr>
        <p:spPr bwMode="auto">
          <a:xfrm>
            <a:off x="7467600" y="3736975"/>
            <a:ext cx="167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2137</a:t>
            </a:r>
          </a:p>
        </p:txBody>
      </p:sp>
      <p:sp>
        <p:nvSpPr>
          <p:cNvPr id="6167" name="Rectangle 339"/>
          <p:cNvSpPr>
            <a:spLocks noChangeArrowheads="1"/>
          </p:cNvSpPr>
          <p:nvPr/>
        </p:nvSpPr>
        <p:spPr bwMode="auto">
          <a:xfrm>
            <a:off x="6705600" y="37369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a:t>
            </a:r>
          </a:p>
        </p:txBody>
      </p:sp>
      <p:sp>
        <p:nvSpPr>
          <p:cNvPr id="6168" name="Rectangle 340"/>
          <p:cNvSpPr>
            <a:spLocks noChangeArrowheads="1"/>
          </p:cNvSpPr>
          <p:nvPr/>
        </p:nvSpPr>
        <p:spPr bwMode="auto">
          <a:xfrm>
            <a:off x="5002213" y="3736975"/>
            <a:ext cx="170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Die 3 Kritiken</a:t>
            </a:r>
          </a:p>
        </p:txBody>
      </p:sp>
      <p:sp>
        <p:nvSpPr>
          <p:cNvPr id="6169" name="Rectangle 341"/>
          <p:cNvSpPr>
            <a:spLocks noChangeArrowheads="1"/>
          </p:cNvSpPr>
          <p:nvPr/>
        </p:nvSpPr>
        <p:spPr bwMode="auto">
          <a:xfrm>
            <a:off x="4191000" y="3736975"/>
            <a:ext cx="811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4630</a:t>
            </a:r>
          </a:p>
        </p:txBody>
      </p:sp>
      <p:sp>
        <p:nvSpPr>
          <p:cNvPr id="6170" name="Rectangle 342"/>
          <p:cNvSpPr>
            <a:spLocks noChangeArrowheads="1"/>
          </p:cNvSpPr>
          <p:nvPr/>
        </p:nvSpPr>
        <p:spPr bwMode="auto">
          <a:xfrm>
            <a:off x="7467600" y="3371850"/>
            <a:ext cx="167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6171" name="Rectangle 343"/>
          <p:cNvSpPr>
            <a:spLocks noChangeArrowheads="1"/>
          </p:cNvSpPr>
          <p:nvPr/>
        </p:nvSpPr>
        <p:spPr bwMode="auto">
          <a:xfrm>
            <a:off x="6705600" y="33718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6172" name="Rectangle 344"/>
          <p:cNvSpPr>
            <a:spLocks noChangeArrowheads="1"/>
          </p:cNvSpPr>
          <p:nvPr/>
        </p:nvSpPr>
        <p:spPr bwMode="auto">
          <a:xfrm>
            <a:off x="5002213" y="3371850"/>
            <a:ext cx="170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6173" name="Rectangle 345"/>
          <p:cNvSpPr>
            <a:spLocks noChangeArrowheads="1"/>
          </p:cNvSpPr>
          <p:nvPr/>
        </p:nvSpPr>
        <p:spPr bwMode="auto">
          <a:xfrm>
            <a:off x="4191000" y="3371850"/>
            <a:ext cx="811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6174" name="Rectangle 346"/>
          <p:cNvSpPr>
            <a:spLocks noChangeArrowheads="1"/>
          </p:cNvSpPr>
          <p:nvPr/>
        </p:nvSpPr>
        <p:spPr bwMode="auto">
          <a:xfrm>
            <a:off x="7467600" y="3006725"/>
            <a:ext cx="167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2125</a:t>
            </a:r>
          </a:p>
        </p:txBody>
      </p:sp>
      <p:sp>
        <p:nvSpPr>
          <p:cNvPr id="6175" name="Rectangle 347"/>
          <p:cNvSpPr>
            <a:spLocks noChangeArrowheads="1"/>
          </p:cNvSpPr>
          <p:nvPr/>
        </p:nvSpPr>
        <p:spPr bwMode="auto">
          <a:xfrm>
            <a:off x="6705600" y="300672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a:t>
            </a:r>
          </a:p>
        </p:txBody>
      </p:sp>
      <p:sp>
        <p:nvSpPr>
          <p:cNvPr id="6176" name="Rectangle 348"/>
          <p:cNvSpPr>
            <a:spLocks noChangeArrowheads="1"/>
          </p:cNvSpPr>
          <p:nvPr/>
        </p:nvSpPr>
        <p:spPr bwMode="auto">
          <a:xfrm>
            <a:off x="5002213" y="3006725"/>
            <a:ext cx="170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Mäeutik</a:t>
            </a:r>
          </a:p>
        </p:txBody>
      </p:sp>
      <p:sp>
        <p:nvSpPr>
          <p:cNvPr id="6177" name="Rectangle 349"/>
          <p:cNvSpPr>
            <a:spLocks noChangeArrowheads="1"/>
          </p:cNvSpPr>
          <p:nvPr/>
        </p:nvSpPr>
        <p:spPr bwMode="auto">
          <a:xfrm>
            <a:off x="4191000" y="3006725"/>
            <a:ext cx="811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5049</a:t>
            </a:r>
          </a:p>
        </p:txBody>
      </p:sp>
      <p:sp>
        <p:nvSpPr>
          <p:cNvPr id="6178" name="Rectangle 350"/>
          <p:cNvSpPr>
            <a:spLocks noChangeArrowheads="1"/>
          </p:cNvSpPr>
          <p:nvPr/>
        </p:nvSpPr>
        <p:spPr bwMode="auto">
          <a:xfrm>
            <a:off x="7467600" y="2641600"/>
            <a:ext cx="1676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6179" name="Rectangle 351"/>
          <p:cNvSpPr>
            <a:spLocks noChangeArrowheads="1"/>
          </p:cNvSpPr>
          <p:nvPr/>
        </p:nvSpPr>
        <p:spPr bwMode="auto">
          <a:xfrm>
            <a:off x="6705600" y="264160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6180" name="Rectangle 352"/>
          <p:cNvSpPr>
            <a:spLocks noChangeArrowheads="1"/>
          </p:cNvSpPr>
          <p:nvPr/>
        </p:nvSpPr>
        <p:spPr bwMode="auto">
          <a:xfrm>
            <a:off x="5002213" y="2641600"/>
            <a:ext cx="17033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6181" name="Rectangle 353"/>
          <p:cNvSpPr>
            <a:spLocks noChangeArrowheads="1"/>
          </p:cNvSpPr>
          <p:nvPr/>
        </p:nvSpPr>
        <p:spPr bwMode="auto">
          <a:xfrm>
            <a:off x="4191000" y="2641600"/>
            <a:ext cx="8112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6182" name="Rectangle 354"/>
          <p:cNvSpPr>
            <a:spLocks noChangeArrowheads="1"/>
          </p:cNvSpPr>
          <p:nvPr/>
        </p:nvSpPr>
        <p:spPr bwMode="auto">
          <a:xfrm>
            <a:off x="7467600" y="2238375"/>
            <a:ext cx="167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2125</a:t>
            </a:r>
          </a:p>
        </p:txBody>
      </p:sp>
      <p:sp>
        <p:nvSpPr>
          <p:cNvPr id="6183" name="Rectangle 355"/>
          <p:cNvSpPr>
            <a:spLocks noChangeArrowheads="1"/>
          </p:cNvSpPr>
          <p:nvPr/>
        </p:nvSpPr>
        <p:spPr bwMode="auto">
          <a:xfrm>
            <a:off x="6705600" y="2238375"/>
            <a:ext cx="762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a:t>
            </a:r>
          </a:p>
        </p:txBody>
      </p:sp>
      <p:sp>
        <p:nvSpPr>
          <p:cNvPr id="6184" name="Rectangle 356"/>
          <p:cNvSpPr>
            <a:spLocks noChangeArrowheads="1"/>
          </p:cNvSpPr>
          <p:nvPr/>
        </p:nvSpPr>
        <p:spPr bwMode="auto">
          <a:xfrm>
            <a:off x="5002213" y="2238375"/>
            <a:ext cx="17033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Ethik</a:t>
            </a:r>
          </a:p>
        </p:txBody>
      </p:sp>
      <p:sp>
        <p:nvSpPr>
          <p:cNvPr id="6185" name="Rectangle 357"/>
          <p:cNvSpPr>
            <a:spLocks noChangeArrowheads="1"/>
          </p:cNvSpPr>
          <p:nvPr/>
        </p:nvSpPr>
        <p:spPr bwMode="auto">
          <a:xfrm>
            <a:off x="4191000" y="2238375"/>
            <a:ext cx="8112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5041</a:t>
            </a:r>
          </a:p>
        </p:txBody>
      </p:sp>
      <p:sp>
        <p:nvSpPr>
          <p:cNvPr id="6186" name="Rectangle 358"/>
          <p:cNvSpPr>
            <a:spLocks noChangeArrowheads="1"/>
          </p:cNvSpPr>
          <p:nvPr/>
        </p:nvSpPr>
        <p:spPr bwMode="auto">
          <a:xfrm>
            <a:off x="4191000" y="1143000"/>
            <a:ext cx="4953000" cy="365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Vorlesungen</a:t>
            </a:r>
          </a:p>
        </p:txBody>
      </p:sp>
      <p:sp>
        <p:nvSpPr>
          <p:cNvPr id="6187" name="Line 359"/>
          <p:cNvSpPr>
            <a:spLocks noChangeShapeType="1"/>
          </p:cNvSpPr>
          <p:nvPr/>
        </p:nvSpPr>
        <p:spPr bwMode="auto">
          <a:xfrm>
            <a:off x="4191000" y="1143000"/>
            <a:ext cx="4953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88" name="Line 366"/>
          <p:cNvSpPr>
            <a:spLocks noChangeShapeType="1"/>
          </p:cNvSpPr>
          <p:nvPr/>
        </p:nvSpPr>
        <p:spPr bwMode="auto">
          <a:xfrm>
            <a:off x="4191000" y="4102100"/>
            <a:ext cx="4953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89" name="Line 367"/>
          <p:cNvSpPr>
            <a:spLocks noChangeShapeType="1"/>
          </p:cNvSpPr>
          <p:nvPr/>
        </p:nvSpPr>
        <p:spPr bwMode="auto">
          <a:xfrm>
            <a:off x="4191000" y="1143000"/>
            <a:ext cx="0" cy="29591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90" name="Line 368"/>
          <p:cNvSpPr>
            <a:spLocks noChangeShapeType="1"/>
          </p:cNvSpPr>
          <p:nvPr/>
        </p:nvSpPr>
        <p:spPr bwMode="auto">
          <a:xfrm>
            <a:off x="9144000" y="1143000"/>
            <a:ext cx="0" cy="29591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91" name="Line 369"/>
          <p:cNvSpPr>
            <a:spLocks noChangeShapeType="1"/>
          </p:cNvSpPr>
          <p:nvPr/>
        </p:nvSpPr>
        <p:spPr bwMode="auto">
          <a:xfrm>
            <a:off x="4191000" y="1873250"/>
            <a:ext cx="495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92" name="Line 370"/>
          <p:cNvSpPr>
            <a:spLocks noChangeShapeType="1"/>
          </p:cNvSpPr>
          <p:nvPr/>
        </p:nvSpPr>
        <p:spPr bwMode="auto">
          <a:xfrm>
            <a:off x="4191000" y="1508125"/>
            <a:ext cx="495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93" name="Line 371"/>
          <p:cNvSpPr>
            <a:spLocks noChangeShapeType="1"/>
          </p:cNvSpPr>
          <p:nvPr/>
        </p:nvSpPr>
        <p:spPr bwMode="auto">
          <a:xfrm>
            <a:off x="5002213" y="1508125"/>
            <a:ext cx="0" cy="2593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94" name="Line 372"/>
          <p:cNvSpPr>
            <a:spLocks noChangeShapeType="1"/>
          </p:cNvSpPr>
          <p:nvPr/>
        </p:nvSpPr>
        <p:spPr bwMode="auto">
          <a:xfrm>
            <a:off x="6705600" y="1508125"/>
            <a:ext cx="0" cy="2593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95" name="Line 373"/>
          <p:cNvSpPr>
            <a:spLocks noChangeShapeType="1"/>
          </p:cNvSpPr>
          <p:nvPr/>
        </p:nvSpPr>
        <p:spPr bwMode="auto">
          <a:xfrm>
            <a:off x="7467600" y="1508125"/>
            <a:ext cx="0" cy="2593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6196" name="Line 383"/>
          <p:cNvSpPr>
            <a:spLocks noChangeShapeType="1"/>
          </p:cNvSpPr>
          <p:nvPr/>
        </p:nvSpPr>
        <p:spPr bwMode="auto">
          <a:xfrm>
            <a:off x="4572000" y="27432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197" name="Line 384"/>
          <p:cNvSpPr>
            <a:spLocks noChangeShapeType="1"/>
          </p:cNvSpPr>
          <p:nvPr/>
        </p:nvSpPr>
        <p:spPr bwMode="auto">
          <a:xfrm>
            <a:off x="5867400" y="27432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198" name="Line 385"/>
          <p:cNvSpPr>
            <a:spLocks noChangeShapeType="1"/>
          </p:cNvSpPr>
          <p:nvPr/>
        </p:nvSpPr>
        <p:spPr bwMode="auto">
          <a:xfrm>
            <a:off x="8305800" y="27432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199" name="Line 386"/>
          <p:cNvSpPr>
            <a:spLocks noChangeShapeType="1"/>
          </p:cNvSpPr>
          <p:nvPr/>
        </p:nvSpPr>
        <p:spPr bwMode="auto">
          <a:xfrm>
            <a:off x="7086600" y="27432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200" name="Line 387"/>
          <p:cNvSpPr>
            <a:spLocks noChangeShapeType="1"/>
          </p:cNvSpPr>
          <p:nvPr/>
        </p:nvSpPr>
        <p:spPr bwMode="auto">
          <a:xfrm>
            <a:off x="4572000" y="35052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201" name="Line 388"/>
          <p:cNvSpPr>
            <a:spLocks noChangeShapeType="1"/>
          </p:cNvSpPr>
          <p:nvPr/>
        </p:nvSpPr>
        <p:spPr bwMode="auto">
          <a:xfrm>
            <a:off x="5867400" y="35052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202" name="Line 389"/>
          <p:cNvSpPr>
            <a:spLocks noChangeShapeType="1"/>
          </p:cNvSpPr>
          <p:nvPr/>
        </p:nvSpPr>
        <p:spPr bwMode="auto">
          <a:xfrm>
            <a:off x="7086600" y="35052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203" name="Line 390"/>
          <p:cNvSpPr>
            <a:spLocks noChangeShapeType="1"/>
          </p:cNvSpPr>
          <p:nvPr/>
        </p:nvSpPr>
        <p:spPr bwMode="auto">
          <a:xfrm>
            <a:off x="8305800" y="3505200"/>
            <a:ext cx="0" cy="152400"/>
          </a:xfrm>
          <a:prstGeom prst="line">
            <a:avLst/>
          </a:prstGeom>
          <a:noFill/>
          <a:ln w="317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6204" name="Text Box 403"/>
          <p:cNvSpPr txBox="1">
            <a:spLocks noChangeArrowheads="1"/>
          </p:cNvSpPr>
          <p:nvPr/>
        </p:nvSpPr>
        <p:spPr bwMode="auto">
          <a:xfrm>
            <a:off x="3276600" y="4648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de-DE">
                <a:latin typeface="Tahoma" charset="0"/>
              </a:rPr>
              <a:t>Verknüpfung </a:t>
            </a:r>
            <a:r>
              <a:rPr lang="de-DE">
                <a:latin typeface="Tahoma" charset="0"/>
                <a:sym typeface="Symbol" charset="0"/>
              </a:rPr>
              <a:t></a:t>
            </a:r>
            <a:endParaRPr lang="de-DE">
              <a:latin typeface="Tahoma" charset="0"/>
            </a:endParaRPr>
          </a:p>
        </p:txBody>
      </p:sp>
      <p:sp>
        <p:nvSpPr>
          <p:cNvPr id="6205" name="Line 404"/>
          <p:cNvSpPr>
            <a:spLocks noChangeShapeType="1"/>
          </p:cNvSpPr>
          <p:nvPr/>
        </p:nvSpPr>
        <p:spPr bwMode="auto">
          <a:xfrm>
            <a:off x="2514600" y="5105400"/>
            <a:ext cx="6096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206" name="Line 405"/>
          <p:cNvSpPr>
            <a:spLocks noChangeShapeType="1"/>
          </p:cNvSpPr>
          <p:nvPr/>
        </p:nvSpPr>
        <p:spPr bwMode="auto">
          <a:xfrm rot="904003" flipH="1">
            <a:off x="5715000" y="5105400"/>
            <a:ext cx="4572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151" name="Ink 420"/>
          <p:cNvSpPr>
            <a:spLocks noRot="1" noChangeAspect="1" noEditPoints="1" noChangeArrowheads="1" noChangeShapeType="1" noTextEdit="1"/>
          </p:cNvSpPr>
          <p:nvPr/>
        </p:nvSpPr>
        <p:spPr bwMode="auto">
          <a:xfrm>
            <a:off x="3705225" y="6259513"/>
            <a:ext cx="36513" cy="107950"/>
          </a:xfrm>
          <a:custGeom>
            <a:avLst/>
            <a:gdLst>
              <a:gd name="T0" fmla="+- 0 10393 10294"/>
              <a:gd name="T1" fmla="*/ T0 w 100"/>
              <a:gd name="T2" fmla="+- 0 17388 17388"/>
              <a:gd name="T3" fmla="*/ 17388 h 299"/>
              <a:gd name="T4" fmla="+- 0 10294 10294"/>
              <a:gd name="T5" fmla="*/ T4 w 100"/>
              <a:gd name="T6" fmla="+- 0 17686 17388"/>
              <a:gd name="T7" fmla="*/ 17686 h 299"/>
            </a:gdLst>
            <a:ahLst/>
            <a:cxnLst>
              <a:cxn ang="0">
                <a:pos x="T1" y="T3"/>
              </a:cxn>
              <a:cxn ang="0">
                <a:pos x="T5" y="T7"/>
              </a:cxn>
            </a:cxnLst>
            <a:rect l="0" t="0" r="r" b="b"/>
            <a:pathLst>
              <a:path w="100" h="299" extrusionOk="0">
                <a:moveTo>
                  <a:pt x="99" y="0"/>
                </a:moveTo>
                <a:cubicBezTo>
                  <a:pt x="83" y="107"/>
                  <a:pt x="45" y="197"/>
                  <a:pt x="0" y="298"/>
                </a:cubicBezTo>
              </a:path>
            </a:pathLst>
          </a:custGeom>
          <a:noFill/>
          <a:ln w="19050" cap="rnd">
            <a:solidFill>
              <a:srgbClr val="0070C0"/>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85"/>
          <p:cNvSpPr>
            <a:spLocks noChangeArrowheads="1"/>
          </p:cNvSpPr>
          <p:nvPr/>
        </p:nvSpPr>
        <p:spPr bwMode="auto">
          <a:xfrm>
            <a:off x="4335463" y="3487738"/>
            <a:ext cx="10255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4630</a:t>
            </a:r>
          </a:p>
        </p:txBody>
      </p:sp>
      <p:sp>
        <p:nvSpPr>
          <p:cNvPr id="32771" name="Rectangle 183"/>
          <p:cNvSpPr>
            <a:spLocks noChangeArrowheads="1"/>
          </p:cNvSpPr>
          <p:nvPr/>
        </p:nvSpPr>
        <p:spPr bwMode="auto">
          <a:xfrm>
            <a:off x="4335463" y="3122613"/>
            <a:ext cx="10255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72" name="Rectangle 181"/>
          <p:cNvSpPr>
            <a:spLocks noChangeArrowheads="1"/>
          </p:cNvSpPr>
          <p:nvPr/>
        </p:nvSpPr>
        <p:spPr bwMode="auto">
          <a:xfrm>
            <a:off x="4335463" y="2740025"/>
            <a:ext cx="1025525"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5041</a:t>
            </a:r>
          </a:p>
        </p:txBody>
      </p:sp>
      <p:sp>
        <p:nvSpPr>
          <p:cNvPr id="32773" name="Rectangle 179"/>
          <p:cNvSpPr>
            <a:spLocks noChangeArrowheads="1"/>
          </p:cNvSpPr>
          <p:nvPr/>
        </p:nvSpPr>
        <p:spPr bwMode="auto">
          <a:xfrm>
            <a:off x="4335463" y="2374900"/>
            <a:ext cx="10255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5001</a:t>
            </a:r>
          </a:p>
        </p:txBody>
      </p:sp>
      <p:sp>
        <p:nvSpPr>
          <p:cNvPr id="32774" name="Rectangle 177"/>
          <p:cNvSpPr>
            <a:spLocks noChangeArrowheads="1"/>
          </p:cNvSpPr>
          <p:nvPr/>
        </p:nvSpPr>
        <p:spPr bwMode="auto">
          <a:xfrm>
            <a:off x="4335463" y="1981200"/>
            <a:ext cx="10255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75" name="Rectangle 175"/>
          <p:cNvSpPr>
            <a:spLocks noChangeArrowheads="1"/>
          </p:cNvSpPr>
          <p:nvPr/>
        </p:nvSpPr>
        <p:spPr bwMode="auto">
          <a:xfrm>
            <a:off x="4335463" y="1644650"/>
            <a:ext cx="10255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5049</a:t>
            </a:r>
          </a:p>
        </p:txBody>
      </p:sp>
      <p:sp>
        <p:nvSpPr>
          <p:cNvPr id="32776" name="Rectangle 173"/>
          <p:cNvSpPr>
            <a:spLocks noChangeArrowheads="1"/>
          </p:cNvSpPr>
          <p:nvPr/>
        </p:nvSpPr>
        <p:spPr bwMode="auto">
          <a:xfrm>
            <a:off x="4335463" y="1279525"/>
            <a:ext cx="10255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77" name="Rectangle 171"/>
          <p:cNvSpPr>
            <a:spLocks noChangeArrowheads="1"/>
          </p:cNvSpPr>
          <p:nvPr/>
        </p:nvSpPr>
        <p:spPr bwMode="auto">
          <a:xfrm>
            <a:off x="4335463" y="914400"/>
            <a:ext cx="10255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5041</a:t>
            </a:r>
          </a:p>
        </p:txBody>
      </p:sp>
      <p:sp>
        <p:nvSpPr>
          <p:cNvPr id="32778" name="Rectangle 169"/>
          <p:cNvSpPr>
            <a:spLocks noChangeArrowheads="1"/>
          </p:cNvSpPr>
          <p:nvPr/>
        </p:nvSpPr>
        <p:spPr bwMode="auto">
          <a:xfrm>
            <a:off x="4335463" y="517525"/>
            <a:ext cx="10255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5001</a:t>
            </a:r>
          </a:p>
        </p:txBody>
      </p:sp>
      <p:sp>
        <p:nvSpPr>
          <p:cNvPr id="32779" name="Rectangle 167"/>
          <p:cNvSpPr>
            <a:spLocks noChangeArrowheads="1"/>
          </p:cNvSpPr>
          <p:nvPr/>
        </p:nvSpPr>
        <p:spPr bwMode="auto">
          <a:xfrm>
            <a:off x="4335463" y="152400"/>
            <a:ext cx="10255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VorlNr</a:t>
            </a:r>
          </a:p>
        </p:txBody>
      </p:sp>
      <p:sp>
        <p:nvSpPr>
          <p:cNvPr id="32780" name="Rectangle 161"/>
          <p:cNvSpPr>
            <a:spLocks noChangeArrowheads="1"/>
          </p:cNvSpPr>
          <p:nvPr/>
        </p:nvSpPr>
        <p:spPr bwMode="auto">
          <a:xfrm>
            <a:off x="5360988" y="3487738"/>
            <a:ext cx="16541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Die 3 Kritiken</a:t>
            </a:r>
          </a:p>
        </p:txBody>
      </p:sp>
      <p:sp>
        <p:nvSpPr>
          <p:cNvPr id="32781" name="Rectangle 159"/>
          <p:cNvSpPr>
            <a:spLocks noChangeArrowheads="1"/>
          </p:cNvSpPr>
          <p:nvPr/>
        </p:nvSpPr>
        <p:spPr bwMode="auto">
          <a:xfrm>
            <a:off x="5360988" y="3122613"/>
            <a:ext cx="16541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82" name="Rectangle 157"/>
          <p:cNvSpPr>
            <a:spLocks noChangeArrowheads="1"/>
          </p:cNvSpPr>
          <p:nvPr/>
        </p:nvSpPr>
        <p:spPr bwMode="auto">
          <a:xfrm>
            <a:off x="5360988" y="2740025"/>
            <a:ext cx="1654175"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Ethik</a:t>
            </a:r>
          </a:p>
        </p:txBody>
      </p:sp>
      <p:sp>
        <p:nvSpPr>
          <p:cNvPr id="32783" name="Rectangle 155"/>
          <p:cNvSpPr>
            <a:spLocks noChangeArrowheads="1"/>
          </p:cNvSpPr>
          <p:nvPr/>
        </p:nvSpPr>
        <p:spPr bwMode="auto">
          <a:xfrm>
            <a:off x="5360988" y="2374900"/>
            <a:ext cx="16541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Grundzüge</a:t>
            </a:r>
          </a:p>
        </p:txBody>
      </p:sp>
      <p:sp>
        <p:nvSpPr>
          <p:cNvPr id="32784" name="Rectangle 153"/>
          <p:cNvSpPr>
            <a:spLocks noChangeArrowheads="1"/>
          </p:cNvSpPr>
          <p:nvPr/>
        </p:nvSpPr>
        <p:spPr bwMode="auto">
          <a:xfrm>
            <a:off x="5360988" y="2009775"/>
            <a:ext cx="16541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85" name="Rectangle 151"/>
          <p:cNvSpPr>
            <a:spLocks noChangeArrowheads="1"/>
          </p:cNvSpPr>
          <p:nvPr/>
        </p:nvSpPr>
        <p:spPr bwMode="auto">
          <a:xfrm>
            <a:off x="5360988" y="1644650"/>
            <a:ext cx="16541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Mäeutik</a:t>
            </a:r>
          </a:p>
        </p:txBody>
      </p:sp>
      <p:sp>
        <p:nvSpPr>
          <p:cNvPr id="32786" name="Rectangle 149"/>
          <p:cNvSpPr>
            <a:spLocks noChangeArrowheads="1"/>
          </p:cNvSpPr>
          <p:nvPr/>
        </p:nvSpPr>
        <p:spPr bwMode="auto">
          <a:xfrm>
            <a:off x="5360988" y="1279525"/>
            <a:ext cx="16541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87" name="Rectangle 147"/>
          <p:cNvSpPr>
            <a:spLocks noChangeArrowheads="1"/>
          </p:cNvSpPr>
          <p:nvPr/>
        </p:nvSpPr>
        <p:spPr bwMode="auto">
          <a:xfrm>
            <a:off x="5360988" y="914400"/>
            <a:ext cx="16541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Ethik</a:t>
            </a:r>
          </a:p>
        </p:txBody>
      </p:sp>
      <p:sp>
        <p:nvSpPr>
          <p:cNvPr id="32788" name="Rectangle 145"/>
          <p:cNvSpPr>
            <a:spLocks noChangeArrowheads="1"/>
          </p:cNvSpPr>
          <p:nvPr/>
        </p:nvSpPr>
        <p:spPr bwMode="auto">
          <a:xfrm>
            <a:off x="5360988" y="517525"/>
            <a:ext cx="165417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Grundzüge</a:t>
            </a:r>
          </a:p>
        </p:txBody>
      </p:sp>
      <p:sp>
        <p:nvSpPr>
          <p:cNvPr id="32789" name="Rectangle 143"/>
          <p:cNvSpPr>
            <a:spLocks noChangeArrowheads="1"/>
          </p:cNvSpPr>
          <p:nvPr/>
        </p:nvSpPr>
        <p:spPr bwMode="auto">
          <a:xfrm>
            <a:off x="5360988" y="152400"/>
            <a:ext cx="16541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Titel</a:t>
            </a:r>
          </a:p>
        </p:txBody>
      </p:sp>
      <p:sp>
        <p:nvSpPr>
          <p:cNvPr id="32790" name="Rectangle 137"/>
          <p:cNvSpPr>
            <a:spLocks noChangeArrowheads="1"/>
          </p:cNvSpPr>
          <p:nvPr/>
        </p:nvSpPr>
        <p:spPr bwMode="auto">
          <a:xfrm>
            <a:off x="7015163" y="3487738"/>
            <a:ext cx="7096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a:t>
            </a:r>
          </a:p>
        </p:txBody>
      </p:sp>
      <p:sp>
        <p:nvSpPr>
          <p:cNvPr id="32791" name="Rectangle 135"/>
          <p:cNvSpPr>
            <a:spLocks noChangeArrowheads="1"/>
          </p:cNvSpPr>
          <p:nvPr/>
        </p:nvSpPr>
        <p:spPr bwMode="auto">
          <a:xfrm>
            <a:off x="7015163" y="3122613"/>
            <a:ext cx="7096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92" name="Rectangle 133"/>
          <p:cNvSpPr>
            <a:spLocks noChangeArrowheads="1"/>
          </p:cNvSpPr>
          <p:nvPr/>
        </p:nvSpPr>
        <p:spPr bwMode="auto">
          <a:xfrm>
            <a:off x="7015163" y="2740025"/>
            <a:ext cx="709612"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a:t>
            </a:r>
          </a:p>
        </p:txBody>
      </p:sp>
      <p:sp>
        <p:nvSpPr>
          <p:cNvPr id="32793" name="Rectangle 131"/>
          <p:cNvSpPr>
            <a:spLocks noChangeArrowheads="1"/>
          </p:cNvSpPr>
          <p:nvPr/>
        </p:nvSpPr>
        <p:spPr bwMode="auto">
          <a:xfrm>
            <a:off x="7015163" y="2374900"/>
            <a:ext cx="7096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a:t>
            </a:r>
          </a:p>
        </p:txBody>
      </p:sp>
      <p:sp>
        <p:nvSpPr>
          <p:cNvPr id="32794" name="Rectangle 129"/>
          <p:cNvSpPr>
            <a:spLocks noChangeArrowheads="1"/>
          </p:cNvSpPr>
          <p:nvPr/>
        </p:nvSpPr>
        <p:spPr bwMode="auto">
          <a:xfrm>
            <a:off x="7015163" y="2009775"/>
            <a:ext cx="7096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95" name="Rectangle 127"/>
          <p:cNvSpPr>
            <a:spLocks noChangeArrowheads="1"/>
          </p:cNvSpPr>
          <p:nvPr/>
        </p:nvSpPr>
        <p:spPr bwMode="auto">
          <a:xfrm>
            <a:off x="7015163" y="1644650"/>
            <a:ext cx="7096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a:t>
            </a:r>
          </a:p>
        </p:txBody>
      </p:sp>
      <p:sp>
        <p:nvSpPr>
          <p:cNvPr id="32796" name="Rectangle 125"/>
          <p:cNvSpPr>
            <a:spLocks noChangeArrowheads="1"/>
          </p:cNvSpPr>
          <p:nvPr/>
        </p:nvSpPr>
        <p:spPr bwMode="auto">
          <a:xfrm>
            <a:off x="7015163" y="1279525"/>
            <a:ext cx="7096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797" name="Rectangle 123"/>
          <p:cNvSpPr>
            <a:spLocks noChangeArrowheads="1"/>
          </p:cNvSpPr>
          <p:nvPr/>
        </p:nvSpPr>
        <p:spPr bwMode="auto">
          <a:xfrm>
            <a:off x="7015163" y="914400"/>
            <a:ext cx="7096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a:t>
            </a:r>
          </a:p>
        </p:txBody>
      </p:sp>
      <p:sp>
        <p:nvSpPr>
          <p:cNvPr id="32798" name="Rectangle 121"/>
          <p:cNvSpPr>
            <a:spLocks noChangeArrowheads="1"/>
          </p:cNvSpPr>
          <p:nvPr/>
        </p:nvSpPr>
        <p:spPr bwMode="auto">
          <a:xfrm>
            <a:off x="7015163" y="517525"/>
            <a:ext cx="7096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4</a:t>
            </a:r>
          </a:p>
        </p:txBody>
      </p:sp>
      <p:sp>
        <p:nvSpPr>
          <p:cNvPr id="32799" name="Rectangle 119"/>
          <p:cNvSpPr>
            <a:spLocks noChangeArrowheads="1"/>
          </p:cNvSpPr>
          <p:nvPr/>
        </p:nvSpPr>
        <p:spPr bwMode="auto">
          <a:xfrm>
            <a:off x="7015163" y="152400"/>
            <a:ext cx="7096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SWS</a:t>
            </a:r>
          </a:p>
        </p:txBody>
      </p:sp>
      <p:sp>
        <p:nvSpPr>
          <p:cNvPr id="32800" name="Rectangle 113"/>
          <p:cNvSpPr>
            <a:spLocks noChangeArrowheads="1"/>
          </p:cNvSpPr>
          <p:nvPr/>
        </p:nvSpPr>
        <p:spPr bwMode="auto">
          <a:xfrm>
            <a:off x="7724775" y="3487738"/>
            <a:ext cx="14192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2137</a:t>
            </a:r>
          </a:p>
        </p:txBody>
      </p:sp>
      <p:sp>
        <p:nvSpPr>
          <p:cNvPr id="32801" name="Rectangle 111"/>
          <p:cNvSpPr>
            <a:spLocks noChangeArrowheads="1"/>
          </p:cNvSpPr>
          <p:nvPr/>
        </p:nvSpPr>
        <p:spPr bwMode="auto">
          <a:xfrm>
            <a:off x="7724775" y="3122613"/>
            <a:ext cx="14192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02" name="Rectangle 109"/>
          <p:cNvSpPr>
            <a:spLocks noChangeArrowheads="1"/>
          </p:cNvSpPr>
          <p:nvPr/>
        </p:nvSpPr>
        <p:spPr bwMode="auto">
          <a:xfrm>
            <a:off x="7724775" y="2740025"/>
            <a:ext cx="1419225"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2125</a:t>
            </a:r>
          </a:p>
        </p:txBody>
      </p:sp>
      <p:sp>
        <p:nvSpPr>
          <p:cNvPr id="32803" name="Rectangle 107"/>
          <p:cNvSpPr>
            <a:spLocks noChangeArrowheads="1"/>
          </p:cNvSpPr>
          <p:nvPr/>
        </p:nvSpPr>
        <p:spPr bwMode="auto">
          <a:xfrm>
            <a:off x="7724775" y="2374900"/>
            <a:ext cx="14192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2137</a:t>
            </a:r>
          </a:p>
        </p:txBody>
      </p:sp>
      <p:sp>
        <p:nvSpPr>
          <p:cNvPr id="32804" name="Rectangle 105"/>
          <p:cNvSpPr>
            <a:spLocks noChangeArrowheads="1"/>
          </p:cNvSpPr>
          <p:nvPr/>
        </p:nvSpPr>
        <p:spPr bwMode="auto">
          <a:xfrm>
            <a:off x="7724775" y="2009775"/>
            <a:ext cx="14192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05" name="Rectangle 103"/>
          <p:cNvSpPr>
            <a:spLocks noChangeArrowheads="1"/>
          </p:cNvSpPr>
          <p:nvPr/>
        </p:nvSpPr>
        <p:spPr bwMode="auto">
          <a:xfrm>
            <a:off x="7724775" y="1644650"/>
            <a:ext cx="14192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2125</a:t>
            </a:r>
          </a:p>
        </p:txBody>
      </p:sp>
      <p:sp>
        <p:nvSpPr>
          <p:cNvPr id="32806" name="Rectangle 101"/>
          <p:cNvSpPr>
            <a:spLocks noChangeArrowheads="1"/>
          </p:cNvSpPr>
          <p:nvPr/>
        </p:nvSpPr>
        <p:spPr bwMode="auto">
          <a:xfrm>
            <a:off x="7724775" y="1279525"/>
            <a:ext cx="14192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07" name="Rectangle 99"/>
          <p:cNvSpPr>
            <a:spLocks noChangeArrowheads="1"/>
          </p:cNvSpPr>
          <p:nvPr/>
        </p:nvSpPr>
        <p:spPr bwMode="auto">
          <a:xfrm>
            <a:off x="7724775" y="914400"/>
            <a:ext cx="14192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2125</a:t>
            </a:r>
          </a:p>
        </p:txBody>
      </p:sp>
      <p:sp>
        <p:nvSpPr>
          <p:cNvPr id="32808" name="Rectangle 97"/>
          <p:cNvSpPr>
            <a:spLocks noChangeArrowheads="1"/>
          </p:cNvSpPr>
          <p:nvPr/>
        </p:nvSpPr>
        <p:spPr bwMode="auto">
          <a:xfrm>
            <a:off x="7724775" y="517525"/>
            <a:ext cx="14192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2137</a:t>
            </a:r>
          </a:p>
        </p:txBody>
      </p:sp>
      <p:sp>
        <p:nvSpPr>
          <p:cNvPr id="32809" name="Rectangle 95"/>
          <p:cNvSpPr>
            <a:spLocks noChangeArrowheads="1"/>
          </p:cNvSpPr>
          <p:nvPr/>
        </p:nvSpPr>
        <p:spPr bwMode="auto">
          <a:xfrm>
            <a:off x="7724775" y="152400"/>
            <a:ext cx="14192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gelesen Von</a:t>
            </a:r>
          </a:p>
        </p:txBody>
      </p:sp>
      <p:sp>
        <p:nvSpPr>
          <p:cNvPr id="32810" name="Rectangle 88"/>
          <p:cNvSpPr>
            <a:spLocks noChangeArrowheads="1"/>
          </p:cNvSpPr>
          <p:nvPr/>
        </p:nvSpPr>
        <p:spPr bwMode="auto">
          <a:xfrm>
            <a:off x="3311525" y="3487738"/>
            <a:ext cx="10239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7</a:t>
            </a:r>
          </a:p>
        </p:txBody>
      </p:sp>
      <p:sp>
        <p:nvSpPr>
          <p:cNvPr id="32811" name="Rectangle 86"/>
          <p:cNvSpPr>
            <a:spLocks noChangeArrowheads="1"/>
          </p:cNvSpPr>
          <p:nvPr/>
        </p:nvSpPr>
        <p:spPr bwMode="auto">
          <a:xfrm>
            <a:off x="3311525" y="3122613"/>
            <a:ext cx="10239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12" name="Rectangle 84"/>
          <p:cNvSpPr>
            <a:spLocks noChangeArrowheads="1"/>
          </p:cNvSpPr>
          <p:nvPr/>
        </p:nvSpPr>
        <p:spPr bwMode="auto">
          <a:xfrm>
            <a:off x="3311525" y="2740025"/>
            <a:ext cx="1023938"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232</a:t>
            </a:r>
          </a:p>
        </p:txBody>
      </p:sp>
      <p:sp>
        <p:nvSpPr>
          <p:cNvPr id="32813" name="Rectangle 82"/>
          <p:cNvSpPr>
            <a:spLocks noChangeArrowheads="1"/>
          </p:cNvSpPr>
          <p:nvPr/>
        </p:nvSpPr>
        <p:spPr bwMode="auto">
          <a:xfrm>
            <a:off x="3311525" y="2374900"/>
            <a:ext cx="10239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232</a:t>
            </a:r>
          </a:p>
        </p:txBody>
      </p:sp>
      <p:sp>
        <p:nvSpPr>
          <p:cNvPr id="32814" name="Rectangle 80"/>
          <p:cNvSpPr>
            <a:spLocks noChangeArrowheads="1"/>
          </p:cNvSpPr>
          <p:nvPr/>
        </p:nvSpPr>
        <p:spPr bwMode="auto">
          <a:xfrm>
            <a:off x="3311525" y="2009775"/>
            <a:ext cx="10239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15" name="Rectangle 78"/>
          <p:cNvSpPr>
            <a:spLocks noChangeArrowheads="1"/>
          </p:cNvSpPr>
          <p:nvPr/>
        </p:nvSpPr>
        <p:spPr bwMode="auto">
          <a:xfrm>
            <a:off x="3311525" y="1644650"/>
            <a:ext cx="10239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226</a:t>
            </a:r>
          </a:p>
        </p:txBody>
      </p:sp>
      <p:sp>
        <p:nvSpPr>
          <p:cNvPr id="32816" name="Rectangle 76"/>
          <p:cNvSpPr>
            <a:spLocks noChangeArrowheads="1"/>
          </p:cNvSpPr>
          <p:nvPr/>
        </p:nvSpPr>
        <p:spPr bwMode="auto">
          <a:xfrm>
            <a:off x="3311525" y="1279525"/>
            <a:ext cx="10239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17" name="Rectangle 74"/>
          <p:cNvSpPr>
            <a:spLocks noChangeArrowheads="1"/>
          </p:cNvSpPr>
          <p:nvPr/>
        </p:nvSpPr>
        <p:spPr bwMode="auto">
          <a:xfrm>
            <a:off x="3311525" y="914400"/>
            <a:ext cx="10239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226</a:t>
            </a:r>
          </a:p>
        </p:txBody>
      </p:sp>
      <p:sp>
        <p:nvSpPr>
          <p:cNvPr id="32818" name="Rectangle 72"/>
          <p:cNvSpPr>
            <a:spLocks noChangeArrowheads="1"/>
          </p:cNvSpPr>
          <p:nvPr/>
        </p:nvSpPr>
        <p:spPr bwMode="auto">
          <a:xfrm>
            <a:off x="3311525" y="517525"/>
            <a:ext cx="102393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226</a:t>
            </a:r>
          </a:p>
        </p:txBody>
      </p:sp>
      <p:sp>
        <p:nvSpPr>
          <p:cNvPr id="32819" name="Rectangle 70"/>
          <p:cNvSpPr>
            <a:spLocks noChangeArrowheads="1"/>
          </p:cNvSpPr>
          <p:nvPr/>
        </p:nvSpPr>
        <p:spPr bwMode="auto">
          <a:xfrm>
            <a:off x="3311525" y="152400"/>
            <a:ext cx="1023938"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Raum</a:t>
            </a:r>
          </a:p>
        </p:txBody>
      </p:sp>
      <p:sp>
        <p:nvSpPr>
          <p:cNvPr id="32820" name="Rectangle 8"/>
          <p:cNvSpPr>
            <a:spLocks noChangeArrowheads="1"/>
          </p:cNvSpPr>
          <p:nvPr/>
        </p:nvSpPr>
        <p:spPr bwMode="auto">
          <a:xfrm>
            <a:off x="2443163" y="3487738"/>
            <a:ext cx="86836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C4</a:t>
            </a:r>
          </a:p>
        </p:txBody>
      </p:sp>
      <p:sp>
        <p:nvSpPr>
          <p:cNvPr id="32821" name="Rectangle 9"/>
          <p:cNvSpPr>
            <a:spLocks noChangeArrowheads="1"/>
          </p:cNvSpPr>
          <p:nvPr/>
        </p:nvSpPr>
        <p:spPr bwMode="auto">
          <a:xfrm>
            <a:off x="766763" y="3487738"/>
            <a:ext cx="167640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Kant</a:t>
            </a:r>
          </a:p>
        </p:txBody>
      </p:sp>
      <p:sp>
        <p:nvSpPr>
          <p:cNvPr id="32822" name="Rectangle 10"/>
          <p:cNvSpPr>
            <a:spLocks noChangeArrowheads="1"/>
          </p:cNvSpPr>
          <p:nvPr/>
        </p:nvSpPr>
        <p:spPr bwMode="auto">
          <a:xfrm>
            <a:off x="0" y="3487738"/>
            <a:ext cx="7667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2137</a:t>
            </a:r>
          </a:p>
        </p:txBody>
      </p:sp>
      <p:sp>
        <p:nvSpPr>
          <p:cNvPr id="32823" name="Rectangle 12"/>
          <p:cNvSpPr>
            <a:spLocks noChangeArrowheads="1"/>
          </p:cNvSpPr>
          <p:nvPr/>
        </p:nvSpPr>
        <p:spPr bwMode="auto">
          <a:xfrm>
            <a:off x="2443163" y="3122613"/>
            <a:ext cx="86836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24" name="Rectangle 13"/>
          <p:cNvSpPr>
            <a:spLocks noChangeArrowheads="1"/>
          </p:cNvSpPr>
          <p:nvPr/>
        </p:nvSpPr>
        <p:spPr bwMode="auto">
          <a:xfrm>
            <a:off x="766763" y="3122613"/>
            <a:ext cx="167640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25" name="Rectangle 14"/>
          <p:cNvSpPr>
            <a:spLocks noChangeArrowheads="1"/>
          </p:cNvSpPr>
          <p:nvPr/>
        </p:nvSpPr>
        <p:spPr bwMode="auto">
          <a:xfrm>
            <a:off x="0" y="3122613"/>
            <a:ext cx="7667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26" name="Rectangle 16"/>
          <p:cNvSpPr>
            <a:spLocks noChangeArrowheads="1"/>
          </p:cNvSpPr>
          <p:nvPr/>
        </p:nvSpPr>
        <p:spPr bwMode="auto">
          <a:xfrm>
            <a:off x="2443163" y="152400"/>
            <a:ext cx="86836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Rang</a:t>
            </a:r>
          </a:p>
        </p:txBody>
      </p:sp>
      <p:sp>
        <p:nvSpPr>
          <p:cNvPr id="32827" name="Rectangle 17"/>
          <p:cNvSpPr>
            <a:spLocks noChangeArrowheads="1"/>
          </p:cNvSpPr>
          <p:nvPr/>
        </p:nvSpPr>
        <p:spPr bwMode="auto">
          <a:xfrm>
            <a:off x="766763" y="152400"/>
            <a:ext cx="167640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Name</a:t>
            </a:r>
          </a:p>
        </p:txBody>
      </p:sp>
      <p:sp>
        <p:nvSpPr>
          <p:cNvPr id="32828" name="Rectangle 18"/>
          <p:cNvSpPr>
            <a:spLocks noChangeArrowheads="1"/>
          </p:cNvSpPr>
          <p:nvPr/>
        </p:nvSpPr>
        <p:spPr bwMode="auto">
          <a:xfrm>
            <a:off x="0" y="152400"/>
            <a:ext cx="7667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rPr>
              <a:t>PersNr</a:t>
            </a:r>
          </a:p>
        </p:txBody>
      </p:sp>
      <p:sp>
        <p:nvSpPr>
          <p:cNvPr id="32829" name="Rectangle 20"/>
          <p:cNvSpPr>
            <a:spLocks noChangeArrowheads="1"/>
          </p:cNvSpPr>
          <p:nvPr/>
        </p:nvSpPr>
        <p:spPr bwMode="auto">
          <a:xfrm>
            <a:off x="2443163" y="517525"/>
            <a:ext cx="86836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C4</a:t>
            </a:r>
          </a:p>
        </p:txBody>
      </p:sp>
      <p:sp>
        <p:nvSpPr>
          <p:cNvPr id="32830" name="Rectangle 21"/>
          <p:cNvSpPr>
            <a:spLocks noChangeArrowheads="1"/>
          </p:cNvSpPr>
          <p:nvPr/>
        </p:nvSpPr>
        <p:spPr bwMode="auto">
          <a:xfrm>
            <a:off x="766763" y="517525"/>
            <a:ext cx="1676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Sokrates</a:t>
            </a:r>
          </a:p>
        </p:txBody>
      </p:sp>
      <p:sp>
        <p:nvSpPr>
          <p:cNvPr id="32831" name="Rectangle 22"/>
          <p:cNvSpPr>
            <a:spLocks noChangeArrowheads="1"/>
          </p:cNvSpPr>
          <p:nvPr/>
        </p:nvSpPr>
        <p:spPr bwMode="auto">
          <a:xfrm>
            <a:off x="0" y="517525"/>
            <a:ext cx="76676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2125</a:t>
            </a:r>
          </a:p>
        </p:txBody>
      </p:sp>
      <p:sp>
        <p:nvSpPr>
          <p:cNvPr id="32832" name="Rectangle 24"/>
          <p:cNvSpPr>
            <a:spLocks noChangeArrowheads="1"/>
          </p:cNvSpPr>
          <p:nvPr/>
        </p:nvSpPr>
        <p:spPr bwMode="auto">
          <a:xfrm>
            <a:off x="2443163" y="2740025"/>
            <a:ext cx="868362"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C4</a:t>
            </a:r>
          </a:p>
        </p:txBody>
      </p:sp>
      <p:sp>
        <p:nvSpPr>
          <p:cNvPr id="32833" name="Rectangle 25"/>
          <p:cNvSpPr>
            <a:spLocks noChangeArrowheads="1"/>
          </p:cNvSpPr>
          <p:nvPr/>
        </p:nvSpPr>
        <p:spPr bwMode="auto">
          <a:xfrm>
            <a:off x="766763" y="2740025"/>
            <a:ext cx="1676400"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Russel</a:t>
            </a:r>
          </a:p>
        </p:txBody>
      </p:sp>
      <p:sp>
        <p:nvSpPr>
          <p:cNvPr id="32834" name="Rectangle 26"/>
          <p:cNvSpPr>
            <a:spLocks noChangeArrowheads="1"/>
          </p:cNvSpPr>
          <p:nvPr/>
        </p:nvSpPr>
        <p:spPr bwMode="auto">
          <a:xfrm>
            <a:off x="0" y="2740025"/>
            <a:ext cx="766763" cy="382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2126</a:t>
            </a:r>
          </a:p>
        </p:txBody>
      </p:sp>
      <p:sp>
        <p:nvSpPr>
          <p:cNvPr id="32835" name="Rectangle 28"/>
          <p:cNvSpPr>
            <a:spLocks noChangeArrowheads="1"/>
          </p:cNvSpPr>
          <p:nvPr/>
        </p:nvSpPr>
        <p:spPr bwMode="auto">
          <a:xfrm>
            <a:off x="2443163" y="2374900"/>
            <a:ext cx="86836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C4</a:t>
            </a:r>
          </a:p>
        </p:txBody>
      </p:sp>
      <p:sp>
        <p:nvSpPr>
          <p:cNvPr id="32836" name="Rectangle 29"/>
          <p:cNvSpPr>
            <a:spLocks noChangeArrowheads="1"/>
          </p:cNvSpPr>
          <p:nvPr/>
        </p:nvSpPr>
        <p:spPr bwMode="auto">
          <a:xfrm>
            <a:off x="766763" y="2374900"/>
            <a:ext cx="167640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Russel</a:t>
            </a:r>
          </a:p>
        </p:txBody>
      </p:sp>
      <p:sp>
        <p:nvSpPr>
          <p:cNvPr id="32837" name="Rectangle 30"/>
          <p:cNvSpPr>
            <a:spLocks noChangeArrowheads="1"/>
          </p:cNvSpPr>
          <p:nvPr/>
        </p:nvSpPr>
        <p:spPr bwMode="auto">
          <a:xfrm>
            <a:off x="0" y="2374900"/>
            <a:ext cx="7667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2126</a:t>
            </a:r>
          </a:p>
        </p:txBody>
      </p:sp>
      <p:sp>
        <p:nvSpPr>
          <p:cNvPr id="32838" name="Rectangle 32"/>
          <p:cNvSpPr>
            <a:spLocks noChangeArrowheads="1"/>
          </p:cNvSpPr>
          <p:nvPr/>
        </p:nvSpPr>
        <p:spPr bwMode="auto">
          <a:xfrm>
            <a:off x="2443163" y="2009775"/>
            <a:ext cx="86836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39" name="Rectangle 33"/>
          <p:cNvSpPr>
            <a:spLocks noChangeArrowheads="1"/>
          </p:cNvSpPr>
          <p:nvPr/>
        </p:nvSpPr>
        <p:spPr bwMode="auto">
          <a:xfrm>
            <a:off x="766763" y="2009775"/>
            <a:ext cx="167640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40" name="Rectangle 34"/>
          <p:cNvSpPr>
            <a:spLocks noChangeArrowheads="1"/>
          </p:cNvSpPr>
          <p:nvPr/>
        </p:nvSpPr>
        <p:spPr bwMode="auto">
          <a:xfrm>
            <a:off x="0" y="2009775"/>
            <a:ext cx="7667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41" name="Rectangle 36"/>
          <p:cNvSpPr>
            <a:spLocks noChangeArrowheads="1"/>
          </p:cNvSpPr>
          <p:nvPr/>
        </p:nvSpPr>
        <p:spPr bwMode="auto">
          <a:xfrm>
            <a:off x="2443163" y="1644650"/>
            <a:ext cx="86836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C4</a:t>
            </a:r>
          </a:p>
        </p:txBody>
      </p:sp>
      <p:sp>
        <p:nvSpPr>
          <p:cNvPr id="32842" name="Rectangle 37"/>
          <p:cNvSpPr>
            <a:spLocks noChangeArrowheads="1"/>
          </p:cNvSpPr>
          <p:nvPr/>
        </p:nvSpPr>
        <p:spPr bwMode="auto">
          <a:xfrm>
            <a:off x="766763" y="1644650"/>
            <a:ext cx="167640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Sokrates</a:t>
            </a:r>
          </a:p>
        </p:txBody>
      </p:sp>
      <p:sp>
        <p:nvSpPr>
          <p:cNvPr id="32843" name="Rectangle 38"/>
          <p:cNvSpPr>
            <a:spLocks noChangeArrowheads="1"/>
          </p:cNvSpPr>
          <p:nvPr/>
        </p:nvSpPr>
        <p:spPr bwMode="auto">
          <a:xfrm>
            <a:off x="0" y="1644650"/>
            <a:ext cx="7667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2125</a:t>
            </a:r>
          </a:p>
        </p:txBody>
      </p:sp>
      <p:sp>
        <p:nvSpPr>
          <p:cNvPr id="32844" name="Rectangle 40"/>
          <p:cNvSpPr>
            <a:spLocks noChangeArrowheads="1"/>
          </p:cNvSpPr>
          <p:nvPr/>
        </p:nvSpPr>
        <p:spPr bwMode="auto">
          <a:xfrm>
            <a:off x="2443163" y="1279525"/>
            <a:ext cx="86836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45" name="Rectangle 41"/>
          <p:cNvSpPr>
            <a:spLocks noChangeArrowheads="1"/>
          </p:cNvSpPr>
          <p:nvPr/>
        </p:nvSpPr>
        <p:spPr bwMode="auto">
          <a:xfrm>
            <a:off x="788988" y="1295400"/>
            <a:ext cx="167640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46" name="Rectangle 42"/>
          <p:cNvSpPr>
            <a:spLocks noChangeArrowheads="1"/>
          </p:cNvSpPr>
          <p:nvPr/>
        </p:nvSpPr>
        <p:spPr bwMode="auto">
          <a:xfrm>
            <a:off x="0" y="1279525"/>
            <a:ext cx="7667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endParaRPr lang="de-DE" sz="2000"/>
          </a:p>
        </p:txBody>
      </p:sp>
      <p:sp>
        <p:nvSpPr>
          <p:cNvPr id="32847" name="Rectangle 44"/>
          <p:cNvSpPr>
            <a:spLocks noChangeArrowheads="1"/>
          </p:cNvSpPr>
          <p:nvPr/>
        </p:nvSpPr>
        <p:spPr bwMode="auto">
          <a:xfrm>
            <a:off x="2443163" y="914400"/>
            <a:ext cx="86836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C4</a:t>
            </a:r>
          </a:p>
        </p:txBody>
      </p:sp>
      <p:sp>
        <p:nvSpPr>
          <p:cNvPr id="32848" name="Rectangle 45"/>
          <p:cNvSpPr>
            <a:spLocks noChangeArrowheads="1"/>
          </p:cNvSpPr>
          <p:nvPr/>
        </p:nvSpPr>
        <p:spPr bwMode="auto">
          <a:xfrm>
            <a:off x="766763" y="914400"/>
            <a:ext cx="167640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Sokrates</a:t>
            </a:r>
          </a:p>
        </p:txBody>
      </p:sp>
      <p:sp>
        <p:nvSpPr>
          <p:cNvPr id="32849" name="Rectangle 46"/>
          <p:cNvSpPr>
            <a:spLocks noChangeArrowheads="1"/>
          </p:cNvSpPr>
          <p:nvPr/>
        </p:nvSpPr>
        <p:spPr bwMode="auto">
          <a:xfrm>
            <a:off x="0" y="914400"/>
            <a:ext cx="7667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t>1225</a:t>
            </a:r>
          </a:p>
        </p:txBody>
      </p:sp>
      <p:sp>
        <p:nvSpPr>
          <p:cNvPr id="32850" name="Line 48"/>
          <p:cNvSpPr>
            <a:spLocks noChangeShapeType="1"/>
          </p:cNvSpPr>
          <p:nvPr/>
        </p:nvSpPr>
        <p:spPr bwMode="auto">
          <a:xfrm>
            <a:off x="0" y="152400"/>
            <a:ext cx="9144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32851" name="Line 55"/>
          <p:cNvSpPr>
            <a:spLocks noChangeShapeType="1"/>
          </p:cNvSpPr>
          <p:nvPr/>
        </p:nvSpPr>
        <p:spPr bwMode="auto">
          <a:xfrm>
            <a:off x="0" y="3852863"/>
            <a:ext cx="9144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32852" name="Line 56"/>
          <p:cNvSpPr>
            <a:spLocks noChangeShapeType="1"/>
          </p:cNvSpPr>
          <p:nvPr/>
        </p:nvSpPr>
        <p:spPr bwMode="auto">
          <a:xfrm>
            <a:off x="0" y="152400"/>
            <a:ext cx="0" cy="37004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32853" name="Line 57"/>
          <p:cNvSpPr>
            <a:spLocks noChangeShapeType="1"/>
          </p:cNvSpPr>
          <p:nvPr/>
        </p:nvSpPr>
        <p:spPr bwMode="auto">
          <a:xfrm>
            <a:off x="9144000" y="152400"/>
            <a:ext cx="0" cy="37004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32854" name="Line 58"/>
          <p:cNvSpPr>
            <a:spLocks noChangeShapeType="1"/>
          </p:cNvSpPr>
          <p:nvPr/>
        </p:nvSpPr>
        <p:spPr bwMode="auto">
          <a:xfrm>
            <a:off x="0" y="517525"/>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32855" name="Line 60"/>
          <p:cNvSpPr>
            <a:spLocks noChangeShapeType="1"/>
          </p:cNvSpPr>
          <p:nvPr/>
        </p:nvSpPr>
        <p:spPr bwMode="auto">
          <a:xfrm>
            <a:off x="766763" y="152400"/>
            <a:ext cx="0" cy="3700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32856" name="Line 61"/>
          <p:cNvSpPr>
            <a:spLocks noChangeShapeType="1"/>
          </p:cNvSpPr>
          <p:nvPr/>
        </p:nvSpPr>
        <p:spPr bwMode="auto">
          <a:xfrm>
            <a:off x="2443163" y="152400"/>
            <a:ext cx="0" cy="3700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32857" name="Line 62"/>
          <p:cNvSpPr>
            <a:spLocks noChangeShapeType="1"/>
          </p:cNvSpPr>
          <p:nvPr/>
        </p:nvSpPr>
        <p:spPr bwMode="auto">
          <a:xfrm>
            <a:off x="3311525" y="152400"/>
            <a:ext cx="0" cy="3700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32858" name="Line 94"/>
          <p:cNvSpPr>
            <a:spLocks noChangeShapeType="1"/>
          </p:cNvSpPr>
          <p:nvPr/>
        </p:nvSpPr>
        <p:spPr bwMode="auto">
          <a:xfrm>
            <a:off x="7724775" y="152400"/>
            <a:ext cx="0" cy="3700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59" name="Line 118"/>
          <p:cNvSpPr>
            <a:spLocks noChangeShapeType="1"/>
          </p:cNvSpPr>
          <p:nvPr/>
        </p:nvSpPr>
        <p:spPr bwMode="auto">
          <a:xfrm>
            <a:off x="6934200" y="152400"/>
            <a:ext cx="0" cy="3700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60" name="Line 142"/>
          <p:cNvSpPr>
            <a:spLocks noChangeShapeType="1"/>
          </p:cNvSpPr>
          <p:nvPr/>
        </p:nvSpPr>
        <p:spPr bwMode="auto">
          <a:xfrm>
            <a:off x="5257800" y="152400"/>
            <a:ext cx="0" cy="3700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61" name="Line 166"/>
          <p:cNvSpPr>
            <a:spLocks noChangeShapeType="1"/>
          </p:cNvSpPr>
          <p:nvPr/>
        </p:nvSpPr>
        <p:spPr bwMode="auto">
          <a:xfrm>
            <a:off x="4335463" y="152400"/>
            <a:ext cx="0" cy="3700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862" name="Line 218"/>
          <p:cNvSpPr>
            <a:spLocks noChangeShapeType="1"/>
          </p:cNvSpPr>
          <p:nvPr/>
        </p:nvSpPr>
        <p:spPr bwMode="auto">
          <a:xfrm>
            <a:off x="315913" y="13716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63" name="Line 219"/>
          <p:cNvSpPr>
            <a:spLocks noChangeShapeType="1"/>
          </p:cNvSpPr>
          <p:nvPr/>
        </p:nvSpPr>
        <p:spPr bwMode="auto">
          <a:xfrm>
            <a:off x="1576388" y="13716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64" name="Line 220"/>
          <p:cNvSpPr>
            <a:spLocks noChangeShapeType="1"/>
          </p:cNvSpPr>
          <p:nvPr/>
        </p:nvSpPr>
        <p:spPr bwMode="auto">
          <a:xfrm>
            <a:off x="2916238" y="13716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65" name="Line 221"/>
          <p:cNvSpPr>
            <a:spLocks noChangeShapeType="1"/>
          </p:cNvSpPr>
          <p:nvPr/>
        </p:nvSpPr>
        <p:spPr bwMode="auto">
          <a:xfrm>
            <a:off x="3783013" y="13716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66" name="Line 222"/>
          <p:cNvSpPr>
            <a:spLocks noChangeShapeType="1"/>
          </p:cNvSpPr>
          <p:nvPr/>
        </p:nvSpPr>
        <p:spPr bwMode="auto">
          <a:xfrm>
            <a:off x="4808538" y="13716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67" name="Line 223"/>
          <p:cNvSpPr>
            <a:spLocks noChangeShapeType="1"/>
          </p:cNvSpPr>
          <p:nvPr/>
        </p:nvSpPr>
        <p:spPr bwMode="auto">
          <a:xfrm>
            <a:off x="6148388" y="13716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68" name="Line 224"/>
          <p:cNvSpPr>
            <a:spLocks noChangeShapeType="1"/>
          </p:cNvSpPr>
          <p:nvPr/>
        </p:nvSpPr>
        <p:spPr bwMode="auto">
          <a:xfrm>
            <a:off x="7410450" y="13716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69" name="Line 225"/>
          <p:cNvSpPr>
            <a:spLocks noChangeShapeType="1"/>
          </p:cNvSpPr>
          <p:nvPr/>
        </p:nvSpPr>
        <p:spPr bwMode="auto">
          <a:xfrm>
            <a:off x="8434388" y="13716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0" name="Line 226"/>
          <p:cNvSpPr>
            <a:spLocks noChangeShapeType="1"/>
          </p:cNvSpPr>
          <p:nvPr/>
        </p:nvSpPr>
        <p:spPr bwMode="auto">
          <a:xfrm>
            <a:off x="315913" y="2057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1" name="Line 227"/>
          <p:cNvSpPr>
            <a:spLocks noChangeShapeType="1"/>
          </p:cNvSpPr>
          <p:nvPr/>
        </p:nvSpPr>
        <p:spPr bwMode="auto">
          <a:xfrm>
            <a:off x="1576388" y="2057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2" name="Line 228"/>
          <p:cNvSpPr>
            <a:spLocks noChangeShapeType="1"/>
          </p:cNvSpPr>
          <p:nvPr/>
        </p:nvSpPr>
        <p:spPr bwMode="auto">
          <a:xfrm>
            <a:off x="2916238" y="3200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3" name="Line 229"/>
          <p:cNvSpPr>
            <a:spLocks noChangeShapeType="1"/>
          </p:cNvSpPr>
          <p:nvPr/>
        </p:nvSpPr>
        <p:spPr bwMode="auto">
          <a:xfrm>
            <a:off x="3783013" y="2057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4" name="Line 230"/>
          <p:cNvSpPr>
            <a:spLocks noChangeShapeType="1"/>
          </p:cNvSpPr>
          <p:nvPr/>
        </p:nvSpPr>
        <p:spPr bwMode="auto">
          <a:xfrm>
            <a:off x="4808538" y="2057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5" name="Line 231"/>
          <p:cNvSpPr>
            <a:spLocks noChangeShapeType="1"/>
          </p:cNvSpPr>
          <p:nvPr/>
        </p:nvSpPr>
        <p:spPr bwMode="auto">
          <a:xfrm>
            <a:off x="6148388" y="2057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6" name="Line 232"/>
          <p:cNvSpPr>
            <a:spLocks noChangeShapeType="1"/>
          </p:cNvSpPr>
          <p:nvPr/>
        </p:nvSpPr>
        <p:spPr bwMode="auto">
          <a:xfrm>
            <a:off x="7410450" y="2057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7" name="Line 233"/>
          <p:cNvSpPr>
            <a:spLocks noChangeShapeType="1"/>
          </p:cNvSpPr>
          <p:nvPr/>
        </p:nvSpPr>
        <p:spPr bwMode="auto">
          <a:xfrm>
            <a:off x="8513763" y="2057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8" name="Line 234"/>
          <p:cNvSpPr>
            <a:spLocks noChangeShapeType="1"/>
          </p:cNvSpPr>
          <p:nvPr/>
        </p:nvSpPr>
        <p:spPr bwMode="auto">
          <a:xfrm>
            <a:off x="315913" y="3200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79" name="Line 235"/>
          <p:cNvSpPr>
            <a:spLocks noChangeShapeType="1"/>
          </p:cNvSpPr>
          <p:nvPr/>
        </p:nvSpPr>
        <p:spPr bwMode="auto">
          <a:xfrm>
            <a:off x="1576388" y="3200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80" name="Line 236"/>
          <p:cNvSpPr>
            <a:spLocks noChangeShapeType="1"/>
          </p:cNvSpPr>
          <p:nvPr/>
        </p:nvSpPr>
        <p:spPr bwMode="auto">
          <a:xfrm>
            <a:off x="3783013" y="3200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81" name="Line 237"/>
          <p:cNvSpPr>
            <a:spLocks noChangeShapeType="1"/>
          </p:cNvSpPr>
          <p:nvPr/>
        </p:nvSpPr>
        <p:spPr bwMode="auto">
          <a:xfrm>
            <a:off x="4887913" y="3200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82" name="Line 238"/>
          <p:cNvSpPr>
            <a:spLocks noChangeShapeType="1"/>
          </p:cNvSpPr>
          <p:nvPr/>
        </p:nvSpPr>
        <p:spPr bwMode="auto">
          <a:xfrm>
            <a:off x="6227763" y="3200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83" name="Line 239"/>
          <p:cNvSpPr>
            <a:spLocks noChangeShapeType="1"/>
          </p:cNvSpPr>
          <p:nvPr/>
        </p:nvSpPr>
        <p:spPr bwMode="auto">
          <a:xfrm>
            <a:off x="7410450" y="3200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2884" name="Line 240"/>
          <p:cNvSpPr>
            <a:spLocks noChangeShapeType="1"/>
          </p:cNvSpPr>
          <p:nvPr/>
        </p:nvSpPr>
        <p:spPr bwMode="auto">
          <a:xfrm>
            <a:off x="8513763" y="3200400"/>
            <a:ext cx="0" cy="1524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graphicFrame>
        <p:nvGraphicFramePr>
          <p:cNvPr id="16909" name="Group 525"/>
          <p:cNvGraphicFramePr>
            <a:graphicFrameLocks noGrp="1"/>
          </p:cNvGraphicFramePr>
          <p:nvPr/>
        </p:nvGraphicFramePr>
        <p:xfrm>
          <a:off x="228600" y="4495800"/>
          <a:ext cx="8839200" cy="1005840"/>
        </p:xfrm>
        <a:graphic>
          <a:graphicData uri="http://schemas.openxmlformats.org/drawingml/2006/table">
            <a:tbl>
              <a:tblPr/>
              <a:tblGrid>
                <a:gridCol w="762000"/>
                <a:gridCol w="1600200"/>
                <a:gridCol w="838200"/>
                <a:gridCol w="990600"/>
                <a:gridCol w="990600"/>
                <a:gridCol w="1600200"/>
                <a:gridCol w="685800"/>
                <a:gridCol w="13716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Arial" charset="0"/>
                          <a:ea typeface="ＭＳ Ｐゴシック" charset="0"/>
                        </a:rPr>
                        <a:t>PersNr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Arial" charset="0"/>
                          <a:ea typeface="ＭＳ Ｐゴシック"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Arial" charset="0"/>
                          <a:ea typeface="ＭＳ Ｐゴシック"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Arial" charset="0"/>
                          <a:ea typeface="ＭＳ Ｐゴシック" charset="0"/>
                        </a:rPr>
                        <a:t>Raum</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Arial"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Arial"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Arial"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Arial" charset="0"/>
                          <a:ea typeface="ＭＳ Ｐゴシック" charset="0"/>
                        </a:rPr>
                        <a:t>gelesen 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Arial" charset="0"/>
                          <a:ea typeface="ＭＳ Ｐゴシック"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Arial" charset="0"/>
                          <a:ea typeface="ＭＳ Ｐゴシック"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Arial"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Arial" charset="0"/>
                          <a:ea typeface="ＭＳ Ｐゴシック" charset="0"/>
                        </a:rPr>
                        <a:t>226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Arial"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Arial"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Arial"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Arial"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6907" name="Group 523"/>
          <p:cNvGraphicFramePr>
            <a:graphicFrameLocks noGrp="1"/>
          </p:cNvGraphicFramePr>
          <p:nvPr/>
        </p:nvGraphicFramePr>
        <p:xfrm>
          <a:off x="3352800" y="6051550"/>
          <a:ext cx="2362200" cy="731520"/>
        </p:xfrm>
        <a:graphic>
          <a:graphicData uri="http://schemas.openxmlformats.org/drawingml/2006/table">
            <a:tbl>
              <a:tblPr/>
              <a:tblGrid>
                <a:gridCol w="1219200"/>
                <a:gridCol w="1143000"/>
              </a:tblGrid>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Tahoma" charset="0"/>
                          <a:ea typeface="ＭＳ Ｐゴシック" charset="0"/>
                        </a:rPr>
                        <a:t>Name</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Tahoma" charset="0"/>
                          <a:ea typeface="ＭＳ Ｐゴシック" charset="0"/>
                        </a:rPr>
                        <a:t>Sokrates</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0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925" name="Text Box 402"/>
          <p:cNvSpPr txBox="1">
            <a:spLocks noChangeArrowheads="1"/>
          </p:cNvSpPr>
          <p:nvPr/>
        </p:nvSpPr>
        <p:spPr bwMode="auto">
          <a:xfrm>
            <a:off x="3505200" y="4038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de-DE">
                <a:latin typeface="Tahoma" charset="0"/>
              </a:rPr>
              <a:t>Auswahl </a:t>
            </a:r>
          </a:p>
        </p:txBody>
      </p:sp>
      <p:sp>
        <p:nvSpPr>
          <p:cNvPr id="32926" name="Line 403"/>
          <p:cNvSpPr>
            <a:spLocks noChangeShapeType="1"/>
          </p:cNvSpPr>
          <p:nvPr/>
        </p:nvSpPr>
        <p:spPr bwMode="auto">
          <a:xfrm>
            <a:off x="3657600" y="40386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2927" name="Text Box 404"/>
          <p:cNvSpPr txBox="1">
            <a:spLocks noChangeArrowheads="1"/>
          </p:cNvSpPr>
          <p:nvPr/>
        </p:nvSpPr>
        <p:spPr bwMode="auto">
          <a:xfrm>
            <a:off x="3505200" y="5486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de-DE">
                <a:latin typeface="Tahoma" charset="0"/>
              </a:rPr>
              <a:t>Projektion</a:t>
            </a:r>
          </a:p>
        </p:txBody>
      </p:sp>
      <p:sp>
        <p:nvSpPr>
          <p:cNvPr id="32928" name="Line 405"/>
          <p:cNvSpPr>
            <a:spLocks noChangeShapeType="1"/>
          </p:cNvSpPr>
          <p:nvPr/>
        </p:nvSpPr>
        <p:spPr bwMode="auto">
          <a:xfrm>
            <a:off x="3733800" y="556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85800" y="0"/>
            <a:ext cx="7772400" cy="1143000"/>
          </a:xfrm>
        </p:spPr>
        <p:txBody>
          <a:bodyPr/>
          <a:lstStyle/>
          <a:p>
            <a:r>
              <a:rPr lang="de-DE">
                <a:latin typeface="Arial Black" charset="0"/>
              </a:rPr>
              <a:t>Kanonische Übersetzung in die relationale Algebra</a:t>
            </a:r>
          </a:p>
        </p:txBody>
      </p:sp>
      <p:sp>
        <p:nvSpPr>
          <p:cNvPr id="7172" name="Text Box 3"/>
          <p:cNvSpPr txBox="1">
            <a:spLocks noChangeArrowheads="1"/>
          </p:cNvSpPr>
          <p:nvPr/>
        </p:nvSpPr>
        <p:spPr bwMode="auto">
          <a:xfrm>
            <a:off x="152400" y="1219200"/>
            <a:ext cx="4191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Allgemein hat eine (ungeschachtelte) SQL-Anfrage die Form:</a:t>
            </a:r>
          </a:p>
          <a:p>
            <a:pPr algn="l" eaLnBrk="1" hangingPunct="1">
              <a:spcBef>
                <a:spcPct val="50000"/>
              </a:spcBef>
            </a:pPr>
            <a:endParaRPr lang="de-DE" b="1">
              <a:latin typeface="Tahoma" charset="0"/>
            </a:endParaRPr>
          </a:p>
          <a:p>
            <a:pPr algn="l" eaLnBrk="1" hangingPunct="1">
              <a:spcBef>
                <a:spcPct val="50000"/>
              </a:spcBef>
            </a:pPr>
            <a:endParaRPr lang="de-DE" b="1">
              <a:latin typeface="Tahoma" charset="0"/>
            </a:endParaRPr>
          </a:p>
          <a:p>
            <a:pPr algn="l" eaLnBrk="1" hangingPunct="1">
              <a:spcBef>
                <a:spcPct val="50000"/>
              </a:spcBef>
            </a:pPr>
            <a:r>
              <a:rPr lang="de-DE" b="1">
                <a:latin typeface="Tahoma" charset="0"/>
              </a:rPr>
              <a:t>select </a:t>
            </a:r>
            <a:r>
              <a:rPr lang="de-DE" i="1">
                <a:latin typeface="Tahoma" charset="0"/>
              </a:rPr>
              <a:t>A</a:t>
            </a:r>
            <a:r>
              <a:rPr lang="de-DE" baseline="-25000">
                <a:latin typeface="Tahoma" charset="0"/>
              </a:rPr>
              <a:t>1</a:t>
            </a:r>
            <a:r>
              <a:rPr lang="de-DE">
                <a:latin typeface="Tahoma" charset="0"/>
              </a:rPr>
              <a:t>, ..., </a:t>
            </a:r>
            <a:r>
              <a:rPr lang="de-DE" i="1">
                <a:latin typeface="Tahoma" charset="0"/>
              </a:rPr>
              <a:t>A</a:t>
            </a:r>
            <a:r>
              <a:rPr lang="de-DE" i="1" baseline="-25000">
                <a:latin typeface="Tahoma" charset="0"/>
              </a:rPr>
              <a:t>n</a:t>
            </a:r>
          </a:p>
          <a:p>
            <a:pPr algn="l" eaLnBrk="1" hangingPunct="1">
              <a:spcBef>
                <a:spcPct val="50000"/>
              </a:spcBef>
            </a:pPr>
            <a:r>
              <a:rPr lang="de-DE" b="1">
                <a:latin typeface="Tahoma" charset="0"/>
              </a:rPr>
              <a:t>from </a:t>
            </a:r>
            <a:r>
              <a:rPr lang="de-DE" i="1">
                <a:latin typeface="Tahoma" charset="0"/>
              </a:rPr>
              <a:t>R</a:t>
            </a:r>
            <a:r>
              <a:rPr lang="de-DE" i="1" baseline="-25000">
                <a:latin typeface="Tahoma" charset="0"/>
              </a:rPr>
              <a:t>1</a:t>
            </a:r>
            <a:r>
              <a:rPr lang="de-DE" i="1">
                <a:latin typeface="Tahoma" charset="0"/>
              </a:rPr>
              <a:t>, ..., R</a:t>
            </a:r>
            <a:r>
              <a:rPr lang="de-DE" i="1" baseline="-25000">
                <a:latin typeface="Tahoma" charset="0"/>
              </a:rPr>
              <a:t>k</a:t>
            </a:r>
          </a:p>
          <a:p>
            <a:pPr algn="l" eaLnBrk="1" hangingPunct="1">
              <a:spcBef>
                <a:spcPct val="50000"/>
              </a:spcBef>
            </a:pPr>
            <a:r>
              <a:rPr lang="de-DE" b="1">
                <a:latin typeface="Tahoma" charset="0"/>
              </a:rPr>
              <a:t>where</a:t>
            </a:r>
            <a:r>
              <a:rPr lang="de-DE" i="1">
                <a:latin typeface="Tahoma" charset="0"/>
              </a:rPr>
              <a:t> P;</a:t>
            </a:r>
          </a:p>
          <a:p>
            <a:pPr algn="l" eaLnBrk="1" hangingPunct="1">
              <a:spcBef>
                <a:spcPct val="50000"/>
              </a:spcBef>
            </a:pPr>
            <a:endParaRPr lang="de-DE" b="1" i="1">
              <a:latin typeface="Tahoma" charset="0"/>
            </a:endParaRPr>
          </a:p>
        </p:txBody>
      </p:sp>
      <p:sp>
        <p:nvSpPr>
          <p:cNvPr id="7173" name="Text Box 4"/>
          <p:cNvSpPr txBox="1">
            <a:spLocks noChangeArrowheads="1"/>
          </p:cNvSpPr>
          <p:nvPr/>
        </p:nvSpPr>
        <p:spPr bwMode="auto">
          <a:xfrm>
            <a:off x="4724400" y="2019300"/>
            <a:ext cx="4267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2800">
                <a:latin typeface="Times New Roman" charset="0"/>
                <a:sym typeface="Symbol" charset="0"/>
              </a:rPr>
              <a:t> </a:t>
            </a:r>
            <a:r>
              <a:rPr lang="de-DE" i="1" baseline="-25000">
                <a:latin typeface="Times New Roman" charset="0"/>
              </a:rPr>
              <a:t>A</a:t>
            </a:r>
            <a:r>
              <a:rPr lang="de-DE" baseline="-25000">
                <a:latin typeface="Times New Roman" charset="0"/>
              </a:rPr>
              <a:t>1, ..., </a:t>
            </a:r>
            <a:r>
              <a:rPr lang="de-DE" i="1" baseline="-25000">
                <a:latin typeface="Times New Roman" charset="0"/>
              </a:rPr>
              <a:t>An</a:t>
            </a:r>
            <a:r>
              <a:rPr lang="de-DE" sz="2800" i="1">
                <a:latin typeface="Times New Roman" charset="0"/>
                <a:sym typeface="Symbol" charset="0"/>
              </a:rPr>
              <a:t>(</a:t>
            </a:r>
            <a:r>
              <a:rPr lang="de-DE" sz="2800" i="1" baseline="-25000">
                <a:latin typeface="Times New Roman" charset="0"/>
                <a:sym typeface="Symbol" charset="0"/>
              </a:rPr>
              <a:t>P</a:t>
            </a:r>
            <a:r>
              <a:rPr lang="de-DE" sz="2800" i="1">
                <a:latin typeface="Times New Roman" charset="0"/>
                <a:sym typeface="Symbol" charset="0"/>
              </a:rPr>
              <a:t> (R</a:t>
            </a:r>
            <a:r>
              <a:rPr lang="de-DE" sz="2800" i="1" baseline="-25000">
                <a:latin typeface="Times New Roman" charset="0"/>
                <a:sym typeface="Symbol" charset="0"/>
              </a:rPr>
              <a:t>1 </a:t>
            </a:r>
            <a:r>
              <a:rPr lang="de-DE" sz="2800">
                <a:latin typeface="Tahoma" charset="0"/>
                <a:sym typeface="Symbol" charset="0"/>
              </a:rPr>
              <a:t>x</a:t>
            </a:r>
            <a:r>
              <a:rPr lang="de-DE" sz="2800">
                <a:latin typeface="Times New Roman" charset="0"/>
                <a:sym typeface="Symbol" charset="0"/>
              </a:rPr>
              <a:t> ... </a:t>
            </a:r>
            <a:r>
              <a:rPr lang="de-DE" sz="2800">
                <a:latin typeface="Tahoma" charset="0"/>
                <a:sym typeface="Symbol" charset="0"/>
              </a:rPr>
              <a:t>x </a:t>
            </a:r>
            <a:r>
              <a:rPr lang="de-DE" sz="2800" i="1">
                <a:latin typeface="Times New Roman" charset="0"/>
                <a:sym typeface="Symbol" charset="0"/>
              </a:rPr>
              <a:t>R</a:t>
            </a:r>
            <a:r>
              <a:rPr lang="de-DE" sz="2800" i="1" baseline="-25000">
                <a:latin typeface="Times New Roman" charset="0"/>
                <a:sym typeface="Symbol" charset="0"/>
              </a:rPr>
              <a:t>k </a:t>
            </a:r>
            <a:r>
              <a:rPr lang="de-DE" sz="2800" i="1">
                <a:latin typeface="Times New Roman" charset="0"/>
                <a:sym typeface="Symbol" charset="0"/>
              </a:rPr>
              <a:t>))</a:t>
            </a:r>
          </a:p>
          <a:p>
            <a:pPr algn="l" eaLnBrk="1" hangingPunct="1">
              <a:spcBef>
                <a:spcPct val="50000"/>
              </a:spcBef>
            </a:pPr>
            <a:endParaRPr lang="de-DE" sz="2800" i="1" baseline="-25000">
              <a:latin typeface="Times New Roman" charset="0"/>
              <a:sym typeface="Symbol" charset="0"/>
            </a:endParaRPr>
          </a:p>
        </p:txBody>
      </p:sp>
      <p:sp>
        <p:nvSpPr>
          <p:cNvPr id="7174" name="Text Box 7"/>
          <p:cNvSpPr txBox="1">
            <a:spLocks noChangeArrowheads="1"/>
          </p:cNvSpPr>
          <p:nvPr/>
        </p:nvSpPr>
        <p:spPr bwMode="auto">
          <a:xfrm>
            <a:off x="6080125" y="2498725"/>
            <a:ext cx="13398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2800">
                <a:latin typeface="Times New Roman" charset="0"/>
                <a:sym typeface="Symbol" charset="0"/>
              </a:rPr>
              <a:t></a:t>
            </a:r>
            <a:r>
              <a:rPr lang="de-DE" i="1">
                <a:latin typeface="Times New Roman" charset="0"/>
              </a:rPr>
              <a:t> </a:t>
            </a:r>
            <a:r>
              <a:rPr lang="de-DE" i="1" baseline="-25000">
                <a:latin typeface="Times New Roman" charset="0"/>
              </a:rPr>
              <a:t>A</a:t>
            </a:r>
            <a:r>
              <a:rPr lang="de-DE" baseline="-25000">
                <a:latin typeface="Times New Roman" charset="0"/>
              </a:rPr>
              <a:t>1, ..., </a:t>
            </a:r>
            <a:r>
              <a:rPr lang="de-DE" i="1" baseline="-25000">
                <a:latin typeface="Times New Roman" charset="0"/>
              </a:rPr>
              <a:t>An</a:t>
            </a:r>
          </a:p>
          <a:p>
            <a:pPr algn="l" eaLnBrk="1" hangingPunct="1"/>
            <a:endParaRPr lang="de-DE">
              <a:latin typeface="Times New Roman" charset="0"/>
            </a:endParaRPr>
          </a:p>
        </p:txBody>
      </p:sp>
      <p:sp>
        <p:nvSpPr>
          <p:cNvPr id="7175" name="Line 8"/>
          <p:cNvSpPr>
            <a:spLocks noChangeShapeType="1"/>
          </p:cNvSpPr>
          <p:nvPr/>
        </p:nvSpPr>
        <p:spPr bwMode="auto">
          <a:xfrm>
            <a:off x="6781800" y="3048000"/>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76" name="Text Box 9"/>
          <p:cNvSpPr txBox="1">
            <a:spLocks noChangeArrowheads="1"/>
          </p:cNvSpPr>
          <p:nvPr/>
        </p:nvSpPr>
        <p:spPr bwMode="auto">
          <a:xfrm>
            <a:off x="6553200" y="3367088"/>
            <a:ext cx="546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800" i="1">
                <a:latin typeface="Times New Roman" charset="0"/>
                <a:sym typeface="Symbol" charset="0"/>
              </a:rPr>
              <a:t></a:t>
            </a:r>
            <a:r>
              <a:rPr lang="de-DE" sz="2800" i="1" baseline="-25000">
                <a:latin typeface="Times New Roman" charset="0"/>
                <a:sym typeface="Symbol" charset="0"/>
              </a:rPr>
              <a:t>P</a:t>
            </a:r>
          </a:p>
        </p:txBody>
      </p:sp>
      <p:sp>
        <p:nvSpPr>
          <p:cNvPr id="7177" name="Line 11"/>
          <p:cNvSpPr>
            <a:spLocks noChangeShapeType="1"/>
          </p:cNvSpPr>
          <p:nvPr/>
        </p:nvSpPr>
        <p:spPr bwMode="auto">
          <a:xfrm>
            <a:off x="6781800" y="3886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78" name="Text Box 12"/>
          <p:cNvSpPr txBox="1">
            <a:spLocks noChangeArrowheads="1"/>
          </p:cNvSpPr>
          <p:nvPr/>
        </p:nvSpPr>
        <p:spPr bwMode="auto">
          <a:xfrm>
            <a:off x="6629400" y="4114800"/>
            <a:ext cx="360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800">
                <a:latin typeface="Tahoma" charset="0"/>
                <a:sym typeface="Symbol" charset="0"/>
              </a:rPr>
              <a:t>x</a:t>
            </a:r>
          </a:p>
        </p:txBody>
      </p:sp>
      <p:grpSp>
        <p:nvGrpSpPr>
          <p:cNvPr id="7179" name="Group 20"/>
          <p:cNvGrpSpPr>
            <a:grpSpLocks/>
          </p:cNvGrpSpPr>
          <p:nvPr/>
        </p:nvGrpSpPr>
        <p:grpSpPr bwMode="auto">
          <a:xfrm>
            <a:off x="6188075" y="4572000"/>
            <a:ext cx="1431925" cy="747713"/>
            <a:chOff x="3840" y="2592"/>
            <a:chExt cx="951" cy="471"/>
          </a:xfrm>
        </p:grpSpPr>
        <p:sp>
          <p:nvSpPr>
            <p:cNvPr id="7190" name="Line 13"/>
            <p:cNvSpPr>
              <a:spLocks noChangeShapeType="1"/>
            </p:cNvSpPr>
            <p:nvPr/>
          </p:nvSpPr>
          <p:spPr bwMode="auto">
            <a:xfrm flipH="1">
              <a:off x="4032" y="2592"/>
              <a:ext cx="192" cy="2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7191" name="Line 15"/>
            <p:cNvSpPr>
              <a:spLocks noChangeShapeType="1"/>
            </p:cNvSpPr>
            <p:nvPr/>
          </p:nvSpPr>
          <p:spPr bwMode="auto">
            <a:xfrm>
              <a:off x="4320" y="2592"/>
              <a:ext cx="192"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92" name="Text Box 16"/>
            <p:cNvSpPr txBox="1">
              <a:spLocks noChangeArrowheads="1"/>
            </p:cNvSpPr>
            <p:nvPr/>
          </p:nvSpPr>
          <p:spPr bwMode="auto">
            <a:xfrm>
              <a:off x="3840" y="2736"/>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2800">
                  <a:latin typeface="Tahoma" charset="0"/>
                  <a:sym typeface="Symbol" charset="0"/>
                </a:rPr>
                <a:t>x</a:t>
              </a:r>
            </a:p>
          </p:txBody>
        </p:sp>
        <p:sp>
          <p:nvSpPr>
            <p:cNvPr id="7193" name="Text Box 18"/>
            <p:cNvSpPr txBox="1">
              <a:spLocks noChangeArrowheads="1"/>
            </p:cNvSpPr>
            <p:nvPr/>
          </p:nvSpPr>
          <p:spPr bwMode="auto">
            <a:xfrm>
              <a:off x="4454" y="2736"/>
              <a:ext cx="3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800" i="1">
                  <a:latin typeface="Times New Roman" charset="0"/>
                  <a:sym typeface="Symbol" charset="0"/>
                </a:rPr>
                <a:t>R</a:t>
              </a:r>
              <a:r>
                <a:rPr lang="de-DE" sz="2800" i="1" baseline="-25000">
                  <a:latin typeface="Times New Roman" charset="0"/>
                  <a:sym typeface="Symbol" charset="0"/>
                </a:rPr>
                <a:t>k</a:t>
              </a:r>
            </a:p>
          </p:txBody>
        </p:sp>
      </p:grpSp>
      <p:sp>
        <p:nvSpPr>
          <p:cNvPr id="7180" name="Line 23"/>
          <p:cNvSpPr>
            <a:spLocks noChangeShapeType="1"/>
          </p:cNvSpPr>
          <p:nvPr/>
        </p:nvSpPr>
        <p:spPr bwMode="auto">
          <a:xfrm>
            <a:off x="6453188" y="5257800"/>
            <a:ext cx="288925"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81" name="Text Box 24"/>
          <p:cNvSpPr txBox="1">
            <a:spLocks noChangeArrowheads="1"/>
          </p:cNvSpPr>
          <p:nvPr/>
        </p:nvSpPr>
        <p:spPr bwMode="auto">
          <a:xfrm>
            <a:off x="5730875" y="5486400"/>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2800">
                <a:latin typeface="Tahoma" charset="0"/>
                <a:sym typeface="Symbol" charset="0"/>
              </a:rPr>
              <a:t>x</a:t>
            </a:r>
          </a:p>
        </p:txBody>
      </p:sp>
      <p:sp>
        <p:nvSpPr>
          <p:cNvPr id="7182" name="Text Box 25"/>
          <p:cNvSpPr txBox="1">
            <a:spLocks noChangeArrowheads="1"/>
          </p:cNvSpPr>
          <p:nvPr/>
        </p:nvSpPr>
        <p:spPr bwMode="auto">
          <a:xfrm>
            <a:off x="6654800" y="5486400"/>
            <a:ext cx="522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800" i="1">
                <a:latin typeface="Times New Roman" charset="0"/>
                <a:sym typeface="Symbol" charset="0"/>
              </a:rPr>
              <a:t>R</a:t>
            </a:r>
            <a:r>
              <a:rPr lang="de-DE" sz="2800" i="1" baseline="-25000">
                <a:latin typeface="Times New Roman" charset="0"/>
                <a:sym typeface="Symbol" charset="0"/>
              </a:rPr>
              <a:t>3</a:t>
            </a:r>
          </a:p>
        </p:txBody>
      </p:sp>
      <p:sp>
        <p:nvSpPr>
          <p:cNvPr id="7183" name="Line 26"/>
          <p:cNvSpPr>
            <a:spLocks noChangeShapeType="1"/>
          </p:cNvSpPr>
          <p:nvPr/>
        </p:nvSpPr>
        <p:spPr bwMode="auto">
          <a:xfrm flipH="1">
            <a:off x="5943600" y="52578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84" name="Line 29"/>
          <p:cNvSpPr>
            <a:spLocks noChangeShapeType="1"/>
          </p:cNvSpPr>
          <p:nvPr/>
        </p:nvSpPr>
        <p:spPr bwMode="auto">
          <a:xfrm>
            <a:off x="5995988" y="5957888"/>
            <a:ext cx="288925"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85" name="Text Box 31"/>
          <p:cNvSpPr txBox="1">
            <a:spLocks noChangeArrowheads="1"/>
          </p:cNvSpPr>
          <p:nvPr/>
        </p:nvSpPr>
        <p:spPr bwMode="auto">
          <a:xfrm>
            <a:off x="6197600" y="6262688"/>
            <a:ext cx="522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800" i="1">
                <a:latin typeface="Times New Roman" charset="0"/>
                <a:sym typeface="Symbol" charset="0"/>
              </a:rPr>
              <a:t>R</a:t>
            </a:r>
            <a:r>
              <a:rPr lang="de-DE" sz="2800" i="1" baseline="-25000">
                <a:latin typeface="Times New Roman" charset="0"/>
                <a:sym typeface="Symbol" charset="0"/>
              </a:rPr>
              <a:t>2</a:t>
            </a:r>
          </a:p>
        </p:txBody>
      </p:sp>
      <p:sp>
        <p:nvSpPr>
          <p:cNvPr id="7186" name="Line 32"/>
          <p:cNvSpPr>
            <a:spLocks noChangeShapeType="1"/>
          </p:cNvSpPr>
          <p:nvPr/>
        </p:nvSpPr>
        <p:spPr bwMode="auto">
          <a:xfrm flipH="1">
            <a:off x="5562600" y="59436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187" name="Text Box 33"/>
          <p:cNvSpPr txBox="1">
            <a:spLocks noChangeArrowheads="1"/>
          </p:cNvSpPr>
          <p:nvPr/>
        </p:nvSpPr>
        <p:spPr bwMode="auto">
          <a:xfrm>
            <a:off x="5257800" y="6248400"/>
            <a:ext cx="522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800" i="1">
                <a:latin typeface="Times New Roman" charset="0"/>
                <a:sym typeface="Symbol" charset="0"/>
              </a:rPr>
              <a:t>R</a:t>
            </a:r>
            <a:r>
              <a:rPr lang="de-DE" sz="2800" i="1" baseline="-25000">
                <a:latin typeface="Times New Roman" charset="0"/>
                <a:sym typeface="Symbol" charset="0"/>
              </a:rPr>
              <a:t>1</a:t>
            </a:r>
          </a:p>
        </p:txBody>
      </p:sp>
      <p:sp>
        <p:nvSpPr>
          <p:cNvPr id="7188" name="Text Box 34"/>
          <p:cNvSpPr txBox="1">
            <a:spLocks noChangeArrowheads="1"/>
          </p:cNvSpPr>
          <p:nvPr/>
        </p:nvSpPr>
        <p:spPr bwMode="auto">
          <a:xfrm>
            <a:off x="4191000" y="1235075"/>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Übersetzung in die relationale Algebra:</a:t>
            </a:r>
          </a:p>
        </p:txBody>
      </p:sp>
      <p:sp>
        <p:nvSpPr>
          <p:cNvPr id="7189" name="AutoShape 37"/>
          <p:cNvSpPr>
            <a:spLocks noChangeArrowheads="1"/>
          </p:cNvSpPr>
          <p:nvPr/>
        </p:nvSpPr>
        <p:spPr bwMode="auto">
          <a:xfrm>
            <a:off x="3124200" y="4191000"/>
            <a:ext cx="2362200" cy="457200"/>
          </a:xfrm>
          <a:prstGeom prst="rightArrow">
            <a:avLst>
              <a:gd name="adj1" fmla="val 50000"/>
              <a:gd name="adj2" fmla="val 129167"/>
            </a:avLst>
          </a:prstGeom>
          <a:solidFill>
            <a:srgbClr val="FFFF00"/>
          </a:solidFill>
          <a:ln w="6350">
            <a:solidFill>
              <a:schemeClr val="tx1"/>
            </a:solidFill>
            <a:miter lim="800000"/>
            <a:headEnd/>
            <a:tailEnd/>
          </a:ln>
        </p:spPr>
        <p:txBody>
          <a:bodyPr wrap="none" anchor="ctr"/>
          <a:lstStyle/>
          <a:p>
            <a:endParaRPr lang="de-DE"/>
          </a:p>
        </p:txBody>
      </p:sp>
      <p:sp>
        <p:nvSpPr>
          <p:cNvPr id="7170" name="Ink 38"/>
          <p:cNvSpPr>
            <a:spLocks noRot="1" noChangeAspect="1" noEditPoints="1" noChangeArrowheads="1" noChangeShapeType="1" noTextEdit="1"/>
          </p:cNvSpPr>
          <p:nvPr/>
        </p:nvSpPr>
        <p:spPr bwMode="auto">
          <a:xfrm>
            <a:off x="965200" y="4133850"/>
            <a:ext cx="1517650" cy="536575"/>
          </a:xfrm>
          <a:custGeom>
            <a:avLst/>
            <a:gdLst>
              <a:gd name="T0" fmla="+- 0 6350 2679"/>
              <a:gd name="T1" fmla="*/ T0 w 4218"/>
              <a:gd name="T2" fmla="+- 0 11857 11485"/>
              <a:gd name="T3" fmla="*/ 11857 h 1489"/>
              <a:gd name="T4" fmla="+- 0 6424 2679"/>
              <a:gd name="T5" fmla="*/ T4 w 4218"/>
              <a:gd name="T6" fmla="+- 0 11782 11485"/>
              <a:gd name="T7" fmla="*/ 11782 h 1489"/>
              <a:gd name="T8" fmla="+- 0 6350 2679"/>
              <a:gd name="T9" fmla="*/ T8 w 4218"/>
              <a:gd name="T10" fmla="+- 0 11708 11485"/>
              <a:gd name="T11" fmla="*/ 11708 h 1489"/>
              <a:gd name="T12" fmla="+- 0 6003 2679"/>
              <a:gd name="T13" fmla="*/ T12 w 4218"/>
              <a:gd name="T14" fmla="+- 0 11584 11485"/>
              <a:gd name="T15" fmla="*/ 11584 h 1489"/>
              <a:gd name="T16" fmla="+- 0 5407 2679"/>
              <a:gd name="T17" fmla="*/ T16 w 4218"/>
              <a:gd name="T18" fmla="+- 0 11534 11485"/>
              <a:gd name="T19" fmla="*/ 11534 h 1489"/>
              <a:gd name="T20" fmla="+- 0 4862 2679"/>
              <a:gd name="T21" fmla="*/ T20 w 4218"/>
              <a:gd name="T22" fmla="+- 0 11509 11485"/>
              <a:gd name="T23" fmla="*/ 11509 h 1489"/>
              <a:gd name="T24" fmla="+- 0 4291 2679"/>
              <a:gd name="T25" fmla="*/ T24 w 4218"/>
              <a:gd name="T26" fmla="+- 0 11509 11485"/>
              <a:gd name="T27" fmla="*/ 11509 h 1489"/>
              <a:gd name="T28" fmla="+- 0 3870 2679"/>
              <a:gd name="T29" fmla="*/ T28 w 4218"/>
              <a:gd name="T30" fmla="+- 0 11509 11485"/>
              <a:gd name="T31" fmla="*/ 11509 h 1489"/>
              <a:gd name="T32" fmla="+- 0 3547 2679"/>
              <a:gd name="T33" fmla="*/ T32 w 4218"/>
              <a:gd name="T34" fmla="+- 0 11509 11485"/>
              <a:gd name="T35" fmla="*/ 11509 h 1489"/>
              <a:gd name="T36" fmla="+- 0 3175 2679"/>
              <a:gd name="T37" fmla="*/ T36 w 4218"/>
              <a:gd name="T38" fmla="+- 0 11584 11485"/>
              <a:gd name="T39" fmla="*/ 11584 h 1489"/>
              <a:gd name="T40" fmla="+- 0 2927 2679"/>
              <a:gd name="T41" fmla="*/ T40 w 4218"/>
              <a:gd name="T42" fmla="+- 0 11733 11485"/>
              <a:gd name="T43" fmla="*/ 11733 h 1489"/>
              <a:gd name="T44" fmla="+- 0 2753 2679"/>
              <a:gd name="T45" fmla="*/ T44 w 4218"/>
              <a:gd name="T46" fmla="+- 0 12030 11485"/>
              <a:gd name="T47" fmla="*/ 12030 h 1489"/>
              <a:gd name="T48" fmla="+- 0 2679 2679"/>
              <a:gd name="T49" fmla="*/ T48 w 4218"/>
              <a:gd name="T50" fmla="+- 0 12353 11485"/>
              <a:gd name="T51" fmla="*/ 12353 h 1489"/>
              <a:gd name="T52" fmla="+- 0 2877 2679"/>
              <a:gd name="T53" fmla="*/ T52 w 4218"/>
              <a:gd name="T54" fmla="+- 0 12675 11485"/>
              <a:gd name="T55" fmla="*/ 12675 h 1489"/>
              <a:gd name="T56" fmla="+- 0 3373 2679"/>
              <a:gd name="T57" fmla="*/ T56 w 4218"/>
              <a:gd name="T58" fmla="+- 0 12948 11485"/>
              <a:gd name="T59" fmla="*/ 12948 h 1489"/>
              <a:gd name="T60" fmla="+- 0 3969 2679"/>
              <a:gd name="T61" fmla="*/ T60 w 4218"/>
              <a:gd name="T62" fmla="+- 0 12973 11485"/>
              <a:gd name="T63" fmla="*/ 12973 h 1489"/>
              <a:gd name="T64" fmla="+- 0 4564 2679"/>
              <a:gd name="T65" fmla="*/ T64 w 4218"/>
              <a:gd name="T66" fmla="+- 0 12948 11485"/>
              <a:gd name="T67" fmla="*/ 12948 h 1489"/>
              <a:gd name="T68" fmla="+- 0 5234 2679"/>
              <a:gd name="T69" fmla="*/ T68 w 4218"/>
              <a:gd name="T70" fmla="+- 0 12874 11485"/>
              <a:gd name="T71" fmla="*/ 12874 h 1489"/>
              <a:gd name="T72" fmla="+- 0 5879 2679"/>
              <a:gd name="T73" fmla="*/ T72 w 4218"/>
              <a:gd name="T74" fmla="+- 0 12799 11485"/>
              <a:gd name="T75" fmla="*/ 12799 h 1489"/>
              <a:gd name="T76" fmla="+- 0 6350 2679"/>
              <a:gd name="T77" fmla="*/ T76 w 4218"/>
              <a:gd name="T78" fmla="+- 0 12700 11485"/>
              <a:gd name="T79" fmla="*/ 12700 h 1489"/>
              <a:gd name="T80" fmla="+- 0 6648 2679"/>
              <a:gd name="T81" fmla="*/ T80 w 4218"/>
              <a:gd name="T82" fmla="+- 0 12526 11485"/>
              <a:gd name="T83" fmla="*/ 12526 h 1489"/>
              <a:gd name="T84" fmla="+- 0 6821 2679"/>
              <a:gd name="T85" fmla="*/ T84 w 4218"/>
              <a:gd name="T86" fmla="+- 0 12353 11485"/>
              <a:gd name="T87" fmla="*/ 12353 h 1489"/>
              <a:gd name="T88" fmla="+- 0 6871 2679"/>
              <a:gd name="T89" fmla="*/ T88 w 4218"/>
              <a:gd name="T90" fmla="+- 0 12030 11485"/>
              <a:gd name="T91" fmla="*/ 12030 h 1489"/>
              <a:gd name="T92" fmla="+- 0 6449 2679"/>
              <a:gd name="T93" fmla="*/ T92 w 4218"/>
              <a:gd name="T94" fmla="+- 0 11708 11485"/>
              <a:gd name="T95" fmla="*/ 11708 h 1489"/>
              <a:gd name="T96" fmla="+- 0 6375 2679"/>
              <a:gd name="T97" fmla="*/ T96 w 4218"/>
              <a:gd name="T98" fmla="+- 0 11683 11485"/>
              <a:gd name="T99" fmla="*/ 11683 h 14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218" h="1489" extrusionOk="0">
                <a:moveTo>
                  <a:pt x="3671" y="372"/>
                </a:moveTo>
                <a:cubicBezTo>
                  <a:pt x="3713" y="330"/>
                  <a:pt x="3721" y="323"/>
                  <a:pt x="3745" y="297"/>
                </a:cubicBezTo>
                <a:cubicBezTo>
                  <a:pt x="3726" y="282"/>
                  <a:pt x="3705" y="243"/>
                  <a:pt x="3671" y="223"/>
                </a:cubicBezTo>
                <a:cubicBezTo>
                  <a:pt x="3563" y="159"/>
                  <a:pt x="3439" y="139"/>
                  <a:pt x="3324" y="99"/>
                </a:cubicBezTo>
                <a:cubicBezTo>
                  <a:pt x="3127" y="31"/>
                  <a:pt x="2938" y="49"/>
                  <a:pt x="2728" y="49"/>
                </a:cubicBezTo>
                <a:cubicBezTo>
                  <a:pt x="2545" y="49"/>
                  <a:pt x="2366" y="6"/>
                  <a:pt x="2183" y="24"/>
                </a:cubicBezTo>
                <a:cubicBezTo>
                  <a:pt x="1983" y="44"/>
                  <a:pt x="1810" y="50"/>
                  <a:pt x="1612" y="24"/>
                </a:cubicBezTo>
                <a:cubicBezTo>
                  <a:pt x="1470" y="5"/>
                  <a:pt x="1336" y="1"/>
                  <a:pt x="1191" y="24"/>
                </a:cubicBezTo>
                <a:cubicBezTo>
                  <a:pt x="1065" y="44"/>
                  <a:pt x="986" y="34"/>
                  <a:pt x="868" y="24"/>
                </a:cubicBezTo>
                <a:cubicBezTo>
                  <a:pt x="745" y="14"/>
                  <a:pt x="606" y="66"/>
                  <a:pt x="496" y="99"/>
                </a:cubicBezTo>
                <a:cubicBezTo>
                  <a:pt x="410" y="125"/>
                  <a:pt x="307" y="179"/>
                  <a:pt x="248" y="248"/>
                </a:cubicBezTo>
                <a:cubicBezTo>
                  <a:pt x="171" y="339"/>
                  <a:pt x="122" y="437"/>
                  <a:pt x="74" y="545"/>
                </a:cubicBezTo>
                <a:cubicBezTo>
                  <a:pt x="31" y="642"/>
                  <a:pt x="-22" y="758"/>
                  <a:pt x="0" y="868"/>
                </a:cubicBezTo>
                <a:cubicBezTo>
                  <a:pt x="28" y="1011"/>
                  <a:pt x="78" y="1095"/>
                  <a:pt x="198" y="1190"/>
                </a:cubicBezTo>
                <a:cubicBezTo>
                  <a:pt x="337" y="1300"/>
                  <a:pt x="516" y="1431"/>
                  <a:pt x="694" y="1463"/>
                </a:cubicBezTo>
                <a:cubicBezTo>
                  <a:pt x="886" y="1497"/>
                  <a:pt x="1095" y="1488"/>
                  <a:pt x="1290" y="1488"/>
                </a:cubicBezTo>
                <a:cubicBezTo>
                  <a:pt x="1483" y="1488"/>
                  <a:pt x="1692" y="1481"/>
                  <a:pt x="1885" y="1463"/>
                </a:cubicBezTo>
                <a:cubicBezTo>
                  <a:pt x="2108" y="1442"/>
                  <a:pt x="2333" y="1416"/>
                  <a:pt x="2555" y="1389"/>
                </a:cubicBezTo>
                <a:cubicBezTo>
                  <a:pt x="2776" y="1362"/>
                  <a:pt x="2984" y="1355"/>
                  <a:pt x="3200" y="1314"/>
                </a:cubicBezTo>
                <a:cubicBezTo>
                  <a:pt x="3348" y="1286"/>
                  <a:pt x="3531" y="1271"/>
                  <a:pt x="3671" y="1215"/>
                </a:cubicBezTo>
                <a:cubicBezTo>
                  <a:pt x="3783" y="1170"/>
                  <a:pt x="3871" y="1106"/>
                  <a:pt x="3969" y="1041"/>
                </a:cubicBezTo>
                <a:cubicBezTo>
                  <a:pt x="4044" y="991"/>
                  <a:pt x="4090" y="944"/>
                  <a:pt x="4142" y="868"/>
                </a:cubicBezTo>
                <a:cubicBezTo>
                  <a:pt x="4212" y="765"/>
                  <a:pt x="4245" y="671"/>
                  <a:pt x="4192" y="545"/>
                </a:cubicBezTo>
                <a:cubicBezTo>
                  <a:pt x="4123" y="380"/>
                  <a:pt x="3925" y="275"/>
                  <a:pt x="3770" y="223"/>
                </a:cubicBezTo>
                <a:cubicBezTo>
                  <a:pt x="3745" y="215"/>
                  <a:pt x="3721" y="206"/>
                  <a:pt x="3696" y="198"/>
                </a:cubicBezTo>
              </a:path>
            </a:pathLst>
          </a:custGeom>
          <a:noFill/>
          <a:ln w="19050" cap="rnd">
            <a:solidFill>
              <a:srgbClr val="00B050"/>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5800" y="0"/>
            <a:ext cx="7772400" cy="1143000"/>
          </a:xfrm>
        </p:spPr>
        <p:txBody>
          <a:bodyPr/>
          <a:lstStyle/>
          <a:p>
            <a:r>
              <a:rPr lang="de-DE">
                <a:latin typeface="Arial Black" charset="0"/>
              </a:rPr>
              <a:t>Anfragen über mehrere Relationen</a:t>
            </a:r>
          </a:p>
        </p:txBody>
      </p:sp>
      <p:sp>
        <p:nvSpPr>
          <p:cNvPr id="8197" name="Rectangle 3"/>
          <p:cNvSpPr>
            <a:spLocks noGrp="1" noChangeArrowheads="1"/>
          </p:cNvSpPr>
          <p:nvPr>
            <p:ph type="body" idx="1"/>
          </p:nvPr>
        </p:nvSpPr>
        <p:spPr>
          <a:xfrm>
            <a:off x="152400" y="1219200"/>
            <a:ext cx="8305800" cy="6019800"/>
          </a:xfrm>
        </p:spPr>
        <p:txBody>
          <a:bodyPr/>
          <a:lstStyle/>
          <a:p>
            <a:pPr>
              <a:spcBef>
                <a:spcPct val="0"/>
              </a:spcBef>
              <a:buFont typeface="Webdings" charset="0"/>
              <a:buNone/>
            </a:pPr>
            <a:r>
              <a:rPr lang="de-DE">
                <a:solidFill>
                  <a:srgbClr val="CC0099"/>
                </a:solidFill>
                <a:latin typeface="Tahoma" charset="0"/>
              </a:rPr>
              <a:t>Welche Studenten hören welche Vorlesungen?</a:t>
            </a:r>
          </a:p>
          <a:p>
            <a:pPr>
              <a:spcBef>
                <a:spcPct val="0"/>
              </a:spcBef>
              <a:buFont typeface="Webdings" charset="0"/>
              <a:buNone/>
            </a:pPr>
            <a:endParaRPr lang="de-DE" b="1">
              <a:latin typeface="Tahoma" charset="0"/>
            </a:endParaRPr>
          </a:p>
          <a:p>
            <a:pPr>
              <a:spcBef>
                <a:spcPct val="0"/>
              </a:spcBef>
              <a:buFont typeface="Webdings" charset="0"/>
              <a:buNone/>
            </a:pPr>
            <a:r>
              <a:rPr lang="de-DE" b="1">
                <a:latin typeface="Tahoma" charset="0"/>
              </a:rPr>
              <a:t>select </a:t>
            </a:r>
            <a:r>
              <a:rPr lang="de-DE">
                <a:latin typeface="Tahoma" charset="0"/>
              </a:rPr>
              <a:t>Name, Titel</a:t>
            </a:r>
          </a:p>
          <a:p>
            <a:pPr>
              <a:buFont typeface="Webdings" charset="0"/>
              <a:buNone/>
            </a:pPr>
            <a:r>
              <a:rPr lang="de-DE" b="1">
                <a:latin typeface="Tahoma" charset="0"/>
              </a:rPr>
              <a:t>from </a:t>
            </a:r>
            <a:r>
              <a:rPr lang="de-DE">
                <a:latin typeface="Tahoma" charset="0"/>
              </a:rPr>
              <a:t>Studenten, hören, Vorlesungen</a:t>
            </a:r>
          </a:p>
          <a:p>
            <a:pPr>
              <a:buFont typeface="Webdings" charset="0"/>
              <a:buNone/>
            </a:pPr>
            <a:r>
              <a:rPr lang="de-DE" b="1">
                <a:latin typeface="Tahoma" charset="0"/>
              </a:rPr>
              <a:t>where </a:t>
            </a:r>
            <a:r>
              <a:rPr lang="de-DE">
                <a:latin typeface="Tahoma" charset="0"/>
              </a:rPr>
              <a:t>Studenten.MatrNr = hören.MatrNr </a:t>
            </a:r>
            <a:r>
              <a:rPr lang="de-DE" b="1">
                <a:latin typeface="Tahoma" charset="0"/>
              </a:rPr>
              <a:t>and</a:t>
            </a:r>
            <a:endParaRPr lang="de-DE">
              <a:latin typeface="Tahoma" charset="0"/>
            </a:endParaRPr>
          </a:p>
          <a:p>
            <a:pPr>
              <a:buFont typeface="Webdings" charset="0"/>
              <a:buNone/>
            </a:pPr>
            <a:r>
              <a:rPr lang="de-DE">
                <a:latin typeface="Tahoma" charset="0"/>
              </a:rPr>
              <a:t>		 hören.VorlNr = Vorlesungen.VorlNr;</a:t>
            </a:r>
          </a:p>
          <a:p>
            <a:pPr>
              <a:buFont typeface="Webdings" charset="0"/>
              <a:buNone/>
            </a:pPr>
            <a:endParaRPr lang="de-DE">
              <a:latin typeface="Tahoma" charset="0"/>
            </a:endParaRPr>
          </a:p>
          <a:p>
            <a:pPr>
              <a:buFont typeface="Webdings" charset="0"/>
              <a:buNone/>
            </a:pPr>
            <a:r>
              <a:rPr lang="de-DE" b="1">
                <a:solidFill>
                  <a:schemeClr val="accent1"/>
                </a:solidFill>
                <a:latin typeface="Tahoma" charset="0"/>
              </a:rPr>
              <a:t>Alternativ:</a:t>
            </a:r>
          </a:p>
          <a:p>
            <a:pPr>
              <a:buFont typeface="Webdings" charset="0"/>
              <a:buNone/>
            </a:pPr>
            <a:r>
              <a:rPr lang="de-DE" b="1">
                <a:latin typeface="Tahoma" charset="0"/>
              </a:rPr>
              <a:t>select </a:t>
            </a:r>
            <a:r>
              <a:rPr lang="de-DE">
                <a:latin typeface="Tahoma" charset="0"/>
              </a:rPr>
              <a:t>s.Name, v.Titel</a:t>
            </a:r>
          </a:p>
          <a:p>
            <a:pPr>
              <a:buFont typeface="Webdings" charset="0"/>
              <a:buNone/>
            </a:pPr>
            <a:r>
              <a:rPr lang="de-DE" b="1">
                <a:latin typeface="Tahoma" charset="0"/>
              </a:rPr>
              <a:t>from</a:t>
            </a:r>
            <a:r>
              <a:rPr lang="de-DE">
                <a:latin typeface="Tahoma" charset="0"/>
              </a:rPr>
              <a:t> Studenten s, hören h, Vorlesungen v</a:t>
            </a:r>
          </a:p>
          <a:p>
            <a:pPr>
              <a:buFont typeface="Webdings" charset="0"/>
              <a:buNone/>
            </a:pPr>
            <a:r>
              <a:rPr lang="de-DE" b="1">
                <a:latin typeface="Tahoma" charset="0"/>
              </a:rPr>
              <a:t>where</a:t>
            </a:r>
            <a:r>
              <a:rPr lang="de-DE">
                <a:latin typeface="Tahoma" charset="0"/>
              </a:rPr>
              <a:t> s. MatrNr = h. MatrNr </a:t>
            </a:r>
            <a:r>
              <a:rPr lang="de-DE" b="1">
                <a:latin typeface="Tahoma" charset="0"/>
              </a:rPr>
              <a:t>and</a:t>
            </a:r>
          </a:p>
          <a:p>
            <a:pPr>
              <a:buFont typeface="Webdings" charset="0"/>
              <a:buNone/>
            </a:pPr>
            <a:r>
              <a:rPr lang="de-DE">
                <a:latin typeface="Tahoma" charset="0"/>
              </a:rPr>
              <a:t>		 h.VorlNr = v.VorlNr</a:t>
            </a:r>
          </a:p>
        </p:txBody>
      </p:sp>
      <p:sp>
        <p:nvSpPr>
          <p:cNvPr id="8194" name="Ink 5"/>
          <p:cNvSpPr>
            <a:spLocks noRot="1" noChangeAspect="1" noEditPoints="1" noChangeArrowheads="1" noChangeShapeType="1" noTextEdit="1"/>
          </p:cNvSpPr>
          <p:nvPr/>
        </p:nvSpPr>
        <p:spPr bwMode="auto">
          <a:xfrm>
            <a:off x="1295400" y="4705350"/>
            <a:ext cx="625475" cy="36513"/>
          </a:xfrm>
          <a:custGeom>
            <a:avLst/>
            <a:gdLst>
              <a:gd name="T0" fmla="+- 0 3597 3597"/>
              <a:gd name="T1" fmla="*/ T0 w 1737"/>
              <a:gd name="T2" fmla="+- 0 13171 13072"/>
              <a:gd name="T3" fmla="*/ 13171 h 100"/>
              <a:gd name="T4" fmla="+- 0 4068 3597"/>
              <a:gd name="T5" fmla="*/ T4 w 1737"/>
              <a:gd name="T6" fmla="+- 0 13171 13072"/>
              <a:gd name="T7" fmla="*/ 13171 h 100"/>
              <a:gd name="T8" fmla="+- 0 5234 3597"/>
              <a:gd name="T9" fmla="*/ T8 w 1737"/>
              <a:gd name="T10" fmla="+- 0 13072 13072"/>
              <a:gd name="T11" fmla="*/ 13072 h 100"/>
              <a:gd name="T12" fmla="+- 0 5333 3597"/>
              <a:gd name="T13" fmla="*/ T12 w 1737"/>
              <a:gd name="T14" fmla="+- 0 13072 13072"/>
              <a:gd name="T15" fmla="*/ 13072 h 100"/>
            </a:gdLst>
            <a:ahLst/>
            <a:cxnLst>
              <a:cxn ang="0">
                <a:pos x="T1" y="T3"/>
              </a:cxn>
              <a:cxn ang="0">
                <a:pos x="T5" y="T7"/>
              </a:cxn>
              <a:cxn ang="0">
                <a:pos x="T9" y="T11"/>
              </a:cxn>
              <a:cxn ang="0">
                <a:pos x="T13" y="T15"/>
              </a:cxn>
            </a:cxnLst>
            <a:rect l="0" t="0" r="r" b="b"/>
            <a:pathLst>
              <a:path w="1737" h="100" extrusionOk="0">
                <a:moveTo>
                  <a:pt x="0" y="99"/>
                </a:moveTo>
                <a:cubicBezTo>
                  <a:pt x="64" y="99"/>
                  <a:pt x="384" y="107"/>
                  <a:pt x="471" y="99"/>
                </a:cubicBezTo>
                <a:cubicBezTo>
                  <a:pt x="861" y="63"/>
                  <a:pt x="1244" y="7"/>
                  <a:pt x="1637" y="0"/>
                </a:cubicBezTo>
                <a:cubicBezTo>
                  <a:pt x="1670" y="0"/>
                  <a:pt x="1703" y="0"/>
                  <a:pt x="1736" y="0"/>
                </a:cubicBezTo>
              </a:path>
            </a:pathLst>
          </a:custGeom>
          <a:noFill/>
          <a:ln w="19050" cap="rnd">
            <a:solidFill>
              <a:srgbClr val="00B05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195" name="Ink 6"/>
          <p:cNvSpPr>
            <a:spLocks noRot="1" noChangeAspect="1" noEditPoints="1" noChangeArrowheads="1" noChangeShapeType="1" noTextEdit="1"/>
          </p:cNvSpPr>
          <p:nvPr/>
        </p:nvSpPr>
        <p:spPr bwMode="auto">
          <a:xfrm>
            <a:off x="2473325" y="4687888"/>
            <a:ext cx="598488" cy="44450"/>
          </a:xfrm>
          <a:custGeom>
            <a:avLst/>
            <a:gdLst>
              <a:gd name="T0" fmla="+- 0 6871 6871"/>
              <a:gd name="T1" fmla="*/ T0 w 1663"/>
              <a:gd name="T2" fmla="+- 0 13146 13022"/>
              <a:gd name="T3" fmla="*/ 13146 h 125"/>
              <a:gd name="T4" fmla="+- 0 7516 6871"/>
              <a:gd name="T5" fmla="*/ T4 w 1663"/>
              <a:gd name="T6" fmla="+- 0 13072 13022"/>
              <a:gd name="T7" fmla="*/ 13072 h 125"/>
              <a:gd name="T8" fmla="+- 0 8533 6871"/>
              <a:gd name="T9" fmla="*/ T8 w 1663"/>
              <a:gd name="T10" fmla="+- 0 13022 13022"/>
              <a:gd name="T11" fmla="*/ 13022 h 125"/>
            </a:gdLst>
            <a:ahLst/>
            <a:cxnLst>
              <a:cxn ang="0">
                <a:pos x="T1" y="T3"/>
              </a:cxn>
              <a:cxn ang="0">
                <a:pos x="T5" y="T7"/>
              </a:cxn>
              <a:cxn ang="0">
                <a:pos x="T9" y="T11"/>
              </a:cxn>
            </a:cxnLst>
            <a:rect l="0" t="0" r="r" b="b"/>
            <a:pathLst>
              <a:path w="1663" h="125" extrusionOk="0">
                <a:moveTo>
                  <a:pt x="0" y="124"/>
                </a:moveTo>
                <a:cubicBezTo>
                  <a:pt x="215" y="103"/>
                  <a:pt x="426" y="65"/>
                  <a:pt x="645" y="50"/>
                </a:cubicBezTo>
                <a:cubicBezTo>
                  <a:pt x="984" y="27"/>
                  <a:pt x="1323" y="9"/>
                  <a:pt x="1662" y="0"/>
                </a:cubicBezTo>
              </a:path>
            </a:pathLst>
          </a:custGeom>
          <a:noFill/>
          <a:ln w="19050" cap="rnd">
            <a:solidFill>
              <a:srgbClr val="00B050"/>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 Studenten kennen sich aus Vorlesungen</a:t>
            </a:r>
            <a:endParaRPr lang="de-DE" dirty="0"/>
          </a:p>
        </p:txBody>
      </p:sp>
      <p:sp>
        <p:nvSpPr>
          <p:cNvPr id="9222" name="Rectangle 3"/>
          <p:cNvSpPr>
            <a:spLocks noGrp="1" noChangeArrowheads="1"/>
          </p:cNvSpPr>
          <p:nvPr>
            <p:ph idx="1"/>
          </p:nvPr>
        </p:nvSpPr>
        <p:spPr>
          <a:xfrm>
            <a:off x="0" y="1772816"/>
            <a:ext cx="9144000" cy="5085184"/>
          </a:xfrm>
        </p:spPr>
        <p:txBody>
          <a:bodyPr/>
          <a:lstStyle/>
          <a:p>
            <a:pPr>
              <a:buFont typeface="Webdings" charset="0"/>
              <a:buNone/>
            </a:pPr>
            <a:r>
              <a:rPr lang="de-DE" b="1" dirty="0" err="1" smtClean="0">
                <a:latin typeface="Tahoma" charset="0"/>
              </a:rPr>
              <a:t>select</a:t>
            </a:r>
            <a:r>
              <a:rPr lang="de-DE" dirty="0" smtClean="0">
                <a:latin typeface="Tahoma" charset="0"/>
              </a:rPr>
              <a:t> </a:t>
            </a:r>
            <a:r>
              <a:rPr lang="de-DE" dirty="0">
                <a:latin typeface="Tahoma" charset="0"/>
              </a:rPr>
              <a:t>s1.Name, s2.Name</a:t>
            </a:r>
          </a:p>
          <a:p>
            <a:pPr>
              <a:buFont typeface="Webdings" charset="0"/>
              <a:buNone/>
            </a:pPr>
            <a:r>
              <a:rPr lang="de-DE" b="1" dirty="0" err="1">
                <a:latin typeface="Tahoma" charset="0"/>
              </a:rPr>
              <a:t>f</a:t>
            </a:r>
            <a:r>
              <a:rPr lang="de-DE" b="1" dirty="0" err="1" smtClean="0">
                <a:latin typeface="Tahoma" charset="0"/>
              </a:rPr>
              <a:t>rom</a:t>
            </a:r>
            <a:r>
              <a:rPr lang="de-DE" dirty="0" smtClean="0">
                <a:latin typeface="Tahoma" charset="0"/>
              </a:rPr>
              <a:t> </a:t>
            </a:r>
            <a:r>
              <a:rPr lang="de-DE" dirty="0">
                <a:latin typeface="Tahoma" charset="0"/>
              </a:rPr>
              <a:t>Studenten s1, </a:t>
            </a:r>
            <a:r>
              <a:rPr lang="de-DE" dirty="0" err="1">
                <a:latin typeface="Tahoma" charset="0"/>
              </a:rPr>
              <a:t>hoeren</a:t>
            </a:r>
            <a:r>
              <a:rPr lang="de-DE" dirty="0">
                <a:latin typeface="Tahoma" charset="0"/>
              </a:rPr>
              <a:t> h1, </a:t>
            </a:r>
            <a:r>
              <a:rPr lang="de-DE" dirty="0" err="1">
                <a:latin typeface="Tahoma" charset="0"/>
              </a:rPr>
              <a:t>hoeren</a:t>
            </a:r>
            <a:r>
              <a:rPr lang="de-DE" dirty="0">
                <a:latin typeface="Tahoma" charset="0"/>
              </a:rPr>
              <a:t> h2, Studenten s2</a:t>
            </a:r>
          </a:p>
          <a:p>
            <a:pPr>
              <a:buFont typeface="Webdings" charset="0"/>
              <a:buNone/>
            </a:pPr>
            <a:r>
              <a:rPr lang="de-DE" b="1" dirty="0" err="1" smtClean="0">
                <a:latin typeface="Tahoma" charset="0"/>
              </a:rPr>
              <a:t>where</a:t>
            </a:r>
            <a:r>
              <a:rPr lang="de-DE" dirty="0" smtClean="0">
                <a:latin typeface="Tahoma" charset="0"/>
              </a:rPr>
              <a:t> </a:t>
            </a:r>
            <a:r>
              <a:rPr lang="de-DE" dirty="0">
                <a:latin typeface="Tahoma" charset="0"/>
              </a:rPr>
              <a:t>h1.VorlNr = h2.VorlNr </a:t>
            </a:r>
            <a:r>
              <a:rPr lang="de-DE" b="1" dirty="0" err="1">
                <a:latin typeface="Tahoma" charset="0"/>
              </a:rPr>
              <a:t>and</a:t>
            </a:r>
            <a:r>
              <a:rPr lang="de-DE" dirty="0">
                <a:latin typeface="Tahoma" charset="0"/>
              </a:rPr>
              <a:t> h1.MatrNr = s1.MatrNr </a:t>
            </a:r>
            <a:r>
              <a:rPr lang="de-DE" b="1" dirty="0" err="1">
                <a:latin typeface="Tahoma" charset="0"/>
              </a:rPr>
              <a:t>and</a:t>
            </a:r>
            <a:r>
              <a:rPr lang="de-DE" dirty="0">
                <a:latin typeface="Tahoma" charset="0"/>
              </a:rPr>
              <a:t> h2.MatrNr = s2.MatrNr</a:t>
            </a:r>
          </a:p>
          <a:p>
            <a:pPr>
              <a:buFont typeface="Webdings" charset="0"/>
              <a:buNone/>
            </a:pPr>
            <a:endParaRPr lang="de-DE" dirty="0">
              <a:latin typeface="Tahoma" charset="0"/>
            </a:endParaRPr>
          </a:p>
          <a:p>
            <a:pPr>
              <a:buFont typeface="Webdings" charset="0"/>
              <a:buNone/>
            </a:pPr>
            <a:endParaRPr lang="de-DE" dirty="0">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dirty="0">
                <a:latin typeface="Arial Black" charset="0"/>
              </a:rPr>
              <a:t>SQL </a:t>
            </a:r>
            <a:r>
              <a:rPr lang="de-DE" dirty="0" smtClean="0">
                <a:latin typeface="Arial Black" charset="0"/>
              </a:rPr>
              <a:t>Übungen</a:t>
            </a:r>
            <a:endParaRPr lang="de-DE" dirty="0">
              <a:latin typeface="Arial Black" charset="0"/>
            </a:endParaRPr>
          </a:p>
        </p:txBody>
      </p:sp>
      <p:sp>
        <p:nvSpPr>
          <p:cNvPr id="24579" name="Rectangle 3"/>
          <p:cNvSpPr>
            <a:spLocks noGrp="1" noChangeArrowheads="1"/>
          </p:cNvSpPr>
          <p:nvPr>
            <p:ph type="body" idx="1"/>
          </p:nvPr>
        </p:nvSpPr>
        <p:spPr/>
        <p:txBody>
          <a:bodyPr/>
          <a:lstStyle/>
          <a:p>
            <a:pPr>
              <a:buFont typeface="Webdings" charset="0"/>
              <a:buNone/>
            </a:pPr>
            <a:endParaRPr lang="de-DE" dirty="0">
              <a:latin typeface="Tahoma" charset="0"/>
            </a:endParaRPr>
          </a:p>
          <a:p>
            <a:pPr>
              <a:buFont typeface="Webdings" charset="0"/>
              <a:buNone/>
            </a:pPr>
            <a:endParaRPr lang="de-DE" dirty="0">
              <a:latin typeface="Tahoma" charset="0"/>
            </a:endParaRPr>
          </a:p>
          <a:p>
            <a:pPr>
              <a:buFont typeface="Webdings" charset="0"/>
              <a:buNone/>
            </a:pPr>
            <a:endParaRPr lang="de-DE" dirty="0">
              <a:latin typeface="Tahoma" charset="0"/>
            </a:endParaRPr>
          </a:p>
          <a:p>
            <a:pPr>
              <a:buFont typeface="Webdings" charset="0"/>
              <a:buNone/>
            </a:pPr>
            <a:endParaRPr lang="de-DE" dirty="0">
              <a:latin typeface="Tahoma" charset="0"/>
            </a:endParaRPr>
          </a:p>
          <a:p>
            <a:pPr>
              <a:buFont typeface="Webdings" charset="0"/>
              <a:buNone/>
            </a:pPr>
            <a:r>
              <a:rPr lang="de-DE" dirty="0">
                <a:latin typeface="Tahoma" charset="0"/>
              </a:rPr>
              <a:t>http://</a:t>
            </a:r>
            <a:r>
              <a:rPr lang="de-DE" dirty="0" err="1">
                <a:latin typeface="Tahoma" charset="0"/>
              </a:rPr>
              <a:t>www-db.in.tum.de</a:t>
            </a:r>
            <a:r>
              <a:rPr lang="de-DE" dirty="0">
                <a:latin typeface="Tahoma" charset="0"/>
              </a:rPr>
              <a:t>/db2face/</a:t>
            </a:r>
            <a:r>
              <a:rPr lang="de-DE" dirty="0" err="1">
                <a:latin typeface="Tahoma" charset="0"/>
              </a:rPr>
              <a:t>index.shtml</a:t>
            </a:r>
            <a:endParaRPr lang="de-DE" dirty="0">
              <a:latin typeface="Tahoma" charset="0"/>
            </a:endParaRPr>
          </a:p>
          <a:p>
            <a:endParaRPr lang="de-DE" dirty="0" smtClean="0">
              <a:latin typeface="Tahoma" charset="0"/>
            </a:endParaRPr>
          </a:p>
          <a:p>
            <a:pPr marL="0" lvl="1" indent="0">
              <a:buNone/>
            </a:pPr>
            <a:r>
              <a:rPr lang="de-DE" dirty="0">
                <a:latin typeface="Tahoma" charset="0"/>
                <a:hlinkClick r:id="rId3"/>
              </a:rPr>
              <a:t>http://hyper-db.de</a:t>
            </a:r>
            <a:r>
              <a:rPr lang="de-DE" dirty="0">
                <a:latin typeface="Tahoma" charset="0"/>
              </a:rPr>
              <a:t> </a:t>
            </a:r>
          </a:p>
          <a:p>
            <a:endParaRPr lang="de-DE" dirty="0">
              <a:latin typeface="Tahoma" charset="0"/>
            </a:endParaRPr>
          </a:p>
        </p:txBody>
      </p:sp>
      <p:sp>
        <p:nvSpPr>
          <p:cNvPr id="24580" name="Rectangle 4"/>
          <p:cNvSpPr>
            <a:spLocks noChangeArrowheads="1"/>
          </p:cNvSpPr>
          <p:nvPr/>
        </p:nvSpPr>
        <p:spPr bwMode="auto">
          <a:xfrm>
            <a:off x="0" y="357346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endParaRPr kumimoji="1" lang="de-DE" sz="3600" dirty="0" smtClean="0">
              <a:solidFill>
                <a:schemeClr val="tx2"/>
              </a:solidFill>
              <a:latin typeface="Arial Black" charset="0"/>
            </a:endParaRPr>
          </a:p>
          <a:p>
            <a:pPr algn="l"/>
            <a:endParaRPr kumimoji="1" lang="de-DE" sz="3600" dirty="0">
              <a:solidFill>
                <a:schemeClr val="tx2"/>
              </a:solidFill>
              <a:latin typeface="Arial Black" charset="0"/>
            </a:endParaRPr>
          </a:p>
          <a:p>
            <a:pPr algn="l"/>
            <a:endParaRPr kumimoji="1" lang="de-DE" sz="3600" dirty="0" smtClean="0">
              <a:solidFill>
                <a:schemeClr val="tx2"/>
              </a:solidFill>
              <a:latin typeface="Arial Black" charset="0"/>
            </a:endParaRPr>
          </a:p>
          <a:p>
            <a:pPr algn="l"/>
            <a:endParaRPr kumimoji="1" lang="de-DE" sz="3600" dirty="0">
              <a:solidFill>
                <a:schemeClr val="tx2"/>
              </a:solidFill>
              <a:latin typeface="Arial Black"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Group 2"/>
          <p:cNvGraphicFramePr>
            <a:graphicFrameLocks noGrp="1"/>
          </p:cNvGraphicFramePr>
          <p:nvPr/>
        </p:nvGraphicFramePr>
        <p:xfrm>
          <a:off x="0" y="0"/>
          <a:ext cx="2590800" cy="2578446"/>
        </p:xfrm>
        <a:graphic>
          <a:graphicData uri="http://schemas.openxmlformats.org/drawingml/2006/table">
            <a:tbl>
              <a:tblPr/>
              <a:tblGrid>
                <a:gridCol w="609600"/>
                <a:gridCol w="914400"/>
                <a:gridCol w="533400"/>
                <a:gridCol w="533400"/>
              </a:tblGrid>
              <a:tr h="310835">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859" name="Group 51"/>
          <p:cNvGraphicFramePr>
            <a:graphicFrameLocks noGrp="1"/>
          </p:cNvGraphicFramePr>
          <p:nvPr/>
        </p:nvGraphicFramePr>
        <p:xfrm>
          <a:off x="2667000" y="0"/>
          <a:ext cx="2743200" cy="2855951"/>
        </p:xfrm>
        <a:graphic>
          <a:graphicData uri="http://schemas.openxmlformats.org/drawingml/2006/table">
            <a:tbl>
              <a:tblPr/>
              <a:tblGrid>
                <a:gridCol w="676275"/>
                <a:gridCol w="1152525"/>
                <a:gridCol w="914400"/>
              </a:tblGrid>
              <a:tr h="304793">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903"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967"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9998"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44" name="Group 236"/>
          <p:cNvGraphicFramePr>
            <a:graphicFrameLocks noGrp="1"/>
          </p:cNvGraphicFramePr>
          <p:nvPr/>
        </p:nvGraphicFramePr>
        <p:xfrm>
          <a:off x="4876800" y="4267200"/>
          <a:ext cx="4267200" cy="2295525"/>
        </p:xfrm>
        <a:graphic>
          <a:graphicData uri="http://schemas.openxmlformats.org/drawingml/2006/table">
            <a:tbl>
              <a:tblPr/>
              <a:tblGrid>
                <a:gridCol w="685800"/>
                <a:gridCol w="1119188"/>
                <a:gridCol w="1776412"/>
                <a:gridCol w="685800"/>
              </a:tblGrid>
              <a:tr h="31094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088"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
            <a:ext cx="7772400" cy="1143000"/>
          </a:xfrm>
        </p:spPr>
        <p:txBody>
          <a:bodyPr/>
          <a:lstStyle/>
          <a:p>
            <a:r>
              <a:rPr lang="de-DE">
                <a:latin typeface="Arial Black" charset="0"/>
              </a:rPr>
              <a:t>Mengenoperationen und geschachtelte Anfragen</a:t>
            </a:r>
          </a:p>
        </p:txBody>
      </p:sp>
      <p:sp>
        <p:nvSpPr>
          <p:cNvPr id="34819" name="Rectangle 3"/>
          <p:cNvSpPr>
            <a:spLocks noGrp="1" noChangeArrowheads="1"/>
          </p:cNvSpPr>
          <p:nvPr>
            <p:ph type="body" idx="1"/>
          </p:nvPr>
        </p:nvSpPr>
        <p:spPr>
          <a:xfrm>
            <a:off x="304800" y="1066800"/>
            <a:ext cx="8153400" cy="5410200"/>
          </a:xfrm>
        </p:spPr>
        <p:txBody>
          <a:bodyPr/>
          <a:lstStyle/>
          <a:p>
            <a:pPr marL="2387600" indent="-2387600" defTabSz="482600">
              <a:buFont typeface="Webdings" charset="0"/>
              <a:buNone/>
              <a:tabLst>
                <a:tab pos="2667000" algn="l"/>
              </a:tabLst>
            </a:pPr>
            <a:r>
              <a:rPr lang="de-DE">
                <a:latin typeface="Tahoma" charset="0"/>
              </a:rPr>
              <a:t>Mengenoperationen </a:t>
            </a:r>
            <a:r>
              <a:rPr lang="de-DE" b="1">
                <a:latin typeface="Tahoma" charset="0"/>
              </a:rPr>
              <a:t>union, intersect, minus</a:t>
            </a:r>
          </a:p>
          <a:p>
            <a:pPr marL="2387600" indent="-2387600" defTabSz="482600">
              <a:buFont typeface="Webdings" charset="0"/>
              <a:buNone/>
              <a:tabLst>
                <a:tab pos="2667000" algn="l"/>
              </a:tabLst>
            </a:pPr>
            <a:endParaRPr lang="de-DE">
              <a:latin typeface="Tahoma" charset="0"/>
            </a:endParaRPr>
          </a:p>
          <a:p>
            <a:pPr marL="2387600" indent="-2387600" defTabSz="482600">
              <a:buFont typeface="Webdings" charset="0"/>
              <a:buNone/>
              <a:tabLst>
                <a:tab pos="2667000" algn="l"/>
              </a:tabLst>
            </a:pPr>
            <a:endParaRPr lang="de-DE">
              <a:latin typeface="Tahoma" charset="0"/>
            </a:endParaRPr>
          </a:p>
          <a:p>
            <a:pPr marL="2387600" indent="-2387600" defTabSz="482600">
              <a:buFont typeface="Webdings" charset="0"/>
              <a:buNone/>
              <a:tabLst>
                <a:tab pos="2667000" algn="l"/>
              </a:tabLst>
            </a:pPr>
            <a:r>
              <a:rPr lang="de-DE">
                <a:latin typeface="Tahoma" charset="0"/>
              </a:rPr>
              <a:t>( </a:t>
            </a:r>
            <a:r>
              <a:rPr lang="de-DE" b="1">
                <a:latin typeface="Tahoma" charset="0"/>
              </a:rPr>
              <a:t>select</a:t>
            </a:r>
            <a:r>
              <a:rPr lang="de-DE">
                <a:latin typeface="Tahoma" charset="0"/>
              </a:rPr>
              <a:t> Name</a:t>
            </a:r>
          </a:p>
          <a:p>
            <a:pPr marL="2387600" indent="-2387600" defTabSz="482600">
              <a:buFont typeface="Webdings" charset="0"/>
              <a:buNone/>
              <a:tabLst>
                <a:tab pos="2667000" algn="l"/>
              </a:tabLst>
            </a:pPr>
            <a:r>
              <a:rPr lang="de-DE">
                <a:latin typeface="Tahoma" charset="0"/>
              </a:rPr>
              <a:t>  </a:t>
            </a:r>
            <a:r>
              <a:rPr lang="de-DE" b="1">
                <a:latin typeface="Tahoma" charset="0"/>
              </a:rPr>
              <a:t>from</a:t>
            </a:r>
            <a:r>
              <a:rPr lang="de-DE">
                <a:latin typeface="Tahoma" charset="0"/>
              </a:rPr>
              <a:t> Assistenten )</a:t>
            </a:r>
          </a:p>
          <a:p>
            <a:pPr marL="2387600" indent="-2387600" defTabSz="482600">
              <a:buFont typeface="Webdings" charset="0"/>
              <a:buNone/>
              <a:tabLst>
                <a:tab pos="2667000" algn="l"/>
              </a:tabLst>
            </a:pPr>
            <a:r>
              <a:rPr lang="de-DE" b="1">
                <a:latin typeface="Tahoma" charset="0"/>
              </a:rPr>
              <a:t>union</a:t>
            </a:r>
          </a:p>
          <a:p>
            <a:pPr marL="2387600" indent="-2387600" defTabSz="482600">
              <a:buFont typeface="Webdings" charset="0"/>
              <a:buNone/>
              <a:tabLst>
                <a:tab pos="2667000" algn="l"/>
              </a:tabLst>
            </a:pPr>
            <a:r>
              <a:rPr lang="de-DE">
                <a:latin typeface="Tahoma" charset="0"/>
              </a:rPr>
              <a:t>( </a:t>
            </a:r>
            <a:r>
              <a:rPr lang="de-DE" b="1">
                <a:latin typeface="Tahoma" charset="0"/>
              </a:rPr>
              <a:t>select </a:t>
            </a:r>
            <a:r>
              <a:rPr lang="de-DE">
                <a:latin typeface="Tahoma" charset="0"/>
              </a:rPr>
              <a:t>Name</a:t>
            </a:r>
          </a:p>
          <a:p>
            <a:pPr marL="2387600" indent="-2387600" defTabSz="482600">
              <a:buFont typeface="Webdings" charset="0"/>
              <a:buNone/>
              <a:tabLst>
                <a:tab pos="2667000" algn="l"/>
              </a:tabLst>
            </a:pPr>
            <a:r>
              <a:rPr lang="de-DE">
                <a:latin typeface="Tahoma" charset="0"/>
              </a:rPr>
              <a:t>  </a:t>
            </a:r>
            <a:r>
              <a:rPr lang="de-DE" b="1">
                <a:latin typeface="Tahoma" charset="0"/>
              </a:rPr>
              <a:t>from</a:t>
            </a:r>
            <a:r>
              <a:rPr lang="de-DE">
                <a:latin typeface="Tahoma" charset="0"/>
              </a:rPr>
              <a:t> Professoren);</a:t>
            </a:r>
          </a:p>
          <a:p>
            <a:pPr marL="2387600" indent="-2387600" defTabSz="482600">
              <a:buFont typeface="Webdings" charset="0"/>
              <a:buNone/>
              <a:tabLst>
                <a:tab pos="2667000" algn="l"/>
              </a:tabLst>
            </a:pPr>
            <a:r>
              <a:rPr lang="de-DE">
                <a:latin typeface="Tahoma" charset="0"/>
              </a:rPr>
              <a:t>						</a:t>
            </a:r>
          </a:p>
          <a:p>
            <a:pPr marL="2387600" indent="-2387600" defTabSz="482600">
              <a:buFont typeface="Webdings" charset="0"/>
              <a:buNone/>
              <a:tabLst>
                <a:tab pos="2667000" algn="l"/>
              </a:tabLst>
            </a:pPr>
            <a:r>
              <a:rPr lang="de-DE">
                <a:latin typeface="Tahoma" charset="0"/>
              </a:rPr>
              <a:t>				</a:t>
            </a:r>
          </a:p>
          <a:p>
            <a:pPr marL="2387600" indent="-2387600" defTabSz="482600">
              <a:buFont typeface="Webdings" charset="0"/>
              <a:buNone/>
              <a:tabLst>
                <a:tab pos="2667000" algn="l"/>
              </a:tabLst>
            </a:pPr>
            <a:endParaRPr lang="de-DE">
              <a:latin typeface="Tahoma" charset="0"/>
            </a:endParaRPr>
          </a:p>
          <a:p>
            <a:pPr marL="2387600" indent="-2387600" defTabSz="482600">
              <a:buFont typeface="Webdings" charset="0"/>
              <a:buNone/>
              <a:tabLst>
                <a:tab pos="2667000" algn="l"/>
              </a:tabLst>
            </a:pPr>
            <a:r>
              <a:rPr lang="de-DE">
                <a:latin typeface="Tahoma" charset="0"/>
              </a:rPr>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304800"/>
            <a:ext cx="9144000" cy="1143000"/>
          </a:xfrm>
        </p:spPr>
        <p:txBody>
          <a:bodyPr/>
          <a:lstStyle/>
          <a:p>
            <a:r>
              <a:rPr lang="de-DE">
                <a:solidFill>
                  <a:schemeClr val="tx1"/>
                </a:solidFill>
                <a:latin typeface="Tahoma" charset="0"/>
              </a:rPr>
              <a:t>Existenzquantor </a:t>
            </a:r>
            <a:r>
              <a:rPr lang="de-DE" b="1">
                <a:solidFill>
                  <a:schemeClr val="tx1"/>
                </a:solidFill>
                <a:latin typeface="Tahoma" charset="0"/>
              </a:rPr>
              <a:t>exists</a:t>
            </a:r>
            <a:br>
              <a:rPr lang="de-DE" b="1">
                <a:solidFill>
                  <a:schemeClr val="tx1"/>
                </a:solidFill>
                <a:latin typeface="Tahoma" charset="0"/>
              </a:rPr>
            </a:br>
            <a:endParaRPr lang="de-DE" b="1">
              <a:solidFill>
                <a:schemeClr val="tx1"/>
              </a:solidFill>
              <a:latin typeface="Tahoma" charset="0"/>
            </a:endParaRPr>
          </a:p>
        </p:txBody>
      </p:sp>
      <p:sp>
        <p:nvSpPr>
          <p:cNvPr id="35843" name="Rectangle 3"/>
          <p:cNvSpPr>
            <a:spLocks noChangeArrowheads="1"/>
          </p:cNvSpPr>
          <p:nvPr/>
        </p:nvSpPr>
        <p:spPr bwMode="auto">
          <a:xfrm>
            <a:off x="0" y="2057400"/>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l">
              <a:lnSpc>
                <a:spcPct val="60000"/>
              </a:lnSpc>
              <a:spcBef>
                <a:spcPct val="50000"/>
              </a:spcBef>
              <a:buClr>
                <a:schemeClr val="accent2"/>
              </a:buClr>
              <a:buFont typeface="Webdings" charset="0"/>
              <a:buNone/>
            </a:pPr>
            <a:r>
              <a:rPr kumimoji="1" lang="de-DE" sz="2800" b="1">
                <a:latin typeface="Tahoma" charset="0"/>
              </a:rPr>
              <a:t>select </a:t>
            </a:r>
            <a:r>
              <a:rPr kumimoji="1" lang="de-DE" sz="2800">
                <a:latin typeface="Tahoma" charset="0"/>
              </a:rPr>
              <a:t>p.Name</a:t>
            </a:r>
          </a:p>
          <a:p>
            <a:pPr algn="l">
              <a:lnSpc>
                <a:spcPct val="60000"/>
              </a:lnSpc>
              <a:spcBef>
                <a:spcPct val="50000"/>
              </a:spcBef>
              <a:buClr>
                <a:schemeClr val="accent2"/>
              </a:buClr>
              <a:buFont typeface="Webdings" charset="0"/>
              <a:buNone/>
            </a:pPr>
            <a:r>
              <a:rPr kumimoji="1" lang="de-DE" sz="2800" b="1">
                <a:latin typeface="Tahoma" charset="0"/>
              </a:rPr>
              <a:t>from</a:t>
            </a:r>
            <a:r>
              <a:rPr kumimoji="1" lang="de-DE" sz="2800">
                <a:latin typeface="Tahoma" charset="0"/>
              </a:rPr>
              <a:t> Professoren p</a:t>
            </a:r>
          </a:p>
          <a:p>
            <a:pPr algn="l">
              <a:lnSpc>
                <a:spcPct val="60000"/>
              </a:lnSpc>
              <a:spcBef>
                <a:spcPct val="50000"/>
              </a:spcBef>
              <a:buClr>
                <a:schemeClr val="accent2"/>
              </a:buClr>
              <a:buFont typeface="Webdings" charset="0"/>
              <a:buNone/>
            </a:pPr>
            <a:r>
              <a:rPr kumimoji="1" lang="de-DE" sz="2800" b="1">
                <a:latin typeface="Tahoma" charset="0"/>
              </a:rPr>
              <a:t>where not exists </a:t>
            </a:r>
            <a:r>
              <a:rPr kumimoji="1" lang="de-DE" sz="2800">
                <a:latin typeface="Tahoma" charset="0"/>
              </a:rPr>
              <a:t>(</a:t>
            </a:r>
            <a:r>
              <a:rPr kumimoji="1" lang="de-DE" sz="2800" b="1">
                <a:latin typeface="Tahoma" charset="0"/>
              </a:rPr>
              <a:t> select </a:t>
            </a:r>
            <a:r>
              <a:rPr kumimoji="1" lang="de-DE" sz="2800">
                <a:latin typeface="Tahoma" charset="0"/>
              </a:rPr>
              <a:t>*</a:t>
            </a:r>
          </a:p>
          <a:p>
            <a:pPr algn="l">
              <a:lnSpc>
                <a:spcPct val="60000"/>
              </a:lnSpc>
              <a:spcBef>
                <a:spcPct val="50000"/>
              </a:spcBef>
              <a:buClr>
                <a:schemeClr val="accent2"/>
              </a:buClr>
              <a:buFont typeface="Webdings" charset="0"/>
              <a:buNone/>
            </a:pPr>
            <a:r>
              <a:rPr kumimoji="1" lang="de-DE" sz="2800">
                <a:latin typeface="Tahoma" charset="0"/>
              </a:rPr>
              <a:t>	                      </a:t>
            </a:r>
            <a:r>
              <a:rPr kumimoji="1" lang="de-DE" sz="2800" b="1">
                <a:latin typeface="Tahoma" charset="0"/>
              </a:rPr>
              <a:t>from</a:t>
            </a:r>
            <a:r>
              <a:rPr kumimoji="1" lang="de-DE" sz="2800">
                <a:latin typeface="Tahoma" charset="0"/>
              </a:rPr>
              <a:t> Vorlesungen v</a:t>
            </a:r>
          </a:p>
          <a:p>
            <a:pPr algn="l">
              <a:lnSpc>
                <a:spcPct val="60000"/>
              </a:lnSpc>
              <a:spcBef>
                <a:spcPct val="50000"/>
              </a:spcBef>
              <a:buClr>
                <a:schemeClr val="accent2"/>
              </a:buClr>
              <a:buFont typeface="Webdings" charset="0"/>
              <a:buNone/>
            </a:pPr>
            <a:r>
              <a:rPr kumimoji="1" lang="de-DE" sz="2800">
                <a:latin typeface="Tahoma" charset="0"/>
              </a:rPr>
              <a:t>	                      </a:t>
            </a:r>
            <a:r>
              <a:rPr kumimoji="1" lang="de-DE" sz="2800" b="1">
                <a:latin typeface="Tahoma" charset="0"/>
              </a:rPr>
              <a:t>where</a:t>
            </a:r>
            <a:r>
              <a:rPr kumimoji="1" lang="de-DE" sz="2800">
                <a:latin typeface="Tahoma" charset="0"/>
              </a:rPr>
              <a:t> v.gelesenVon = p.PersNr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04800"/>
            <a:ext cx="9144000" cy="1143000"/>
          </a:xfrm>
        </p:spPr>
        <p:txBody>
          <a:bodyPr/>
          <a:lstStyle/>
          <a:p>
            <a:r>
              <a:rPr lang="de-DE">
                <a:solidFill>
                  <a:schemeClr val="tx1"/>
                </a:solidFill>
                <a:latin typeface="Tahoma" charset="0"/>
              </a:rPr>
              <a:t>Existenzquantor </a:t>
            </a:r>
            <a:r>
              <a:rPr lang="de-DE" b="1">
                <a:solidFill>
                  <a:schemeClr val="tx1"/>
                </a:solidFill>
                <a:latin typeface="Tahoma" charset="0"/>
              </a:rPr>
              <a:t>exists</a:t>
            </a:r>
            <a:br>
              <a:rPr lang="de-DE" b="1">
                <a:solidFill>
                  <a:schemeClr val="tx1"/>
                </a:solidFill>
                <a:latin typeface="Tahoma" charset="0"/>
              </a:rPr>
            </a:br>
            <a:endParaRPr lang="de-DE" b="1">
              <a:solidFill>
                <a:schemeClr val="tx1"/>
              </a:solidFill>
              <a:latin typeface="Tahoma" charset="0"/>
            </a:endParaRPr>
          </a:p>
        </p:txBody>
      </p:sp>
      <p:sp>
        <p:nvSpPr>
          <p:cNvPr id="36867" name="Rectangle 3"/>
          <p:cNvSpPr>
            <a:spLocks noChangeArrowheads="1"/>
          </p:cNvSpPr>
          <p:nvPr/>
        </p:nvSpPr>
        <p:spPr bwMode="auto">
          <a:xfrm>
            <a:off x="0" y="2057400"/>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l">
              <a:lnSpc>
                <a:spcPct val="60000"/>
              </a:lnSpc>
              <a:spcBef>
                <a:spcPct val="50000"/>
              </a:spcBef>
              <a:buClr>
                <a:schemeClr val="accent2"/>
              </a:buClr>
              <a:buFont typeface="Webdings" charset="0"/>
              <a:buNone/>
            </a:pPr>
            <a:r>
              <a:rPr kumimoji="1" lang="de-DE" sz="2800" b="1">
                <a:latin typeface="Tahoma" charset="0"/>
              </a:rPr>
              <a:t>select </a:t>
            </a:r>
            <a:r>
              <a:rPr kumimoji="1" lang="de-DE" sz="2800">
                <a:latin typeface="Tahoma" charset="0"/>
              </a:rPr>
              <a:t>p.Name</a:t>
            </a:r>
          </a:p>
          <a:p>
            <a:pPr algn="l">
              <a:lnSpc>
                <a:spcPct val="60000"/>
              </a:lnSpc>
              <a:spcBef>
                <a:spcPct val="50000"/>
              </a:spcBef>
              <a:buClr>
                <a:schemeClr val="accent2"/>
              </a:buClr>
              <a:buFont typeface="Webdings" charset="0"/>
              <a:buNone/>
            </a:pPr>
            <a:r>
              <a:rPr kumimoji="1" lang="de-DE" sz="2800" b="1">
                <a:latin typeface="Tahoma" charset="0"/>
              </a:rPr>
              <a:t>from</a:t>
            </a:r>
            <a:r>
              <a:rPr kumimoji="1" lang="de-DE" sz="2800">
                <a:latin typeface="Tahoma" charset="0"/>
              </a:rPr>
              <a:t> Professoren p</a:t>
            </a:r>
          </a:p>
          <a:p>
            <a:pPr algn="l">
              <a:lnSpc>
                <a:spcPct val="60000"/>
              </a:lnSpc>
              <a:spcBef>
                <a:spcPct val="50000"/>
              </a:spcBef>
              <a:buClr>
                <a:schemeClr val="accent2"/>
              </a:buClr>
              <a:buFont typeface="Webdings" charset="0"/>
              <a:buNone/>
            </a:pPr>
            <a:r>
              <a:rPr kumimoji="1" lang="de-DE" sz="2800" b="1">
                <a:latin typeface="Tahoma" charset="0"/>
              </a:rPr>
              <a:t>where not exists </a:t>
            </a:r>
            <a:r>
              <a:rPr kumimoji="1" lang="de-DE" sz="2800">
                <a:latin typeface="Tahoma" charset="0"/>
              </a:rPr>
              <a:t>(</a:t>
            </a:r>
            <a:r>
              <a:rPr kumimoji="1" lang="de-DE" sz="2800" b="1">
                <a:latin typeface="Tahoma" charset="0"/>
              </a:rPr>
              <a:t> select </a:t>
            </a:r>
            <a:r>
              <a:rPr kumimoji="1" lang="de-DE" sz="2800">
                <a:latin typeface="Tahoma" charset="0"/>
              </a:rPr>
              <a:t>*</a:t>
            </a:r>
          </a:p>
          <a:p>
            <a:pPr algn="l">
              <a:lnSpc>
                <a:spcPct val="60000"/>
              </a:lnSpc>
              <a:spcBef>
                <a:spcPct val="50000"/>
              </a:spcBef>
              <a:buClr>
                <a:schemeClr val="accent2"/>
              </a:buClr>
              <a:buFont typeface="Webdings" charset="0"/>
              <a:buNone/>
            </a:pPr>
            <a:r>
              <a:rPr kumimoji="1" lang="de-DE" sz="2800">
                <a:latin typeface="Tahoma" charset="0"/>
              </a:rPr>
              <a:t>	                      </a:t>
            </a:r>
            <a:r>
              <a:rPr kumimoji="1" lang="de-DE" sz="2800" b="1">
                <a:latin typeface="Tahoma" charset="0"/>
              </a:rPr>
              <a:t>from</a:t>
            </a:r>
            <a:r>
              <a:rPr kumimoji="1" lang="de-DE" sz="2800">
                <a:latin typeface="Tahoma" charset="0"/>
              </a:rPr>
              <a:t> Vorlesungen v</a:t>
            </a:r>
          </a:p>
          <a:p>
            <a:pPr algn="l">
              <a:lnSpc>
                <a:spcPct val="60000"/>
              </a:lnSpc>
              <a:spcBef>
                <a:spcPct val="50000"/>
              </a:spcBef>
              <a:buClr>
                <a:schemeClr val="accent2"/>
              </a:buClr>
              <a:buFont typeface="Webdings" charset="0"/>
              <a:buNone/>
            </a:pPr>
            <a:r>
              <a:rPr kumimoji="1" lang="de-DE" sz="2800">
                <a:latin typeface="Tahoma" charset="0"/>
              </a:rPr>
              <a:t>	                      </a:t>
            </a:r>
            <a:r>
              <a:rPr kumimoji="1" lang="de-DE" sz="2800" b="1">
                <a:latin typeface="Tahoma" charset="0"/>
              </a:rPr>
              <a:t>where</a:t>
            </a:r>
            <a:r>
              <a:rPr kumimoji="1" lang="de-DE" sz="2800">
                <a:latin typeface="Tahoma" charset="0"/>
              </a:rPr>
              <a:t> v.gelesenVon = p.PersNr );</a:t>
            </a:r>
          </a:p>
        </p:txBody>
      </p:sp>
      <p:sp>
        <p:nvSpPr>
          <p:cNvPr id="36868" name="AutoShape 5"/>
          <p:cNvSpPr>
            <a:spLocks noChangeArrowheads="1"/>
          </p:cNvSpPr>
          <p:nvPr/>
        </p:nvSpPr>
        <p:spPr bwMode="auto">
          <a:xfrm rot="-9638895">
            <a:off x="2636838" y="2078038"/>
            <a:ext cx="5105400" cy="990600"/>
          </a:xfrm>
          <a:prstGeom prst="curvedUpArrow">
            <a:avLst>
              <a:gd name="adj1" fmla="val 22476"/>
              <a:gd name="adj2" fmla="val 125553"/>
              <a:gd name="adj3" fmla="val 33333"/>
            </a:avLst>
          </a:prstGeom>
          <a:solidFill>
            <a:srgbClr val="FFFF00"/>
          </a:solidFill>
          <a:ln w="6350">
            <a:solidFill>
              <a:schemeClr val="tx1"/>
            </a:solidFill>
            <a:miter lim="800000"/>
            <a:headEnd/>
            <a:tailEnd/>
          </a:ln>
        </p:spPr>
        <p:txBody>
          <a:bodyPr rot="10800000" wrap="none" anchor="ctr"/>
          <a:lstStyle/>
          <a:p>
            <a:r>
              <a:rPr lang="de-DE">
                <a:solidFill>
                  <a:srgbClr val="CC0099"/>
                </a:solidFill>
                <a:latin typeface="Times New Roman" charset="0"/>
              </a:rPr>
              <a:t>Korrelation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a:latin typeface="Arial Black" charset="0"/>
              </a:rPr>
              <a:t>Mengenvergleich</a:t>
            </a:r>
          </a:p>
        </p:txBody>
      </p:sp>
      <p:sp>
        <p:nvSpPr>
          <p:cNvPr id="37891" name="Rectangle 3"/>
          <p:cNvSpPr>
            <a:spLocks noChangeArrowheads="1"/>
          </p:cNvSpPr>
          <p:nvPr/>
        </p:nvSpPr>
        <p:spPr bwMode="auto">
          <a:xfrm>
            <a:off x="0" y="2222500"/>
            <a:ext cx="7696200" cy="213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l">
              <a:lnSpc>
                <a:spcPct val="80000"/>
              </a:lnSpc>
              <a:spcBef>
                <a:spcPct val="50000"/>
              </a:spcBef>
              <a:buClr>
                <a:schemeClr val="accent2"/>
              </a:buClr>
              <a:buFont typeface="Webdings" charset="0"/>
              <a:buNone/>
            </a:pPr>
            <a:r>
              <a:rPr kumimoji="1" lang="de-DE" sz="2800" b="1" dirty="0" err="1">
                <a:latin typeface="Tahoma" charset="0"/>
              </a:rPr>
              <a:t>select</a:t>
            </a:r>
            <a:r>
              <a:rPr kumimoji="1" lang="de-DE" sz="2800" dirty="0">
                <a:latin typeface="Tahoma" charset="0"/>
              </a:rPr>
              <a:t> </a:t>
            </a:r>
            <a:r>
              <a:rPr kumimoji="1" lang="de-DE" sz="2800" dirty="0" err="1" smtClean="0">
                <a:latin typeface="Tahoma" charset="0"/>
              </a:rPr>
              <a:t>p.Name</a:t>
            </a:r>
            <a:endParaRPr kumimoji="1" lang="de-DE" sz="2800" dirty="0">
              <a:latin typeface="Tahoma" charset="0"/>
            </a:endParaRPr>
          </a:p>
          <a:p>
            <a:pPr algn="l">
              <a:lnSpc>
                <a:spcPct val="80000"/>
              </a:lnSpc>
              <a:spcBef>
                <a:spcPct val="50000"/>
              </a:spcBef>
              <a:buClr>
                <a:schemeClr val="accent2"/>
              </a:buClr>
              <a:buFont typeface="Webdings" charset="0"/>
              <a:buNone/>
            </a:pPr>
            <a:r>
              <a:rPr kumimoji="1" lang="de-DE" sz="2800" b="1" dirty="0" err="1">
                <a:latin typeface="Tahoma" charset="0"/>
              </a:rPr>
              <a:t>from</a:t>
            </a:r>
            <a:r>
              <a:rPr kumimoji="1" lang="de-DE" sz="2800" dirty="0">
                <a:latin typeface="Tahoma" charset="0"/>
              </a:rPr>
              <a:t> </a:t>
            </a:r>
            <a:r>
              <a:rPr kumimoji="1" lang="de-DE" sz="2800" dirty="0" smtClean="0">
                <a:latin typeface="Tahoma" charset="0"/>
              </a:rPr>
              <a:t>Professoren p</a:t>
            </a:r>
            <a:endParaRPr kumimoji="1" lang="de-DE" sz="2800" dirty="0">
              <a:latin typeface="Tahoma" charset="0"/>
            </a:endParaRPr>
          </a:p>
          <a:p>
            <a:pPr algn="l">
              <a:lnSpc>
                <a:spcPct val="80000"/>
              </a:lnSpc>
              <a:spcBef>
                <a:spcPct val="50000"/>
              </a:spcBef>
              <a:buClr>
                <a:schemeClr val="accent2"/>
              </a:buClr>
              <a:buFont typeface="Webdings" charset="0"/>
              <a:buNone/>
            </a:pPr>
            <a:r>
              <a:rPr kumimoji="1" lang="de-DE" sz="2800" b="1" dirty="0" err="1">
                <a:latin typeface="Tahoma" charset="0"/>
              </a:rPr>
              <a:t>where</a:t>
            </a:r>
            <a:r>
              <a:rPr kumimoji="1" lang="de-DE" sz="2800" dirty="0">
                <a:latin typeface="Tahoma" charset="0"/>
              </a:rPr>
              <a:t> </a:t>
            </a:r>
            <a:r>
              <a:rPr kumimoji="1" lang="de-DE" sz="2800" dirty="0" err="1" smtClean="0">
                <a:latin typeface="Tahoma" charset="0"/>
              </a:rPr>
              <a:t>p.PersNr</a:t>
            </a:r>
            <a:r>
              <a:rPr kumimoji="1" lang="de-DE" sz="2800" dirty="0" smtClean="0">
                <a:latin typeface="Tahoma" charset="0"/>
              </a:rPr>
              <a:t> </a:t>
            </a:r>
            <a:r>
              <a:rPr kumimoji="1" lang="de-DE" sz="2800" b="1" dirty="0">
                <a:latin typeface="Tahoma" charset="0"/>
              </a:rPr>
              <a:t>not in </a:t>
            </a:r>
            <a:r>
              <a:rPr kumimoji="1" lang="de-DE" sz="2800" dirty="0">
                <a:latin typeface="Tahoma" charset="0"/>
              </a:rPr>
              <a:t>( </a:t>
            </a:r>
            <a:r>
              <a:rPr kumimoji="1" lang="de-DE" sz="2800" b="1" dirty="0" err="1">
                <a:latin typeface="Tahoma" charset="0"/>
              </a:rPr>
              <a:t>select</a:t>
            </a:r>
            <a:r>
              <a:rPr kumimoji="1" lang="de-DE" sz="2800" dirty="0">
                <a:latin typeface="Tahoma" charset="0"/>
              </a:rPr>
              <a:t> </a:t>
            </a:r>
            <a:r>
              <a:rPr kumimoji="1" lang="de-DE" sz="2800" dirty="0" err="1" smtClean="0">
                <a:latin typeface="Tahoma" charset="0"/>
              </a:rPr>
              <a:t>v.gelesenVon</a:t>
            </a:r>
            <a:endParaRPr kumimoji="1" lang="de-DE" sz="2800" dirty="0">
              <a:latin typeface="Tahoma" charset="0"/>
            </a:endParaRPr>
          </a:p>
          <a:p>
            <a:pPr algn="l">
              <a:lnSpc>
                <a:spcPct val="80000"/>
              </a:lnSpc>
              <a:spcBef>
                <a:spcPct val="50000"/>
              </a:spcBef>
              <a:buClr>
                <a:schemeClr val="accent2"/>
              </a:buClr>
              <a:buFont typeface="Webdings" charset="0"/>
              <a:buNone/>
            </a:pPr>
            <a:r>
              <a:rPr kumimoji="1" lang="de-DE" sz="2800" dirty="0">
                <a:latin typeface="Tahoma" charset="0"/>
              </a:rPr>
              <a:t>		                  </a:t>
            </a:r>
            <a:r>
              <a:rPr kumimoji="1" lang="de-DE" sz="2800" dirty="0" smtClean="0">
                <a:latin typeface="Tahoma" charset="0"/>
              </a:rPr>
              <a:t>  </a:t>
            </a:r>
            <a:r>
              <a:rPr kumimoji="1" lang="de-DE" sz="2800" b="1" dirty="0" err="1" smtClean="0">
                <a:latin typeface="Tahoma" charset="0"/>
              </a:rPr>
              <a:t>from</a:t>
            </a:r>
            <a:r>
              <a:rPr kumimoji="1" lang="de-DE" sz="2800" dirty="0" smtClean="0">
                <a:latin typeface="Tahoma" charset="0"/>
              </a:rPr>
              <a:t> </a:t>
            </a:r>
            <a:r>
              <a:rPr kumimoji="1" lang="de-DE" sz="2800" dirty="0">
                <a:latin typeface="Tahoma" charset="0"/>
              </a:rPr>
              <a:t>Vorlesungen </a:t>
            </a:r>
            <a:r>
              <a:rPr kumimoji="1" lang="de-DE" sz="2800" dirty="0" smtClean="0">
                <a:latin typeface="Tahoma" charset="0"/>
              </a:rPr>
              <a:t>v)</a:t>
            </a:r>
            <a:r>
              <a:rPr kumimoji="1" lang="de-DE" sz="2800" dirty="0">
                <a:latin typeface="Tahoma" charset="0"/>
              </a:rPr>
              <a:t>;</a:t>
            </a:r>
          </a:p>
        </p:txBody>
      </p:sp>
      <p:sp>
        <p:nvSpPr>
          <p:cNvPr id="37892" name="AutoShape 4"/>
          <p:cNvSpPr>
            <a:spLocks noChangeArrowheads="1"/>
          </p:cNvSpPr>
          <p:nvPr/>
        </p:nvSpPr>
        <p:spPr bwMode="auto">
          <a:xfrm>
            <a:off x="4876800" y="1143000"/>
            <a:ext cx="3886200" cy="1752600"/>
          </a:xfrm>
          <a:prstGeom prst="wedgeEllipseCallout">
            <a:avLst>
              <a:gd name="adj1" fmla="val -43750"/>
              <a:gd name="adj2" fmla="val 65671"/>
            </a:avLst>
          </a:prstGeom>
          <a:solidFill>
            <a:srgbClr val="FFFF00"/>
          </a:solidFill>
          <a:ln w="6350">
            <a:solidFill>
              <a:schemeClr val="tx1"/>
            </a:solidFill>
            <a:miter lim="800000"/>
            <a:headEnd/>
            <a:tailEnd/>
          </a:ln>
        </p:spPr>
        <p:txBody>
          <a:bodyPr anchor="ctr"/>
          <a:lstStyle/>
          <a:p>
            <a:r>
              <a:rPr lang="de-DE">
                <a:latin typeface="Times New Roman" charset="0"/>
              </a:rPr>
              <a:t>Unkorrelierte Unteranfrage: meist effizienter, wird nur einmal ausgewertet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de-DE">
                <a:latin typeface="Arial Black" charset="0"/>
              </a:rPr>
              <a:t>Der Vergleich mit "all"</a:t>
            </a:r>
          </a:p>
        </p:txBody>
      </p:sp>
      <p:sp>
        <p:nvSpPr>
          <p:cNvPr id="38915" name="Rectangle 3"/>
          <p:cNvSpPr>
            <a:spLocks noGrp="1" noChangeArrowheads="1"/>
          </p:cNvSpPr>
          <p:nvPr>
            <p:ph type="body" idx="1"/>
          </p:nvPr>
        </p:nvSpPr>
        <p:spPr>
          <a:xfrm>
            <a:off x="0" y="838200"/>
            <a:ext cx="8458200" cy="5257800"/>
          </a:xfrm>
        </p:spPr>
        <p:txBody>
          <a:bodyPr/>
          <a:lstStyle/>
          <a:p>
            <a:pPr>
              <a:buFont typeface="Webdings" charset="0"/>
              <a:buNone/>
            </a:pPr>
            <a:endParaRPr lang="de-DE">
              <a:latin typeface="Tahoma" charset="0"/>
            </a:endParaRPr>
          </a:p>
          <a:p>
            <a:pPr>
              <a:buFont typeface="Webdings" charset="0"/>
              <a:buNone/>
            </a:pPr>
            <a:r>
              <a:rPr lang="de-DE">
                <a:latin typeface="Tahoma" charset="0"/>
              </a:rPr>
              <a:t>Kein vollwertiger Allquantor!</a:t>
            </a:r>
          </a:p>
          <a:p>
            <a:pPr>
              <a:buFont typeface="Webdings" charset="0"/>
              <a:buNone/>
            </a:pPr>
            <a:endParaRPr lang="de-DE" b="1">
              <a:latin typeface="Tahoma" charset="0"/>
            </a:endParaRPr>
          </a:p>
          <a:p>
            <a:pPr>
              <a:buFont typeface="Webdings" charset="0"/>
              <a:buNone/>
            </a:pPr>
            <a:r>
              <a:rPr lang="de-DE" sz="2800" b="1">
                <a:latin typeface="Tahoma" charset="0"/>
              </a:rPr>
              <a:t>select </a:t>
            </a:r>
            <a:r>
              <a:rPr lang="de-DE" sz="2800">
                <a:latin typeface="Tahoma" charset="0"/>
              </a:rPr>
              <a:t>Name</a:t>
            </a:r>
          </a:p>
          <a:p>
            <a:pPr>
              <a:buFont typeface="Webdings" charset="0"/>
              <a:buNone/>
            </a:pPr>
            <a:r>
              <a:rPr lang="de-DE" sz="2800" b="1">
                <a:latin typeface="Tahoma" charset="0"/>
              </a:rPr>
              <a:t>from</a:t>
            </a:r>
            <a:r>
              <a:rPr lang="de-DE" sz="2800">
                <a:latin typeface="Tahoma" charset="0"/>
              </a:rPr>
              <a:t> Studenten</a:t>
            </a:r>
          </a:p>
          <a:p>
            <a:pPr>
              <a:buFont typeface="Webdings" charset="0"/>
              <a:buNone/>
            </a:pPr>
            <a:r>
              <a:rPr lang="de-DE" sz="2800" b="1">
                <a:latin typeface="Tahoma" charset="0"/>
              </a:rPr>
              <a:t>where</a:t>
            </a:r>
            <a:r>
              <a:rPr lang="de-DE" sz="2800">
                <a:latin typeface="Tahoma" charset="0"/>
              </a:rPr>
              <a:t> Semester &gt;= </a:t>
            </a:r>
            <a:r>
              <a:rPr lang="de-DE" sz="2800" b="1">
                <a:latin typeface="Tahoma" charset="0"/>
              </a:rPr>
              <a:t>all </a:t>
            </a:r>
            <a:r>
              <a:rPr lang="de-DE" sz="2800">
                <a:latin typeface="Tahoma" charset="0"/>
              </a:rPr>
              <a:t>( </a:t>
            </a:r>
            <a:r>
              <a:rPr lang="de-DE" sz="2800" b="1">
                <a:latin typeface="Tahoma" charset="0"/>
              </a:rPr>
              <a:t>select</a:t>
            </a:r>
            <a:r>
              <a:rPr lang="de-DE" sz="2800">
                <a:latin typeface="Tahoma" charset="0"/>
              </a:rPr>
              <a:t> Semester</a:t>
            </a:r>
          </a:p>
          <a:p>
            <a:pPr>
              <a:buFont typeface="Webdings" charset="0"/>
              <a:buNone/>
            </a:pPr>
            <a:r>
              <a:rPr lang="de-DE" sz="2800">
                <a:latin typeface="Tahoma" charset="0"/>
              </a:rPr>
              <a:t>					     </a:t>
            </a:r>
            <a:r>
              <a:rPr lang="de-DE" sz="2800" b="1">
                <a:latin typeface="Tahoma" charset="0"/>
              </a:rPr>
              <a:t>from</a:t>
            </a:r>
            <a:r>
              <a:rPr lang="de-DE" sz="2800">
                <a:latin typeface="Tahoma" charset="0"/>
              </a:rPr>
              <a:t> Studenten);</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143000"/>
          </a:xfrm>
        </p:spPr>
        <p:txBody>
          <a:bodyPr/>
          <a:lstStyle/>
          <a:p>
            <a:r>
              <a:rPr lang="de-DE">
                <a:latin typeface="Arial Black" charset="0"/>
              </a:rPr>
              <a:t>Aggregatfunktion und Gruppierung</a:t>
            </a:r>
          </a:p>
        </p:txBody>
      </p:sp>
      <p:sp>
        <p:nvSpPr>
          <p:cNvPr id="39939" name="Rectangle 3"/>
          <p:cNvSpPr>
            <a:spLocks noGrp="1" noChangeArrowheads="1"/>
          </p:cNvSpPr>
          <p:nvPr>
            <p:ph type="body" idx="1"/>
          </p:nvPr>
        </p:nvSpPr>
        <p:spPr>
          <a:xfrm>
            <a:off x="152400" y="1066800"/>
            <a:ext cx="8991600" cy="5791200"/>
          </a:xfrm>
        </p:spPr>
        <p:txBody>
          <a:bodyPr/>
          <a:lstStyle/>
          <a:p>
            <a:pPr>
              <a:buFont typeface="Webdings" charset="0"/>
              <a:buNone/>
            </a:pPr>
            <a:r>
              <a:rPr lang="de-DE">
                <a:latin typeface="Tahoma" charset="0"/>
              </a:rPr>
              <a:t>Aggregatfunktionen </a:t>
            </a:r>
            <a:r>
              <a:rPr lang="de-DE" b="1">
                <a:latin typeface="Tahoma" charset="0"/>
              </a:rPr>
              <a:t>avg, max, min, count, sum</a:t>
            </a:r>
          </a:p>
          <a:p>
            <a:pPr>
              <a:buFont typeface="Webdings" charset="0"/>
              <a:buNone/>
            </a:pPr>
            <a:r>
              <a:rPr lang="de-DE" b="1">
                <a:latin typeface="Tahoma" charset="0"/>
              </a:rPr>
              <a:t>	</a:t>
            </a:r>
          </a:p>
          <a:p>
            <a:pPr>
              <a:buFont typeface="Webdings" charset="0"/>
              <a:buNone/>
            </a:pPr>
            <a:r>
              <a:rPr lang="de-DE" b="1">
                <a:latin typeface="Tahoma" charset="0"/>
              </a:rPr>
              <a:t>select avg</a:t>
            </a:r>
            <a:r>
              <a:rPr lang="de-DE">
                <a:latin typeface="Tahoma" charset="0"/>
              </a:rPr>
              <a:t> (Semester)</a:t>
            </a:r>
          </a:p>
          <a:p>
            <a:pPr>
              <a:buFont typeface="Webdings" charset="0"/>
              <a:buNone/>
            </a:pPr>
            <a:r>
              <a:rPr lang="de-DE">
                <a:latin typeface="Tahoma" charset="0"/>
              </a:rPr>
              <a:t>	</a:t>
            </a:r>
            <a:r>
              <a:rPr lang="de-DE" b="1">
                <a:latin typeface="Tahoma" charset="0"/>
              </a:rPr>
              <a:t>from</a:t>
            </a:r>
            <a:r>
              <a:rPr lang="de-DE">
                <a:latin typeface="Tahoma" charset="0"/>
              </a:rPr>
              <a:t> Studenten</a:t>
            </a:r>
            <a:r>
              <a:rPr lang="de-DE" sz="2000">
                <a:latin typeface="Tahoma" charset="0"/>
              </a:rPr>
              <a:t>;</a:t>
            </a:r>
          </a:p>
          <a:p>
            <a:pPr>
              <a:buFont typeface="Webdings" charset="0"/>
              <a:buNone/>
            </a:pPr>
            <a:endParaRPr lang="de-DE" sz="2000">
              <a:latin typeface="Tahoma" charset="0"/>
            </a:endParaRPr>
          </a:p>
          <a:p>
            <a:pPr>
              <a:buFont typeface="Webdings" charset="0"/>
              <a:buNone/>
            </a:pPr>
            <a:r>
              <a:rPr lang="de-DE" b="1">
                <a:latin typeface="Tahoma" charset="0"/>
              </a:rPr>
              <a:t>	select</a:t>
            </a:r>
            <a:r>
              <a:rPr lang="de-DE">
                <a:latin typeface="Tahoma" charset="0"/>
              </a:rPr>
              <a:t> gelesenVon, </a:t>
            </a:r>
            <a:r>
              <a:rPr lang="de-DE" b="1">
                <a:latin typeface="Tahoma" charset="0"/>
              </a:rPr>
              <a:t>sum</a:t>
            </a:r>
            <a:r>
              <a:rPr lang="de-DE">
                <a:latin typeface="Tahoma" charset="0"/>
              </a:rPr>
              <a:t> (SWS)</a:t>
            </a:r>
          </a:p>
          <a:p>
            <a:pPr>
              <a:buFont typeface="Webdings" charset="0"/>
              <a:buNone/>
            </a:pPr>
            <a:r>
              <a:rPr lang="de-DE">
                <a:latin typeface="Tahoma" charset="0"/>
              </a:rPr>
              <a:t>	</a:t>
            </a:r>
            <a:r>
              <a:rPr lang="de-DE" b="1">
                <a:latin typeface="Tahoma" charset="0"/>
              </a:rPr>
              <a:t>from</a:t>
            </a:r>
            <a:r>
              <a:rPr lang="de-DE">
                <a:latin typeface="Tahoma" charset="0"/>
              </a:rPr>
              <a:t> Vorlesungen</a:t>
            </a:r>
          </a:p>
          <a:p>
            <a:pPr>
              <a:buFont typeface="Webdings" charset="0"/>
              <a:buNone/>
            </a:pPr>
            <a:r>
              <a:rPr lang="de-DE">
                <a:latin typeface="Tahoma" charset="0"/>
              </a:rPr>
              <a:t>	</a:t>
            </a:r>
            <a:r>
              <a:rPr lang="de-DE" b="1">
                <a:latin typeface="Tahoma" charset="0"/>
              </a:rPr>
              <a:t>group by</a:t>
            </a:r>
            <a:r>
              <a:rPr lang="de-DE">
                <a:latin typeface="Tahoma" charset="0"/>
              </a:rPr>
              <a:t> gelesenVon;</a:t>
            </a:r>
          </a:p>
          <a:p>
            <a:pPr>
              <a:buFont typeface="Webdings" charset="0"/>
              <a:buNone/>
            </a:pPr>
            <a:endParaRPr lang="de-DE">
              <a:latin typeface="Tahoma" charset="0"/>
            </a:endParaRPr>
          </a:p>
          <a:p>
            <a:pPr>
              <a:buFont typeface="Webdings" charset="0"/>
              <a:buNone/>
            </a:pPr>
            <a:r>
              <a:rPr lang="de-DE">
                <a:latin typeface="Tahoma" charset="0"/>
              </a:rPr>
              <a:t>	</a:t>
            </a:r>
            <a:r>
              <a:rPr lang="de-DE" b="1">
                <a:latin typeface="Tahoma" charset="0"/>
              </a:rPr>
              <a:t>select</a:t>
            </a:r>
            <a:r>
              <a:rPr lang="de-DE">
                <a:latin typeface="Tahoma" charset="0"/>
              </a:rPr>
              <a:t> gelesenVon, Name, </a:t>
            </a:r>
            <a:r>
              <a:rPr lang="de-DE" b="1">
                <a:latin typeface="Tahoma" charset="0"/>
              </a:rPr>
              <a:t>sum</a:t>
            </a:r>
            <a:r>
              <a:rPr lang="de-DE">
                <a:latin typeface="Tahoma" charset="0"/>
              </a:rPr>
              <a:t> (SWS)</a:t>
            </a:r>
          </a:p>
          <a:p>
            <a:pPr>
              <a:buFont typeface="Webdings" charset="0"/>
              <a:buNone/>
            </a:pPr>
            <a:r>
              <a:rPr lang="de-DE">
                <a:latin typeface="Tahoma" charset="0"/>
              </a:rPr>
              <a:t>	</a:t>
            </a:r>
            <a:r>
              <a:rPr lang="de-DE" b="1">
                <a:latin typeface="Tahoma" charset="0"/>
              </a:rPr>
              <a:t>from</a:t>
            </a:r>
            <a:r>
              <a:rPr lang="de-DE">
                <a:latin typeface="Tahoma" charset="0"/>
              </a:rPr>
              <a:t> Vorlesungen, Professoren</a:t>
            </a:r>
          </a:p>
          <a:p>
            <a:pPr>
              <a:buFont typeface="Webdings" charset="0"/>
              <a:buNone/>
            </a:pPr>
            <a:r>
              <a:rPr lang="de-DE">
                <a:latin typeface="Tahoma" charset="0"/>
              </a:rPr>
              <a:t>	</a:t>
            </a:r>
            <a:r>
              <a:rPr lang="de-DE" b="1">
                <a:latin typeface="Tahoma" charset="0"/>
              </a:rPr>
              <a:t>where</a:t>
            </a:r>
            <a:r>
              <a:rPr lang="de-DE">
                <a:latin typeface="Tahoma" charset="0"/>
              </a:rPr>
              <a:t> gelesenVon = PersNr </a:t>
            </a:r>
            <a:r>
              <a:rPr lang="de-DE" b="1">
                <a:latin typeface="Tahoma" charset="0"/>
              </a:rPr>
              <a:t>and</a:t>
            </a:r>
            <a:r>
              <a:rPr lang="de-DE">
                <a:latin typeface="Tahoma" charset="0"/>
              </a:rPr>
              <a:t> Rang = ´C4´</a:t>
            </a:r>
          </a:p>
          <a:p>
            <a:pPr>
              <a:buFont typeface="Webdings" charset="0"/>
              <a:buNone/>
            </a:pPr>
            <a:r>
              <a:rPr lang="de-DE">
                <a:latin typeface="Tahoma" charset="0"/>
              </a:rPr>
              <a:t>	</a:t>
            </a:r>
            <a:r>
              <a:rPr lang="de-DE" b="1">
                <a:latin typeface="Tahoma" charset="0"/>
              </a:rPr>
              <a:t>group by</a:t>
            </a:r>
            <a:r>
              <a:rPr lang="de-DE">
                <a:latin typeface="Tahoma" charset="0"/>
              </a:rPr>
              <a:t> gelesenVon, Name</a:t>
            </a:r>
          </a:p>
          <a:p>
            <a:pPr>
              <a:buFont typeface="Webdings" charset="0"/>
              <a:buNone/>
            </a:pPr>
            <a:r>
              <a:rPr lang="de-DE">
                <a:latin typeface="Tahoma" charset="0"/>
              </a:rPr>
              <a:t>			</a:t>
            </a:r>
            <a:r>
              <a:rPr lang="de-DE" b="1">
                <a:latin typeface="Tahoma" charset="0"/>
              </a:rPr>
              <a:t>having avg</a:t>
            </a:r>
            <a:r>
              <a:rPr lang="de-DE">
                <a:latin typeface="Tahoma" charset="0"/>
              </a:rPr>
              <a:t> (SWS) &gt;= 3;</a:t>
            </a:r>
          </a:p>
          <a:p>
            <a:pPr>
              <a:buFont typeface="Webdings" charset="0"/>
              <a:buNone/>
            </a:pPr>
            <a:endParaRPr lang="de-DE"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Group 2"/>
          <p:cNvGraphicFramePr>
            <a:graphicFrameLocks noGrp="1"/>
          </p:cNvGraphicFramePr>
          <p:nvPr/>
        </p:nvGraphicFramePr>
        <p:xfrm>
          <a:off x="0" y="0"/>
          <a:ext cx="2590800" cy="2578446"/>
        </p:xfrm>
        <a:graphic>
          <a:graphicData uri="http://schemas.openxmlformats.org/drawingml/2006/table">
            <a:tbl>
              <a:tblPr/>
              <a:tblGrid>
                <a:gridCol w="609600"/>
                <a:gridCol w="914400"/>
                <a:gridCol w="533400"/>
                <a:gridCol w="533400"/>
              </a:tblGrid>
              <a:tr h="310835">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883" name="Group 51"/>
          <p:cNvGraphicFramePr>
            <a:graphicFrameLocks noGrp="1"/>
          </p:cNvGraphicFramePr>
          <p:nvPr/>
        </p:nvGraphicFramePr>
        <p:xfrm>
          <a:off x="2667000" y="0"/>
          <a:ext cx="2743200" cy="2855951"/>
        </p:xfrm>
        <a:graphic>
          <a:graphicData uri="http://schemas.openxmlformats.org/drawingml/2006/table">
            <a:tbl>
              <a:tblPr/>
              <a:tblGrid>
                <a:gridCol w="676275"/>
                <a:gridCol w="1152525"/>
                <a:gridCol w="914400"/>
              </a:tblGrid>
              <a:tr h="304793">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927"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991"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022"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068" name="Group 236"/>
          <p:cNvGraphicFramePr>
            <a:graphicFrameLocks noGrp="1"/>
          </p:cNvGraphicFramePr>
          <p:nvPr/>
        </p:nvGraphicFramePr>
        <p:xfrm>
          <a:off x="4876800" y="4267200"/>
          <a:ext cx="4267200" cy="2295525"/>
        </p:xfrm>
        <a:graphic>
          <a:graphicData uri="http://schemas.openxmlformats.org/drawingml/2006/table">
            <a:tbl>
              <a:tblPr/>
              <a:tblGrid>
                <a:gridCol w="685800"/>
                <a:gridCol w="1119188"/>
                <a:gridCol w="1776412"/>
                <a:gridCol w="685800"/>
              </a:tblGrid>
              <a:tr h="31094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112"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a:latin typeface="Arial Black" charset="0"/>
              </a:rPr>
              <a:t>Besonderheiten bei Aggregatoperationen</a:t>
            </a:r>
          </a:p>
        </p:txBody>
      </p:sp>
      <p:sp>
        <p:nvSpPr>
          <p:cNvPr id="41987" name="Rectangle 3"/>
          <p:cNvSpPr>
            <a:spLocks noGrp="1" noChangeArrowheads="1"/>
          </p:cNvSpPr>
          <p:nvPr>
            <p:ph type="body" idx="1"/>
          </p:nvPr>
        </p:nvSpPr>
        <p:spPr>
          <a:xfrm>
            <a:off x="228600" y="1301750"/>
            <a:ext cx="8610600" cy="5473700"/>
          </a:xfrm>
        </p:spPr>
        <p:txBody>
          <a:bodyPr/>
          <a:lstStyle/>
          <a:p>
            <a:pPr>
              <a:lnSpc>
                <a:spcPct val="110000"/>
              </a:lnSpc>
            </a:pPr>
            <a:r>
              <a:rPr lang="de-DE" sz="2800">
                <a:latin typeface="Tahoma" charset="0"/>
              </a:rPr>
              <a:t>SQL erzeugt pro Gruppe ein Ergebnistupel</a:t>
            </a:r>
          </a:p>
          <a:p>
            <a:pPr>
              <a:lnSpc>
                <a:spcPct val="110000"/>
              </a:lnSpc>
            </a:pPr>
            <a:r>
              <a:rPr lang="de-DE" sz="2800">
                <a:latin typeface="Tahoma" charset="0"/>
              </a:rPr>
              <a:t>Deshalb müssen alle in der </a:t>
            </a:r>
            <a:r>
              <a:rPr lang="de-DE" sz="2800" b="1">
                <a:latin typeface="Tahoma" charset="0"/>
              </a:rPr>
              <a:t>select</a:t>
            </a:r>
            <a:r>
              <a:rPr lang="de-DE" sz="2800">
                <a:latin typeface="Tahoma" charset="0"/>
              </a:rPr>
              <a:t>-Klausel aufgeführten Attribute - außer den aggregierten – auch in der </a:t>
            </a:r>
            <a:r>
              <a:rPr lang="de-DE" sz="2800" b="1">
                <a:latin typeface="Tahoma" charset="0"/>
              </a:rPr>
              <a:t>group by</a:t>
            </a:r>
            <a:r>
              <a:rPr lang="de-DE" sz="2800">
                <a:latin typeface="Tahoma" charset="0"/>
              </a:rPr>
              <a:t>-Klausel aufgeführt werden</a:t>
            </a:r>
          </a:p>
          <a:p>
            <a:pPr>
              <a:lnSpc>
                <a:spcPct val="110000"/>
              </a:lnSpc>
            </a:pPr>
            <a:r>
              <a:rPr lang="de-DE" sz="2800">
                <a:latin typeface="Tahoma" charset="0"/>
              </a:rPr>
              <a:t>Nur so kann SQL sicherstellen, dass sich das Attribut nicht innerhalb der Gruppe ändert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p:spPr>
        <p:txBody>
          <a:bodyPr/>
          <a:lstStyle/>
          <a:p>
            <a:r>
              <a:rPr lang="de-DE">
                <a:latin typeface="Arial Black" charset="0"/>
              </a:rPr>
              <a:t>Ausführen einer Anfrage mit group by</a:t>
            </a:r>
          </a:p>
        </p:txBody>
      </p:sp>
      <p:graphicFrame>
        <p:nvGraphicFramePr>
          <p:cNvPr id="24898" name="Group 322"/>
          <p:cNvGraphicFramePr>
            <a:graphicFrameLocks noGrp="1"/>
          </p:cNvGraphicFramePr>
          <p:nvPr/>
        </p:nvGraphicFramePr>
        <p:xfrm>
          <a:off x="0" y="1371600"/>
          <a:ext cx="9067800" cy="3048003"/>
        </p:xfrm>
        <a:graphic>
          <a:graphicData uri="http://schemas.openxmlformats.org/drawingml/2006/table">
            <a:tbl>
              <a:tblPr/>
              <a:tblGrid>
                <a:gridCol w="709613"/>
                <a:gridCol w="2049462"/>
                <a:gridCol w="788988"/>
                <a:gridCol w="1577975"/>
                <a:gridCol w="969962"/>
                <a:gridCol w="1316038"/>
                <a:gridCol w="788987"/>
                <a:gridCol w="866775"/>
              </a:tblGrid>
              <a:tr h="449263">
                <a:tc gridSpan="8">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Vorlesung x Professoren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8016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gelesen Von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69" name="Text Box 314"/>
          <p:cNvSpPr txBox="1">
            <a:spLocks noChangeArrowheads="1"/>
          </p:cNvSpPr>
          <p:nvPr/>
        </p:nvSpPr>
        <p:spPr bwMode="auto">
          <a:xfrm>
            <a:off x="3429000" y="4876800"/>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b="1">
                <a:latin typeface="Tahoma" charset="0"/>
              </a:rPr>
              <a:t>where</a:t>
            </a:r>
            <a:r>
              <a:rPr lang="de-DE">
                <a:latin typeface="Tahoma" charset="0"/>
              </a:rPr>
              <a:t>-Bedingung</a:t>
            </a:r>
          </a:p>
        </p:txBody>
      </p:sp>
      <p:sp>
        <p:nvSpPr>
          <p:cNvPr id="43070" name="Line 316"/>
          <p:cNvSpPr>
            <a:spLocks noChangeShapeType="1"/>
          </p:cNvSpPr>
          <p:nvPr/>
        </p:nvSpPr>
        <p:spPr bwMode="auto">
          <a:xfrm>
            <a:off x="3200400" y="4953000"/>
            <a:ext cx="0" cy="3048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860550" y="1603375"/>
            <a:ext cx="1631950" cy="455613"/>
          </a:xfrm>
          <a:prstGeom prst="rect">
            <a:avLst/>
          </a:prstGeom>
          <a:solidFill>
            <a:srgbClr val="FFFF00"/>
          </a:solidFill>
          <a:ln w="6350">
            <a:solidFill>
              <a:schemeClr val="tx1"/>
            </a:solidFill>
            <a:miter lim="800000"/>
            <a:headEnd/>
            <a:tailEnd/>
          </a:ln>
        </p:spPr>
        <p:txBody>
          <a:bodyPr wrap="none" anchor="ctr"/>
          <a:lstStyle/>
          <a:p>
            <a:r>
              <a:rPr lang="de-DE">
                <a:latin typeface="Times New Roman" charset="0"/>
              </a:rPr>
              <a:t>Studenten</a:t>
            </a:r>
          </a:p>
        </p:txBody>
      </p:sp>
      <p:sp>
        <p:nvSpPr>
          <p:cNvPr id="25603" name="Rectangle 3"/>
          <p:cNvSpPr>
            <a:spLocks noChangeArrowheads="1"/>
          </p:cNvSpPr>
          <p:nvPr/>
        </p:nvSpPr>
        <p:spPr bwMode="auto">
          <a:xfrm>
            <a:off x="1447800" y="5410200"/>
            <a:ext cx="1631950" cy="455613"/>
          </a:xfrm>
          <a:prstGeom prst="rect">
            <a:avLst/>
          </a:prstGeom>
          <a:solidFill>
            <a:srgbClr val="FFFF00"/>
          </a:solidFill>
          <a:ln w="6350">
            <a:solidFill>
              <a:schemeClr val="tx1"/>
            </a:solidFill>
            <a:miter lim="800000"/>
            <a:headEnd/>
            <a:tailEnd/>
          </a:ln>
        </p:spPr>
        <p:txBody>
          <a:bodyPr wrap="none" anchor="ctr"/>
          <a:lstStyle/>
          <a:p>
            <a:r>
              <a:rPr lang="de-DE">
                <a:latin typeface="Times New Roman" charset="0"/>
              </a:rPr>
              <a:t>Assistenten</a:t>
            </a:r>
          </a:p>
        </p:txBody>
      </p:sp>
      <p:sp>
        <p:nvSpPr>
          <p:cNvPr id="25604" name="Oval 4"/>
          <p:cNvSpPr>
            <a:spLocks noChangeArrowheads="1"/>
          </p:cNvSpPr>
          <p:nvPr/>
        </p:nvSpPr>
        <p:spPr bwMode="auto">
          <a:xfrm>
            <a:off x="0" y="762000"/>
            <a:ext cx="1408113" cy="546100"/>
          </a:xfrm>
          <a:prstGeom prst="ellipse">
            <a:avLst/>
          </a:prstGeom>
          <a:solidFill>
            <a:srgbClr val="FFFF99"/>
          </a:solidFill>
          <a:ln w="6350">
            <a:solidFill>
              <a:schemeClr val="tx1"/>
            </a:solidFill>
            <a:round/>
            <a:headEnd/>
            <a:tailEnd/>
          </a:ln>
        </p:spPr>
        <p:txBody>
          <a:bodyPr wrap="none" anchor="ctr"/>
          <a:lstStyle/>
          <a:p>
            <a:r>
              <a:rPr lang="de-DE" u="sng">
                <a:latin typeface="Times New Roman" charset="0"/>
              </a:rPr>
              <a:t>MatrNr</a:t>
            </a:r>
          </a:p>
        </p:txBody>
      </p:sp>
      <p:sp>
        <p:nvSpPr>
          <p:cNvPr id="25605" name="Oval 5"/>
          <p:cNvSpPr>
            <a:spLocks noChangeArrowheads="1"/>
          </p:cNvSpPr>
          <p:nvPr/>
        </p:nvSpPr>
        <p:spPr bwMode="auto">
          <a:xfrm>
            <a:off x="0" y="4648200"/>
            <a:ext cx="1295400" cy="547688"/>
          </a:xfrm>
          <a:prstGeom prst="ellipse">
            <a:avLst/>
          </a:prstGeom>
          <a:solidFill>
            <a:srgbClr val="FFFF99"/>
          </a:solidFill>
          <a:ln w="6350">
            <a:solidFill>
              <a:schemeClr val="tx1"/>
            </a:solidFill>
            <a:round/>
            <a:headEnd/>
            <a:tailEnd/>
          </a:ln>
        </p:spPr>
        <p:txBody>
          <a:bodyPr wrap="none" anchor="ctr"/>
          <a:lstStyle/>
          <a:p>
            <a:r>
              <a:rPr lang="de-DE" u="sng">
                <a:latin typeface="Times New Roman" charset="0"/>
              </a:rPr>
              <a:t>PersNr</a:t>
            </a:r>
          </a:p>
        </p:txBody>
      </p:sp>
      <p:sp>
        <p:nvSpPr>
          <p:cNvPr id="25606" name="Oval 6"/>
          <p:cNvSpPr>
            <a:spLocks noChangeArrowheads="1"/>
          </p:cNvSpPr>
          <p:nvPr/>
        </p:nvSpPr>
        <p:spPr bwMode="auto">
          <a:xfrm>
            <a:off x="0" y="2286000"/>
            <a:ext cx="1408113" cy="547688"/>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Semester</a:t>
            </a:r>
          </a:p>
        </p:txBody>
      </p:sp>
      <p:sp>
        <p:nvSpPr>
          <p:cNvPr id="25607" name="Oval 7"/>
          <p:cNvSpPr>
            <a:spLocks noChangeArrowheads="1"/>
          </p:cNvSpPr>
          <p:nvPr/>
        </p:nvSpPr>
        <p:spPr bwMode="auto">
          <a:xfrm>
            <a:off x="0" y="1524000"/>
            <a:ext cx="1408113" cy="547688"/>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Name</a:t>
            </a:r>
          </a:p>
        </p:txBody>
      </p:sp>
      <p:sp>
        <p:nvSpPr>
          <p:cNvPr id="25608" name="Oval 8"/>
          <p:cNvSpPr>
            <a:spLocks noChangeArrowheads="1"/>
          </p:cNvSpPr>
          <p:nvPr/>
        </p:nvSpPr>
        <p:spPr bwMode="auto">
          <a:xfrm>
            <a:off x="0" y="5334000"/>
            <a:ext cx="1219200" cy="5461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Name</a:t>
            </a:r>
          </a:p>
        </p:txBody>
      </p:sp>
      <p:sp>
        <p:nvSpPr>
          <p:cNvPr id="25609" name="Oval 9"/>
          <p:cNvSpPr>
            <a:spLocks noChangeArrowheads="1"/>
          </p:cNvSpPr>
          <p:nvPr/>
        </p:nvSpPr>
        <p:spPr bwMode="auto">
          <a:xfrm>
            <a:off x="0" y="6096000"/>
            <a:ext cx="1408113" cy="5461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Fachgebiet</a:t>
            </a:r>
          </a:p>
        </p:txBody>
      </p:sp>
      <p:sp>
        <p:nvSpPr>
          <p:cNvPr id="25610" name="Line 10"/>
          <p:cNvSpPr>
            <a:spLocks noChangeShapeType="1"/>
          </p:cNvSpPr>
          <p:nvPr/>
        </p:nvSpPr>
        <p:spPr bwMode="auto">
          <a:xfrm>
            <a:off x="1636713" y="4976813"/>
            <a:ext cx="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611" name="Oval 11"/>
          <p:cNvSpPr>
            <a:spLocks noChangeArrowheads="1"/>
          </p:cNvSpPr>
          <p:nvPr/>
        </p:nvSpPr>
        <p:spPr bwMode="auto">
          <a:xfrm>
            <a:off x="2057400" y="3505200"/>
            <a:ext cx="1408113" cy="5461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Note</a:t>
            </a:r>
          </a:p>
        </p:txBody>
      </p:sp>
      <p:sp>
        <p:nvSpPr>
          <p:cNvPr id="25612" name="AutoShape 12"/>
          <p:cNvSpPr>
            <a:spLocks noChangeArrowheads="1"/>
          </p:cNvSpPr>
          <p:nvPr/>
        </p:nvSpPr>
        <p:spPr bwMode="auto">
          <a:xfrm>
            <a:off x="3962400" y="1371600"/>
            <a:ext cx="1187450" cy="728663"/>
          </a:xfrm>
          <a:prstGeom prst="diamond">
            <a:avLst/>
          </a:prstGeom>
          <a:solidFill>
            <a:srgbClr val="66FF99"/>
          </a:solidFill>
          <a:ln w="6350">
            <a:solidFill>
              <a:schemeClr val="tx1"/>
            </a:solidFill>
            <a:miter lim="800000"/>
            <a:headEnd/>
            <a:tailEnd/>
          </a:ln>
        </p:spPr>
        <p:txBody>
          <a:bodyPr wrap="none" anchor="ctr"/>
          <a:lstStyle/>
          <a:p>
            <a:r>
              <a:rPr lang="de-DE">
                <a:latin typeface="Times New Roman" charset="0"/>
              </a:rPr>
              <a:t>hören</a:t>
            </a:r>
          </a:p>
        </p:txBody>
      </p:sp>
      <p:sp>
        <p:nvSpPr>
          <p:cNvPr id="25613" name="AutoShape 13"/>
          <p:cNvSpPr>
            <a:spLocks noChangeArrowheads="1"/>
          </p:cNvSpPr>
          <p:nvPr/>
        </p:nvSpPr>
        <p:spPr bwMode="auto">
          <a:xfrm>
            <a:off x="3937000" y="3427413"/>
            <a:ext cx="1187450" cy="727075"/>
          </a:xfrm>
          <a:prstGeom prst="diamond">
            <a:avLst/>
          </a:prstGeom>
          <a:solidFill>
            <a:srgbClr val="66FF99"/>
          </a:solidFill>
          <a:ln w="6350">
            <a:solidFill>
              <a:schemeClr val="tx1"/>
            </a:solidFill>
            <a:miter lim="800000"/>
            <a:headEnd/>
            <a:tailEnd/>
          </a:ln>
        </p:spPr>
        <p:txBody>
          <a:bodyPr wrap="none" anchor="ctr"/>
          <a:lstStyle/>
          <a:p>
            <a:r>
              <a:rPr lang="de-DE">
                <a:latin typeface="Times New Roman" charset="0"/>
              </a:rPr>
              <a:t>prüfen</a:t>
            </a:r>
          </a:p>
        </p:txBody>
      </p:sp>
      <p:sp>
        <p:nvSpPr>
          <p:cNvPr id="25614" name="AutoShape 14"/>
          <p:cNvSpPr>
            <a:spLocks noChangeArrowheads="1"/>
          </p:cNvSpPr>
          <p:nvPr/>
        </p:nvSpPr>
        <p:spPr bwMode="auto">
          <a:xfrm>
            <a:off x="3581400" y="5181600"/>
            <a:ext cx="1752600" cy="974725"/>
          </a:xfrm>
          <a:prstGeom prst="diamond">
            <a:avLst/>
          </a:prstGeom>
          <a:solidFill>
            <a:srgbClr val="66FF99"/>
          </a:solidFill>
          <a:ln w="6350">
            <a:solidFill>
              <a:schemeClr val="tx1"/>
            </a:solidFill>
            <a:miter lim="800000"/>
            <a:headEnd/>
            <a:tailEnd/>
          </a:ln>
        </p:spPr>
        <p:txBody>
          <a:bodyPr wrap="none" anchor="ctr"/>
          <a:lstStyle/>
          <a:p>
            <a:r>
              <a:rPr lang="de-DE">
                <a:latin typeface="Times New Roman" charset="0"/>
              </a:rPr>
              <a:t>arbeitenFür</a:t>
            </a:r>
          </a:p>
        </p:txBody>
      </p:sp>
      <p:sp>
        <p:nvSpPr>
          <p:cNvPr id="25615" name="Rectangle 15"/>
          <p:cNvSpPr>
            <a:spLocks noChangeArrowheads="1"/>
          </p:cNvSpPr>
          <p:nvPr/>
        </p:nvSpPr>
        <p:spPr bwMode="auto">
          <a:xfrm>
            <a:off x="5791200" y="5410200"/>
            <a:ext cx="1631950" cy="455613"/>
          </a:xfrm>
          <a:prstGeom prst="rect">
            <a:avLst/>
          </a:prstGeom>
          <a:solidFill>
            <a:srgbClr val="FFFF00"/>
          </a:solidFill>
          <a:ln w="6350">
            <a:solidFill>
              <a:schemeClr val="tx1"/>
            </a:solidFill>
            <a:miter lim="800000"/>
            <a:headEnd/>
            <a:tailEnd/>
          </a:ln>
        </p:spPr>
        <p:txBody>
          <a:bodyPr wrap="none" anchor="ctr"/>
          <a:lstStyle/>
          <a:p>
            <a:r>
              <a:rPr lang="de-DE">
                <a:latin typeface="Times New Roman" charset="0"/>
              </a:rPr>
              <a:t>Professoren</a:t>
            </a:r>
          </a:p>
        </p:txBody>
      </p:sp>
      <p:sp>
        <p:nvSpPr>
          <p:cNvPr id="25616" name="Rectangle 16"/>
          <p:cNvSpPr>
            <a:spLocks noChangeArrowheads="1"/>
          </p:cNvSpPr>
          <p:nvPr/>
        </p:nvSpPr>
        <p:spPr bwMode="auto">
          <a:xfrm>
            <a:off x="5495925" y="1511300"/>
            <a:ext cx="1631950" cy="455613"/>
          </a:xfrm>
          <a:prstGeom prst="rect">
            <a:avLst/>
          </a:prstGeom>
          <a:solidFill>
            <a:srgbClr val="FFFF00"/>
          </a:solidFill>
          <a:ln w="6350">
            <a:solidFill>
              <a:schemeClr val="tx1"/>
            </a:solidFill>
            <a:miter lim="800000"/>
            <a:headEnd/>
            <a:tailEnd/>
          </a:ln>
        </p:spPr>
        <p:txBody>
          <a:bodyPr wrap="none" anchor="ctr"/>
          <a:lstStyle/>
          <a:p>
            <a:r>
              <a:rPr lang="de-DE">
                <a:latin typeface="Times New Roman" charset="0"/>
              </a:rPr>
              <a:t>Vorlesungen</a:t>
            </a:r>
          </a:p>
        </p:txBody>
      </p:sp>
      <p:sp>
        <p:nvSpPr>
          <p:cNvPr id="25617" name="AutoShape 17"/>
          <p:cNvSpPr>
            <a:spLocks noChangeArrowheads="1"/>
          </p:cNvSpPr>
          <p:nvPr/>
        </p:nvSpPr>
        <p:spPr bwMode="auto">
          <a:xfrm>
            <a:off x="6400800" y="3352800"/>
            <a:ext cx="1185863" cy="727075"/>
          </a:xfrm>
          <a:prstGeom prst="diamond">
            <a:avLst/>
          </a:prstGeom>
          <a:solidFill>
            <a:srgbClr val="66FF99"/>
          </a:solidFill>
          <a:ln w="6350">
            <a:solidFill>
              <a:schemeClr val="tx1"/>
            </a:solidFill>
            <a:miter lim="800000"/>
            <a:headEnd/>
            <a:tailEnd/>
          </a:ln>
        </p:spPr>
        <p:txBody>
          <a:bodyPr wrap="none" anchor="ctr"/>
          <a:lstStyle/>
          <a:p>
            <a:r>
              <a:rPr lang="de-DE">
                <a:latin typeface="Times New Roman" charset="0"/>
              </a:rPr>
              <a:t>lesen</a:t>
            </a:r>
          </a:p>
        </p:txBody>
      </p:sp>
      <p:sp>
        <p:nvSpPr>
          <p:cNvPr id="25618" name="AutoShape 18"/>
          <p:cNvSpPr>
            <a:spLocks noChangeArrowheads="1"/>
          </p:cNvSpPr>
          <p:nvPr/>
        </p:nvSpPr>
        <p:spPr bwMode="auto">
          <a:xfrm>
            <a:off x="5216525" y="52388"/>
            <a:ext cx="2098675" cy="633412"/>
          </a:xfrm>
          <a:prstGeom prst="diamond">
            <a:avLst/>
          </a:prstGeom>
          <a:solidFill>
            <a:srgbClr val="66FF99"/>
          </a:solidFill>
          <a:ln w="6350">
            <a:solidFill>
              <a:schemeClr val="tx1"/>
            </a:solidFill>
            <a:miter lim="800000"/>
            <a:headEnd/>
            <a:tailEnd/>
          </a:ln>
        </p:spPr>
        <p:txBody>
          <a:bodyPr wrap="none" anchor="ctr"/>
          <a:lstStyle/>
          <a:p>
            <a:r>
              <a:rPr lang="de-DE">
                <a:latin typeface="Times New Roman" charset="0"/>
              </a:rPr>
              <a:t>voraussetzen</a:t>
            </a:r>
          </a:p>
        </p:txBody>
      </p:sp>
      <p:sp>
        <p:nvSpPr>
          <p:cNvPr id="25619" name="Oval 19"/>
          <p:cNvSpPr>
            <a:spLocks noChangeArrowheads="1"/>
          </p:cNvSpPr>
          <p:nvPr/>
        </p:nvSpPr>
        <p:spPr bwMode="auto">
          <a:xfrm>
            <a:off x="7734300" y="1447800"/>
            <a:ext cx="1409700" cy="5461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SWS</a:t>
            </a:r>
          </a:p>
        </p:txBody>
      </p:sp>
      <p:sp>
        <p:nvSpPr>
          <p:cNvPr id="25620" name="Oval 20"/>
          <p:cNvSpPr>
            <a:spLocks noChangeArrowheads="1"/>
          </p:cNvSpPr>
          <p:nvPr/>
        </p:nvSpPr>
        <p:spPr bwMode="auto">
          <a:xfrm>
            <a:off x="7734300" y="685800"/>
            <a:ext cx="1409700" cy="547688"/>
          </a:xfrm>
          <a:prstGeom prst="ellipse">
            <a:avLst/>
          </a:prstGeom>
          <a:solidFill>
            <a:srgbClr val="FFFF99"/>
          </a:solidFill>
          <a:ln w="6350">
            <a:solidFill>
              <a:schemeClr val="tx1"/>
            </a:solidFill>
            <a:round/>
            <a:headEnd/>
            <a:tailEnd/>
          </a:ln>
        </p:spPr>
        <p:txBody>
          <a:bodyPr wrap="none" anchor="ctr"/>
          <a:lstStyle/>
          <a:p>
            <a:r>
              <a:rPr lang="de-DE" u="sng">
                <a:latin typeface="Times New Roman" charset="0"/>
              </a:rPr>
              <a:t>VorlNr</a:t>
            </a:r>
          </a:p>
        </p:txBody>
      </p:sp>
      <p:sp>
        <p:nvSpPr>
          <p:cNvPr id="25621" name="Oval 21"/>
          <p:cNvSpPr>
            <a:spLocks noChangeArrowheads="1"/>
          </p:cNvSpPr>
          <p:nvPr/>
        </p:nvSpPr>
        <p:spPr bwMode="auto">
          <a:xfrm>
            <a:off x="7734300" y="2209800"/>
            <a:ext cx="1409700" cy="547688"/>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Titel</a:t>
            </a:r>
          </a:p>
        </p:txBody>
      </p:sp>
      <p:sp>
        <p:nvSpPr>
          <p:cNvPr id="25622" name="Oval 22"/>
          <p:cNvSpPr>
            <a:spLocks noChangeArrowheads="1"/>
          </p:cNvSpPr>
          <p:nvPr/>
        </p:nvSpPr>
        <p:spPr bwMode="auto">
          <a:xfrm>
            <a:off x="7735888" y="5486400"/>
            <a:ext cx="1408112" cy="5461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Raum</a:t>
            </a:r>
          </a:p>
        </p:txBody>
      </p:sp>
      <p:sp>
        <p:nvSpPr>
          <p:cNvPr id="25623" name="Oval 23"/>
          <p:cNvSpPr>
            <a:spLocks noChangeArrowheads="1"/>
          </p:cNvSpPr>
          <p:nvPr/>
        </p:nvSpPr>
        <p:spPr bwMode="auto">
          <a:xfrm>
            <a:off x="7735888" y="4800600"/>
            <a:ext cx="1408112" cy="549275"/>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Rang</a:t>
            </a:r>
          </a:p>
        </p:txBody>
      </p:sp>
      <p:sp>
        <p:nvSpPr>
          <p:cNvPr id="25624" name="Oval 24"/>
          <p:cNvSpPr>
            <a:spLocks noChangeArrowheads="1"/>
          </p:cNvSpPr>
          <p:nvPr/>
        </p:nvSpPr>
        <p:spPr bwMode="auto">
          <a:xfrm>
            <a:off x="5029200" y="6311900"/>
            <a:ext cx="1409700" cy="546100"/>
          </a:xfrm>
          <a:prstGeom prst="ellipse">
            <a:avLst/>
          </a:prstGeom>
          <a:solidFill>
            <a:srgbClr val="FFFF99"/>
          </a:solidFill>
          <a:ln w="6350">
            <a:solidFill>
              <a:schemeClr val="tx1"/>
            </a:solidFill>
            <a:round/>
            <a:headEnd/>
            <a:tailEnd/>
          </a:ln>
        </p:spPr>
        <p:txBody>
          <a:bodyPr wrap="none" anchor="ctr"/>
          <a:lstStyle/>
          <a:p>
            <a:r>
              <a:rPr lang="de-DE" u="sng">
                <a:latin typeface="Times New Roman" charset="0"/>
              </a:rPr>
              <a:t>PersNr</a:t>
            </a:r>
          </a:p>
        </p:txBody>
      </p:sp>
      <p:sp>
        <p:nvSpPr>
          <p:cNvPr id="25625" name="Text Box 25"/>
          <p:cNvSpPr txBox="1">
            <a:spLocks noChangeArrowheads="1"/>
          </p:cNvSpPr>
          <p:nvPr/>
        </p:nvSpPr>
        <p:spPr bwMode="auto">
          <a:xfrm>
            <a:off x="6324600" y="549275"/>
            <a:ext cx="13795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nSpc>
                <a:spcPct val="70000"/>
              </a:lnSpc>
            </a:pPr>
            <a:r>
              <a:rPr lang="de-DE">
                <a:latin typeface="Times New Roman" charset="0"/>
              </a:rPr>
              <a:t>Nach-</a:t>
            </a:r>
          </a:p>
          <a:p>
            <a:pPr>
              <a:lnSpc>
                <a:spcPct val="70000"/>
              </a:lnSpc>
            </a:pPr>
            <a:r>
              <a:rPr lang="de-DE">
                <a:latin typeface="Times New Roman" charset="0"/>
              </a:rPr>
              <a:t>folger</a:t>
            </a:r>
          </a:p>
        </p:txBody>
      </p:sp>
      <p:sp>
        <p:nvSpPr>
          <p:cNvPr id="25626" name="Text Box 26"/>
          <p:cNvSpPr txBox="1">
            <a:spLocks noChangeArrowheads="1"/>
          </p:cNvSpPr>
          <p:nvPr/>
        </p:nvSpPr>
        <p:spPr bwMode="auto">
          <a:xfrm>
            <a:off x="4267200" y="762000"/>
            <a:ext cx="172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a:latin typeface="Times New Roman" charset="0"/>
              </a:rPr>
              <a:t>Vorgänger</a:t>
            </a:r>
          </a:p>
        </p:txBody>
      </p:sp>
      <p:sp>
        <p:nvSpPr>
          <p:cNvPr id="25627" name="Oval 27"/>
          <p:cNvSpPr>
            <a:spLocks noChangeArrowheads="1"/>
          </p:cNvSpPr>
          <p:nvPr/>
        </p:nvSpPr>
        <p:spPr bwMode="auto">
          <a:xfrm>
            <a:off x="6553200" y="6311900"/>
            <a:ext cx="1408113" cy="5461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Name</a:t>
            </a:r>
          </a:p>
        </p:txBody>
      </p:sp>
      <p:sp>
        <p:nvSpPr>
          <p:cNvPr id="25628" name="Line 28"/>
          <p:cNvSpPr>
            <a:spLocks noChangeShapeType="1"/>
          </p:cNvSpPr>
          <p:nvPr/>
        </p:nvSpPr>
        <p:spPr bwMode="auto">
          <a:xfrm>
            <a:off x="5943600" y="609600"/>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629" name="Line 29"/>
          <p:cNvSpPr>
            <a:spLocks noChangeShapeType="1"/>
          </p:cNvSpPr>
          <p:nvPr/>
        </p:nvSpPr>
        <p:spPr bwMode="auto">
          <a:xfrm>
            <a:off x="6553200" y="609600"/>
            <a:ext cx="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630" name="Rectangle 30"/>
          <p:cNvSpPr>
            <a:spLocks noChangeArrowheads="1"/>
          </p:cNvSpPr>
          <p:nvPr/>
        </p:nvSpPr>
        <p:spPr bwMode="auto">
          <a:xfrm>
            <a:off x="0" y="304800"/>
            <a:ext cx="525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r>
              <a:rPr kumimoji="1" lang="de-DE" sz="3600">
                <a:solidFill>
                  <a:schemeClr val="tx2"/>
                </a:solidFill>
                <a:latin typeface="Arial Black" charset="0"/>
              </a:rPr>
              <a:t>Uni-Schema</a:t>
            </a:r>
          </a:p>
        </p:txBody>
      </p:sp>
      <p:cxnSp>
        <p:nvCxnSpPr>
          <p:cNvPr id="25631" name="AutoShape 31"/>
          <p:cNvCxnSpPr>
            <a:cxnSpLocks noChangeShapeType="1"/>
            <a:stCxn id="25603" idx="1"/>
            <a:endCxn id="25605" idx="5"/>
          </p:cNvCxnSpPr>
          <p:nvPr/>
        </p:nvCxnSpPr>
        <p:spPr bwMode="auto">
          <a:xfrm flipH="1" flipV="1">
            <a:off x="1106488" y="5114925"/>
            <a:ext cx="341312" cy="52387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32" name="AutoShape 32"/>
          <p:cNvCxnSpPr>
            <a:cxnSpLocks noChangeShapeType="1"/>
            <a:stCxn id="25603" idx="1"/>
            <a:endCxn id="25608" idx="6"/>
          </p:cNvCxnSpPr>
          <p:nvPr/>
        </p:nvCxnSpPr>
        <p:spPr bwMode="auto">
          <a:xfrm flipH="1" flipV="1">
            <a:off x="1219200" y="5607050"/>
            <a:ext cx="228600" cy="3175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33" name="AutoShape 33"/>
          <p:cNvCxnSpPr>
            <a:cxnSpLocks noChangeShapeType="1"/>
            <a:stCxn id="25603" idx="1"/>
            <a:endCxn id="25609" idx="7"/>
          </p:cNvCxnSpPr>
          <p:nvPr/>
        </p:nvCxnSpPr>
        <p:spPr bwMode="auto">
          <a:xfrm flipH="1">
            <a:off x="1201738" y="5638800"/>
            <a:ext cx="246062" cy="53657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34" name="AutoShape 34"/>
          <p:cNvCxnSpPr>
            <a:cxnSpLocks noChangeShapeType="1"/>
            <a:stCxn id="25613" idx="2"/>
            <a:endCxn id="25615" idx="0"/>
          </p:cNvCxnSpPr>
          <p:nvPr/>
        </p:nvCxnSpPr>
        <p:spPr bwMode="auto">
          <a:xfrm>
            <a:off x="4530725" y="4154488"/>
            <a:ext cx="2076450" cy="1255712"/>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5" name="AutoShape 35"/>
          <p:cNvCxnSpPr>
            <a:cxnSpLocks noChangeShapeType="1"/>
            <a:stCxn id="25614" idx="3"/>
            <a:endCxn id="25615" idx="1"/>
          </p:cNvCxnSpPr>
          <p:nvPr/>
        </p:nvCxnSpPr>
        <p:spPr bwMode="auto">
          <a:xfrm flipV="1">
            <a:off x="5334000" y="5638800"/>
            <a:ext cx="457200" cy="30163"/>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6" name="AutoShape 36"/>
          <p:cNvCxnSpPr>
            <a:cxnSpLocks noChangeShapeType="1"/>
            <a:stCxn id="25603" idx="3"/>
            <a:endCxn id="25614" idx="1"/>
          </p:cNvCxnSpPr>
          <p:nvPr/>
        </p:nvCxnSpPr>
        <p:spPr bwMode="auto">
          <a:xfrm>
            <a:off x="3079750" y="5638800"/>
            <a:ext cx="501650" cy="30163"/>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7" name="AutoShape 37"/>
          <p:cNvCxnSpPr>
            <a:cxnSpLocks noChangeShapeType="1"/>
            <a:stCxn id="25613" idx="0"/>
            <a:endCxn id="25602" idx="2"/>
          </p:cNvCxnSpPr>
          <p:nvPr/>
        </p:nvCxnSpPr>
        <p:spPr bwMode="auto">
          <a:xfrm flipH="1" flipV="1">
            <a:off x="2676525" y="2058988"/>
            <a:ext cx="1854200" cy="13684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8" name="AutoShape 38"/>
          <p:cNvCxnSpPr>
            <a:cxnSpLocks noChangeShapeType="1"/>
            <a:stCxn id="25616" idx="2"/>
            <a:endCxn id="25613" idx="0"/>
          </p:cNvCxnSpPr>
          <p:nvPr/>
        </p:nvCxnSpPr>
        <p:spPr bwMode="auto">
          <a:xfrm flipH="1">
            <a:off x="4530725" y="1966913"/>
            <a:ext cx="1781175" cy="14605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9" name="AutoShape 39"/>
          <p:cNvCxnSpPr>
            <a:cxnSpLocks noChangeShapeType="1"/>
            <a:stCxn id="25615" idx="0"/>
            <a:endCxn id="25617" idx="2"/>
          </p:cNvCxnSpPr>
          <p:nvPr/>
        </p:nvCxnSpPr>
        <p:spPr bwMode="auto">
          <a:xfrm flipV="1">
            <a:off x="6607175" y="4079875"/>
            <a:ext cx="387350" cy="133032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40" name="AutoShape 40"/>
          <p:cNvCxnSpPr>
            <a:cxnSpLocks noChangeShapeType="1"/>
            <a:stCxn id="25616" idx="2"/>
            <a:endCxn id="25617" idx="0"/>
          </p:cNvCxnSpPr>
          <p:nvPr/>
        </p:nvCxnSpPr>
        <p:spPr bwMode="auto">
          <a:xfrm>
            <a:off x="6311900" y="1966913"/>
            <a:ext cx="682625" cy="1385887"/>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41" name="AutoShape 41"/>
          <p:cNvCxnSpPr>
            <a:cxnSpLocks noChangeShapeType="1"/>
            <a:stCxn id="25602" idx="3"/>
            <a:endCxn id="25612" idx="1"/>
          </p:cNvCxnSpPr>
          <p:nvPr/>
        </p:nvCxnSpPr>
        <p:spPr bwMode="auto">
          <a:xfrm flipV="1">
            <a:off x="3492500" y="1736725"/>
            <a:ext cx="469900" cy="952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42" name="AutoShape 42"/>
          <p:cNvCxnSpPr>
            <a:cxnSpLocks noChangeShapeType="1"/>
            <a:stCxn id="25612" idx="3"/>
            <a:endCxn id="25616" idx="1"/>
          </p:cNvCxnSpPr>
          <p:nvPr/>
        </p:nvCxnSpPr>
        <p:spPr bwMode="auto">
          <a:xfrm>
            <a:off x="5149850" y="1736725"/>
            <a:ext cx="346075" cy="31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43" name="AutoShape 43"/>
          <p:cNvCxnSpPr>
            <a:cxnSpLocks noChangeShapeType="1"/>
            <a:stCxn id="25615" idx="2"/>
            <a:endCxn id="25624" idx="0"/>
          </p:cNvCxnSpPr>
          <p:nvPr/>
        </p:nvCxnSpPr>
        <p:spPr bwMode="auto">
          <a:xfrm flipH="1">
            <a:off x="5734050" y="5865813"/>
            <a:ext cx="873125" cy="446087"/>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44" name="AutoShape 44"/>
          <p:cNvCxnSpPr>
            <a:cxnSpLocks noChangeShapeType="1"/>
            <a:stCxn id="25615" idx="2"/>
            <a:endCxn id="25627" idx="0"/>
          </p:cNvCxnSpPr>
          <p:nvPr/>
        </p:nvCxnSpPr>
        <p:spPr bwMode="auto">
          <a:xfrm>
            <a:off x="6607175" y="5865813"/>
            <a:ext cx="650875" cy="446087"/>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45" name="AutoShape 45"/>
          <p:cNvCxnSpPr>
            <a:cxnSpLocks noChangeShapeType="1"/>
            <a:stCxn id="25615" idx="3"/>
            <a:endCxn id="25623" idx="3"/>
          </p:cNvCxnSpPr>
          <p:nvPr/>
        </p:nvCxnSpPr>
        <p:spPr bwMode="auto">
          <a:xfrm flipV="1">
            <a:off x="7423150" y="5268913"/>
            <a:ext cx="519113" cy="369887"/>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46" name="AutoShape 46"/>
          <p:cNvCxnSpPr>
            <a:cxnSpLocks noChangeShapeType="1"/>
            <a:stCxn id="25615" idx="3"/>
            <a:endCxn id="25622" idx="2"/>
          </p:cNvCxnSpPr>
          <p:nvPr/>
        </p:nvCxnSpPr>
        <p:spPr bwMode="auto">
          <a:xfrm>
            <a:off x="7423150" y="5638800"/>
            <a:ext cx="312738" cy="12065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47" name="AutoShape 47"/>
          <p:cNvCxnSpPr>
            <a:cxnSpLocks noChangeShapeType="1"/>
            <a:stCxn id="25602" idx="1"/>
            <a:endCxn id="25604" idx="5"/>
          </p:cNvCxnSpPr>
          <p:nvPr/>
        </p:nvCxnSpPr>
        <p:spPr bwMode="auto">
          <a:xfrm flipH="1" flipV="1">
            <a:off x="1201738" y="1228725"/>
            <a:ext cx="658812" cy="60325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48" name="AutoShape 48"/>
          <p:cNvCxnSpPr>
            <a:cxnSpLocks noChangeShapeType="1"/>
            <a:stCxn id="25602" idx="1"/>
            <a:endCxn id="25607" idx="6"/>
          </p:cNvCxnSpPr>
          <p:nvPr/>
        </p:nvCxnSpPr>
        <p:spPr bwMode="auto">
          <a:xfrm flipH="1" flipV="1">
            <a:off x="1408113" y="1798638"/>
            <a:ext cx="452437" cy="33337"/>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49" name="AutoShape 49"/>
          <p:cNvCxnSpPr>
            <a:cxnSpLocks noChangeShapeType="1"/>
            <a:stCxn id="25602" idx="1"/>
            <a:endCxn id="25606" idx="7"/>
          </p:cNvCxnSpPr>
          <p:nvPr/>
        </p:nvCxnSpPr>
        <p:spPr bwMode="auto">
          <a:xfrm flipH="1">
            <a:off x="1201738" y="1831975"/>
            <a:ext cx="658812" cy="534988"/>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50" name="AutoShape 50"/>
          <p:cNvCxnSpPr>
            <a:cxnSpLocks noChangeShapeType="1"/>
            <a:stCxn id="25616" idx="3"/>
            <a:endCxn id="25620" idx="3"/>
          </p:cNvCxnSpPr>
          <p:nvPr/>
        </p:nvCxnSpPr>
        <p:spPr bwMode="auto">
          <a:xfrm flipV="1">
            <a:off x="7127875" y="1152525"/>
            <a:ext cx="812800" cy="587375"/>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51" name="AutoShape 51"/>
          <p:cNvCxnSpPr>
            <a:cxnSpLocks noChangeShapeType="1"/>
            <a:stCxn id="25616" idx="3"/>
            <a:endCxn id="25619" idx="2"/>
          </p:cNvCxnSpPr>
          <p:nvPr/>
        </p:nvCxnSpPr>
        <p:spPr bwMode="auto">
          <a:xfrm flipV="1">
            <a:off x="7127875" y="1720850"/>
            <a:ext cx="606425" cy="1905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52" name="AutoShape 52"/>
          <p:cNvCxnSpPr>
            <a:cxnSpLocks noChangeShapeType="1"/>
            <a:stCxn id="25616" idx="3"/>
            <a:endCxn id="25621" idx="1"/>
          </p:cNvCxnSpPr>
          <p:nvPr/>
        </p:nvCxnSpPr>
        <p:spPr bwMode="auto">
          <a:xfrm>
            <a:off x="7127875" y="1739900"/>
            <a:ext cx="812800" cy="550863"/>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25653" name="AutoShape 53"/>
          <p:cNvCxnSpPr>
            <a:cxnSpLocks noChangeShapeType="1"/>
            <a:stCxn id="25613" idx="1"/>
            <a:endCxn id="25611" idx="6"/>
          </p:cNvCxnSpPr>
          <p:nvPr/>
        </p:nvCxnSpPr>
        <p:spPr bwMode="auto">
          <a:xfrm flipH="1" flipV="1">
            <a:off x="3465513" y="3778250"/>
            <a:ext cx="471487" cy="127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25654" name="Text Box 54"/>
          <p:cNvSpPr txBox="1">
            <a:spLocks noChangeArrowheads="1"/>
          </p:cNvSpPr>
          <p:nvPr/>
        </p:nvSpPr>
        <p:spPr bwMode="auto">
          <a:xfrm>
            <a:off x="6629400" y="4800600"/>
            <a:ext cx="374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a:latin typeface="Times New Roman" charset="0"/>
              </a:rPr>
              <a:t>1</a:t>
            </a:r>
          </a:p>
        </p:txBody>
      </p:sp>
      <p:sp>
        <p:nvSpPr>
          <p:cNvPr id="25655" name="Text Box 55"/>
          <p:cNvSpPr txBox="1">
            <a:spLocks noChangeArrowheads="1"/>
          </p:cNvSpPr>
          <p:nvPr/>
        </p:nvSpPr>
        <p:spPr bwMode="auto">
          <a:xfrm>
            <a:off x="5562600" y="1066800"/>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b="1">
                <a:latin typeface="Times New Roman" charset="0"/>
              </a:rPr>
              <a:t>N</a:t>
            </a:r>
          </a:p>
        </p:txBody>
      </p:sp>
      <p:sp>
        <p:nvSpPr>
          <p:cNvPr id="25656" name="Text Box 56"/>
          <p:cNvSpPr txBox="1">
            <a:spLocks noChangeArrowheads="1"/>
          </p:cNvSpPr>
          <p:nvPr/>
        </p:nvSpPr>
        <p:spPr bwMode="auto">
          <a:xfrm>
            <a:off x="5562600" y="4800600"/>
            <a:ext cx="374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a:latin typeface="Times New Roman" charset="0"/>
              </a:rPr>
              <a:t>1</a:t>
            </a:r>
          </a:p>
        </p:txBody>
      </p:sp>
      <p:sp>
        <p:nvSpPr>
          <p:cNvPr id="25657" name="Text Box 57"/>
          <p:cNvSpPr txBox="1">
            <a:spLocks noChangeArrowheads="1"/>
          </p:cNvSpPr>
          <p:nvPr/>
        </p:nvSpPr>
        <p:spPr bwMode="auto">
          <a:xfrm>
            <a:off x="5486400" y="5562600"/>
            <a:ext cx="374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a:latin typeface="Times New Roman" charset="0"/>
              </a:rPr>
              <a:t>1</a:t>
            </a:r>
          </a:p>
        </p:txBody>
      </p:sp>
      <p:sp>
        <p:nvSpPr>
          <p:cNvPr id="25658" name="Text Box 58"/>
          <p:cNvSpPr txBox="1">
            <a:spLocks noChangeArrowheads="1"/>
          </p:cNvSpPr>
          <p:nvPr/>
        </p:nvSpPr>
        <p:spPr bwMode="auto">
          <a:xfrm>
            <a:off x="2362200" y="2057400"/>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b="1">
                <a:latin typeface="Times New Roman" charset="0"/>
              </a:rPr>
              <a:t>N</a:t>
            </a:r>
          </a:p>
        </p:txBody>
      </p:sp>
      <p:sp>
        <p:nvSpPr>
          <p:cNvPr id="25659" name="Text Box 59"/>
          <p:cNvSpPr txBox="1">
            <a:spLocks noChangeArrowheads="1"/>
          </p:cNvSpPr>
          <p:nvPr/>
        </p:nvSpPr>
        <p:spPr bwMode="auto">
          <a:xfrm>
            <a:off x="6477000" y="1981200"/>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b="1">
                <a:latin typeface="Times New Roman" charset="0"/>
              </a:rPr>
              <a:t>N</a:t>
            </a:r>
          </a:p>
        </p:txBody>
      </p:sp>
      <p:sp>
        <p:nvSpPr>
          <p:cNvPr id="25660" name="Text Box 60"/>
          <p:cNvSpPr txBox="1">
            <a:spLocks noChangeArrowheads="1"/>
          </p:cNvSpPr>
          <p:nvPr/>
        </p:nvSpPr>
        <p:spPr bwMode="auto">
          <a:xfrm>
            <a:off x="3124200" y="5562600"/>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b="1">
                <a:latin typeface="Times New Roman" charset="0"/>
              </a:rPr>
              <a:t>N</a:t>
            </a:r>
          </a:p>
        </p:txBody>
      </p:sp>
      <p:sp>
        <p:nvSpPr>
          <p:cNvPr id="25661" name="Text Box 61"/>
          <p:cNvSpPr txBox="1">
            <a:spLocks noChangeArrowheads="1"/>
          </p:cNvSpPr>
          <p:nvPr/>
        </p:nvSpPr>
        <p:spPr bwMode="auto">
          <a:xfrm>
            <a:off x="5715000" y="2286000"/>
            <a:ext cx="544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b="1">
                <a:latin typeface="Times New Roman" charset="0"/>
              </a:rPr>
              <a:t>M</a:t>
            </a:r>
          </a:p>
        </p:txBody>
      </p:sp>
      <p:sp>
        <p:nvSpPr>
          <p:cNvPr id="25662" name="Text Box 62"/>
          <p:cNvSpPr txBox="1">
            <a:spLocks noChangeArrowheads="1"/>
          </p:cNvSpPr>
          <p:nvPr/>
        </p:nvSpPr>
        <p:spPr bwMode="auto">
          <a:xfrm>
            <a:off x="6553200" y="1066800"/>
            <a:ext cx="544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b="1">
                <a:latin typeface="Times New Roman" charset="0"/>
              </a:rPr>
              <a:t>M</a:t>
            </a:r>
          </a:p>
        </p:txBody>
      </p:sp>
      <p:sp>
        <p:nvSpPr>
          <p:cNvPr id="25663" name="Text Box 63"/>
          <p:cNvSpPr txBox="1">
            <a:spLocks noChangeArrowheads="1"/>
          </p:cNvSpPr>
          <p:nvPr/>
        </p:nvSpPr>
        <p:spPr bwMode="auto">
          <a:xfrm>
            <a:off x="5029200" y="1676400"/>
            <a:ext cx="544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b="1">
                <a:latin typeface="Times New Roman" charset="0"/>
              </a:rPr>
              <a:t>M</a:t>
            </a:r>
          </a:p>
        </p:txBody>
      </p:sp>
      <p:sp>
        <p:nvSpPr>
          <p:cNvPr id="25664" name="Text Box 64"/>
          <p:cNvSpPr txBox="1">
            <a:spLocks noChangeArrowheads="1"/>
          </p:cNvSpPr>
          <p:nvPr/>
        </p:nvSpPr>
        <p:spPr bwMode="auto">
          <a:xfrm>
            <a:off x="3581400" y="1676400"/>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3000" b="1">
                <a:latin typeface="Times New Roman" charset="0"/>
              </a:rPr>
              <a:t>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85" name="Group 185"/>
          <p:cNvGraphicFramePr>
            <a:graphicFrameLocks noGrp="1"/>
          </p:cNvGraphicFramePr>
          <p:nvPr/>
        </p:nvGraphicFramePr>
        <p:xfrm>
          <a:off x="76200" y="381000"/>
          <a:ext cx="8915400" cy="4443983"/>
        </p:xfrm>
        <a:graphic>
          <a:graphicData uri="http://schemas.openxmlformats.org/drawingml/2006/table">
            <a:tbl>
              <a:tblPr/>
              <a:tblGrid>
                <a:gridCol w="990600"/>
                <a:gridCol w="2133600"/>
                <a:gridCol w="762000"/>
                <a:gridCol w="1219200"/>
                <a:gridCol w="838200"/>
                <a:gridCol w="1371600"/>
                <a:gridCol w="762000"/>
                <a:gridCol w="838200"/>
              </a:tblGrid>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2"/>
                          </a:solidFill>
                          <a:effectLst/>
                          <a:latin typeface="Tahoma" charset="0"/>
                          <a:ea typeface="ＭＳ Ｐゴシック" charset="0"/>
                        </a:rPr>
                        <a:t>gelesen Von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2"/>
                          </a:solidFill>
                          <a:effectLst/>
                          <a:latin typeface="Tahoma" charset="0"/>
                          <a:ea typeface="ＭＳ Ｐゴシック"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2"/>
                          </a:solidFill>
                          <a:effectLst/>
                          <a:latin typeface="Tahoma" charset="0"/>
                          <a:ea typeface="ＭＳ Ｐゴシック"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2"/>
                          </a:solidFill>
                          <a:effectLst/>
                          <a:latin typeface="Tahoma" charset="0"/>
                          <a:ea typeface="ＭＳ Ｐゴシック" charset="0"/>
                        </a:rPr>
                        <a:t>Rang</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2"/>
                          </a:solidFill>
                          <a:effectLst/>
                          <a:latin typeface="Tahoma" charset="0"/>
                          <a:ea typeface="ＭＳ Ｐゴシック" charset="0"/>
                        </a:rPr>
                        <a:t>Raum</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Russel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232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C4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200" b="0" i="0" u="none" strike="noStrike" cap="none" normalizeH="0" baseline="0">
                          <a:ln>
                            <a:noFill/>
                          </a:ln>
                          <a:solidFill>
                            <a:schemeClr val="tx1"/>
                          </a:solidFill>
                          <a:effectLst/>
                          <a:latin typeface="Tahoma" charset="0"/>
                          <a:ea typeface="ＭＳ Ｐゴシック" charset="0"/>
                        </a:rPr>
                        <a:t>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26" name="Text Box 152"/>
          <p:cNvSpPr txBox="1">
            <a:spLocks noChangeArrowheads="1"/>
          </p:cNvSpPr>
          <p:nvPr/>
        </p:nvSpPr>
        <p:spPr bwMode="auto">
          <a:xfrm>
            <a:off x="3048000" y="5105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de-DE">
                <a:latin typeface="Tahoma" charset="0"/>
              </a:rPr>
              <a:t>Gruppierung</a:t>
            </a:r>
          </a:p>
        </p:txBody>
      </p:sp>
      <p:sp>
        <p:nvSpPr>
          <p:cNvPr id="44127" name="Line 154"/>
          <p:cNvSpPr>
            <a:spLocks noChangeShapeType="1"/>
          </p:cNvSpPr>
          <p:nvPr/>
        </p:nvSpPr>
        <p:spPr bwMode="auto">
          <a:xfrm>
            <a:off x="3429000" y="5181600"/>
            <a:ext cx="0" cy="3810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07"/>
          <p:cNvSpPr txBox="1">
            <a:spLocks noChangeArrowheads="1"/>
          </p:cNvSpPr>
          <p:nvPr/>
        </p:nvSpPr>
        <p:spPr bwMode="auto">
          <a:xfrm>
            <a:off x="4038600" y="3429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having</a:t>
            </a:r>
            <a:r>
              <a:rPr lang="de-DE">
                <a:latin typeface="Tahoma" charset="0"/>
              </a:rPr>
              <a:t>-Bedingung</a:t>
            </a:r>
            <a:endParaRPr lang="de-DE" b="1">
              <a:latin typeface="Tahoma" charset="0"/>
            </a:endParaRPr>
          </a:p>
        </p:txBody>
      </p:sp>
      <p:sp>
        <p:nvSpPr>
          <p:cNvPr id="45059" name="Line 310"/>
          <p:cNvSpPr>
            <a:spLocks noChangeShapeType="1"/>
          </p:cNvSpPr>
          <p:nvPr/>
        </p:nvSpPr>
        <p:spPr bwMode="auto">
          <a:xfrm>
            <a:off x="3810000" y="3581400"/>
            <a:ext cx="0" cy="3048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060" name="Rectangle 304"/>
          <p:cNvSpPr>
            <a:spLocks noChangeArrowheads="1"/>
          </p:cNvSpPr>
          <p:nvPr/>
        </p:nvSpPr>
        <p:spPr bwMode="auto">
          <a:xfrm>
            <a:off x="8283575" y="159702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232</a:t>
            </a:r>
          </a:p>
        </p:txBody>
      </p:sp>
      <p:sp>
        <p:nvSpPr>
          <p:cNvPr id="45061" name="Rectangle 288"/>
          <p:cNvSpPr>
            <a:spLocks noChangeArrowheads="1"/>
          </p:cNvSpPr>
          <p:nvPr/>
        </p:nvSpPr>
        <p:spPr bwMode="auto">
          <a:xfrm>
            <a:off x="8283575" y="1962150"/>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232</a:t>
            </a:r>
          </a:p>
        </p:txBody>
      </p:sp>
      <p:sp>
        <p:nvSpPr>
          <p:cNvPr id="45062" name="Rectangle 272"/>
          <p:cNvSpPr>
            <a:spLocks noChangeArrowheads="1"/>
          </p:cNvSpPr>
          <p:nvPr/>
        </p:nvSpPr>
        <p:spPr bwMode="auto">
          <a:xfrm>
            <a:off x="8283575" y="232727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232</a:t>
            </a:r>
          </a:p>
        </p:txBody>
      </p:sp>
      <p:sp>
        <p:nvSpPr>
          <p:cNvPr id="45063" name="Rectangle 254"/>
          <p:cNvSpPr>
            <a:spLocks noChangeArrowheads="1"/>
          </p:cNvSpPr>
          <p:nvPr/>
        </p:nvSpPr>
        <p:spPr bwMode="auto">
          <a:xfrm>
            <a:off x="8283575" y="1231900"/>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226</a:t>
            </a:r>
          </a:p>
        </p:txBody>
      </p:sp>
      <p:sp>
        <p:nvSpPr>
          <p:cNvPr id="45064" name="Rectangle 231"/>
          <p:cNvSpPr>
            <a:spLocks noChangeArrowheads="1"/>
          </p:cNvSpPr>
          <p:nvPr/>
        </p:nvSpPr>
        <p:spPr bwMode="auto">
          <a:xfrm>
            <a:off x="8283575" y="501650"/>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226</a:t>
            </a:r>
          </a:p>
        </p:txBody>
      </p:sp>
      <p:sp>
        <p:nvSpPr>
          <p:cNvPr id="45065" name="Rectangle 208"/>
          <p:cNvSpPr>
            <a:spLocks noChangeArrowheads="1"/>
          </p:cNvSpPr>
          <p:nvPr/>
        </p:nvSpPr>
        <p:spPr bwMode="auto">
          <a:xfrm>
            <a:off x="8283575" y="86677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226</a:t>
            </a:r>
          </a:p>
        </p:txBody>
      </p:sp>
      <p:sp>
        <p:nvSpPr>
          <p:cNvPr id="45066" name="Rectangle 98"/>
          <p:cNvSpPr>
            <a:spLocks noChangeArrowheads="1"/>
          </p:cNvSpPr>
          <p:nvPr/>
        </p:nvSpPr>
        <p:spPr bwMode="auto">
          <a:xfrm>
            <a:off x="8283575" y="305752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7</a:t>
            </a:r>
          </a:p>
        </p:txBody>
      </p:sp>
      <p:sp>
        <p:nvSpPr>
          <p:cNvPr id="45067" name="Rectangle 157"/>
          <p:cNvSpPr>
            <a:spLocks noChangeArrowheads="1"/>
          </p:cNvSpPr>
          <p:nvPr/>
        </p:nvSpPr>
        <p:spPr bwMode="auto">
          <a:xfrm>
            <a:off x="8283575" y="2692400"/>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7</a:t>
            </a:r>
          </a:p>
        </p:txBody>
      </p:sp>
      <p:sp>
        <p:nvSpPr>
          <p:cNvPr id="45068" name="Rectangle 158"/>
          <p:cNvSpPr>
            <a:spLocks noChangeArrowheads="1"/>
          </p:cNvSpPr>
          <p:nvPr/>
        </p:nvSpPr>
        <p:spPr bwMode="auto">
          <a:xfrm>
            <a:off x="8283575" y="13652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Raum</a:t>
            </a:r>
          </a:p>
        </p:txBody>
      </p:sp>
      <p:sp>
        <p:nvSpPr>
          <p:cNvPr id="45069" name="Line 172"/>
          <p:cNvSpPr>
            <a:spLocks noChangeShapeType="1"/>
          </p:cNvSpPr>
          <p:nvPr/>
        </p:nvSpPr>
        <p:spPr bwMode="auto">
          <a:xfrm>
            <a:off x="152400" y="3422650"/>
            <a:ext cx="89916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070" name="Line 176"/>
          <p:cNvSpPr>
            <a:spLocks noChangeShapeType="1"/>
          </p:cNvSpPr>
          <p:nvPr/>
        </p:nvSpPr>
        <p:spPr bwMode="auto">
          <a:xfrm>
            <a:off x="152400" y="136525"/>
            <a:ext cx="899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071" name="Rectangle 302"/>
          <p:cNvSpPr>
            <a:spLocks noChangeArrowheads="1"/>
          </p:cNvSpPr>
          <p:nvPr/>
        </p:nvSpPr>
        <p:spPr bwMode="auto">
          <a:xfrm>
            <a:off x="7502525" y="1597025"/>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p:txBody>
      </p:sp>
      <p:sp>
        <p:nvSpPr>
          <p:cNvPr id="45072" name="Rectangle 300"/>
          <p:cNvSpPr>
            <a:spLocks noChangeArrowheads="1"/>
          </p:cNvSpPr>
          <p:nvPr/>
        </p:nvSpPr>
        <p:spPr bwMode="auto">
          <a:xfrm>
            <a:off x="6094413" y="1597025"/>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Russel</a:t>
            </a:r>
          </a:p>
        </p:txBody>
      </p:sp>
      <p:sp>
        <p:nvSpPr>
          <p:cNvPr id="45073" name="Rectangle 298"/>
          <p:cNvSpPr>
            <a:spLocks noChangeArrowheads="1"/>
          </p:cNvSpPr>
          <p:nvPr/>
        </p:nvSpPr>
        <p:spPr bwMode="auto">
          <a:xfrm>
            <a:off x="5233988" y="159702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latin typeface="Tahoma" charset="0"/>
              </a:rPr>
              <a:t>2126</a:t>
            </a:r>
          </a:p>
        </p:txBody>
      </p:sp>
      <p:sp>
        <p:nvSpPr>
          <p:cNvPr id="45074" name="Rectangle 296"/>
          <p:cNvSpPr>
            <a:spLocks noChangeArrowheads="1"/>
          </p:cNvSpPr>
          <p:nvPr/>
        </p:nvSpPr>
        <p:spPr bwMode="auto">
          <a:xfrm>
            <a:off x="3749675" y="1597025"/>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2126</a:t>
            </a:r>
          </a:p>
        </p:txBody>
      </p:sp>
      <p:sp>
        <p:nvSpPr>
          <p:cNvPr id="45075" name="Rectangle 294"/>
          <p:cNvSpPr>
            <a:spLocks noChangeArrowheads="1"/>
          </p:cNvSpPr>
          <p:nvPr/>
        </p:nvSpPr>
        <p:spPr bwMode="auto">
          <a:xfrm>
            <a:off x="3124200" y="1597025"/>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3</a:t>
            </a:r>
          </a:p>
        </p:txBody>
      </p:sp>
      <p:sp>
        <p:nvSpPr>
          <p:cNvPr id="45076" name="Rectangle 292"/>
          <p:cNvSpPr>
            <a:spLocks noChangeArrowheads="1"/>
          </p:cNvSpPr>
          <p:nvPr/>
        </p:nvSpPr>
        <p:spPr bwMode="auto">
          <a:xfrm>
            <a:off x="855663" y="1597025"/>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Erkenntnistheorie</a:t>
            </a:r>
          </a:p>
        </p:txBody>
      </p:sp>
      <p:sp>
        <p:nvSpPr>
          <p:cNvPr id="45077" name="Rectangle 290"/>
          <p:cNvSpPr>
            <a:spLocks noChangeArrowheads="1"/>
          </p:cNvSpPr>
          <p:nvPr/>
        </p:nvSpPr>
        <p:spPr bwMode="auto">
          <a:xfrm>
            <a:off x="152400" y="1597025"/>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5043</a:t>
            </a:r>
          </a:p>
        </p:txBody>
      </p:sp>
      <p:sp>
        <p:nvSpPr>
          <p:cNvPr id="45078" name="Rectangle 286"/>
          <p:cNvSpPr>
            <a:spLocks noChangeArrowheads="1"/>
          </p:cNvSpPr>
          <p:nvPr/>
        </p:nvSpPr>
        <p:spPr bwMode="auto">
          <a:xfrm>
            <a:off x="7502525" y="1962150"/>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p:txBody>
      </p:sp>
      <p:sp>
        <p:nvSpPr>
          <p:cNvPr id="45079" name="Rectangle 284"/>
          <p:cNvSpPr>
            <a:spLocks noChangeArrowheads="1"/>
          </p:cNvSpPr>
          <p:nvPr/>
        </p:nvSpPr>
        <p:spPr bwMode="auto">
          <a:xfrm>
            <a:off x="6094413" y="1962150"/>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Russel</a:t>
            </a:r>
          </a:p>
        </p:txBody>
      </p:sp>
      <p:sp>
        <p:nvSpPr>
          <p:cNvPr id="45080" name="Rectangle 282"/>
          <p:cNvSpPr>
            <a:spLocks noChangeArrowheads="1"/>
          </p:cNvSpPr>
          <p:nvPr/>
        </p:nvSpPr>
        <p:spPr bwMode="auto">
          <a:xfrm>
            <a:off x="5233988" y="1962150"/>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latin typeface="Tahoma" charset="0"/>
              </a:rPr>
              <a:t>2126</a:t>
            </a:r>
          </a:p>
        </p:txBody>
      </p:sp>
      <p:sp>
        <p:nvSpPr>
          <p:cNvPr id="45081" name="Rectangle 280"/>
          <p:cNvSpPr>
            <a:spLocks noChangeArrowheads="1"/>
          </p:cNvSpPr>
          <p:nvPr/>
        </p:nvSpPr>
        <p:spPr bwMode="auto">
          <a:xfrm>
            <a:off x="3749675" y="1962150"/>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2126</a:t>
            </a:r>
          </a:p>
        </p:txBody>
      </p:sp>
      <p:sp>
        <p:nvSpPr>
          <p:cNvPr id="45082" name="Rectangle 278"/>
          <p:cNvSpPr>
            <a:spLocks noChangeArrowheads="1"/>
          </p:cNvSpPr>
          <p:nvPr/>
        </p:nvSpPr>
        <p:spPr bwMode="auto">
          <a:xfrm>
            <a:off x="3124200" y="1962150"/>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3</a:t>
            </a:r>
          </a:p>
        </p:txBody>
      </p:sp>
      <p:sp>
        <p:nvSpPr>
          <p:cNvPr id="45083" name="Rectangle 276"/>
          <p:cNvSpPr>
            <a:spLocks noChangeArrowheads="1"/>
          </p:cNvSpPr>
          <p:nvPr/>
        </p:nvSpPr>
        <p:spPr bwMode="auto">
          <a:xfrm>
            <a:off x="855663" y="1962150"/>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Wissenschaftstheo.</a:t>
            </a:r>
          </a:p>
        </p:txBody>
      </p:sp>
      <p:sp>
        <p:nvSpPr>
          <p:cNvPr id="45084" name="Rectangle 274"/>
          <p:cNvSpPr>
            <a:spLocks noChangeArrowheads="1"/>
          </p:cNvSpPr>
          <p:nvPr/>
        </p:nvSpPr>
        <p:spPr bwMode="auto">
          <a:xfrm>
            <a:off x="152400" y="1962150"/>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5052</a:t>
            </a:r>
          </a:p>
        </p:txBody>
      </p:sp>
      <p:sp>
        <p:nvSpPr>
          <p:cNvPr id="45085" name="Rectangle 270"/>
          <p:cNvSpPr>
            <a:spLocks noChangeArrowheads="1"/>
          </p:cNvSpPr>
          <p:nvPr/>
        </p:nvSpPr>
        <p:spPr bwMode="auto">
          <a:xfrm>
            <a:off x="7502525" y="2327275"/>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p:txBody>
      </p:sp>
      <p:sp>
        <p:nvSpPr>
          <p:cNvPr id="45086" name="Rectangle 268"/>
          <p:cNvSpPr>
            <a:spLocks noChangeArrowheads="1"/>
          </p:cNvSpPr>
          <p:nvPr/>
        </p:nvSpPr>
        <p:spPr bwMode="auto">
          <a:xfrm>
            <a:off x="6094413" y="2327275"/>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Russel</a:t>
            </a:r>
          </a:p>
        </p:txBody>
      </p:sp>
      <p:sp>
        <p:nvSpPr>
          <p:cNvPr id="45087" name="Rectangle 266"/>
          <p:cNvSpPr>
            <a:spLocks noChangeArrowheads="1"/>
          </p:cNvSpPr>
          <p:nvPr/>
        </p:nvSpPr>
        <p:spPr bwMode="auto">
          <a:xfrm>
            <a:off x="5233988" y="232727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latin typeface="Tahoma" charset="0"/>
              </a:rPr>
              <a:t>2126</a:t>
            </a:r>
          </a:p>
        </p:txBody>
      </p:sp>
      <p:sp>
        <p:nvSpPr>
          <p:cNvPr id="45088" name="Rectangle 264"/>
          <p:cNvSpPr>
            <a:spLocks noChangeArrowheads="1"/>
          </p:cNvSpPr>
          <p:nvPr/>
        </p:nvSpPr>
        <p:spPr bwMode="auto">
          <a:xfrm>
            <a:off x="3749675" y="2327275"/>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2126</a:t>
            </a:r>
          </a:p>
        </p:txBody>
      </p:sp>
      <p:sp>
        <p:nvSpPr>
          <p:cNvPr id="45089" name="Rectangle 262"/>
          <p:cNvSpPr>
            <a:spLocks noChangeArrowheads="1"/>
          </p:cNvSpPr>
          <p:nvPr/>
        </p:nvSpPr>
        <p:spPr bwMode="auto">
          <a:xfrm>
            <a:off x="3124200" y="2327275"/>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a:t>
            </a:r>
          </a:p>
        </p:txBody>
      </p:sp>
      <p:sp>
        <p:nvSpPr>
          <p:cNvPr id="45090" name="Rectangle 260"/>
          <p:cNvSpPr>
            <a:spLocks noChangeArrowheads="1"/>
          </p:cNvSpPr>
          <p:nvPr/>
        </p:nvSpPr>
        <p:spPr bwMode="auto">
          <a:xfrm>
            <a:off x="855663" y="2327275"/>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Bioethik</a:t>
            </a:r>
          </a:p>
        </p:txBody>
      </p:sp>
      <p:sp>
        <p:nvSpPr>
          <p:cNvPr id="45091" name="Rectangle 258"/>
          <p:cNvSpPr>
            <a:spLocks noChangeArrowheads="1"/>
          </p:cNvSpPr>
          <p:nvPr/>
        </p:nvSpPr>
        <p:spPr bwMode="auto">
          <a:xfrm>
            <a:off x="152400" y="2327275"/>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5216</a:t>
            </a:r>
          </a:p>
        </p:txBody>
      </p:sp>
      <p:sp>
        <p:nvSpPr>
          <p:cNvPr id="45092" name="Rectangle 252"/>
          <p:cNvSpPr>
            <a:spLocks noChangeArrowheads="1"/>
          </p:cNvSpPr>
          <p:nvPr/>
        </p:nvSpPr>
        <p:spPr bwMode="auto">
          <a:xfrm>
            <a:off x="7502525" y="1231900"/>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p:txBody>
      </p:sp>
      <p:sp>
        <p:nvSpPr>
          <p:cNvPr id="45093" name="Rectangle 250"/>
          <p:cNvSpPr>
            <a:spLocks noChangeArrowheads="1"/>
          </p:cNvSpPr>
          <p:nvPr/>
        </p:nvSpPr>
        <p:spPr bwMode="auto">
          <a:xfrm>
            <a:off x="6094413" y="1231900"/>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Sokrates</a:t>
            </a:r>
          </a:p>
        </p:txBody>
      </p:sp>
      <p:sp>
        <p:nvSpPr>
          <p:cNvPr id="45094" name="Rectangle 248"/>
          <p:cNvSpPr>
            <a:spLocks noChangeArrowheads="1"/>
          </p:cNvSpPr>
          <p:nvPr/>
        </p:nvSpPr>
        <p:spPr bwMode="auto">
          <a:xfrm>
            <a:off x="5233988" y="1231900"/>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latin typeface="Tahoma" charset="0"/>
              </a:rPr>
              <a:t>2125</a:t>
            </a:r>
          </a:p>
        </p:txBody>
      </p:sp>
      <p:sp>
        <p:nvSpPr>
          <p:cNvPr id="45095" name="Rectangle 246"/>
          <p:cNvSpPr>
            <a:spLocks noChangeArrowheads="1"/>
          </p:cNvSpPr>
          <p:nvPr/>
        </p:nvSpPr>
        <p:spPr bwMode="auto">
          <a:xfrm>
            <a:off x="3749675" y="1231900"/>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2125</a:t>
            </a:r>
          </a:p>
        </p:txBody>
      </p:sp>
      <p:sp>
        <p:nvSpPr>
          <p:cNvPr id="45096" name="Rectangle 244"/>
          <p:cNvSpPr>
            <a:spLocks noChangeArrowheads="1"/>
          </p:cNvSpPr>
          <p:nvPr/>
        </p:nvSpPr>
        <p:spPr bwMode="auto">
          <a:xfrm>
            <a:off x="3124200" y="1231900"/>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4</a:t>
            </a:r>
          </a:p>
        </p:txBody>
      </p:sp>
      <p:sp>
        <p:nvSpPr>
          <p:cNvPr id="45097" name="Rectangle 242"/>
          <p:cNvSpPr>
            <a:spLocks noChangeArrowheads="1"/>
          </p:cNvSpPr>
          <p:nvPr/>
        </p:nvSpPr>
        <p:spPr bwMode="auto">
          <a:xfrm>
            <a:off x="855663" y="1231900"/>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Logik</a:t>
            </a:r>
          </a:p>
        </p:txBody>
      </p:sp>
      <p:sp>
        <p:nvSpPr>
          <p:cNvPr id="45098" name="Rectangle 240"/>
          <p:cNvSpPr>
            <a:spLocks noChangeArrowheads="1"/>
          </p:cNvSpPr>
          <p:nvPr/>
        </p:nvSpPr>
        <p:spPr bwMode="auto">
          <a:xfrm>
            <a:off x="152400" y="1231900"/>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4052</a:t>
            </a:r>
          </a:p>
        </p:txBody>
      </p:sp>
      <p:sp>
        <p:nvSpPr>
          <p:cNvPr id="45099" name="Rectangle 229"/>
          <p:cNvSpPr>
            <a:spLocks noChangeArrowheads="1"/>
          </p:cNvSpPr>
          <p:nvPr/>
        </p:nvSpPr>
        <p:spPr bwMode="auto">
          <a:xfrm>
            <a:off x="7502525" y="501650"/>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p:txBody>
      </p:sp>
      <p:sp>
        <p:nvSpPr>
          <p:cNvPr id="45100" name="Rectangle 227"/>
          <p:cNvSpPr>
            <a:spLocks noChangeArrowheads="1"/>
          </p:cNvSpPr>
          <p:nvPr/>
        </p:nvSpPr>
        <p:spPr bwMode="auto">
          <a:xfrm>
            <a:off x="6094413" y="501650"/>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Sokrates</a:t>
            </a:r>
          </a:p>
        </p:txBody>
      </p:sp>
      <p:sp>
        <p:nvSpPr>
          <p:cNvPr id="45101" name="Rectangle 225"/>
          <p:cNvSpPr>
            <a:spLocks noChangeArrowheads="1"/>
          </p:cNvSpPr>
          <p:nvPr/>
        </p:nvSpPr>
        <p:spPr bwMode="auto">
          <a:xfrm>
            <a:off x="5233988" y="501650"/>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latin typeface="Tahoma" charset="0"/>
              </a:rPr>
              <a:t>2125</a:t>
            </a:r>
          </a:p>
        </p:txBody>
      </p:sp>
      <p:sp>
        <p:nvSpPr>
          <p:cNvPr id="45102" name="Rectangle 223"/>
          <p:cNvSpPr>
            <a:spLocks noChangeArrowheads="1"/>
          </p:cNvSpPr>
          <p:nvPr/>
        </p:nvSpPr>
        <p:spPr bwMode="auto">
          <a:xfrm>
            <a:off x="3749675" y="501650"/>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2125</a:t>
            </a:r>
          </a:p>
        </p:txBody>
      </p:sp>
      <p:sp>
        <p:nvSpPr>
          <p:cNvPr id="45103" name="Rectangle 221"/>
          <p:cNvSpPr>
            <a:spLocks noChangeArrowheads="1"/>
          </p:cNvSpPr>
          <p:nvPr/>
        </p:nvSpPr>
        <p:spPr bwMode="auto">
          <a:xfrm>
            <a:off x="3124200" y="501650"/>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4</a:t>
            </a:r>
          </a:p>
        </p:txBody>
      </p:sp>
      <p:sp>
        <p:nvSpPr>
          <p:cNvPr id="45104" name="Rectangle 219"/>
          <p:cNvSpPr>
            <a:spLocks noChangeArrowheads="1"/>
          </p:cNvSpPr>
          <p:nvPr/>
        </p:nvSpPr>
        <p:spPr bwMode="auto">
          <a:xfrm>
            <a:off x="855663" y="501650"/>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Ethik</a:t>
            </a:r>
          </a:p>
        </p:txBody>
      </p:sp>
      <p:sp>
        <p:nvSpPr>
          <p:cNvPr id="45105" name="Rectangle 217"/>
          <p:cNvSpPr>
            <a:spLocks noChangeArrowheads="1"/>
          </p:cNvSpPr>
          <p:nvPr/>
        </p:nvSpPr>
        <p:spPr bwMode="auto">
          <a:xfrm>
            <a:off x="152400" y="501650"/>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5041</a:t>
            </a:r>
          </a:p>
        </p:txBody>
      </p:sp>
      <p:sp>
        <p:nvSpPr>
          <p:cNvPr id="45106" name="Rectangle 206"/>
          <p:cNvSpPr>
            <a:spLocks noChangeArrowheads="1"/>
          </p:cNvSpPr>
          <p:nvPr/>
        </p:nvSpPr>
        <p:spPr bwMode="auto">
          <a:xfrm>
            <a:off x="7502525" y="866775"/>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C4</a:t>
            </a:r>
          </a:p>
        </p:txBody>
      </p:sp>
      <p:sp>
        <p:nvSpPr>
          <p:cNvPr id="45107" name="Rectangle 204"/>
          <p:cNvSpPr>
            <a:spLocks noChangeArrowheads="1"/>
          </p:cNvSpPr>
          <p:nvPr/>
        </p:nvSpPr>
        <p:spPr bwMode="auto">
          <a:xfrm>
            <a:off x="6094413" y="866775"/>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Sokrates</a:t>
            </a:r>
          </a:p>
        </p:txBody>
      </p:sp>
      <p:sp>
        <p:nvSpPr>
          <p:cNvPr id="45108" name="Rectangle 202"/>
          <p:cNvSpPr>
            <a:spLocks noChangeArrowheads="1"/>
          </p:cNvSpPr>
          <p:nvPr/>
        </p:nvSpPr>
        <p:spPr bwMode="auto">
          <a:xfrm>
            <a:off x="5233988" y="86677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solidFill>
                  <a:schemeClr val="tx2"/>
                </a:solidFill>
                <a:latin typeface="Tahoma" charset="0"/>
              </a:rPr>
              <a:t>2125</a:t>
            </a:r>
          </a:p>
        </p:txBody>
      </p:sp>
      <p:sp>
        <p:nvSpPr>
          <p:cNvPr id="45109" name="Rectangle 200"/>
          <p:cNvSpPr>
            <a:spLocks noChangeArrowheads="1"/>
          </p:cNvSpPr>
          <p:nvPr/>
        </p:nvSpPr>
        <p:spPr bwMode="auto">
          <a:xfrm>
            <a:off x="3749675" y="866775"/>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2125</a:t>
            </a:r>
          </a:p>
        </p:txBody>
      </p:sp>
      <p:sp>
        <p:nvSpPr>
          <p:cNvPr id="45110" name="Rectangle 198"/>
          <p:cNvSpPr>
            <a:spLocks noChangeArrowheads="1"/>
          </p:cNvSpPr>
          <p:nvPr/>
        </p:nvSpPr>
        <p:spPr bwMode="auto">
          <a:xfrm>
            <a:off x="3124200" y="866775"/>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2</a:t>
            </a:r>
          </a:p>
        </p:txBody>
      </p:sp>
      <p:sp>
        <p:nvSpPr>
          <p:cNvPr id="45111" name="Rectangle 196"/>
          <p:cNvSpPr>
            <a:spLocks noChangeArrowheads="1"/>
          </p:cNvSpPr>
          <p:nvPr/>
        </p:nvSpPr>
        <p:spPr bwMode="auto">
          <a:xfrm>
            <a:off x="855663" y="866775"/>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Mäeutik</a:t>
            </a:r>
          </a:p>
        </p:txBody>
      </p:sp>
      <p:sp>
        <p:nvSpPr>
          <p:cNvPr id="45112" name="Rectangle 194"/>
          <p:cNvSpPr>
            <a:spLocks noChangeArrowheads="1"/>
          </p:cNvSpPr>
          <p:nvPr/>
        </p:nvSpPr>
        <p:spPr bwMode="auto">
          <a:xfrm>
            <a:off x="152400" y="866775"/>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5049</a:t>
            </a:r>
          </a:p>
        </p:txBody>
      </p:sp>
      <p:sp>
        <p:nvSpPr>
          <p:cNvPr id="45113" name="Rectangle 99"/>
          <p:cNvSpPr>
            <a:spLocks noChangeArrowheads="1"/>
          </p:cNvSpPr>
          <p:nvPr/>
        </p:nvSpPr>
        <p:spPr bwMode="auto">
          <a:xfrm>
            <a:off x="7502525" y="3057525"/>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p:txBody>
      </p:sp>
      <p:sp>
        <p:nvSpPr>
          <p:cNvPr id="45114" name="Rectangle 100"/>
          <p:cNvSpPr>
            <a:spLocks noChangeArrowheads="1"/>
          </p:cNvSpPr>
          <p:nvPr/>
        </p:nvSpPr>
        <p:spPr bwMode="auto">
          <a:xfrm>
            <a:off x="6094413" y="3057525"/>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Kant</a:t>
            </a:r>
          </a:p>
        </p:txBody>
      </p:sp>
      <p:sp>
        <p:nvSpPr>
          <p:cNvPr id="45115" name="Rectangle 101"/>
          <p:cNvSpPr>
            <a:spLocks noChangeArrowheads="1"/>
          </p:cNvSpPr>
          <p:nvPr/>
        </p:nvSpPr>
        <p:spPr bwMode="auto">
          <a:xfrm>
            <a:off x="5233988" y="305752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latin typeface="Tahoma" charset="0"/>
              </a:rPr>
              <a:t>2137</a:t>
            </a:r>
          </a:p>
        </p:txBody>
      </p:sp>
      <p:sp>
        <p:nvSpPr>
          <p:cNvPr id="45116" name="Rectangle 102"/>
          <p:cNvSpPr>
            <a:spLocks noChangeArrowheads="1"/>
          </p:cNvSpPr>
          <p:nvPr/>
        </p:nvSpPr>
        <p:spPr bwMode="auto">
          <a:xfrm>
            <a:off x="3749675" y="3057525"/>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2137</a:t>
            </a:r>
          </a:p>
        </p:txBody>
      </p:sp>
      <p:sp>
        <p:nvSpPr>
          <p:cNvPr id="45117" name="Rectangle 103"/>
          <p:cNvSpPr>
            <a:spLocks noChangeArrowheads="1"/>
          </p:cNvSpPr>
          <p:nvPr/>
        </p:nvSpPr>
        <p:spPr bwMode="auto">
          <a:xfrm>
            <a:off x="3124200" y="3057525"/>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4</a:t>
            </a:r>
          </a:p>
        </p:txBody>
      </p:sp>
      <p:sp>
        <p:nvSpPr>
          <p:cNvPr id="45118" name="Rectangle 104"/>
          <p:cNvSpPr>
            <a:spLocks noChangeArrowheads="1"/>
          </p:cNvSpPr>
          <p:nvPr/>
        </p:nvSpPr>
        <p:spPr bwMode="auto">
          <a:xfrm>
            <a:off x="855663" y="3057525"/>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Die 3 Kritiken</a:t>
            </a:r>
          </a:p>
        </p:txBody>
      </p:sp>
      <p:sp>
        <p:nvSpPr>
          <p:cNvPr id="45119" name="Rectangle 105"/>
          <p:cNvSpPr>
            <a:spLocks noChangeArrowheads="1"/>
          </p:cNvSpPr>
          <p:nvPr/>
        </p:nvSpPr>
        <p:spPr bwMode="auto">
          <a:xfrm>
            <a:off x="152400" y="3057525"/>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4630</a:t>
            </a:r>
          </a:p>
        </p:txBody>
      </p:sp>
      <p:sp>
        <p:nvSpPr>
          <p:cNvPr id="45120" name="Rectangle 155"/>
          <p:cNvSpPr>
            <a:spLocks noChangeArrowheads="1"/>
          </p:cNvSpPr>
          <p:nvPr/>
        </p:nvSpPr>
        <p:spPr bwMode="auto">
          <a:xfrm>
            <a:off x="7502525" y="2692400"/>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p:txBody>
      </p:sp>
      <p:sp>
        <p:nvSpPr>
          <p:cNvPr id="45121" name="Rectangle 156"/>
          <p:cNvSpPr>
            <a:spLocks noChangeArrowheads="1"/>
          </p:cNvSpPr>
          <p:nvPr/>
        </p:nvSpPr>
        <p:spPr bwMode="auto">
          <a:xfrm>
            <a:off x="7502525" y="136525"/>
            <a:ext cx="781050"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Rang</a:t>
            </a:r>
          </a:p>
        </p:txBody>
      </p:sp>
      <p:sp>
        <p:nvSpPr>
          <p:cNvPr id="45122" name="Rectangle 159"/>
          <p:cNvSpPr>
            <a:spLocks noChangeArrowheads="1"/>
          </p:cNvSpPr>
          <p:nvPr/>
        </p:nvSpPr>
        <p:spPr bwMode="auto">
          <a:xfrm>
            <a:off x="3124200" y="2692400"/>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4</a:t>
            </a:r>
          </a:p>
        </p:txBody>
      </p:sp>
      <p:sp>
        <p:nvSpPr>
          <p:cNvPr id="45123" name="Rectangle 160"/>
          <p:cNvSpPr>
            <a:spLocks noChangeArrowheads="1"/>
          </p:cNvSpPr>
          <p:nvPr/>
        </p:nvSpPr>
        <p:spPr bwMode="auto">
          <a:xfrm>
            <a:off x="3124200" y="136525"/>
            <a:ext cx="62547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solidFill>
                  <a:schemeClr val="tx2"/>
                </a:solidFill>
                <a:latin typeface="Tahoma" charset="0"/>
              </a:rPr>
              <a:t>SWS</a:t>
            </a:r>
          </a:p>
        </p:txBody>
      </p:sp>
      <p:sp>
        <p:nvSpPr>
          <p:cNvPr id="45124" name="Rectangle 161"/>
          <p:cNvSpPr>
            <a:spLocks noChangeArrowheads="1"/>
          </p:cNvSpPr>
          <p:nvPr/>
        </p:nvSpPr>
        <p:spPr bwMode="auto">
          <a:xfrm>
            <a:off x="855663" y="2692400"/>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Grundzüge</a:t>
            </a:r>
          </a:p>
        </p:txBody>
      </p:sp>
      <p:sp>
        <p:nvSpPr>
          <p:cNvPr id="45125" name="Rectangle 162"/>
          <p:cNvSpPr>
            <a:spLocks noChangeArrowheads="1"/>
          </p:cNvSpPr>
          <p:nvPr/>
        </p:nvSpPr>
        <p:spPr bwMode="auto">
          <a:xfrm>
            <a:off x="855663" y="136525"/>
            <a:ext cx="2268537"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Titel</a:t>
            </a:r>
          </a:p>
        </p:txBody>
      </p:sp>
      <p:sp>
        <p:nvSpPr>
          <p:cNvPr id="45126" name="Rectangle 163"/>
          <p:cNvSpPr>
            <a:spLocks noChangeArrowheads="1"/>
          </p:cNvSpPr>
          <p:nvPr/>
        </p:nvSpPr>
        <p:spPr bwMode="auto">
          <a:xfrm>
            <a:off x="6094413" y="136525"/>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Name</a:t>
            </a:r>
          </a:p>
        </p:txBody>
      </p:sp>
      <p:sp>
        <p:nvSpPr>
          <p:cNvPr id="45127" name="Rectangle 164"/>
          <p:cNvSpPr>
            <a:spLocks noChangeArrowheads="1"/>
          </p:cNvSpPr>
          <p:nvPr/>
        </p:nvSpPr>
        <p:spPr bwMode="auto">
          <a:xfrm>
            <a:off x="5233988" y="136525"/>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solidFill>
                  <a:schemeClr val="tx2"/>
                </a:solidFill>
                <a:latin typeface="Tahoma" charset="0"/>
              </a:rPr>
              <a:t>PersNr</a:t>
            </a:r>
          </a:p>
        </p:txBody>
      </p:sp>
      <p:sp>
        <p:nvSpPr>
          <p:cNvPr id="45128" name="Rectangle 165"/>
          <p:cNvSpPr>
            <a:spLocks noChangeArrowheads="1"/>
          </p:cNvSpPr>
          <p:nvPr/>
        </p:nvSpPr>
        <p:spPr bwMode="auto">
          <a:xfrm>
            <a:off x="3749675" y="136525"/>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solidFill>
                  <a:schemeClr val="tx2"/>
                </a:solidFill>
                <a:latin typeface="Tahoma" charset="0"/>
              </a:rPr>
              <a:t>gelesenVon</a:t>
            </a:r>
          </a:p>
        </p:txBody>
      </p:sp>
      <p:sp>
        <p:nvSpPr>
          <p:cNvPr id="45129" name="Rectangle 166"/>
          <p:cNvSpPr>
            <a:spLocks noChangeArrowheads="1"/>
          </p:cNvSpPr>
          <p:nvPr/>
        </p:nvSpPr>
        <p:spPr bwMode="auto">
          <a:xfrm>
            <a:off x="152400" y="136525"/>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solidFill>
                  <a:schemeClr val="tx2"/>
                </a:solidFill>
                <a:latin typeface="Tahoma" charset="0"/>
              </a:rPr>
              <a:t>VorlNr</a:t>
            </a:r>
          </a:p>
        </p:txBody>
      </p:sp>
      <p:sp>
        <p:nvSpPr>
          <p:cNvPr id="45130" name="Rectangle 167"/>
          <p:cNvSpPr>
            <a:spLocks noChangeArrowheads="1"/>
          </p:cNvSpPr>
          <p:nvPr/>
        </p:nvSpPr>
        <p:spPr bwMode="auto">
          <a:xfrm>
            <a:off x="6094413" y="2692400"/>
            <a:ext cx="1408112"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Kant</a:t>
            </a:r>
          </a:p>
        </p:txBody>
      </p:sp>
      <p:sp>
        <p:nvSpPr>
          <p:cNvPr id="45131" name="Rectangle 168"/>
          <p:cNvSpPr>
            <a:spLocks noChangeArrowheads="1"/>
          </p:cNvSpPr>
          <p:nvPr/>
        </p:nvSpPr>
        <p:spPr bwMode="auto">
          <a:xfrm>
            <a:off x="5233988" y="2692400"/>
            <a:ext cx="860425"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algn="r" eaLnBrk="1" hangingPunct="1"/>
            <a:r>
              <a:rPr lang="de-DE" sz="2000">
                <a:latin typeface="Tahoma" charset="0"/>
              </a:rPr>
              <a:t>2137</a:t>
            </a:r>
          </a:p>
        </p:txBody>
      </p:sp>
      <p:sp>
        <p:nvSpPr>
          <p:cNvPr id="45132" name="Rectangle 169"/>
          <p:cNvSpPr>
            <a:spLocks noChangeArrowheads="1"/>
          </p:cNvSpPr>
          <p:nvPr/>
        </p:nvSpPr>
        <p:spPr bwMode="auto">
          <a:xfrm>
            <a:off x="3749675" y="2692400"/>
            <a:ext cx="148431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2137</a:t>
            </a:r>
          </a:p>
        </p:txBody>
      </p:sp>
      <p:sp>
        <p:nvSpPr>
          <p:cNvPr id="45133" name="Rectangle 170"/>
          <p:cNvSpPr>
            <a:spLocks noChangeArrowheads="1"/>
          </p:cNvSpPr>
          <p:nvPr/>
        </p:nvSpPr>
        <p:spPr bwMode="auto">
          <a:xfrm>
            <a:off x="152400" y="2692400"/>
            <a:ext cx="703263" cy="365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5001</a:t>
            </a:r>
          </a:p>
        </p:txBody>
      </p:sp>
      <p:sp>
        <p:nvSpPr>
          <p:cNvPr id="45134" name="Line 177"/>
          <p:cNvSpPr>
            <a:spLocks noChangeShapeType="1"/>
          </p:cNvSpPr>
          <p:nvPr/>
        </p:nvSpPr>
        <p:spPr bwMode="auto">
          <a:xfrm>
            <a:off x="855663" y="136525"/>
            <a:ext cx="0" cy="328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35" name="Line 178"/>
          <p:cNvSpPr>
            <a:spLocks noChangeShapeType="1"/>
          </p:cNvSpPr>
          <p:nvPr/>
        </p:nvSpPr>
        <p:spPr bwMode="auto">
          <a:xfrm>
            <a:off x="3200400" y="136525"/>
            <a:ext cx="0" cy="328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36" name="Line 179"/>
          <p:cNvSpPr>
            <a:spLocks noChangeShapeType="1"/>
          </p:cNvSpPr>
          <p:nvPr/>
        </p:nvSpPr>
        <p:spPr bwMode="auto">
          <a:xfrm>
            <a:off x="3810000" y="136525"/>
            <a:ext cx="0" cy="328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37" name="Line 180"/>
          <p:cNvSpPr>
            <a:spLocks noChangeShapeType="1"/>
          </p:cNvSpPr>
          <p:nvPr/>
        </p:nvSpPr>
        <p:spPr bwMode="auto">
          <a:xfrm>
            <a:off x="6248400" y="136525"/>
            <a:ext cx="0" cy="328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38" name="Line 181"/>
          <p:cNvSpPr>
            <a:spLocks noChangeShapeType="1"/>
          </p:cNvSpPr>
          <p:nvPr/>
        </p:nvSpPr>
        <p:spPr bwMode="auto">
          <a:xfrm>
            <a:off x="7543800" y="142875"/>
            <a:ext cx="0" cy="328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39" name="Line 182"/>
          <p:cNvSpPr>
            <a:spLocks noChangeShapeType="1"/>
          </p:cNvSpPr>
          <p:nvPr/>
        </p:nvSpPr>
        <p:spPr bwMode="auto">
          <a:xfrm>
            <a:off x="8283575" y="136525"/>
            <a:ext cx="0" cy="328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40" name="Line 183"/>
          <p:cNvSpPr>
            <a:spLocks noChangeShapeType="1"/>
          </p:cNvSpPr>
          <p:nvPr/>
        </p:nvSpPr>
        <p:spPr bwMode="auto">
          <a:xfrm>
            <a:off x="5334000" y="136525"/>
            <a:ext cx="0" cy="328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41" name="Line 191"/>
          <p:cNvSpPr>
            <a:spLocks noChangeShapeType="1"/>
          </p:cNvSpPr>
          <p:nvPr/>
        </p:nvSpPr>
        <p:spPr bwMode="auto">
          <a:xfrm>
            <a:off x="9144000" y="136525"/>
            <a:ext cx="0" cy="1095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42" name="Line 192"/>
          <p:cNvSpPr>
            <a:spLocks noChangeShapeType="1"/>
          </p:cNvSpPr>
          <p:nvPr/>
        </p:nvSpPr>
        <p:spPr bwMode="auto">
          <a:xfrm>
            <a:off x="9144000" y="1231900"/>
            <a:ext cx="0" cy="219075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43" name="Line 195"/>
          <p:cNvSpPr>
            <a:spLocks noChangeShapeType="1"/>
          </p:cNvSpPr>
          <p:nvPr/>
        </p:nvSpPr>
        <p:spPr bwMode="auto">
          <a:xfrm>
            <a:off x="152400" y="501650"/>
            <a:ext cx="899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44" name="Line 241"/>
          <p:cNvSpPr>
            <a:spLocks noChangeShapeType="1"/>
          </p:cNvSpPr>
          <p:nvPr/>
        </p:nvSpPr>
        <p:spPr bwMode="auto">
          <a:xfrm>
            <a:off x="152400" y="1597025"/>
            <a:ext cx="8991600"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45" name="Line 259"/>
          <p:cNvSpPr>
            <a:spLocks noChangeShapeType="1"/>
          </p:cNvSpPr>
          <p:nvPr/>
        </p:nvSpPr>
        <p:spPr bwMode="auto">
          <a:xfrm>
            <a:off x="152400" y="2692400"/>
            <a:ext cx="8991600"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46" name="Line 313"/>
          <p:cNvSpPr>
            <a:spLocks noChangeShapeType="1"/>
          </p:cNvSpPr>
          <p:nvPr/>
        </p:nvSpPr>
        <p:spPr bwMode="auto">
          <a:xfrm>
            <a:off x="152400" y="152400"/>
            <a:ext cx="0" cy="3276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5147" name="Group 463"/>
          <p:cNvGrpSpPr>
            <a:grpSpLocks/>
          </p:cNvGrpSpPr>
          <p:nvPr/>
        </p:nvGrpSpPr>
        <p:grpSpPr bwMode="auto">
          <a:xfrm>
            <a:off x="228600" y="3962400"/>
            <a:ext cx="8763000" cy="2184400"/>
            <a:chOff x="144" y="2556"/>
            <a:chExt cx="5520" cy="1376"/>
          </a:xfrm>
        </p:grpSpPr>
        <p:sp>
          <p:nvSpPr>
            <p:cNvPr id="45150" name="Rectangle 394"/>
            <p:cNvSpPr>
              <a:spLocks noChangeArrowheads="1"/>
            </p:cNvSpPr>
            <p:nvPr/>
          </p:nvSpPr>
          <p:spPr bwMode="auto">
            <a:xfrm>
              <a:off x="5136" y="25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Raum</a:t>
              </a:r>
            </a:p>
          </p:txBody>
        </p:sp>
        <p:sp>
          <p:nvSpPr>
            <p:cNvPr id="45151" name="Rectangle 392"/>
            <p:cNvSpPr>
              <a:spLocks noChangeArrowheads="1"/>
            </p:cNvSpPr>
            <p:nvPr/>
          </p:nvSpPr>
          <p:spPr bwMode="auto">
            <a:xfrm>
              <a:off x="4656" y="2556"/>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Rang</a:t>
              </a:r>
            </a:p>
          </p:txBody>
        </p:sp>
        <p:sp>
          <p:nvSpPr>
            <p:cNvPr id="45152" name="Rectangle 390"/>
            <p:cNvSpPr>
              <a:spLocks noChangeArrowheads="1"/>
            </p:cNvSpPr>
            <p:nvPr/>
          </p:nvSpPr>
          <p:spPr bwMode="auto">
            <a:xfrm>
              <a:off x="3792" y="25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Name</a:t>
              </a:r>
            </a:p>
          </p:txBody>
        </p:sp>
        <p:sp>
          <p:nvSpPr>
            <p:cNvPr id="45153" name="Rectangle 388"/>
            <p:cNvSpPr>
              <a:spLocks noChangeArrowheads="1"/>
            </p:cNvSpPr>
            <p:nvPr/>
          </p:nvSpPr>
          <p:spPr bwMode="auto">
            <a:xfrm>
              <a:off x="3264" y="25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PersNr</a:t>
              </a:r>
            </a:p>
          </p:txBody>
        </p:sp>
        <p:sp>
          <p:nvSpPr>
            <p:cNvPr id="45154" name="Rectangle 386"/>
            <p:cNvSpPr>
              <a:spLocks noChangeArrowheads="1"/>
            </p:cNvSpPr>
            <p:nvPr/>
          </p:nvSpPr>
          <p:spPr bwMode="auto">
            <a:xfrm>
              <a:off x="2304" y="2556"/>
              <a:ext cx="9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gelesenVon</a:t>
              </a:r>
            </a:p>
          </p:txBody>
        </p:sp>
        <p:sp>
          <p:nvSpPr>
            <p:cNvPr id="45155" name="Rectangle 384"/>
            <p:cNvSpPr>
              <a:spLocks noChangeArrowheads="1"/>
            </p:cNvSpPr>
            <p:nvPr/>
          </p:nvSpPr>
          <p:spPr bwMode="auto">
            <a:xfrm>
              <a:off x="1824" y="2556"/>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SWS</a:t>
              </a:r>
            </a:p>
          </p:txBody>
        </p:sp>
        <p:sp>
          <p:nvSpPr>
            <p:cNvPr id="45156" name="Rectangle 382"/>
            <p:cNvSpPr>
              <a:spLocks noChangeArrowheads="1"/>
            </p:cNvSpPr>
            <p:nvPr/>
          </p:nvSpPr>
          <p:spPr bwMode="auto">
            <a:xfrm>
              <a:off x="576" y="2556"/>
              <a:ext cx="12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Titel</a:t>
              </a:r>
            </a:p>
          </p:txBody>
        </p:sp>
        <p:sp>
          <p:nvSpPr>
            <p:cNvPr id="45157" name="Rectangle 380"/>
            <p:cNvSpPr>
              <a:spLocks noChangeArrowheads="1"/>
            </p:cNvSpPr>
            <p:nvPr/>
          </p:nvSpPr>
          <p:spPr bwMode="auto">
            <a:xfrm>
              <a:off x="144" y="2556"/>
              <a:ext cx="4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VorlNr</a:t>
              </a:r>
            </a:p>
          </p:txBody>
        </p:sp>
        <p:sp>
          <p:nvSpPr>
            <p:cNvPr id="45158" name="Rectangle 322"/>
            <p:cNvSpPr>
              <a:spLocks noChangeArrowheads="1"/>
            </p:cNvSpPr>
            <p:nvPr/>
          </p:nvSpPr>
          <p:spPr bwMode="auto">
            <a:xfrm>
              <a:off x="5136" y="3494"/>
              <a:ext cx="528"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7</a:t>
              </a:r>
            </a:p>
            <a:p>
              <a:pPr eaLnBrk="1" hangingPunct="1"/>
              <a:r>
                <a:rPr lang="de-DE" sz="2000">
                  <a:latin typeface="Tahoma" charset="0"/>
                </a:rPr>
                <a:t>7</a:t>
              </a:r>
            </a:p>
          </p:txBody>
        </p:sp>
        <p:sp>
          <p:nvSpPr>
            <p:cNvPr id="45159" name="Rectangle 323"/>
            <p:cNvSpPr>
              <a:spLocks noChangeArrowheads="1"/>
            </p:cNvSpPr>
            <p:nvPr/>
          </p:nvSpPr>
          <p:spPr bwMode="auto">
            <a:xfrm>
              <a:off x="4656" y="3494"/>
              <a:ext cx="48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a:p>
              <a:pPr eaLnBrk="1" hangingPunct="1"/>
              <a:r>
                <a:rPr lang="de-DE" sz="2000">
                  <a:latin typeface="Tahoma" charset="0"/>
                </a:rPr>
                <a:t>C4</a:t>
              </a:r>
            </a:p>
          </p:txBody>
        </p:sp>
        <p:sp>
          <p:nvSpPr>
            <p:cNvPr id="45160" name="Rectangle 324"/>
            <p:cNvSpPr>
              <a:spLocks noChangeArrowheads="1"/>
            </p:cNvSpPr>
            <p:nvPr/>
          </p:nvSpPr>
          <p:spPr bwMode="auto">
            <a:xfrm>
              <a:off x="3792" y="3494"/>
              <a:ext cx="864"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Kant</a:t>
              </a:r>
            </a:p>
            <a:p>
              <a:pPr eaLnBrk="1" hangingPunct="1"/>
              <a:r>
                <a:rPr lang="de-DE" sz="2000">
                  <a:latin typeface="Tahoma" charset="0"/>
                </a:rPr>
                <a:t>Kant</a:t>
              </a:r>
            </a:p>
          </p:txBody>
        </p:sp>
        <p:sp>
          <p:nvSpPr>
            <p:cNvPr id="45161" name="Rectangle 325"/>
            <p:cNvSpPr>
              <a:spLocks noChangeArrowheads="1"/>
            </p:cNvSpPr>
            <p:nvPr/>
          </p:nvSpPr>
          <p:spPr bwMode="auto">
            <a:xfrm>
              <a:off x="3264" y="3494"/>
              <a:ext cx="528"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2137</a:t>
              </a:r>
            </a:p>
            <a:p>
              <a:pPr eaLnBrk="1" hangingPunct="1"/>
              <a:r>
                <a:rPr lang="de-DE" sz="2000">
                  <a:latin typeface="Tahoma" charset="0"/>
                </a:rPr>
                <a:t>2137</a:t>
              </a:r>
            </a:p>
          </p:txBody>
        </p:sp>
        <p:sp>
          <p:nvSpPr>
            <p:cNvPr id="45162" name="Rectangle 326"/>
            <p:cNvSpPr>
              <a:spLocks noChangeArrowheads="1"/>
            </p:cNvSpPr>
            <p:nvPr/>
          </p:nvSpPr>
          <p:spPr bwMode="auto">
            <a:xfrm>
              <a:off x="2304" y="3494"/>
              <a:ext cx="96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2137</a:t>
              </a:r>
            </a:p>
            <a:p>
              <a:pPr eaLnBrk="1" hangingPunct="1"/>
              <a:r>
                <a:rPr lang="de-DE" sz="2000">
                  <a:latin typeface="Tahoma" charset="0"/>
                </a:rPr>
                <a:t>2137</a:t>
              </a:r>
            </a:p>
          </p:txBody>
        </p:sp>
        <p:sp>
          <p:nvSpPr>
            <p:cNvPr id="45163" name="Rectangle 327"/>
            <p:cNvSpPr>
              <a:spLocks noChangeArrowheads="1"/>
            </p:cNvSpPr>
            <p:nvPr/>
          </p:nvSpPr>
          <p:spPr bwMode="auto">
            <a:xfrm>
              <a:off x="1824" y="3494"/>
              <a:ext cx="48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4</a:t>
              </a:r>
            </a:p>
            <a:p>
              <a:pPr eaLnBrk="1" hangingPunct="1"/>
              <a:r>
                <a:rPr lang="de-DE" sz="2000">
                  <a:latin typeface="Tahoma" charset="0"/>
                </a:rPr>
                <a:t>4</a:t>
              </a:r>
            </a:p>
          </p:txBody>
        </p:sp>
        <p:sp>
          <p:nvSpPr>
            <p:cNvPr id="45164" name="Rectangle 328"/>
            <p:cNvSpPr>
              <a:spLocks noChangeArrowheads="1"/>
            </p:cNvSpPr>
            <p:nvPr/>
          </p:nvSpPr>
          <p:spPr bwMode="auto">
            <a:xfrm>
              <a:off x="576" y="3494"/>
              <a:ext cx="1248"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Grundzüge</a:t>
              </a:r>
            </a:p>
            <a:p>
              <a:pPr eaLnBrk="1" hangingPunct="1"/>
              <a:r>
                <a:rPr lang="de-DE" sz="2000">
                  <a:latin typeface="Tahoma" charset="0"/>
                </a:rPr>
                <a:t>Die 3 Kritiken</a:t>
              </a:r>
            </a:p>
          </p:txBody>
        </p:sp>
        <p:sp>
          <p:nvSpPr>
            <p:cNvPr id="45165" name="Rectangle 329"/>
            <p:cNvSpPr>
              <a:spLocks noChangeArrowheads="1"/>
            </p:cNvSpPr>
            <p:nvPr/>
          </p:nvSpPr>
          <p:spPr bwMode="auto">
            <a:xfrm>
              <a:off x="144" y="3494"/>
              <a:ext cx="432"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5001</a:t>
              </a:r>
            </a:p>
            <a:p>
              <a:pPr eaLnBrk="1" hangingPunct="1"/>
              <a:r>
                <a:rPr lang="de-DE" sz="2000">
                  <a:latin typeface="Tahoma" charset="0"/>
                </a:rPr>
                <a:t>4630</a:t>
              </a:r>
            </a:p>
          </p:txBody>
        </p:sp>
        <p:sp>
          <p:nvSpPr>
            <p:cNvPr id="45166" name="Rectangle 347"/>
            <p:cNvSpPr>
              <a:spLocks noChangeArrowheads="1"/>
            </p:cNvSpPr>
            <p:nvPr/>
          </p:nvSpPr>
          <p:spPr bwMode="auto">
            <a:xfrm>
              <a:off x="4656" y="2786"/>
              <a:ext cx="480"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C4</a:t>
              </a:r>
            </a:p>
            <a:p>
              <a:pPr eaLnBrk="1" hangingPunct="1"/>
              <a:r>
                <a:rPr lang="de-DE" sz="2000">
                  <a:latin typeface="Tahoma" charset="0"/>
                </a:rPr>
                <a:t>C4</a:t>
              </a:r>
            </a:p>
            <a:p>
              <a:pPr eaLnBrk="1" hangingPunct="1"/>
              <a:r>
                <a:rPr lang="de-DE" sz="2000">
                  <a:latin typeface="Tahoma" charset="0"/>
                </a:rPr>
                <a:t>C4</a:t>
              </a:r>
            </a:p>
          </p:txBody>
        </p:sp>
        <p:sp>
          <p:nvSpPr>
            <p:cNvPr id="45167" name="Rectangle 349"/>
            <p:cNvSpPr>
              <a:spLocks noChangeArrowheads="1"/>
            </p:cNvSpPr>
            <p:nvPr/>
          </p:nvSpPr>
          <p:spPr bwMode="auto">
            <a:xfrm>
              <a:off x="5136" y="2786"/>
              <a:ext cx="52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226</a:t>
              </a:r>
            </a:p>
            <a:p>
              <a:pPr eaLnBrk="1" hangingPunct="1"/>
              <a:r>
                <a:rPr lang="de-DE" sz="2000">
                  <a:latin typeface="Tahoma" charset="0"/>
                </a:rPr>
                <a:t>226</a:t>
              </a:r>
            </a:p>
            <a:p>
              <a:pPr eaLnBrk="1" hangingPunct="1"/>
              <a:r>
                <a:rPr lang="de-DE" sz="2000">
                  <a:latin typeface="Tahoma" charset="0"/>
                </a:rPr>
                <a:t>226</a:t>
              </a:r>
            </a:p>
          </p:txBody>
        </p:sp>
        <p:sp>
          <p:nvSpPr>
            <p:cNvPr id="45168" name="Rectangle 351"/>
            <p:cNvSpPr>
              <a:spLocks noChangeArrowheads="1"/>
            </p:cNvSpPr>
            <p:nvPr/>
          </p:nvSpPr>
          <p:spPr bwMode="auto">
            <a:xfrm>
              <a:off x="1824" y="2786"/>
              <a:ext cx="480"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4</a:t>
              </a:r>
            </a:p>
            <a:p>
              <a:pPr eaLnBrk="1" hangingPunct="1"/>
              <a:r>
                <a:rPr lang="de-DE" sz="2000">
                  <a:latin typeface="Tahoma" charset="0"/>
                </a:rPr>
                <a:t>2</a:t>
              </a:r>
            </a:p>
            <a:p>
              <a:pPr eaLnBrk="1" hangingPunct="1"/>
              <a:r>
                <a:rPr lang="de-DE" sz="2000">
                  <a:latin typeface="Tahoma" charset="0"/>
                </a:rPr>
                <a:t>4</a:t>
              </a:r>
            </a:p>
          </p:txBody>
        </p:sp>
        <p:sp>
          <p:nvSpPr>
            <p:cNvPr id="45169" name="Rectangle 353"/>
            <p:cNvSpPr>
              <a:spLocks noChangeArrowheads="1"/>
            </p:cNvSpPr>
            <p:nvPr/>
          </p:nvSpPr>
          <p:spPr bwMode="auto">
            <a:xfrm>
              <a:off x="576" y="2786"/>
              <a:ext cx="124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Ethik</a:t>
              </a:r>
            </a:p>
            <a:p>
              <a:pPr eaLnBrk="1" hangingPunct="1"/>
              <a:r>
                <a:rPr lang="de-DE" sz="2000">
                  <a:latin typeface="Tahoma" charset="0"/>
                </a:rPr>
                <a:t>Mäeutik</a:t>
              </a:r>
            </a:p>
            <a:p>
              <a:pPr eaLnBrk="1" hangingPunct="1"/>
              <a:r>
                <a:rPr lang="de-DE" sz="2000">
                  <a:latin typeface="Tahoma" charset="0"/>
                </a:rPr>
                <a:t>Logik</a:t>
              </a:r>
            </a:p>
          </p:txBody>
        </p:sp>
        <p:sp>
          <p:nvSpPr>
            <p:cNvPr id="45170" name="Rectangle 359"/>
            <p:cNvSpPr>
              <a:spLocks noChangeArrowheads="1"/>
            </p:cNvSpPr>
            <p:nvPr/>
          </p:nvSpPr>
          <p:spPr bwMode="auto">
            <a:xfrm>
              <a:off x="3792" y="2786"/>
              <a:ext cx="864"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Sokrates</a:t>
              </a:r>
            </a:p>
            <a:p>
              <a:pPr eaLnBrk="1" hangingPunct="1"/>
              <a:r>
                <a:rPr lang="de-DE" sz="2000">
                  <a:latin typeface="Tahoma" charset="0"/>
                </a:rPr>
                <a:t>Sokrates</a:t>
              </a:r>
            </a:p>
            <a:p>
              <a:pPr eaLnBrk="1" hangingPunct="1"/>
              <a:r>
                <a:rPr lang="de-DE" sz="2000">
                  <a:latin typeface="Tahoma" charset="0"/>
                </a:rPr>
                <a:t>Sokrates</a:t>
              </a:r>
            </a:p>
          </p:txBody>
        </p:sp>
        <p:sp>
          <p:nvSpPr>
            <p:cNvPr id="45171" name="Rectangle 360"/>
            <p:cNvSpPr>
              <a:spLocks noChangeArrowheads="1"/>
            </p:cNvSpPr>
            <p:nvPr/>
          </p:nvSpPr>
          <p:spPr bwMode="auto">
            <a:xfrm>
              <a:off x="3264" y="2786"/>
              <a:ext cx="52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2125</a:t>
              </a:r>
            </a:p>
            <a:p>
              <a:pPr eaLnBrk="1" hangingPunct="1"/>
              <a:r>
                <a:rPr lang="de-DE" sz="2000">
                  <a:latin typeface="Tahoma" charset="0"/>
                </a:rPr>
                <a:t>2125</a:t>
              </a:r>
            </a:p>
            <a:p>
              <a:pPr eaLnBrk="1" hangingPunct="1"/>
              <a:r>
                <a:rPr lang="de-DE" sz="2000">
                  <a:latin typeface="Tahoma" charset="0"/>
                </a:rPr>
                <a:t>2125</a:t>
              </a:r>
            </a:p>
          </p:txBody>
        </p:sp>
        <p:sp>
          <p:nvSpPr>
            <p:cNvPr id="45172" name="Rectangle 361"/>
            <p:cNvSpPr>
              <a:spLocks noChangeArrowheads="1"/>
            </p:cNvSpPr>
            <p:nvPr/>
          </p:nvSpPr>
          <p:spPr bwMode="auto">
            <a:xfrm>
              <a:off x="2304" y="2786"/>
              <a:ext cx="960"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2125</a:t>
              </a:r>
            </a:p>
            <a:p>
              <a:pPr eaLnBrk="1" hangingPunct="1"/>
              <a:r>
                <a:rPr lang="de-DE" sz="2000">
                  <a:latin typeface="Tahoma" charset="0"/>
                </a:rPr>
                <a:t>2125</a:t>
              </a:r>
            </a:p>
            <a:p>
              <a:pPr eaLnBrk="1" hangingPunct="1"/>
              <a:r>
                <a:rPr lang="de-DE" sz="2000">
                  <a:latin typeface="Tahoma" charset="0"/>
                </a:rPr>
                <a:t>2125</a:t>
              </a:r>
            </a:p>
          </p:txBody>
        </p:sp>
        <p:sp>
          <p:nvSpPr>
            <p:cNvPr id="45173" name="Rectangle 362"/>
            <p:cNvSpPr>
              <a:spLocks noChangeArrowheads="1"/>
            </p:cNvSpPr>
            <p:nvPr/>
          </p:nvSpPr>
          <p:spPr bwMode="auto">
            <a:xfrm>
              <a:off x="144" y="2786"/>
              <a:ext cx="43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eaLnBrk="1" hangingPunct="1"/>
              <a:r>
                <a:rPr lang="de-DE" sz="2000">
                  <a:latin typeface="Tahoma" charset="0"/>
                </a:rPr>
                <a:t>5041</a:t>
              </a:r>
            </a:p>
            <a:p>
              <a:pPr eaLnBrk="1" hangingPunct="1"/>
              <a:r>
                <a:rPr lang="de-DE" sz="2000">
                  <a:latin typeface="Tahoma" charset="0"/>
                </a:rPr>
                <a:t>5049</a:t>
              </a:r>
            </a:p>
            <a:p>
              <a:pPr eaLnBrk="1" hangingPunct="1"/>
              <a:r>
                <a:rPr lang="de-DE" sz="2000">
                  <a:latin typeface="Tahoma" charset="0"/>
                </a:rPr>
                <a:t>4052</a:t>
              </a:r>
            </a:p>
          </p:txBody>
        </p:sp>
        <p:sp>
          <p:nvSpPr>
            <p:cNvPr id="45174" name="Line 363"/>
            <p:cNvSpPr>
              <a:spLocks noChangeShapeType="1"/>
            </p:cNvSpPr>
            <p:nvPr/>
          </p:nvSpPr>
          <p:spPr bwMode="auto">
            <a:xfrm>
              <a:off x="144" y="2556"/>
              <a:ext cx="552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75" name="Line 364"/>
            <p:cNvSpPr>
              <a:spLocks noChangeShapeType="1"/>
            </p:cNvSpPr>
            <p:nvPr/>
          </p:nvSpPr>
          <p:spPr bwMode="auto">
            <a:xfrm>
              <a:off x="144" y="3932"/>
              <a:ext cx="552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76" name="Line 365"/>
            <p:cNvSpPr>
              <a:spLocks noChangeShapeType="1"/>
            </p:cNvSpPr>
            <p:nvPr/>
          </p:nvSpPr>
          <p:spPr bwMode="auto">
            <a:xfrm>
              <a:off x="144" y="2556"/>
              <a:ext cx="0" cy="137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77" name="Line 366"/>
            <p:cNvSpPr>
              <a:spLocks noChangeShapeType="1"/>
            </p:cNvSpPr>
            <p:nvPr/>
          </p:nvSpPr>
          <p:spPr bwMode="auto">
            <a:xfrm>
              <a:off x="5664" y="2556"/>
              <a:ext cx="0" cy="137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78" name="Line 369"/>
            <p:cNvSpPr>
              <a:spLocks noChangeShapeType="1"/>
            </p:cNvSpPr>
            <p:nvPr/>
          </p:nvSpPr>
          <p:spPr bwMode="auto">
            <a:xfrm>
              <a:off x="576" y="2556"/>
              <a:ext cx="0" cy="1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79" name="Line 370"/>
            <p:cNvSpPr>
              <a:spLocks noChangeShapeType="1"/>
            </p:cNvSpPr>
            <p:nvPr/>
          </p:nvSpPr>
          <p:spPr bwMode="auto">
            <a:xfrm>
              <a:off x="1824" y="2556"/>
              <a:ext cx="0" cy="1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80" name="Line 371"/>
            <p:cNvSpPr>
              <a:spLocks noChangeShapeType="1"/>
            </p:cNvSpPr>
            <p:nvPr/>
          </p:nvSpPr>
          <p:spPr bwMode="auto">
            <a:xfrm>
              <a:off x="2304" y="2556"/>
              <a:ext cx="0" cy="1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81" name="Line 372"/>
            <p:cNvSpPr>
              <a:spLocks noChangeShapeType="1"/>
            </p:cNvSpPr>
            <p:nvPr/>
          </p:nvSpPr>
          <p:spPr bwMode="auto">
            <a:xfrm>
              <a:off x="3792" y="2556"/>
              <a:ext cx="0" cy="1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82" name="Line 373"/>
            <p:cNvSpPr>
              <a:spLocks noChangeShapeType="1"/>
            </p:cNvSpPr>
            <p:nvPr/>
          </p:nvSpPr>
          <p:spPr bwMode="auto">
            <a:xfrm>
              <a:off x="4656" y="2556"/>
              <a:ext cx="0" cy="1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83" name="Line 374"/>
            <p:cNvSpPr>
              <a:spLocks noChangeShapeType="1"/>
            </p:cNvSpPr>
            <p:nvPr/>
          </p:nvSpPr>
          <p:spPr bwMode="auto">
            <a:xfrm>
              <a:off x="5136" y="2556"/>
              <a:ext cx="0" cy="1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84" name="Line 375"/>
            <p:cNvSpPr>
              <a:spLocks noChangeShapeType="1"/>
            </p:cNvSpPr>
            <p:nvPr/>
          </p:nvSpPr>
          <p:spPr bwMode="auto">
            <a:xfrm>
              <a:off x="3264" y="2556"/>
              <a:ext cx="0" cy="1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de-DE"/>
            </a:p>
          </p:txBody>
        </p:sp>
        <p:sp>
          <p:nvSpPr>
            <p:cNvPr id="45185" name="Line 378"/>
            <p:cNvSpPr>
              <a:spLocks noChangeShapeType="1"/>
            </p:cNvSpPr>
            <p:nvPr/>
          </p:nvSpPr>
          <p:spPr bwMode="auto">
            <a:xfrm>
              <a:off x="144" y="3494"/>
              <a:ext cx="5520"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86" name="Line 381"/>
            <p:cNvSpPr>
              <a:spLocks noChangeShapeType="1"/>
            </p:cNvSpPr>
            <p:nvPr/>
          </p:nvSpPr>
          <p:spPr bwMode="auto">
            <a:xfrm>
              <a:off x="144" y="2786"/>
              <a:ext cx="55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45148" name="Text Box 462"/>
          <p:cNvSpPr txBox="1">
            <a:spLocks noChangeArrowheads="1"/>
          </p:cNvSpPr>
          <p:nvPr/>
        </p:nvSpPr>
        <p:spPr bwMode="auto">
          <a:xfrm>
            <a:off x="4267200" y="62484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Aggregation (</a:t>
            </a:r>
            <a:r>
              <a:rPr lang="de-DE" b="1">
                <a:latin typeface="Tahoma" charset="0"/>
              </a:rPr>
              <a:t>sum</a:t>
            </a:r>
            <a:r>
              <a:rPr lang="de-DE">
                <a:latin typeface="Tahoma" charset="0"/>
              </a:rPr>
              <a:t>) und Projektion </a:t>
            </a:r>
          </a:p>
        </p:txBody>
      </p:sp>
      <p:sp>
        <p:nvSpPr>
          <p:cNvPr id="45149" name="Line 464"/>
          <p:cNvSpPr>
            <a:spLocks noChangeShapeType="1"/>
          </p:cNvSpPr>
          <p:nvPr/>
        </p:nvSpPr>
        <p:spPr bwMode="auto">
          <a:xfrm>
            <a:off x="4038600" y="6324600"/>
            <a:ext cx="0" cy="3048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12" name="Group 64"/>
          <p:cNvGraphicFramePr>
            <a:graphicFrameLocks noGrp="1"/>
          </p:cNvGraphicFramePr>
          <p:nvPr/>
        </p:nvGraphicFramePr>
        <p:xfrm>
          <a:off x="1371600" y="520700"/>
          <a:ext cx="6781800" cy="1917701"/>
        </p:xfrm>
        <a:graphic>
          <a:graphicData uri="http://schemas.openxmlformats.org/drawingml/2006/table">
            <a:tbl>
              <a:tblPr/>
              <a:tblGrid>
                <a:gridCol w="2314575"/>
                <a:gridCol w="2333625"/>
                <a:gridCol w="2133600"/>
              </a:tblGrid>
              <a:tr h="6397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2"/>
                          </a:solidFill>
                          <a:effectLst/>
                          <a:latin typeface="Tahoma" pitchFamily="34" charset="0"/>
                        </a:rPr>
                        <a:t> gelesenVon</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1" i="0" u="none" strike="noStrike" cap="none" normalizeH="0" baseline="0" smtClean="0">
                          <a:ln>
                            <a:noFill/>
                          </a:ln>
                          <a:solidFill>
                            <a:schemeClr val="tx2"/>
                          </a:solidFill>
                          <a:effectLst/>
                          <a:latin typeface="Tahoma" pitchFamily="34" charset="0"/>
                        </a:rPr>
                        <a:t>sum </a:t>
                      </a:r>
                      <a:r>
                        <a:rPr kumimoji="1" lang="de-DE" sz="2800" b="0" i="0" u="none" strike="noStrike" cap="none" normalizeH="0" baseline="0" smtClean="0">
                          <a:ln>
                            <a:noFill/>
                          </a:ln>
                          <a:solidFill>
                            <a:schemeClr val="tx2"/>
                          </a:solidFill>
                          <a:effectLst/>
                          <a:latin typeface="Tahoma" pitchFamily="34" charset="0"/>
                        </a:rPr>
                        <a:t>(SWS)</a:t>
                      </a:r>
                      <a:endParaRPr kumimoji="1" lang="de-DE" sz="2800" b="1" i="0" u="none" strike="noStrike" cap="none" normalizeH="0" baseline="0" smtClean="0">
                        <a:ln>
                          <a:noFill/>
                        </a:ln>
                        <a:solidFill>
                          <a:schemeClr val="tx2"/>
                        </a:solidFill>
                        <a:effectLst/>
                        <a:latin typeface="Tahoma"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381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2125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Sokrates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10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2137</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Kant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8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6200"/>
            <a:ext cx="9144000" cy="685800"/>
          </a:xfrm>
        </p:spPr>
        <p:txBody>
          <a:bodyPr/>
          <a:lstStyle/>
          <a:p>
            <a:r>
              <a:rPr lang="de-DE">
                <a:latin typeface="Arial Black" charset="0"/>
              </a:rPr>
              <a:t>Geschachtelte Anfrage (Forts.)</a:t>
            </a:r>
          </a:p>
        </p:txBody>
      </p:sp>
      <p:sp>
        <p:nvSpPr>
          <p:cNvPr id="47107" name="Rectangle 3"/>
          <p:cNvSpPr>
            <a:spLocks noGrp="1" noChangeArrowheads="1"/>
          </p:cNvSpPr>
          <p:nvPr>
            <p:ph type="body" idx="1"/>
          </p:nvPr>
        </p:nvSpPr>
        <p:spPr>
          <a:xfrm>
            <a:off x="0" y="990600"/>
            <a:ext cx="9144000" cy="5867400"/>
          </a:xfrm>
        </p:spPr>
        <p:txBody>
          <a:bodyPr/>
          <a:lstStyle/>
          <a:p>
            <a:pPr defTabSz="609600"/>
            <a:r>
              <a:rPr lang="de-DE">
                <a:latin typeface="Tahoma" charset="0"/>
              </a:rPr>
              <a:t>Unteranfrage in der </a:t>
            </a:r>
            <a:r>
              <a:rPr lang="de-DE" b="1">
                <a:latin typeface="Tahoma" charset="0"/>
              </a:rPr>
              <a:t>where</a:t>
            </a:r>
            <a:r>
              <a:rPr lang="de-DE">
                <a:latin typeface="Tahoma" charset="0"/>
              </a:rPr>
              <a:t>-Klausel</a:t>
            </a:r>
          </a:p>
          <a:p>
            <a:pPr defTabSz="609600"/>
            <a:r>
              <a:rPr lang="de-DE">
                <a:latin typeface="Tahoma" charset="0"/>
              </a:rPr>
              <a:t>Welche Prüfungen sind besser als durchschnittlich verlaufen?</a:t>
            </a:r>
          </a:p>
          <a:p>
            <a:pPr defTabSz="609600">
              <a:buFont typeface="Webdings" charset="0"/>
              <a:buNone/>
            </a:pPr>
            <a:r>
              <a:rPr lang="de-DE">
                <a:latin typeface="Tahoma" charset="0"/>
              </a:rPr>
              <a:t>	</a:t>
            </a:r>
          </a:p>
          <a:p>
            <a:pPr defTabSz="609600">
              <a:buFont typeface="Webdings" charset="0"/>
              <a:buNone/>
            </a:pPr>
            <a:r>
              <a:rPr lang="de-DE">
                <a:latin typeface="Tahoma" charset="0"/>
              </a:rPr>
              <a:t>   </a:t>
            </a:r>
            <a:r>
              <a:rPr lang="de-DE" b="1">
                <a:latin typeface="Tahoma" charset="0"/>
              </a:rPr>
              <a:t>select </a:t>
            </a:r>
            <a:r>
              <a:rPr lang="de-DE">
                <a:latin typeface="Tahoma" charset="0"/>
              </a:rPr>
              <a:t>*</a:t>
            </a:r>
          </a:p>
          <a:p>
            <a:pPr defTabSz="609600">
              <a:buFont typeface="Webdings" charset="0"/>
              <a:buNone/>
            </a:pPr>
            <a:r>
              <a:rPr lang="de-DE" b="1">
                <a:latin typeface="Tahoma" charset="0"/>
              </a:rPr>
              <a:t>	from </a:t>
            </a:r>
            <a:r>
              <a:rPr lang="de-DE">
                <a:latin typeface="Tahoma" charset="0"/>
              </a:rPr>
              <a:t>prüfen </a:t>
            </a:r>
          </a:p>
          <a:p>
            <a:pPr defTabSz="609600">
              <a:buFont typeface="Webdings" charset="0"/>
              <a:buNone/>
            </a:pPr>
            <a:r>
              <a:rPr lang="de-DE">
                <a:latin typeface="Tahoma" charset="0"/>
              </a:rPr>
              <a:t>	</a:t>
            </a:r>
            <a:r>
              <a:rPr lang="de-DE" b="1">
                <a:latin typeface="Tahoma" charset="0"/>
              </a:rPr>
              <a:t>where </a:t>
            </a:r>
            <a:r>
              <a:rPr lang="de-DE">
                <a:latin typeface="Tahoma" charset="0"/>
              </a:rPr>
              <a:t>Note &lt; ( </a:t>
            </a:r>
            <a:r>
              <a:rPr lang="de-DE" b="1">
                <a:latin typeface="Tahoma" charset="0"/>
              </a:rPr>
              <a:t>select avg</a:t>
            </a:r>
            <a:r>
              <a:rPr lang="de-DE">
                <a:latin typeface="Tahoma" charset="0"/>
              </a:rPr>
              <a:t> (Note)</a:t>
            </a:r>
          </a:p>
          <a:p>
            <a:pPr defTabSz="609600">
              <a:buFont typeface="Webdings" charset="0"/>
              <a:buNone/>
            </a:pPr>
            <a:r>
              <a:rPr lang="de-DE">
                <a:latin typeface="Tahoma" charset="0"/>
              </a:rPr>
              <a:t>				         </a:t>
            </a:r>
            <a:r>
              <a:rPr lang="de-DE" b="1">
                <a:latin typeface="Tahoma" charset="0"/>
              </a:rPr>
              <a:t>from</a:t>
            </a:r>
            <a:r>
              <a:rPr lang="de-DE">
                <a:latin typeface="Tahoma" charset="0"/>
              </a:rPr>
              <a:t> prüfen );</a:t>
            </a:r>
          </a:p>
          <a:p>
            <a:pPr defTabSz="609600">
              <a:buFont typeface="Webdings" charset="0"/>
              <a:buNone/>
            </a:pPr>
            <a:endParaRPr lang="de-DE"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76200"/>
            <a:ext cx="9144000" cy="685800"/>
          </a:xfrm>
        </p:spPr>
        <p:txBody>
          <a:bodyPr/>
          <a:lstStyle/>
          <a:p>
            <a:r>
              <a:rPr lang="de-DE">
                <a:latin typeface="Arial Black" charset="0"/>
              </a:rPr>
              <a:t>Geschachtelte Anfrage (Forts.)</a:t>
            </a:r>
          </a:p>
        </p:txBody>
      </p:sp>
      <p:sp>
        <p:nvSpPr>
          <p:cNvPr id="48131" name="Rectangle 3"/>
          <p:cNvSpPr>
            <a:spLocks noGrp="1" noChangeArrowheads="1"/>
          </p:cNvSpPr>
          <p:nvPr>
            <p:ph type="body" idx="1"/>
          </p:nvPr>
        </p:nvSpPr>
        <p:spPr>
          <a:xfrm>
            <a:off x="0" y="990600"/>
            <a:ext cx="9144000" cy="5867400"/>
          </a:xfrm>
        </p:spPr>
        <p:txBody>
          <a:bodyPr/>
          <a:lstStyle/>
          <a:p>
            <a:pPr defTabSz="609600"/>
            <a:r>
              <a:rPr lang="de-DE">
                <a:latin typeface="Tahoma" charset="0"/>
              </a:rPr>
              <a:t>Unteranfrage in der </a:t>
            </a:r>
            <a:r>
              <a:rPr lang="de-DE" b="1">
                <a:latin typeface="Tahoma" charset="0"/>
              </a:rPr>
              <a:t>select</a:t>
            </a:r>
            <a:r>
              <a:rPr lang="de-DE">
                <a:latin typeface="Tahoma" charset="0"/>
              </a:rPr>
              <a:t>-Klausel</a:t>
            </a:r>
          </a:p>
          <a:p>
            <a:pPr defTabSz="609600"/>
            <a:r>
              <a:rPr lang="de-DE">
                <a:latin typeface="Tahoma" charset="0"/>
              </a:rPr>
              <a:t>Für jedes Ergebnistupel wird die Unteranfrage ausgeführt</a:t>
            </a:r>
          </a:p>
          <a:p>
            <a:pPr defTabSz="609600"/>
            <a:r>
              <a:rPr lang="de-DE">
                <a:latin typeface="Tahoma" charset="0"/>
              </a:rPr>
              <a:t>Man beachte, dass die Unteranfrage korreliert ist (greift auf Attribute der umschließenden Anfrage zu)</a:t>
            </a:r>
          </a:p>
          <a:p>
            <a:pPr defTabSz="609600">
              <a:buFont typeface="Webdings" charset="0"/>
              <a:buNone/>
            </a:pPr>
            <a:endParaRPr lang="de-DE">
              <a:latin typeface="Tahoma" charset="0"/>
            </a:endParaRPr>
          </a:p>
          <a:p>
            <a:pPr defTabSz="609600">
              <a:buFont typeface="Webdings" charset="0"/>
              <a:buNone/>
            </a:pPr>
            <a:r>
              <a:rPr lang="de-DE">
                <a:latin typeface="Tahoma" charset="0"/>
              </a:rPr>
              <a:t>	</a:t>
            </a:r>
            <a:r>
              <a:rPr lang="de-DE" b="1">
                <a:latin typeface="Tahoma" charset="0"/>
              </a:rPr>
              <a:t>select </a:t>
            </a:r>
            <a:r>
              <a:rPr lang="de-DE">
                <a:latin typeface="Tahoma" charset="0"/>
              </a:rPr>
              <a:t>PersNr, Name, ( </a:t>
            </a:r>
            <a:r>
              <a:rPr lang="de-DE" b="1">
                <a:latin typeface="Tahoma" charset="0"/>
              </a:rPr>
              <a:t>select sum </a:t>
            </a:r>
            <a:r>
              <a:rPr lang="de-DE">
                <a:latin typeface="Tahoma" charset="0"/>
              </a:rPr>
              <a:t>(SWS) </a:t>
            </a:r>
            <a:r>
              <a:rPr lang="de-DE" b="1">
                <a:latin typeface="Tahoma" charset="0"/>
              </a:rPr>
              <a:t>as</a:t>
            </a:r>
            <a:r>
              <a:rPr lang="de-DE">
                <a:latin typeface="Tahoma" charset="0"/>
              </a:rPr>
              <a:t> Lehrbelastung					      </a:t>
            </a:r>
            <a:r>
              <a:rPr lang="de-DE" b="1">
                <a:latin typeface="Tahoma" charset="0"/>
              </a:rPr>
              <a:t>from</a:t>
            </a:r>
            <a:r>
              <a:rPr lang="de-DE">
                <a:latin typeface="Tahoma" charset="0"/>
              </a:rPr>
              <a:t> Vorlesungen</a:t>
            </a:r>
          </a:p>
          <a:p>
            <a:pPr defTabSz="609600">
              <a:buFont typeface="Webdings" charset="0"/>
              <a:buNone/>
            </a:pPr>
            <a:r>
              <a:rPr lang="de-DE">
                <a:latin typeface="Tahoma" charset="0"/>
              </a:rPr>
              <a:t>						      </a:t>
            </a:r>
            <a:r>
              <a:rPr lang="de-DE" b="1">
                <a:latin typeface="Tahoma" charset="0"/>
              </a:rPr>
              <a:t>where</a:t>
            </a:r>
            <a:r>
              <a:rPr lang="de-DE">
                <a:latin typeface="Tahoma" charset="0"/>
              </a:rPr>
              <a:t> gelesenVon=PersNr )</a:t>
            </a:r>
          </a:p>
          <a:p>
            <a:pPr defTabSz="609600">
              <a:buFont typeface="Webdings" charset="0"/>
              <a:buNone/>
            </a:pPr>
            <a:r>
              <a:rPr lang="de-DE">
                <a:latin typeface="Tahoma" charset="0"/>
              </a:rPr>
              <a:t>	</a:t>
            </a:r>
            <a:r>
              <a:rPr lang="de-DE" b="1">
                <a:latin typeface="Tahoma" charset="0"/>
              </a:rPr>
              <a:t>from</a:t>
            </a:r>
            <a:r>
              <a:rPr lang="de-DE">
                <a:latin typeface="Tahoma" charset="0"/>
              </a:rPr>
              <a:t> Professoren;</a:t>
            </a:r>
            <a:endParaRPr lang="de-DE" b="1">
              <a:latin typeface="Tahoma" charset="0"/>
            </a:endParaRPr>
          </a:p>
          <a:p>
            <a:pPr defTabSz="609600">
              <a:buFont typeface="Webdings" charset="0"/>
              <a:buNone/>
            </a:pPr>
            <a:endParaRPr lang="de-DE">
              <a:latin typeface="Tahoma" charset="0"/>
            </a:endParaRPr>
          </a:p>
          <a:p>
            <a:pPr defTabSz="609600">
              <a:buFont typeface="Webdings" charset="0"/>
              <a:buNone/>
            </a:pPr>
            <a:endParaRPr lang="de-DE"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Group 2"/>
          <p:cNvGraphicFramePr>
            <a:graphicFrameLocks noGrp="1"/>
          </p:cNvGraphicFramePr>
          <p:nvPr/>
        </p:nvGraphicFramePr>
        <p:xfrm>
          <a:off x="0" y="0"/>
          <a:ext cx="2590800" cy="2578446"/>
        </p:xfrm>
        <a:graphic>
          <a:graphicData uri="http://schemas.openxmlformats.org/drawingml/2006/table">
            <a:tbl>
              <a:tblPr/>
              <a:tblGrid>
                <a:gridCol w="609600"/>
                <a:gridCol w="914400"/>
                <a:gridCol w="533400"/>
                <a:gridCol w="533400"/>
              </a:tblGrid>
              <a:tr h="310835">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907" name="Group 51"/>
          <p:cNvGraphicFramePr>
            <a:graphicFrameLocks noGrp="1"/>
          </p:cNvGraphicFramePr>
          <p:nvPr/>
        </p:nvGraphicFramePr>
        <p:xfrm>
          <a:off x="2667000" y="0"/>
          <a:ext cx="2743200" cy="2855951"/>
        </p:xfrm>
        <a:graphic>
          <a:graphicData uri="http://schemas.openxmlformats.org/drawingml/2006/table">
            <a:tbl>
              <a:tblPr/>
              <a:tblGrid>
                <a:gridCol w="676275"/>
                <a:gridCol w="1152525"/>
                <a:gridCol w="914400"/>
              </a:tblGrid>
              <a:tr h="304793">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951"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015"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046"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092" name="Group 236"/>
          <p:cNvGraphicFramePr>
            <a:graphicFrameLocks noGrp="1"/>
          </p:cNvGraphicFramePr>
          <p:nvPr/>
        </p:nvGraphicFramePr>
        <p:xfrm>
          <a:off x="4876800" y="4267200"/>
          <a:ext cx="4267200" cy="2295525"/>
        </p:xfrm>
        <a:graphic>
          <a:graphicData uri="http://schemas.openxmlformats.org/drawingml/2006/table">
            <a:tbl>
              <a:tblPr/>
              <a:tblGrid>
                <a:gridCol w="685800"/>
                <a:gridCol w="1119188"/>
                <a:gridCol w="1776412"/>
                <a:gridCol w="685800"/>
              </a:tblGrid>
              <a:tr h="31094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136"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title"/>
          </p:nvPr>
        </p:nvSpPr>
        <p:spPr/>
        <p:txBody>
          <a:bodyPr/>
          <a:lstStyle/>
          <a:p>
            <a:r>
              <a:rPr lang="de-DE">
                <a:latin typeface="Arial Black" charset="0"/>
              </a:rPr>
              <a:t>Unkorrelierte versus korrelierte Unteranfragen</a:t>
            </a:r>
          </a:p>
        </p:txBody>
      </p:sp>
      <p:sp>
        <p:nvSpPr>
          <p:cNvPr id="50179" name="Rectangle 3"/>
          <p:cNvSpPr>
            <a:spLocks noGrp="1" noChangeArrowheads="1"/>
          </p:cNvSpPr>
          <p:nvPr>
            <p:ph type="body" idx="4294967295"/>
          </p:nvPr>
        </p:nvSpPr>
        <p:spPr>
          <a:xfrm>
            <a:off x="0" y="1295400"/>
            <a:ext cx="9144000" cy="5791200"/>
          </a:xfrm>
        </p:spPr>
        <p:txBody>
          <a:bodyPr/>
          <a:lstStyle/>
          <a:p>
            <a:pPr lvl="1">
              <a:buFont typeface="Webdings" charset="0"/>
              <a:buNone/>
            </a:pPr>
            <a:endParaRPr lang="de-DE">
              <a:latin typeface="Tahoma" charset="0"/>
            </a:endParaRPr>
          </a:p>
          <a:p>
            <a:pPr lvl="1">
              <a:buFont typeface="Webdings" charset="0"/>
              <a:buNone/>
            </a:pPr>
            <a:endParaRPr lang="de-DE">
              <a:latin typeface="Tahoma" charset="0"/>
            </a:endParaRPr>
          </a:p>
          <a:p>
            <a:pPr lvl="1">
              <a:buFont typeface="Webdings" charset="0"/>
              <a:buNone/>
            </a:pPr>
            <a:endParaRPr lang="de-DE">
              <a:latin typeface="Tahoma" charset="0"/>
            </a:endParaRPr>
          </a:p>
          <a:p>
            <a:pPr lvl="1">
              <a:buFont typeface="Webdings" charset="0"/>
              <a:buNone/>
            </a:pPr>
            <a:endParaRPr lang="de-DE">
              <a:latin typeface="Tahoma" charset="0"/>
            </a:endParaRPr>
          </a:p>
          <a:p>
            <a:pPr lvl="1">
              <a:buFont typeface="Webdings" charset="0"/>
              <a:buNone/>
            </a:pPr>
            <a:endParaRPr lang="de-DE">
              <a:latin typeface="Tahoma" charset="0"/>
            </a:endParaRPr>
          </a:p>
          <a:p>
            <a:pPr lvl="1">
              <a:buFont typeface="Webdings" charset="0"/>
              <a:buNone/>
            </a:pPr>
            <a:endParaRPr lang="de-DE">
              <a:latin typeface="Tahoma" charset="0"/>
            </a:endParaRPr>
          </a:p>
        </p:txBody>
      </p:sp>
      <p:sp>
        <p:nvSpPr>
          <p:cNvPr id="50180" name="Text Box 4"/>
          <p:cNvSpPr txBox="1">
            <a:spLocks noChangeArrowheads="1"/>
          </p:cNvSpPr>
          <p:nvPr/>
        </p:nvSpPr>
        <p:spPr bwMode="auto">
          <a:xfrm>
            <a:off x="304800" y="1392238"/>
            <a:ext cx="82296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0000"/>
              </a:spcBef>
              <a:buClr>
                <a:srgbClr val="FFFF00"/>
              </a:buClr>
              <a:buFont typeface="Webdings" charset="0"/>
              <a:buChar char="="/>
            </a:pPr>
            <a:r>
              <a:rPr lang="de-DE">
                <a:solidFill>
                  <a:srgbClr val="CC0099"/>
                </a:solidFill>
                <a:latin typeface="Tahoma" charset="0"/>
              </a:rPr>
              <a:t>korrelierte Formulierung</a:t>
            </a:r>
          </a:p>
          <a:p>
            <a:pPr lvl="1" algn="l" eaLnBrk="1" hangingPunct="1">
              <a:spcBef>
                <a:spcPct val="20000"/>
              </a:spcBef>
            </a:pPr>
            <a:r>
              <a:rPr lang="de-DE" b="1">
                <a:latin typeface="Tahoma" charset="0"/>
              </a:rPr>
              <a:t>	select</a:t>
            </a:r>
            <a:r>
              <a:rPr lang="de-DE">
                <a:latin typeface="Tahoma" charset="0"/>
              </a:rPr>
              <a:t> s.*</a:t>
            </a:r>
          </a:p>
          <a:p>
            <a:pPr lvl="1" algn="l" eaLnBrk="1" hangingPunct="1">
              <a:spcBef>
                <a:spcPct val="20000"/>
              </a:spcBef>
            </a:pPr>
            <a:r>
              <a:rPr lang="de-DE">
                <a:latin typeface="Tahoma" charset="0"/>
              </a:rPr>
              <a:t>	</a:t>
            </a:r>
            <a:r>
              <a:rPr lang="de-DE" b="1">
                <a:latin typeface="Tahoma" charset="0"/>
              </a:rPr>
              <a:t>from</a:t>
            </a:r>
            <a:r>
              <a:rPr lang="de-DE">
                <a:latin typeface="Tahoma" charset="0"/>
              </a:rPr>
              <a:t> Studenten s</a:t>
            </a:r>
          </a:p>
          <a:p>
            <a:pPr lvl="1" algn="l" eaLnBrk="1" hangingPunct="1">
              <a:spcBef>
                <a:spcPct val="20000"/>
              </a:spcBef>
            </a:pPr>
            <a:r>
              <a:rPr lang="de-DE">
                <a:latin typeface="Tahoma" charset="0"/>
              </a:rPr>
              <a:t>	</a:t>
            </a:r>
            <a:r>
              <a:rPr lang="de-DE" b="1">
                <a:latin typeface="Tahoma" charset="0"/>
              </a:rPr>
              <a:t>where</a:t>
            </a:r>
            <a:r>
              <a:rPr lang="de-DE">
                <a:latin typeface="Tahoma" charset="0"/>
              </a:rPr>
              <a:t> </a:t>
            </a:r>
            <a:r>
              <a:rPr lang="de-DE" b="1">
                <a:latin typeface="Tahoma" charset="0"/>
              </a:rPr>
              <a:t>exists</a:t>
            </a:r>
          </a:p>
          <a:p>
            <a:pPr lvl="1" algn="l" eaLnBrk="1" hangingPunct="1">
              <a:spcBef>
                <a:spcPct val="20000"/>
              </a:spcBef>
            </a:pPr>
            <a:r>
              <a:rPr lang="de-DE">
                <a:latin typeface="Tahoma" charset="0"/>
              </a:rPr>
              <a:t>		(</a:t>
            </a:r>
            <a:r>
              <a:rPr lang="de-DE" b="1">
                <a:latin typeface="Tahoma" charset="0"/>
              </a:rPr>
              <a:t>select</a:t>
            </a:r>
            <a:r>
              <a:rPr lang="de-DE">
                <a:latin typeface="Tahoma" charset="0"/>
              </a:rPr>
              <a:t> p.*</a:t>
            </a:r>
          </a:p>
          <a:p>
            <a:pPr lvl="1" algn="l" eaLnBrk="1" hangingPunct="1">
              <a:spcBef>
                <a:spcPct val="20000"/>
              </a:spcBef>
            </a:pPr>
            <a:r>
              <a:rPr lang="de-DE">
                <a:latin typeface="Tahoma" charset="0"/>
              </a:rPr>
              <a:t>		</a:t>
            </a:r>
            <a:r>
              <a:rPr lang="de-DE" b="1">
                <a:latin typeface="Tahoma" charset="0"/>
              </a:rPr>
              <a:t>from</a:t>
            </a:r>
            <a:r>
              <a:rPr lang="de-DE">
                <a:latin typeface="Tahoma" charset="0"/>
              </a:rPr>
              <a:t> Professoren</a:t>
            </a:r>
          </a:p>
          <a:p>
            <a:pPr lvl="1" algn="l" eaLnBrk="1" hangingPunct="1">
              <a:spcBef>
                <a:spcPct val="20000"/>
              </a:spcBef>
            </a:pPr>
            <a:r>
              <a:rPr lang="de-DE">
                <a:latin typeface="Tahoma" charset="0"/>
              </a:rPr>
              <a:t>		</a:t>
            </a:r>
            <a:r>
              <a:rPr lang="de-DE" b="1">
                <a:latin typeface="Tahoma" charset="0"/>
              </a:rPr>
              <a:t>where</a:t>
            </a:r>
            <a:r>
              <a:rPr lang="de-DE">
                <a:latin typeface="Tahoma" charset="0"/>
              </a:rPr>
              <a:t> p.GebDatum &gt; s.GebDatum);</a:t>
            </a:r>
          </a:p>
          <a:p>
            <a:pPr lvl="1" algn="l" eaLnBrk="1" hangingPunct="1">
              <a:spcBef>
                <a:spcPct val="20000"/>
              </a:spcBef>
            </a:pPr>
            <a:endParaRPr lang="de-DE">
              <a:latin typeface="Tahoma" charset="0"/>
            </a:endParaRPr>
          </a:p>
          <a:p>
            <a:pPr algn="l" eaLnBrk="1" hangingPunct="1">
              <a:spcBef>
                <a:spcPct val="50000"/>
              </a:spcBef>
            </a:pPr>
            <a:endParaRPr lang="de-DE">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533400"/>
            <a:ext cx="8382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50000"/>
              </a:spcBef>
              <a:buClr>
                <a:srgbClr val="FFFF00"/>
              </a:buClr>
              <a:buFont typeface="Webdings" charset="0"/>
              <a:buChar char="="/>
            </a:pPr>
            <a:r>
              <a:rPr lang="de-DE">
                <a:solidFill>
                  <a:srgbClr val="CC0099"/>
                </a:solidFill>
                <a:latin typeface="Tahoma" charset="0"/>
              </a:rPr>
              <a:t>Äquivalente unkorrelierte Formulierung</a:t>
            </a:r>
          </a:p>
          <a:p>
            <a:pPr lvl="1" algn="l" eaLnBrk="1" hangingPunct="1">
              <a:spcBef>
                <a:spcPct val="50000"/>
              </a:spcBef>
            </a:pPr>
            <a:r>
              <a:rPr lang="de-DE" b="1">
                <a:latin typeface="Tahoma" charset="0"/>
              </a:rPr>
              <a:t>	select</a:t>
            </a:r>
            <a:r>
              <a:rPr lang="de-DE">
                <a:latin typeface="Tahoma" charset="0"/>
              </a:rPr>
              <a:t> s.*</a:t>
            </a:r>
          </a:p>
          <a:p>
            <a:pPr lvl="1" algn="l" eaLnBrk="1" hangingPunct="1">
              <a:spcBef>
                <a:spcPct val="50000"/>
              </a:spcBef>
            </a:pPr>
            <a:r>
              <a:rPr lang="de-DE">
                <a:latin typeface="Tahoma" charset="0"/>
              </a:rPr>
              <a:t>	</a:t>
            </a:r>
            <a:r>
              <a:rPr lang="de-DE" b="1">
                <a:latin typeface="Tahoma" charset="0"/>
              </a:rPr>
              <a:t>from</a:t>
            </a:r>
            <a:r>
              <a:rPr lang="de-DE">
                <a:latin typeface="Tahoma" charset="0"/>
              </a:rPr>
              <a:t> Studenten s</a:t>
            </a:r>
          </a:p>
          <a:p>
            <a:pPr lvl="1" algn="l" eaLnBrk="1" hangingPunct="1">
              <a:spcBef>
                <a:spcPct val="50000"/>
              </a:spcBef>
            </a:pPr>
            <a:r>
              <a:rPr lang="de-DE">
                <a:latin typeface="Tahoma" charset="0"/>
              </a:rPr>
              <a:t>	</a:t>
            </a:r>
            <a:r>
              <a:rPr lang="de-DE" b="1">
                <a:latin typeface="Tahoma" charset="0"/>
              </a:rPr>
              <a:t>where </a:t>
            </a:r>
            <a:r>
              <a:rPr lang="de-DE">
                <a:latin typeface="Tahoma" charset="0"/>
              </a:rPr>
              <a:t>s.GebDatum &lt; </a:t>
            </a:r>
          </a:p>
          <a:p>
            <a:pPr lvl="1" algn="l" eaLnBrk="1" hangingPunct="1">
              <a:spcBef>
                <a:spcPct val="50000"/>
              </a:spcBef>
            </a:pPr>
            <a:r>
              <a:rPr lang="de-DE">
                <a:latin typeface="Tahoma" charset="0"/>
              </a:rPr>
              <a:t>		(</a:t>
            </a:r>
            <a:r>
              <a:rPr lang="de-DE" b="1">
                <a:latin typeface="Tahoma" charset="0"/>
              </a:rPr>
              <a:t>select max </a:t>
            </a:r>
            <a:r>
              <a:rPr lang="de-DE">
                <a:latin typeface="Tahoma" charset="0"/>
              </a:rPr>
              <a:t>(p.GebDatum)</a:t>
            </a:r>
          </a:p>
          <a:p>
            <a:pPr lvl="1" algn="l" eaLnBrk="1" hangingPunct="1">
              <a:spcBef>
                <a:spcPct val="50000"/>
              </a:spcBef>
            </a:pPr>
            <a:r>
              <a:rPr lang="de-DE">
                <a:latin typeface="Tahoma" charset="0"/>
              </a:rPr>
              <a:t>		 </a:t>
            </a:r>
            <a:r>
              <a:rPr lang="de-DE" b="1">
                <a:latin typeface="Tahoma" charset="0"/>
              </a:rPr>
              <a:t>from</a:t>
            </a:r>
            <a:r>
              <a:rPr lang="de-DE">
                <a:latin typeface="Tahoma" charset="0"/>
              </a:rPr>
              <a:t> Professoren p);</a:t>
            </a:r>
          </a:p>
          <a:p>
            <a:pPr algn="l" eaLnBrk="1" hangingPunct="1">
              <a:spcBef>
                <a:spcPct val="50000"/>
              </a:spcBef>
              <a:buClr>
                <a:srgbClr val="FFFF00"/>
              </a:buClr>
              <a:buFont typeface="Webdings" charset="0"/>
              <a:buChar char="="/>
            </a:pPr>
            <a:r>
              <a:rPr lang="de-DE">
                <a:latin typeface="Tahoma" charset="0"/>
              </a:rPr>
              <a:t>Vorteil: Unteranfrageergebnis kann materialisiert werden</a:t>
            </a:r>
          </a:p>
          <a:p>
            <a:pPr algn="l" eaLnBrk="1" hangingPunct="1">
              <a:spcBef>
                <a:spcPct val="50000"/>
              </a:spcBef>
              <a:buClr>
                <a:srgbClr val="FFFF00"/>
              </a:buClr>
              <a:buFont typeface="Webdings" charset="0"/>
              <a:buChar char="="/>
            </a:pPr>
            <a:r>
              <a:rPr lang="de-DE">
                <a:latin typeface="Tahoma" charset="0"/>
              </a:rPr>
              <a:t>Unteranfrage braucht nur einmal ausgewertet zu werden</a:t>
            </a:r>
          </a:p>
          <a:p>
            <a:pPr lvl="1" algn="l" eaLnBrk="1" hangingPunct="1">
              <a:spcBef>
                <a:spcPct val="50000"/>
              </a:spcBef>
            </a:pPr>
            <a:endParaRPr lang="de-DE">
              <a:latin typeface="Tahoma" charset="0"/>
            </a:endParaRPr>
          </a:p>
          <a:p>
            <a:pPr lvl="1" algn="l" eaLnBrk="1" hangingPunct="1">
              <a:spcBef>
                <a:spcPct val="50000"/>
              </a:spcBef>
            </a:pPr>
            <a:endParaRPr lang="de-DE">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143000"/>
          </a:xfrm>
        </p:spPr>
        <p:txBody>
          <a:bodyPr/>
          <a:lstStyle/>
          <a:p>
            <a:r>
              <a:rPr lang="de-DE">
                <a:latin typeface="Arial Black" charset="0"/>
              </a:rPr>
              <a:t>Entschachtelung korrelierter Unteranfragen -- Forts.</a:t>
            </a:r>
          </a:p>
        </p:txBody>
      </p:sp>
      <p:sp>
        <p:nvSpPr>
          <p:cNvPr id="52227" name="Text Box 3"/>
          <p:cNvSpPr txBox="1">
            <a:spLocks noChangeArrowheads="1"/>
          </p:cNvSpPr>
          <p:nvPr/>
        </p:nvSpPr>
        <p:spPr bwMode="auto">
          <a:xfrm>
            <a:off x="762000" y="21336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a:latin typeface="Times New Roman" charset="0"/>
            </a:endParaRPr>
          </a:p>
        </p:txBody>
      </p:sp>
      <p:sp>
        <p:nvSpPr>
          <p:cNvPr id="52228" name="Text Box 4"/>
          <p:cNvSpPr txBox="1">
            <a:spLocks noChangeArrowheads="1"/>
          </p:cNvSpPr>
          <p:nvPr/>
        </p:nvSpPr>
        <p:spPr bwMode="auto">
          <a:xfrm>
            <a:off x="-152400" y="1438275"/>
            <a:ext cx="9448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lvl="1" algn="l" eaLnBrk="1" hangingPunct="1"/>
            <a:r>
              <a:rPr lang="de-DE" b="1">
                <a:latin typeface="Tahoma" charset="0"/>
              </a:rPr>
              <a:t>select</a:t>
            </a:r>
            <a:r>
              <a:rPr lang="de-DE">
                <a:latin typeface="Tahoma" charset="0"/>
              </a:rPr>
              <a:t> a.*</a:t>
            </a:r>
          </a:p>
          <a:p>
            <a:pPr lvl="1" algn="l" eaLnBrk="1" hangingPunct="1"/>
            <a:r>
              <a:rPr lang="de-DE" b="1">
                <a:latin typeface="Tahoma" charset="0"/>
              </a:rPr>
              <a:t>from</a:t>
            </a:r>
            <a:r>
              <a:rPr lang="de-DE">
                <a:latin typeface="Tahoma" charset="0"/>
              </a:rPr>
              <a:t> Assistenten a</a:t>
            </a:r>
          </a:p>
          <a:p>
            <a:pPr lvl="1" algn="l" eaLnBrk="1" hangingPunct="1"/>
            <a:r>
              <a:rPr lang="de-DE" b="1">
                <a:latin typeface="Tahoma" charset="0"/>
              </a:rPr>
              <a:t>where exists</a:t>
            </a:r>
            <a:r>
              <a:rPr lang="de-DE">
                <a:latin typeface="Tahoma" charset="0"/>
              </a:rPr>
              <a:t> </a:t>
            </a:r>
          </a:p>
          <a:p>
            <a:pPr lvl="1" algn="l" eaLnBrk="1" hangingPunct="1"/>
            <a:r>
              <a:rPr lang="de-DE">
                <a:latin typeface="Tahoma" charset="0"/>
              </a:rPr>
              <a:t>	( </a:t>
            </a:r>
            <a:r>
              <a:rPr lang="de-DE" b="1">
                <a:latin typeface="Tahoma" charset="0"/>
              </a:rPr>
              <a:t>select</a:t>
            </a:r>
            <a:r>
              <a:rPr lang="de-DE">
                <a:latin typeface="Tahoma" charset="0"/>
              </a:rPr>
              <a:t> p.*</a:t>
            </a:r>
          </a:p>
          <a:p>
            <a:pPr lvl="1" algn="l" eaLnBrk="1" hangingPunct="1"/>
            <a:r>
              <a:rPr lang="de-DE">
                <a:latin typeface="Tahoma" charset="0"/>
              </a:rPr>
              <a:t>	  </a:t>
            </a:r>
            <a:r>
              <a:rPr lang="de-DE" b="1">
                <a:latin typeface="Tahoma" charset="0"/>
              </a:rPr>
              <a:t>from</a:t>
            </a:r>
            <a:r>
              <a:rPr lang="de-DE">
                <a:latin typeface="Tahoma" charset="0"/>
              </a:rPr>
              <a:t> Professoren p</a:t>
            </a:r>
          </a:p>
          <a:p>
            <a:pPr lvl="1" algn="l" eaLnBrk="1" hangingPunct="1"/>
            <a:r>
              <a:rPr lang="de-DE">
                <a:latin typeface="Tahoma" charset="0"/>
              </a:rPr>
              <a:t>	  </a:t>
            </a:r>
            <a:r>
              <a:rPr lang="de-DE" b="1">
                <a:latin typeface="Tahoma" charset="0"/>
              </a:rPr>
              <a:t>where</a:t>
            </a:r>
            <a:r>
              <a:rPr lang="de-DE">
                <a:latin typeface="Tahoma" charset="0"/>
              </a:rPr>
              <a:t> a.Boss = p.PersNr </a:t>
            </a:r>
            <a:r>
              <a:rPr lang="de-DE" b="1">
                <a:latin typeface="Tahoma" charset="0"/>
              </a:rPr>
              <a:t>and</a:t>
            </a:r>
            <a:r>
              <a:rPr lang="de-DE">
                <a:latin typeface="Tahoma" charset="0"/>
              </a:rPr>
              <a:t> p.GebDatum&gt;a.GebDatum);</a:t>
            </a:r>
          </a:p>
          <a:p>
            <a:pPr lvl="1" algn="l" eaLnBrk="1" hangingPunct="1"/>
            <a:endParaRPr lang="de-DE">
              <a:latin typeface="Times New Roman" charset="0"/>
            </a:endParaRPr>
          </a:p>
        </p:txBody>
      </p:sp>
      <p:sp>
        <p:nvSpPr>
          <p:cNvPr id="52229" name="Text Box 5"/>
          <p:cNvSpPr txBox="1">
            <a:spLocks noChangeArrowheads="1"/>
          </p:cNvSpPr>
          <p:nvPr/>
        </p:nvSpPr>
        <p:spPr bwMode="auto">
          <a:xfrm>
            <a:off x="0" y="4191000"/>
            <a:ext cx="8839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buClr>
                <a:srgbClr val="FFFF00"/>
              </a:buClr>
              <a:buFont typeface="Webdings" charset="0"/>
              <a:buChar char="="/>
            </a:pPr>
            <a:r>
              <a:rPr lang="de-DE">
                <a:latin typeface="Tahoma" charset="0"/>
              </a:rPr>
              <a:t>Entschachtelung durch Join</a:t>
            </a:r>
          </a:p>
          <a:p>
            <a:pPr algn="l" eaLnBrk="1" hangingPunct="1">
              <a:buClr>
                <a:srgbClr val="FFFF00"/>
              </a:buClr>
              <a:buFont typeface="Webdings" charset="0"/>
              <a:buChar char="="/>
            </a:pPr>
            <a:endParaRPr lang="de-DE">
              <a:latin typeface="Tahoma" charset="0"/>
            </a:endParaRPr>
          </a:p>
          <a:p>
            <a:pPr lvl="1" algn="l" eaLnBrk="1" hangingPunct="1"/>
            <a:r>
              <a:rPr lang="de-DE" b="1">
                <a:latin typeface="Tahoma" charset="0"/>
              </a:rPr>
              <a:t>select</a:t>
            </a:r>
            <a:r>
              <a:rPr lang="de-DE">
                <a:latin typeface="Tahoma" charset="0"/>
              </a:rPr>
              <a:t> a.*</a:t>
            </a:r>
          </a:p>
          <a:p>
            <a:pPr lvl="1" algn="l" eaLnBrk="1" hangingPunct="1"/>
            <a:r>
              <a:rPr lang="de-DE" b="1">
                <a:latin typeface="Tahoma" charset="0"/>
              </a:rPr>
              <a:t>from</a:t>
            </a:r>
            <a:r>
              <a:rPr lang="de-DE">
                <a:latin typeface="Tahoma" charset="0"/>
              </a:rPr>
              <a:t> Assistenten a, Professoren p</a:t>
            </a:r>
          </a:p>
          <a:p>
            <a:pPr lvl="1" algn="l" eaLnBrk="1" hangingPunct="1"/>
            <a:r>
              <a:rPr lang="de-DE" b="1">
                <a:latin typeface="Tahoma" charset="0"/>
              </a:rPr>
              <a:t>where </a:t>
            </a:r>
            <a:r>
              <a:rPr lang="de-DE">
                <a:latin typeface="Tahoma" charset="0"/>
              </a:rPr>
              <a:t>a.Boss=p.PersNr and p.GebDatum &gt; a.GebDatum;</a:t>
            </a:r>
            <a:endParaRPr lang="de-DE">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76200"/>
            <a:ext cx="9144000" cy="1143000"/>
          </a:xfrm>
        </p:spPr>
        <p:txBody>
          <a:bodyPr/>
          <a:lstStyle/>
          <a:p>
            <a:r>
              <a:rPr lang="de-DE">
                <a:latin typeface="Arial Black" charset="0"/>
              </a:rPr>
              <a:t>Verwertung der Ergebnismenge einer Unteranfrage</a:t>
            </a:r>
          </a:p>
        </p:txBody>
      </p:sp>
      <p:sp>
        <p:nvSpPr>
          <p:cNvPr id="53251" name="Text Box 3"/>
          <p:cNvSpPr txBox="1">
            <a:spLocks noChangeArrowheads="1"/>
          </p:cNvSpPr>
          <p:nvPr/>
        </p:nvSpPr>
        <p:spPr bwMode="auto">
          <a:xfrm>
            <a:off x="0" y="1271588"/>
            <a:ext cx="91440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tabLst>
                <a:tab pos="0" algn="l"/>
              </a:tabLst>
              <a:defRPr sz="2400">
                <a:solidFill>
                  <a:schemeClr val="tx1"/>
                </a:solidFill>
                <a:latin typeface="Arial" charset="0"/>
                <a:ea typeface="ＭＳ Ｐゴシック" charset="0"/>
              </a:defRPr>
            </a:lvl1pPr>
            <a:lvl2pPr marL="1701800" indent="-1219200">
              <a:tabLst>
                <a:tab pos="0" algn="l"/>
              </a:tabLst>
              <a:defRPr sz="2400">
                <a:solidFill>
                  <a:schemeClr val="tx1"/>
                </a:solidFill>
                <a:latin typeface="Arial" charset="0"/>
                <a:ea typeface="ＭＳ Ｐゴシック" charset="0"/>
              </a:defRPr>
            </a:lvl2pPr>
            <a:lvl3pPr marL="1143000" indent="-228600">
              <a:tabLst>
                <a:tab pos="0" algn="l"/>
              </a:tabLst>
              <a:defRPr sz="2400">
                <a:solidFill>
                  <a:schemeClr val="tx1"/>
                </a:solidFill>
                <a:latin typeface="Arial" charset="0"/>
                <a:ea typeface="ＭＳ Ｐゴシック" charset="0"/>
              </a:defRPr>
            </a:lvl3pPr>
            <a:lvl4pPr marL="1600200" indent="-228600">
              <a:tabLst>
                <a:tab pos="0" algn="l"/>
              </a:tabLst>
              <a:defRPr sz="2400">
                <a:solidFill>
                  <a:schemeClr val="tx1"/>
                </a:solidFill>
                <a:latin typeface="Arial" charset="0"/>
                <a:ea typeface="ＭＳ Ｐゴシック" charset="0"/>
              </a:defRPr>
            </a:lvl4pPr>
            <a:lvl5pPr marL="2057400" indent="-228600">
              <a:tabLst>
                <a:tab pos="0"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0"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0"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0"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0" algn="l"/>
              </a:tabLs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tmp.MatrNr, tmp.Name, tmp.VorlAnzahl</a:t>
            </a:r>
          </a:p>
          <a:p>
            <a:pPr algn="l" eaLnBrk="1" hangingPunct="1">
              <a:spcBef>
                <a:spcPct val="50000"/>
              </a:spcBef>
            </a:pPr>
            <a:r>
              <a:rPr lang="de-DE" b="1">
                <a:latin typeface="Tahoma" charset="0"/>
              </a:rPr>
              <a:t>from</a:t>
            </a:r>
            <a:r>
              <a:rPr lang="de-DE">
                <a:latin typeface="Tahoma" charset="0"/>
              </a:rPr>
              <a:t> (</a:t>
            </a:r>
            <a:r>
              <a:rPr lang="de-DE" b="1">
                <a:latin typeface="Tahoma" charset="0"/>
              </a:rPr>
              <a:t>select</a:t>
            </a:r>
            <a:r>
              <a:rPr lang="de-DE">
                <a:latin typeface="Tahoma" charset="0"/>
              </a:rPr>
              <a:t> s.MatrNr, s.Name, </a:t>
            </a:r>
            <a:r>
              <a:rPr lang="de-DE" b="1">
                <a:latin typeface="Tahoma" charset="0"/>
              </a:rPr>
              <a:t>count</a:t>
            </a:r>
            <a:r>
              <a:rPr lang="de-DE">
                <a:latin typeface="Tahoma" charset="0"/>
              </a:rPr>
              <a:t>(*) </a:t>
            </a:r>
            <a:r>
              <a:rPr lang="de-DE" b="1">
                <a:latin typeface="Tahoma" charset="0"/>
              </a:rPr>
              <a:t>as</a:t>
            </a:r>
            <a:r>
              <a:rPr lang="de-DE">
                <a:latin typeface="Tahoma" charset="0"/>
              </a:rPr>
              <a:t> VorlAnzahl</a:t>
            </a:r>
          </a:p>
          <a:p>
            <a:pPr lvl="1" algn="l" eaLnBrk="1" hangingPunct="1">
              <a:spcBef>
                <a:spcPct val="50000"/>
              </a:spcBef>
            </a:pPr>
            <a:r>
              <a:rPr lang="de-DE" b="1">
                <a:latin typeface="Tahoma" charset="0"/>
              </a:rPr>
              <a:t>     from</a:t>
            </a:r>
            <a:r>
              <a:rPr lang="de-DE">
                <a:latin typeface="Tahoma" charset="0"/>
              </a:rPr>
              <a:t> Studenten s, hören h</a:t>
            </a:r>
          </a:p>
          <a:p>
            <a:pPr lvl="1" algn="l" eaLnBrk="1" hangingPunct="1">
              <a:spcBef>
                <a:spcPct val="50000"/>
              </a:spcBef>
            </a:pPr>
            <a:r>
              <a:rPr lang="de-DE">
                <a:latin typeface="Tahoma" charset="0"/>
              </a:rPr>
              <a:t>     </a:t>
            </a:r>
            <a:r>
              <a:rPr lang="de-DE" b="1">
                <a:latin typeface="Tahoma" charset="0"/>
              </a:rPr>
              <a:t>where </a:t>
            </a:r>
            <a:r>
              <a:rPr lang="de-DE">
                <a:latin typeface="Tahoma" charset="0"/>
              </a:rPr>
              <a:t>s.MatrNr=h.MatrNr</a:t>
            </a:r>
          </a:p>
          <a:p>
            <a:pPr lvl="1" algn="l" eaLnBrk="1" hangingPunct="1">
              <a:spcBef>
                <a:spcPct val="50000"/>
              </a:spcBef>
            </a:pPr>
            <a:r>
              <a:rPr lang="de-DE" b="1">
                <a:latin typeface="Tahoma" charset="0"/>
              </a:rPr>
              <a:t>      group by </a:t>
            </a:r>
            <a:r>
              <a:rPr lang="de-DE">
                <a:latin typeface="Tahoma" charset="0"/>
              </a:rPr>
              <a:t>s.MatrNr, s.Name)  tmp</a:t>
            </a:r>
          </a:p>
          <a:p>
            <a:pPr algn="l" eaLnBrk="1" hangingPunct="1">
              <a:spcBef>
                <a:spcPct val="50000"/>
              </a:spcBef>
            </a:pPr>
            <a:r>
              <a:rPr lang="de-DE" b="1">
                <a:latin typeface="Tahoma" charset="0"/>
              </a:rPr>
              <a:t>where </a:t>
            </a:r>
            <a:r>
              <a:rPr lang="de-DE">
                <a:latin typeface="Tahoma" charset="0"/>
              </a:rPr>
              <a:t>tmp.VorlAnzahl &gt; 2;</a:t>
            </a:r>
          </a:p>
          <a:p>
            <a:pPr lvl="1" algn="l" eaLnBrk="1" hangingPunct="1">
              <a:spcBef>
                <a:spcPct val="50000"/>
              </a:spcBef>
            </a:pPr>
            <a:endParaRPr lang="de-DE">
              <a:latin typeface="Tahoma" charset="0"/>
            </a:endParaRPr>
          </a:p>
          <a:p>
            <a:pPr lvl="1" algn="l" eaLnBrk="1" hangingPunct="1">
              <a:spcBef>
                <a:spcPct val="50000"/>
              </a:spcBef>
            </a:pPr>
            <a:endParaRPr lang="de-DE" b="1">
              <a:latin typeface="Tahoma" charset="0"/>
            </a:endParaRPr>
          </a:p>
        </p:txBody>
      </p:sp>
      <p:graphicFrame>
        <p:nvGraphicFramePr>
          <p:cNvPr id="33828" name="Group 36"/>
          <p:cNvGraphicFramePr>
            <a:graphicFrameLocks noGrp="1"/>
          </p:cNvGraphicFramePr>
          <p:nvPr/>
        </p:nvGraphicFramePr>
        <p:xfrm>
          <a:off x="2438400" y="5334000"/>
          <a:ext cx="4419600" cy="1185864"/>
        </p:xfrm>
        <a:graphic>
          <a:graphicData uri="http://schemas.openxmlformats.org/drawingml/2006/table">
            <a:tbl>
              <a:tblPr/>
              <a:tblGrid>
                <a:gridCol w="1219200"/>
                <a:gridCol w="1752600"/>
                <a:gridCol w="1447800"/>
              </a:tblGrid>
              <a:tr h="3952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Tahoma" pitchFamily="34"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Tahoma" pitchFamily="34" charset="0"/>
                        </a:rPr>
                        <a:t>Name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2"/>
                          </a:solidFill>
                          <a:effectLst/>
                          <a:latin typeface="Tahoma" pitchFamily="34" charset="0"/>
                        </a:rPr>
                        <a:t>VorlAnzahl</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952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Carnap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Theophrastos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000" b="0" i="0" u="none" strike="noStrike" cap="none" normalizeH="0" baseline="0" smtClean="0">
                          <a:ln>
                            <a:noFill/>
                          </a:ln>
                          <a:solidFill>
                            <a:schemeClr val="tx1"/>
                          </a:solidFill>
                          <a:effectLst/>
                          <a:latin typeface="Tahoma" pitchFamily="34" charset="0"/>
                        </a:rPr>
                        <a:t>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Group 2"/>
          <p:cNvGraphicFramePr>
            <a:graphicFrameLocks noGrp="1"/>
          </p:cNvGraphicFramePr>
          <p:nvPr/>
        </p:nvGraphicFramePr>
        <p:xfrm>
          <a:off x="0" y="0"/>
          <a:ext cx="2590800" cy="2578446"/>
        </p:xfrm>
        <a:graphic>
          <a:graphicData uri="http://schemas.openxmlformats.org/drawingml/2006/table">
            <a:tbl>
              <a:tblPr/>
              <a:tblGrid>
                <a:gridCol w="609600"/>
                <a:gridCol w="914400"/>
                <a:gridCol w="533400"/>
                <a:gridCol w="533400"/>
              </a:tblGrid>
              <a:tr h="310835">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Professoren</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Raum</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Sokrates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226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Russel</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232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310</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309</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715" name="Group 51"/>
          <p:cNvGraphicFramePr>
            <a:graphicFrameLocks noGrp="1"/>
          </p:cNvGraphicFramePr>
          <p:nvPr/>
        </p:nvGraphicFramePr>
        <p:xfrm>
          <a:off x="2667000" y="0"/>
          <a:ext cx="2743200" cy="2855951"/>
        </p:xfrm>
        <a:graphic>
          <a:graphicData uri="http://schemas.openxmlformats.org/drawingml/2006/table">
            <a:tbl>
              <a:tblPr/>
              <a:tblGrid>
                <a:gridCol w="676275"/>
                <a:gridCol w="1152525"/>
                <a:gridCol w="914400"/>
              </a:tblGrid>
              <a:tr h="304793">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Studenten</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Semester</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Xenokrates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759" name="Group 95"/>
          <p:cNvGraphicFramePr>
            <a:graphicFrameLocks noGrp="1"/>
          </p:cNvGraphicFramePr>
          <p:nvPr/>
        </p:nvGraphicFramePr>
        <p:xfrm>
          <a:off x="5486400" y="0"/>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823" name="Group 159"/>
          <p:cNvGraphicFramePr>
            <a:graphicFrameLocks noGrp="1"/>
          </p:cNvGraphicFramePr>
          <p:nvPr/>
        </p:nvGraphicFramePr>
        <p:xfrm>
          <a:off x="228600" y="2667000"/>
          <a:ext cx="2133600" cy="2578608"/>
        </p:xfrm>
        <a:graphic>
          <a:graphicData uri="http://schemas.openxmlformats.org/drawingml/2006/table">
            <a:tbl>
              <a:tblPr/>
              <a:tblGrid>
                <a:gridCol w="1023938"/>
                <a:gridCol w="1109662"/>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854" name="Group 190"/>
          <p:cNvGraphicFramePr>
            <a:graphicFrameLocks noGrp="1"/>
          </p:cNvGraphicFramePr>
          <p:nvPr/>
        </p:nvGraphicFramePr>
        <p:xfrm>
          <a:off x="2895600" y="2873375"/>
          <a:ext cx="1905000" cy="3995928"/>
        </p:xfrm>
        <a:graphic>
          <a:graphicData uri="http://schemas.openxmlformats.org/drawingml/2006/table">
            <a:tbl>
              <a:tblPr/>
              <a:tblGrid>
                <a:gridCol w="914400"/>
                <a:gridCol w="990600"/>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hören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26120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29120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29555</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900" name="Group 236"/>
          <p:cNvGraphicFramePr>
            <a:graphicFrameLocks noGrp="1"/>
          </p:cNvGraphicFramePr>
          <p:nvPr/>
        </p:nvGraphicFramePr>
        <p:xfrm>
          <a:off x="4876800" y="4267200"/>
          <a:ext cx="4267200" cy="2295525"/>
        </p:xfrm>
        <a:graphic>
          <a:graphicData uri="http://schemas.openxmlformats.org/drawingml/2006/table">
            <a:tbl>
              <a:tblPr/>
              <a:tblGrid>
                <a:gridCol w="685800"/>
                <a:gridCol w="1119188"/>
                <a:gridCol w="1776412"/>
                <a:gridCol w="685800"/>
              </a:tblGrid>
              <a:tr h="31094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smtClean="0">
                          <a:ln>
                            <a:noFill/>
                          </a:ln>
                          <a:solidFill>
                            <a:schemeClr val="tx2"/>
                          </a:solidFill>
                          <a:effectLst/>
                          <a:latin typeface="Tahoma" pitchFamily="34" charset="0"/>
                        </a:rPr>
                        <a:t>Assistenten</a:t>
                      </a:r>
                    </a:p>
                  </a:txBody>
                  <a:tcPr marL="0" marR="0"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PerslNr</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Fachgebiet</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Boss</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3002</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Ideenlehre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3003</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Aristoteles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Syllogistik</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3004</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Wittgenstein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Sprachtheorie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3005</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Rhetikus</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Planetenbewegung</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3006</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Newton</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Keplersche Gesetze</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2127</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51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3007</a:t>
                      </a:r>
                    </a:p>
                  </a:txBody>
                  <a:tcPr marL="0" marR="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Spinoza</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Gott und Natur</a:t>
                      </a:r>
                    </a:p>
                  </a:txBody>
                  <a:tcPr marL="0" marR="0"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2126</a:t>
                      </a:r>
                    </a:p>
                  </a:txBody>
                  <a:tcPr marL="0" marR="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3944" name="Group 280"/>
          <p:cNvGraphicFramePr>
            <a:graphicFrameLocks noGrp="1"/>
          </p:cNvGraphicFramePr>
          <p:nvPr/>
        </p:nvGraphicFramePr>
        <p:xfrm>
          <a:off x="0" y="5399088"/>
          <a:ext cx="2743200" cy="1461326"/>
        </p:xfrm>
        <a:graphic>
          <a:graphicData uri="http://schemas.openxmlformats.org/drawingml/2006/table">
            <a:tbl>
              <a:tblPr/>
              <a:tblGrid>
                <a:gridCol w="676275"/>
                <a:gridCol w="771525"/>
                <a:gridCol w="609600"/>
                <a:gridCol w="685800"/>
              </a:tblGrid>
              <a:tr h="22860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prüfen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MatrNr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PersNr</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Note</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000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28106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25403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27550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a:latin typeface="Arial Black" charset="0"/>
              </a:rPr>
              <a:t>Decision-Support-Anfrag mit geschachtelten Unteranfragen</a:t>
            </a:r>
          </a:p>
        </p:txBody>
      </p:sp>
      <p:sp>
        <p:nvSpPr>
          <p:cNvPr id="54275" name="Text Box 3"/>
          <p:cNvSpPr txBox="1">
            <a:spLocks noChangeArrowheads="1"/>
          </p:cNvSpPr>
          <p:nvPr/>
        </p:nvSpPr>
        <p:spPr bwMode="auto">
          <a:xfrm>
            <a:off x="0" y="1295400"/>
            <a:ext cx="9144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28600">
              <a:tabLst>
                <a:tab pos="190500" algn="l"/>
                <a:tab pos="1054100" algn="l"/>
              </a:tabLst>
              <a:defRPr sz="2400">
                <a:solidFill>
                  <a:schemeClr val="tx1"/>
                </a:solidFill>
                <a:latin typeface="Arial" charset="0"/>
                <a:ea typeface="ＭＳ Ｐゴシック" charset="0"/>
              </a:defRPr>
            </a:lvl1pPr>
            <a:lvl2pPr marL="742950" indent="-285750" defTabSz="228600">
              <a:tabLst>
                <a:tab pos="190500" algn="l"/>
                <a:tab pos="1054100" algn="l"/>
              </a:tabLst>
              <a:defRPr sz="2400">
                <a:solidFill>
                  <a:schemeClr val="tx1"/>
                </a:solidFill>
                <a:latin typeface="Arial" charset="0"/>
                <a:ea typeface="ＭＳ Ｐゴシック" charset="0"/>
              </a:defRPr>
            </a:lvl2pPr>
            <a:lvl3pPr marL="1143000" indent="-228600" defTabSz="228600">
              <a:tabLst>
                <a:tab pos="190500" algn="l"/>
                <a:tab pos="1054100" algn="l"/>
              </a:tabLst>
              <a:defRPr sz="2400">
                <a:solidFill>
                  <a:schemeClr val="tx1"/>
                </a:solidFill>
                <a:latin typeface="Arial" charset="0"/>
                <a:ea typeface="ＭＳ Ｐゴシック" charset="0"/>
              </a:defRPr>
            </a:lvl3pPr>
            <a:lvl4pPr marL="1600200" indent="-228600" defTabSz="228600">
              <a:tabLst>
                <a:tab pos="190500" algn="l"/>
                <a:tab pos="1054100" algn="l"/>
              </a:tabLst>
              <a:defRPr sz="2400">
                <a:solidFill>
                  <a:schemeClr val="tx1"/>
                </a:solidFill>
                <a:latin typeface="Arial" charset="0"/>
                <a:ea typeface="ＭＳ Ｐゴシック" charset="0"/>
              </a:defRPr>
            </a:lvl4pPr>
            <a:lvl5pPr marL="2057400" indent="-228600" defTabSz="228600">
              <a:tabLst>
                <a:tab pos="190500" algn="l"/>
                <a:tab pos="1054100" algn="l"/>
              </a:tabLst>
              <a:defRPr sz="2400">
                <a:solidFill>
                  <a:schemeClr val="tx1"/>
                </a:solidFill>
                <a:latin typeface="Arial" charset="0"/>
                <a:ea typeface="ＭＳ Ｐゴシック" charset="0"/>
              </a:defRPr>
            </a:lvl5pPr>
            <a:lvl6pPr marL="25146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6pPr>
            <a:lvl7pPr marL="29718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7pPr>
            <a:lvl8pPr marL="34290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8pPr>
            <a:lvl9pPr marL="38862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h.VorlNr, h.AnzProVorl, g.GesamtAnz,</a:t>
            </a:r>
          </a:p>
          <a:p>
            <a:pPr algn="l" eaLnBrk="1" hangingPunct="1">
              <a:spcBef>
                <a:spcPct val="50000"/>
              </a:spcBef>
            </a:pPr>
            <a:r>
              <a:rPr lang="de-DE">
                <a:latin typeface="Tahoma" charset="0"/>
              </a:rPr>
              <a:t>		h.AnzProVorl/g.GesamtAnz </a:t>
            </a:r>
            <a:r>
              <a:rPr lang="de-DE" b="1">
                <a:latin typeface="Tahoma" charset="0"/>
              </a:rPr>
              <a:t>as</a:t>
            </a:r>
            <a:r>
              <a:rPr lang="de-DE">
                <a:latin typeface="Tahoma" charset="0"/>
              </a:rPr>
              <a:t> Marktanteil</a:t>
            </a:r>
          </a:p>
          <a:p>
            <a:pPr algn="l" eaLnBrk="1" hangingPunct="1">
              <a:spcBef>
                <a:spcPct val="50000"/>
              </a:spcBef>
            </a:pPr>
            <a:r>
              <a:rPr lang="de-DE" b="1">
                <a:latin typeface="Tahoma" charset="0"/>
              </a:rPr>
              <a:t>from</a:t>
            </a:r>
            <a:r>
              <a:rPr lang="de-DE">
                <a:latin typeface="Tahoma" charset="0"/>
              </a:rPr>
              <a:t> 	( </a:t>
            </a:r>
            <a:r>
              <a:rPr lang="de-DE" b="1">
                <a:latin typeface="Tahoma" charset="0"/>
              </a:rPr>
              <a:t>select</a:t>
            </a:r>
            <a:r>
              <a:rPr lang="de-DE">
                <a:latin typeface="Tahoma" charset="0"/>
              </a:rPr>
              <a:t> VorlNr, </a:t>
            </a:r>
            <a:r>
              <a:rPr lang="de-DE" b="1">
                <a:latin typeface="Tahoma" charset="0"/>
              </a:rPr>
              <a:t>count</a:t>
            </a:r>
            <a:r>
              <a:rPr lang="de-DE">
                <a:latin typeface="Tahoma" charset="0"/>
              </a:rPr>
              <a:t>(*) </a:t>
            </a:r>
            <a:r>
              <a:rPr lang="de-DE" b="1">
                <a:latin typeface="Tahoma" charset="0"/>
              </a:rPr>
              <a:t>as</a:t>
            </a:r>
            <a:r>
              <a:rPr lang="de-DE">
                <a:latin typeface="Tahoma" charset="0"/>
              </a:rPr>
              <a:t> AnzProVorl</a:t>
            </a:r>
          </a:p>
          <a:p>
            <a:pPr algn="l" eaLnBrk="1" hangingPunct="1">
              <a:spcBef>
                <a:spcPct val="50000"/>
              </a:spcBef>
            </a:pPr>
            <a:r>
              <a:rPr lang="de-DE">
                <a:latin typeface="Tahoma" charset="0"/>
              </a:rPr>
              <a:t>		  </a:t>
            </a:r>
            <a:r>
              <a:rPr lang="de-DE" b="1">
                <a:latin typeface="Tahoma" charset="0"/>
              </a:rPr>
              <a:t>from</a:t>
            </a:r>
            <a:r>
              <a:rPr lang="de-DE">
                <a:latin typeface="Tahoma" charset="0"/>
              </a:rPr>
              <a:t> hören</a:t>
            </a:r>
          </a:p>
          <a:p>
            <a:pPr algn="l" eaLnBrk="1" hangingPunct="1">
              <a:spcBef>
                <a:spcPct val="50000"/>
              </a:spcBef>
            </a:pPr>
            <a:r>
              <a:rPr lang="de-DE">
                <a:latin typeface="Tahoma" charset="0"/>
              </a:rPr>
              <a:t>		  </a:t>
            </a:r>
            <a:r>
              <a:rPr lang="de-DE" b="1">
                <a:latin typeface="Tahoma" charset="0"/>
              </a:rPr>
              <a:t>group</a:t>
            </a:r>
            <a:r>
              <a:rPr lang="de-DE">
                <a:latin typeface="Tahoma" charset="0"/>
              </a:rPr>
              <a:t> by VorlNr ) h,</a:t>
            </a:r>
          </a:p>
          <a:p>
            <a:pPr algn="l" eaLnBrk="1" hangingPunct="1">
              <a:spcBef>
                <a:spcPct val="50000"/>
              </a:spcBef>
            </a:pPr>
            <a:r>
              <a:rPr lang="de-DE">
                <a:latin typeface="Tahoma" charset="0"/>
              </a:rPr>
              <a:t>		( </a:t>
            </a:r>
            <a:r>
              <a:rPr lang="de-DE" b="1">
                <a:latin typeface="Tahoma" charset="0"/>
              </a:rPr>
              <a:t>select count</a:t>
            </a:r>
            <a:r>
              <a:rPr lang="de-DE">
                <a:latin typeface="Tahoma" charset="0"/>
              </a:rPr>
              <a:t> (*) </a:t>
            </a:r>
            <a:r>
              <a:rPr lang="de-DE" b="1">
                <a:latin typeface="Tahoma" charset="0"/>
              </a:rPr>
              <a:t>as</a:t>
            </a:r>
            <a:r>
              <a:rPr lang="de-DE">
                <a:latin typeface="Tahoma" charset="0"/>
              </a:rPr>
              <a:t> GesamtAnz</a:t>
            </a:r>
          </a:p>
          <a:p>
            <a:pPr algn="l" eaLnBrk="1" hangingPunct="1">
              <a:spcBef>
                <a:spcPct val="50000"/>
              </a:spcBef>
            </a:pPr>
            <a:r>
              <a:rPr lang="de-DE">
                <a:latin typeface="Tahoma" charset="0"/>
              </a:rPr>
              <a:t>		  </a:t>
            </a:r>
            <a:r>
              <a:rPr lang="de-DE" b="1">
                <a:latin typeface="Tahoma" charset="0"/>
              </a:rPr>
              <a:t>from</a:t>
            </a:r>
            <a:r>
              <a:rPr lang="de-DE">
                <a:latin typeface="Tahoma" charset="0"/>
              </a:rPr>
              <a:t> Studenten) g;</a:t>
            </a:r>
          </a:p>
          <a:p>
            <a:pPr algn="l" eaLnBrk="1" hangingPunct="1">
              <a:spcBef>
                <a:spcPct val="50000"/>
              </a:spcBef>
            </a:pPr>
            <a:endParaRPr lang="de-DE">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de-DE">
                <a:latin typeface="Arial Black" charset="0"/>
              </a:rPr>
              <a:t>Casting der Integer zu Decimal</a:t>
            </a:r>
          </a:p>
        </p:txBody>
      </p:sp>
      <p:sp>
        <p:nvSpPr>
          <p:cNvPr id="55299" name="Text Box 3"/>
          <p:cNvSpPr txBox="1">
            <a:spLocks noChangeArrowheads="1"/>
          </p:cNvSpPr>
          <p:nvPr/>
        </p:nvSpPr>
        <p:spPr bwMode="auto">
          <a:xfrm>
            <a:off x="0" y="1295400"/>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28600">
              <a:tabLst>
                <a:tab pos="190500" algn="l"/>
                <a:tab pos="1054100" algn="l"/>
              </a:tabLst>
              <a:defRPr sz="2400">
                <a:solidFill>
                  <a:schemeClr val="tx1"/>
                </a:solidFill>
                <a:latin typeface="Arial" charset="0"/>
                <a:ea typeface="ＭＳ Ｐゴシック" charset="0"/>
              </a:defRPr>
            </a:lvl1pPr>
            <a:lvl2pPr marL="742950" indent="-285750" defTabSz="228600">
              <a:tabLst>
                <a:tab pos="190500" algn="l"/>
                <a:tab pos="1054100" algn="l"/>
              </a:tabLst>
              <a:defRPr sz="2400">
                <a:solidFill>
                  <a:schemeClr val="tx1"/>
                </a:solidFill>
                <a:latin typeface="Arial" charset="0"/>
                <a:ea typeface="ＭＳ Ｐゴシック" charset="0"/>
              </a:defRPr>
            </a:lvl2pPr>
            <a:lvl3pPr marL="1143000" indent="-228600" defTabSz="228600">
              <a:tabLst>
                <a:tab pos="190500" algn="l"/>
                <a:tab pos="1054100" algn="l"/>
              </a:tabLst>
              <a:defRPr sz="2400">
                <a:solidFill>
                  <a:schemeClr val="tx1"/>
                </a:solidFill>
                <a:latin typeface="Arial" charset="0"/>
                <a:ea typeface="ＭＳ Ｐゴシック" charset="0"/>
              </a:defRPr>
            </a:lvl3pPr>
            <a:lvl4pPr marL="1600200" indent="-228600" defTabSz="228600">
              <a:tabLst>
                <a:tab pos="190500" algn="l"/>
                <a:tab pos="1054100" algn="l"/>
              </a:tabLst>
              <a:defRPr sz="2400">
                <a:solidFill>
                  <a:schemeClr val="tx1"/>
                </a:solidFill>
                <a:latin typeface="Arial" charset="0"/>
                <a:ea typeface="ＭＳ Ｐゴシック" charset="0"/>
              </a:defRPr>
            </a:lvl4pPr>
            <a:lvl5pPr marL="2057400" indent="-228600" defTabSz="228600">
              <a:tabLst>
                <a:tab pos="190500" algn="l"/>
                <a:tab pos="1054100" algn="l"/>
              </a:tabLst>
              <a:defRPr sz="2400">
                <a:solidFill>
                  <a:schemeClr val="tx1"/>
                </a:solidFill>
                <a:latin typeface="Arial" charset="0"/>
                <a:ea typeface="ＭＳ Ｐゴシック" charset="0"/>
              </a:defRPr>
            </a:lvl5pPr>
            <a:lvl6pPr marL="25146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6pPr>
            <a:lvl7pPr marL="29718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7pPr>
            <a:lvl8pPr marL="34290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8pPr>
            <a:lvl9pPr marL="38862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9pPr>
          </a:lstStyle>
          <a:p>
            <a:pPr algn="l" eaLnBrk="1" hangingPunct="1">
              <a:spcBef>
                <a:spcPct val="50000"/>
              </a:spcBef>
            </a:pPr>
            <a:r>
              <a:rPr lang="de-DE" b="1" dirty="0" err="1">
                <a:latin typeface="Tahoma" charset="0"/>
              </a:rPr>
              <a:t>select</a:t>
            </a:r>
            <a:r>
              <a:rPr lang="de-DE" dirty="0">
                <a:latin typeface="Tahoma" charset="0"/>
              </a:rPr>
              <a:t> 	</a:t>
            </a:r>
            <a:r>
              <a:rPr lang="de-DE" dirty="0" err="1">
                <a:latin typeface="Tahoma" charset="0"/>
              </a:rPr>
              <a:t>h.VorlNr</a:t>
            </a:r>
            <a:r>
              <a:rPr lang="de-DE" dirty="0">
                <a:latin typeface="Tahoma" charset="0"/>
              </a:rPr>
              <a:t>, </a:t>
            </a:r>
            <a:r>
              <a:rPr lang="de-DE" dirty="0" err="1">
                <a:latin typeface="Tahoma" charset="0"/>
              </a:rPr>
              <a:t>h.AnzProVorl</a:t>
            </a:r>
            <a:r>
              <a:rPr lang="de-DE" dirty="0">
                <a:latin typeface="Tahoma" charset="0"/>
              </a:rPr>
              <a:t>, </a:t>
            </a:r>
            <a:r>
              <a:rPr lang="de-DE" dirty="0" err="1">
                <a:latin typeface="Tahoma" charset="0"/>
              </a:rPr>
              <a:t>g.GesamtAnz</a:t>
            </a:r>
            <a:r>
              <a:rPr lang="de-DE" dirty="0">
                <a:latin typeface="Tahoma" charset="0"/>
              </a:rPr>
              <a:t>,</a:t>
            </a:r>
          </a:p>
          <a:p>
            <a:pPr algn="l" eaLnBrk="1" hangingPunct="1">
              <a:spcBef>
                <a:spcPct val="50000"/>
              </a:spcBef>
            </a:pPr>
            <a:r>
              <a:rPr lang="de-DE" dirty="0">
                <a:latin typeface="Tahoma" charset="0"/>
              </a:rPr>
              <a:t>		</a:t>
            </a:r>
            <a:r>
              <a:rPr lang="de-DE" b="1" dirty="0" err="1">
                <a:latin typeface="Tahoma" charset="0"/>
              </a:rPr>
              <a:t>cast</a:t>
            </a:r>
            <a:r>
              <a:rPr lang="de-DE" b="1" dirty="0">
                <a:latin typeface="Tahoma" charset="0"/>
              </a:rPr>
              <a:t>(</a:t>
            </a:r>
            <a:r>
              <a:rPr lang="de-DE" dirty="0" err="1">
                <a:latin typeface="Tahoma" charset="0"/>
              </a:rPr>
              <a:t>h.AnzProVorl</a:t>
            </a:r>
            <a:r>
              <a:rPr lang="de-DE" b="1" dirty="0">
                <a:latin typeface="Tahoma" charset="0"/>
              </a:rPr>
              <a:t> </a:t>
            </a:r>
            <a:r>
              <a:rPr lang="de-DE" b="1" dirty="0" err="1">
                <a:latin typeface="Tahoma" charset="0"/>
              </a:rPr>
              <a:t>as</a:t>
            </a:r>
            <a:r>
              <a:rPr lang="de-DE" b="1" dirty="0">
                <a:latin typeface="Tahoma" charset="0"/>
              </a:rPr>
              <a:t> </a:t>
            </a:r>
            <a:r>
              <a:rPr lang="de-DE" b="1" dirty="0" err="1">
                <a:latin typeface="Tahoma" charset="0"/>
              </a:rPr>
              <a:t>decimal</a:t>
            </a:r>
            <a:r>
              <a:rPr lang="de-DE" b="1" dirty="0">
                <a:latin typeface="Tahoma" charset="0"/>
              </a:rPr>
              <a:t>(6,2))</a:t>
            </a:r>
            <a:r>
              <a:rPr lang="de-DE" dirty="0">
                <a:latin typeface="Tahoma" charset="0"/>
              </a:rPr>
              <a:t> / </a:t>
            </a:r>
            <a:r>
              <a:rPr lang="de-DE" dirty="0" err="1">
                <a:latin typeface="Tahoma" charset="0"/>
              </a:rPr>
              <a:t>g.GesamtAnz</a:t>
            </a:r>
            <a:r>
              <a:rPr lang="de-DE" dirty="0">
                <a:latin typeface="Tahoma" charset="0"/>
              </a:rPr>
              <a:t> </a:t>
            </a:r>
          </a:p>
          <a:p>
            <a:pPr algn="l" eaLnBrk="1" hangingPunct="1">
              <a:spcBef>
                <a:spcPct val="50000"/>
              </a:spcBef>
            </a:pPr>
            <a:r>
              <a:rPr lang="de-DE" dirty="0">
                <a:latin typeface="Tahoma" charset="0"/>
              </a:rPr>
              <a:t>           </a:t>
            </a:r>
            <a:r>
              <a:rPr lang="de-DE" b="1" dirty="0" err="1">
                <a:latin typeface="Tahoma" charset="0"/>
              </a:rPr>
              <a:t>as</a:t>
            </a:r>
            <a:r>
              <a:rPr lang="de-DE" dirty="0">
                <a:latin typeface="Tahoma" charset="0"/>
              </a:rPr>
              <a:t> Marktanteil</a:t>
            </a:r>
          </a:p>
          <a:p>
            <a:pPr algn="l" eaLnBrk="1" hangingPunct="1">
              <a:spcBef>
                <a:spcPct val="50000"/>
              </a:spcBef>
            </a:pPr>
            <a:r>
              <a:rPr lang="de-DE" b="1" dirty="0" err="1">
                <a:latin typeface="Tahoma" charset="0"/>
              </a:rPr>
              <a:t>from</a:t>
            </a:r>
            <a:r>
              <a:rPr lang="de-DE" dirty="0">
                <a:latin typeface="Tahoma" charset="0"/>
              </a:rPr>
              <a:t> 	( </a:t>
            </a:r>
            <a:r>
              <a:rPr lang="de-DE" b="1" dirty="0" err="1">
                <a:latin typeface="Tahoma" charset="0"/>
              </a:rPr>
              <a:t>select</a:t>
            </a:r>
            <a:r>
              <a:rPr lang="de-DE" dirty="0">
                <a:latin typeface="Tahoma" charset="0"/>
              </a:rPr>
              <a:t> </a:t>
            </a:r>
            <a:r>
              <a:rPr lang="de-DE" dirty="0" err="1">
                <a:latin typeface="Tahoma" charset="0"/>
              </a:rPr>
              <a:t>VorlNr</a:t>
            </a:r>
            <a:r>
              <a:rPr lang="de-DE" dirty="0">
                <a:latin typeface="Tahoma" charset="0"/>
              </a:rPr>
              <a:t>, </a:t>
            </a:r>
            <a:r>
              <a:rPr lang="de-DE" b="1" dirty="0" err="1">
                <a:latin typeface="Tahoma" charset="0"/>
              </a:rPr>
              <a:t>count</a:t>
            </a:r>
            <a:r>
              <a:rPr lang="de-DE" dirty="0">
                <a:latin typeface="Tahoma" charset="0"/>
              </a:rPr>
              <a:t>(*) </a:t>
            </a:r>
            <a:r>
              <a:rPr lang="de-DE" b="1" dirty="0" err="1">
                <a:latin typeface="Tahoma" charset="0"/>
              </a:rPr>
              <a:t>as</a:t>
            </a:r>
            <a:r>
              <a:rPr lang="de-DE" dirty="0">
                <a:latin typeface="Tahoma" charset="0"/>
              </a:rPr>
              <a:t> </a:t>
            </a:r>
            <a:r>
              <a:rPr lang="de-DE" dirty="0" err="1">
                <a:latin typeface="Tahoma" charset="0"/>
              </a:rPr>
              <a:t>AnzProVorl</a:t>
            </a:r>
            <a:endParaRPr lang="de-DE" dirty="0">
              <a:latin typeface="Tahoma" charset="0"/>
            </a:endParaRPr>
          </a:p>
          <a:p>
            <a:pPr algn="l" eaLnBrk="1" hangingPunct="1">
              <a:spcBef>
                <a:spcPct val="50000"/>
              </a:spcBef>
            </a:pPr>
            <a:r>
              <a:rPr lang="de-DE" dirty="0">
                <a:latin typeface="Tahoma" charset="0"/>
              </a:rPr>
              <a:t>		  </a:t>
            </a:r>
            <a:r>
              <a:rPr lang="de-DE" b="1" dirty="0" err="1">
                <a:latin typeface="Tahoma" charset="0"/>
              </a:rPr>
              <a:t>from</a:t>
            </a:r>
            <a:r>
              <a:rPr lang="de-DE" dirty="0">
                <a:latin typeface="Tahoma" charset="0"/>
              </a:rPr>
              <a:t> hören</a:t>
            </a:r>
          </a:p>
          <a:p>
            <a:pPr algn="l" eaLnBrk="1" hangingPunct="1">
              <a:spcBef>
                <a:spcPct val="50000"/>
              </a:spcBef>
            </a:pPr>
            <a:r>
              <a:rPr lang="de-DE" dirty="0">
                <a:latin typeface="Tahoma" charset="0"/>
              </a:rPr>
              <a:t>		  </a:t>
            </a:r>
            <a:r>
              <a:rPr lang="de-DE" b="1" dirty="0" err="1">
                <a:latin typeface="Tahoma" charset="0"/>
              </a:rPr>
              <a:t>group</a:t>
            </a:r>
            <a:r>
              <a:rPr lang="de-DE" dirty="0">
                <a:latin typeface="Tahoma" charset="0"/>
              </a:rPr>
              <a:t> </a:t>
            </a:r>
            <a:r>
              <a:rPr lang="de-DE" dirty="0" err="1">
                <a:latin typeface="Tahoma" charset="0"/>
              </a:rPr>
              <a:t>by</a:t>
            </a:r>
            <a:r>
              <a:rPr lang="de-DE" dirty="0">
                <a:latin typeface="Tahoma" charset="0"/>
              </a:rPr>
              <a:t> </a:t>
            </a:r>
            <a:r>
              <a:rPr lang="de-DE" dirty="0" err="1">
                <a:latin typeface="Tahoma" charset="0"/>
              </a:rPr>
              <a:t>VorlNr</a:t>
            </a:r>
            <a:r>
              <a:rPr lang="de-DE" dirty="0">
                <a:latin typeface="Tahoma" charset="0"/>
              </a:rPr>
              <a:t> ) h,</a:t>
            </a:r>
          </a:p>
          <a:p>
            <a:pPr algn="l" eaLnBrk="1" hangingPunct="1">
              <a:spcBef>
                <a:spcPct val="50000"/>
              </a:spcBef>
            </a:pPr>
            <a:r>
              <a:rPr lang="de-DE" dirty="0">
                <a:latin typeface="Tahoma" charset="0"/>
              </a:rPr>
              <a:t>		( </a:t>
            </a:r>
            <a:r>
              <a:rPr lang="de-DE" b="1" dirty="0" err="1">
                <a:latin typeface="Tahoma" charset="0"/>
              </a:rPr>
              <a:t>select</a:t>
            </a:r>
            <a:r>
              <a:rPr lang="de-DE" b="1" dirty="0">
                <a:latin typeface="Tahoma" charset="0"/>
              </a:rPr>
              <a:t> </a:t>
            </a:r>
            <a:r>
              <a:rPr lang="de-DE" b="1" dirty="0" err="1">
                <a:latin typeface="Tahoma" charset="0"/>
              </a:rPr>
              <a:t>count</a:t>
            </a:r>
            <a:r>
              <a:rPr lang="de-DE" dirty="0">
                <a:latin typeface="Tahoma" charset="0"/>
              </a:rPr>
              <a:t> (*) </a:t>
            </a:r>
            <a:r>
              <a:rPr lang="de-DE" b="1" dirty="0" err="1">
                <a:latin typeface="Tahoma" charset="0"/>
              </a:rPr>
              <a:t>as</a:t>
            </a:r>
            <a:r>
              <a:rPr lang="de-DE" dirty="0">
                <a:latin typeface="Tahoma" charset="0"/>
              </a:rPr>
              <a:t> </a:t>
            </a:r>
            <a:r>
              <a:rPr lang="de-DE" dirty="0" err="1">
                <a:latin typeface="Tahoma" charset="0"/>
              </a:rPr>
              <a:t>GesamtAnz</a:t>
            </a:r>
            <a:endParaRPr lang="de-DE" dirty="0">
              <a:latin typeface="Tahoma" charset="0"/>
            </a:endParaRPr>
          </a:p>
          <a:p>
            <a:pPr algn="l" eaLnBrk="1" hangingPunct="1">
              <a:spcBef>
                <a:spcPct val="50000"/>
              </a:spcBef>
            </a:pPr>
            <a:r>
              <a:rPr lang="de-DE" dirty="0">
                <a:latin typeface="Tahoma" charset="0"/>
              </a:rPr>
              <a:t>		  </a:t>
            </a:r>
            <a:r>
              <a:rPr lang="de-DE" b="1" dirty="0" err="1">
                <a:latin typeface="Tahoma" charset="0"/>
              </a:rPr>
              <a:t>from</a:t>
            </a:r>
            <a:r>
              <a:rPr lang="de-DE" dirty="0">
                <a:latin typeface="Tahoma" charset="0"/>
              </a:rPr>
              <a:t> Studenten) </a:t>
            </a:r>
            <a:r>
              <a:rPr lang="de-DE" dirty="0" err="1">
                <a:latin typeface="Tahoma" charset="0"/>
              </a:rPr>
              <a:t>g</a:t>
            </a:r>
            <a:r>
              <a:rPr lang="de-DE" dirty="0">
                <a:latin typeface="Tahoma" charset="0"/>
              </a:rPr>
              <a:t>;</a:t>
            </a:r>
          </a:p>
          <a:p>
            <a:pPr algn="l" eaLnBrk="1" hangingPunct="1">
              <a:spcBef>
                <a:spcPct val="50000"/>
              </a:spcBef>
            </a:pPr>
            <a:endParaRPr lang="de-DE" dirty="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87" name="Group 47"/>
          <p:cNvGraphicFramePr>
            <a:graphicFrameLocks noGrp="1"/>
          </p:cNvGraphicFramePr>
          <p:nvPr/>
        </p:nvGraphicFramePr>
        <p:xfrm>
          <a:off x="381000" y="2438400"/>
          <a:ext cx="6781800" cy="2819402"/>
        </p:xfrm>
        <a:graphic>
          <a:graphicData uri="http://schemas.openxmlformats.org/drawingml/2006/table">
            <a:tbl>
              <a:tblPr/>
              <a:tblGrid>
                <a:gridCol w="1323975"/>
                <a:gridCol w="1901825"/>
                <a:gridCol w="1736725"/>
                <a:gridCol w="1819275"/>
              </a:tblGrid>
              <a:tr h="5635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AnzProVorl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GesamtAnz</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Marktanteil</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5635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8</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54" name="Rectangle 48"/>
          <p:cNvSpPr>
            <a:spLocks noGrp="1" noChangeArrowheads="1"/>
          </p:cNvSpPr>
          <p:nvPr>
            <p:ph type="title"/>
          </p:nvPr>
        </p:nvSpPr>
        <p:spPr/>
        <p:txBody>
          <a:bodyPr/>
          <a:lstStyle/>
          <a:p>
            <a:r>
              <a:rPr lang="de-DE">
                <a:latin typeface="Arial Black" charset="0"/>
              </a:rPr>
              <a:t>Das Ergebnis der Anfrage</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a:latin typeface="Arial Black" charset="0"/>
              </a:rPr>
              <a:t>Modularisierung mit „with“</a:t>
            </a:r>
          </a:p>
        </p:txBody>
      </p:sp>
      <p:sp>
        <p:nvSpPr>
          <p:cNvPr id="3" name="Textfeld 2"/>
          <p:cNvSpPr txBox="1"/>
          <p:nvPr/>
        </p:nvSpPr>
        <p:spPr>
          <a:xfrm>
            <a:off x="0" y="1412776"/>
            <a:ext cx="9144000" cy="3785652"/>
          </a:xfrm>
          <a:prstGeom prst="rect">
            <a:avLst/>
          </a:prstGeom>
          <a:noFill/>
        </p:spPr>
        <p:txBody>
          <a:bodyPr wrap="square" rtlCol="0">
            <a:spAutoFit/>
          </a:bodyPr>
          <a:lstStyle/>
          <a:p>
            <a:pPr algn="l"/>
            <a:r>
              <a:rPr lang="en-US" dirty="0" smtClean="0"/>
              <a:t>with h as (select </a:t>
            </a:r>
            <a:r>
              <a:rPr lang="en-US" dirty="0" err="1" smtClean="0"/>
              <a:t>VorlNr</a:t>
            </a:r>
            <a:r>
              <a:rPr lang="en-US" dirty="0" smtClean="0"/>
              <a:t>, count(*) as </a:t>
            </a:r>
            <a:r>
              <a:rPr lang="en-US" dirty="0" err="1" smtClean="0"/>
              <a:t>AnzProVorl</a:t>
            </a:r>
            <a:r>
              <a:rPr lang="en-US" dirty="0" smtClean="0"/>
              <a:t>		  </a:t>
            </a:r>
          </a:p>
          <a:p>
            <a:pPr algn="l"/>
            <a:r>
              <a:rPr lang="en-US" dirty="0" smtClean="0"/>
              <a:t>                from </a:t>
            </a:r>
            <a:r>
              <a:rPr lang="en-US" dirty="0" err="1" smtClean="0"/>
              <a:t>hoeren</a:t>
            </a:r>
            <a:r>
              <a:rPr lang="en-US" dirty="0" smtClean="0"/>
              <a:t>		  </a:t>
            </a:r>
          </a:p>
          <a:p>
            <a:pPr algn="l"/>
            <a:r>
              <a:rPr lang="en-US" dirty="0" smtClean="0"/>
              <a:t>                group by </a:t>
            </a:r>
            <a:r>
              <a:rPr lang="en-US" dirty="0" err="1" smtClean="0"/>
              <a:t>VorlNr</a:t>
            </a:r>
            <a:r>
              <a:rPr lang="en-US" dirty="0" smtClean="0"/>
              <a:t>) </a:t>
            </a:r>
            <a:r>
              <a:rPr lang="en-US" b="1" dirty="0" smtClean="0"/>
              <a:t>, </a:t>
            </a:r>
            <a:r>
              <a:rPr lang="en-US" dirty="0" smtClean="0"/>
              <a:t>    </a:t>
            </a:r>
          </a:p>
          <a:p>
            <a:pPr algn="l"/>
            <a:r>
              <a:rPr lang="en-US" dirty="0"/>
              <a:t> </a:t>
            </a:r>
            <a:r>
              <a:rPr lang="en-US" dirty="0" smtClean="0"/>
              <a:t>      g as ( select count (*) as </a:t>
            </a:r>
            <a:r>
              <a:rPr lang="en-US" dirty="0" err="1" smtClean="0"/>
              <a:t>GesamtAnz</a:t>
            </a:r>
            <a:r>
              <a:rPr lang="en-US" dirty="0" smtClean="0"/>
              <a:t>		  </a:t>
            </a:r>
          </a:p>
          <a:p>
            <a:pPr algn="l"/>
            <a:r>
              <a:rPr lang="en-US" dirty="0"/>
              <a:t> </a:t>
            </a:r>
            <a:r>
              <a:rPr lang="en-US" dirty="0" smtClean="0"/>
              <a:t>                from </a:t>
            </a:r>
            <a:r>
              <a:rPr lang="en-US" dirty="0" err="1" smtClean="0"/>
              <a:t>Studenten</a:t>
            </a:r>
            <a:r>
              <a:rPr lang="en-US" dirty="0" smtClean="0"/>
              <a:t>) </a:t>
            </a:r>
          </a:p>
          <a:p>
            <a:pPr algn="l"/>
            <a:endParaRPr lang="en-US" dirty="0"/>
          </a:p>
          <a:p>
            <a:pPr algn="l"/>
            <a:r>
              <a:rPr lang="en-US" dirty="0" smtClean="0"/>
              <a:t>select </a:t>
            </a:r>
            <a:r>
              <a:rPr lang="en-US" dirty="0" err="1" smtClean="0"/>
              <a:t>h.VorlNr</a:t>
            </a:r>
            <a:r>
              <a:rPr lang="en-US" dirty="0" smtClean="0"/>
              <a:t>, </a:t>
            </a:r>
            <a:r>
              <a:rPr lang="en-US" dirty="0" err="1" smtClean="0"/>
              <a:t>h.AnzProVorl</a:t>
            </a:r>
            <a:r>
              <a:rPr lang="en-US" dirty="0" smtClean="0"/>
              <a:t>, </a:t>
            </a:r>
            <a:r>
              <a:rPr lang="en-US" dirty="0" err="1" smtClean="0"/>
              <a:t>g.GesamtAnz</a:t>
            </a:r>
            <a:r>
              <a:rPr lang="en-US" dirty="0" smtClean="0"/>
              <a:t>,		cast(</a:t>
            </a:r>
            <a:r>
              <a:rPr lang="en-US" dirty="0" err="1" smtClean="0"/>
              <a:t>h.AnzProVorl</a:t>
            </a:r>
            <a:r>
              <a:rPr lang="en-US" dirty="0" smtClean="0"/>
              <a:t> as decimal(6,2)) / </a:t>
            </a:r>
            <a:r>
              <a:rPr lang="en-US" dirty="0" err="1" smtClean="0"/>
              <a:t>g.GesamtAnz</a:t>
            </a:r>
            <a:r>
              <a:rPr lang="en-US" dirty="0" smtClean="0"/>
              <a:t>                  </a:t>
            </a:r>
          </a:p>
          <a:p>
            <a:pPr algn="l"/>
            <a:r>
              <a:rPr lang="en-US" dirty="0"/>
              <a:t> </a:t>
            </a:r>
            <a:r>
              <a:rPr lang="en-US" dirty="0" smtClean="0"/>
              <a:t>                       as </a:t>
            </a:r>
            <a:r>
              <a:rPr lang="en-US" dirty="0" err="1" smtClean="0"/>
              <a:t>Marktanteil</a:t>
            </a:r>
            <a:endParaRPr lang="en-US" dirty="0"/>
          </a:p>
          <a:p>
            <a:pPr algn="l"/>
            <a:r>
              <a:rPr lang="en-US" dirty="0" smtClean="0"/>
              <a:t>from </a:t>
            </a:r>
            <a:r>
              <a:rPr lang="en-US" dirty="0" err="1" smtClean="0"/>
              <a:t>g,h</a:t>
            </a:r>
            <a:endParaRPr lang="de-D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feld 2"/>
          <p:cNvSpPr txBox="1"/>
          <p:nvPr/>
        </p:nvSpPr>
        <p:spPr>
          <a:xfrm>
            <a:off x="179512" y="1340768"/>
            <a:ext cx="8964488" cy="5632310"/>
          </a:xfrm>
          <a:prstGeom prst="rect">
            <a:avLst/>
          </a:prstGeom>
          <a:noFill/>
        </p:spPr>
        <p:txBody>
          <a:bodyPr wrap="square" rtlCol="0">
            <a:spAutoFit/>
          </a:bodyPr>
          <a:lstStyle/>
          <a:p>
            <a:pPr algn="l"/>
            <a:r>
              <a:rPr lang="en-US" dirty="0"/>
              <a:t>with </a:t>
            </a:r>
            <a:r>
              <a:rPr lang="en-US" dirty="0" err="1"/>
              <a:t>kenntSich</a:t>
            </a:r>
            <a:r>
              <a:rPr lang="en-US" dirty="0"/>
              <a:t>(</a:t>
            </a:r>
            <a:r>
              <a:rPr lang="en-US" dirty="0" err="1"/>
              <a:t>ProfPersNr,StudMatrNr</a:t>
            </a:r>
            <a:r>
              <a:rPr lang="en-US" dirty="0"/>
              <a:t>) as</a:t>
            </a:r>
          </a:p>
          <a:p>
            <a:pPr algn="l"/>
            <a:r>
              <a:rPr lang="en-US" dirty="0"/>
              <a:t>          (select distinct </a:t>
            </a:r>
            <a:r>
              <a:rPr lang="en-US" dirty="0" err="1"/>
              <a:t>v.gelesenVon,h.MatrNr</a:t>
            </a:r>
            <a:endParaRPr lang="en-US" dirty="0"/>
          </a:p>
          <a:p>
            <a:pPr algn="l"/>
            <a:r>
              <a:rPr lang="en-US" dirty="0"/>
              <a:t>           from </a:t>
            </a:r>
            <a:r>
              <a:rPr lang="en-US" dirty="0" err="1"/>
              <a:t>hoeren</a:t>
            </a:r>
            <a:r>
              <a:rPr lang="en-US" dirty="0"/>
              <a:t> h join </a:t>
            </a:r>
            <a:r>
              <a:rPr lang="en-US" dirty="0" err="1"/>
              <a:t>Vorlesungen</a:t>
            </a:r>
            <a:r>
              <a:rPr lang="en-US" dirty="0"/>
              <a:t> v on </a:t>
            </a:r>
            <a:r>
              <a:rPr lang="en-US" dirty="0" err="1"/>
              <a:t>h.VorlNr</a:t>
            </a:r>
            <a:r>
              <a:rPr lang="en-US" dirty="0"/>
              <a:t>=</a:t>
            </a:r>
            <a:r>
              <a:rPr lang="en-US" dirty="0" err="1"/>
              <a:t>v.VorlNr</a:t>
            </a:r>
            <a:r>
              <a:rPr lang="en-US" dirty="0"/>
              <a:t>) ,</a:t>
            </a:r>
          </a:p>
          <a:p>
            <a:pPr algn="l"/>
            <a:r>
              <a:rPr lang="en-US" dirty="0"/>
              <a:t>   </a:t>
            </a:r>
            <a:r>
              <a:rPr lang="en-US" dirty="0" err="1"/>
              <a:t>kenntAnzahl</a:t>
            </a:r>
            <a:r>
              <a:rPr lang="en-US" dirty="0"/>
              <a:t>(</a:t>
            </a:r>
            <a:r>
              <a:rPr lang="en-US" dirty="0" err="1"/>
              <a:t>ProfPersNr</a:t>
            </a:r>
            <a:r>
              <a:rPr lang="en-US" dirty="0"/>
              <a:t>, </a:t>
            </a:r>
            <a:r>
              <a:rPr lang="en-US" dirty="0" err="1"/>
              <a:t>AnzStudenten</a:t>
            </a:r>
            <a:r>
              <a:rPr lang="en-US" dirty="0"/>
              <a:t>) as</a:t>
            </a:r>
          </a:p>
          <a:p>
            <a:pPr algn="l"/>
            <a:r>
              <a:rPr lang="en-US" dirty="0"/>
              <a:t>          (select </a:t>
            </a:r>
            <a:r>
              <a:rPr lang="en-US" dirty="0" err="1"/>
              <a:t>ProfPersNr</a:t>
            </a:r>
            <a:r>
              <a:rPr lang="en-US" dirty="0"/>
              <a:t>, count(*) as </a:t>
            </a:r>
            <a:r>
              <a:rPr lang="en-US" dirty="0" err="1"/>
              <a:t>AnzStudenten</a:t>
            </a:r>
            <a:endParaRPr lang="en-US" dirty="0"/>
          </a:p>
          <a:p>
            <a:pPr algn="l"/>
            <a:r>
              <a:rPr lang="en-US" dirty="0"/>
              <a:t>           from </a:t>
            </a:r>
            <a:r>
              <a:rPr lang="en-US" dirty="0" err="1"/>
              <a:t>kenntSich</a:t>
            </a:r>
            <a:endParaRPr lang="en-US" dirty="0"/>
          </a:p>
          <a:p>
            <a:pPr algn="l"/>
            <a:r>
              <a:rPr lang="en-US" dirty="0"/>
              <a:t>           group by </a:t>
            </a:r>
            <a:r>
              <a:rPr lang="en-US" dirty="0" err="1"/>
              <a:t>ProfPersNr</a:t>
            </a:r>
            <a:r>
              <a:rPr lang="en-US" dirty="0"/>
              <a:t>),</a:t>
            </a:r>
          </a:p>
          <a:p>
            <a:pPr algn="l"/>
            <a:r>
              <a:rPr lang="en-US" dirty="0"/>
              <a:t>   </a:t>
            </a:r>
            <a:r>
              <a:rPr lang="en-US" dirty="0" err="1"/>
              <a:t>wieviele</a:t>
            </a:r>
            <a:r>
              <a:rPr lang="en-US" dirty="0"/>
              <a:t> (</a:t>
            </a:r>
            <a:r>
              <a:rPr lang="en-US" dirty="0" err="1"/>
              <a:t>GesamtAnz</a:t>
            </a:r>
            <a:r>
              <a:rPr lang="en-US" dirty="0"/>
              <a:t>) as (select count(*) from </a:t>
            </a:r>
            <a:r>
              <a:rPr lang="en-US" dirty="0" err="1"/>
              <a:t>Studenten</a:t>
            </a:r>
            <a:r>
              <a:rPr lang="en-US" dirty="0"/>
              <a:t>)</a:t>
            </a:r>
          </a:p>
          <a:p>
            <a:pPr algn="l"/>
            <a:endParaRPr lang="en-US" dirty="0"/>
          </a:p>
          <a:p>
            <a:pPr algn="l"/>
            <a:r>
              <a:rPr lang="en-US" dirty="0"/>
              <a:t>select </a:t>
            </a:r>
            <a:r>
              <a:rPr lang="en-US" dirty="0" err="1"/>
              <a:t>k.ProfPersNr</a:t>
            </a:r>
            <a:r>
              <a:rPr lang="en-US" dirty="0"/>
              <a:t>, </a:t>
            </a:r>
            <a:r>
              <a:rPr lang="en-US" dirty="0" err="1"/>
              <a:t>p.Name</a:t>
            </a:r>
            <a:r>
              <a:rPr lang="en-US" dirty="0"/>
              <a:t>, </a:t>
            </a:r>
            <a:r>
              <a:rPr lang="en-US" dirty="0" err="1"/>
              <a:t>k.AnzStudenten</a:t>
            </a:r>
            <a:r>
              <a:rPr lang="en-US" dirty="0"/>
              <a:t>, </a:t>
            </a:r>
            <a:r>
              <a:rPr lang="en-US" dirty="0" err="1"/>
              <a:t>w.GesamtAnz</a:t>
            </a:r>
            <a:r>
              <a:rPr lang="en-US" dirty="0"/>
              <a:t>, 1.00 * </a:t>
            </a:r>
            <a:r>
              <a:rPr lang="en-US" dirty="0" err="1"/>
              <a:t>k.AnzStudenten</a:t>
            </a:r>
            <a:r>
              <a:rPr lang="en-US" dirty="0"/>
              <a:t>/</a:t>
            </a:r>
            <a:r>
              <a:rPr lang="en-US" dirty="0" err="1"/>
              <a:t>w.GesamtAnz</a:t>
            </a:r>
            <a:r>
              <a:rPr lang="en-US" dirty="0"/>
              <a:t> as </a:t>
            </a:r>
            <a:r>
              <a:rPr lang="en-US" dirty="0" err="1"/>
              <a:t>Bekanntheitsgrad</a:t>
            </a:r>
            <a:endParaRPr lang="en-US" dirty="0"/>
          </a:p>
          <a:p>
            <a:pPr algn="l"/>
            <a:r>
              <a:rPr lang="en-US" dirty="0"/>
              <a:t>from </a:t>
            </a:r>
            <a:r>
              <a:rPr lang="en-US" dirty="0" err="1"/>
              <a:t>kenntAnzahl</a:t>
            </a:r>
            <a:r>
              <a:rPr lang="en-US" dirty="0"/>
              <a:t> k, </a:t>
            </a:r>
            <a:r>
              <a:rPr lang="en-US" dirty="0" err="1"/>
              <a:t>wieviele</a:t>
            </a:r>
            <a:r>
              <a:rPr lang="en-US" dirty="0"/>
              <a:t> w, </a:t>
            </a:r>
            <a:r>
              <a:rPr lang="en-US" dirty="0" err="1"/>
              <a:t>Professoren</a:t>
            </a:r>
            <a:r>
              <a:rPr lang="en-US" dirty="0"/>
              <a:t> p</a:t>
            </a:r>
          </a:p>
          <a:p>
            <a:pPr algn="l"/>
            <a:r>
              <a:rPr lang="en-US" dirty="0"/>
              <a:t>where </a:t>
            </a:r>
            <a:r>
              <a:rPr lang="en-US" dirty="0" err="1"/>
              <a:t>k.ProfPErsNr</a:t>
            </a:r>
            <a:r>
              <a:rPr lang="en-US" dirty="0"/>
              <a:t> = </a:t>
            </a:r>
            <a:r>
              <a:rPr lang="en-US" dirty="0" err="1"/>
              <a:t>p.PersNr</a:t>
            </a:r>
            <a:endParaRPr lang="en-US" dirty="0"/>
          </a:p>
          <a:p>
            <a:pPr algn="l"/>
            <a:r>
              <a:rPr lang="en-US" dirty="0"/>
              <a:t>order by </a:t>
            </a:r>
            <a:r>
              <a:rPr lang="en-US" dirty="0" err="1"/>
              <a:t>Bekanntheitsgrad</a:t>
            </a:r>
            <a:r>
              <a:rPr lang="en-US" dirty="0"/>
              <a:t> </a:t>
            </a:r>
            <a:r>
              <a:rPr lang="en-US" dirty="0" err="1"/>
              <a:t>desc</a:t>
            </a:r>
            <a:endParaRPr lang="en-US" dirty="0"/>
          </a:p>
          <a:p>
            <a:pPr algn="l"/>
            <a:endParaRPr lang="de-DE" dirty="0"/>
          </a:p>
        </p:txBody>
      </p:sp>
    </p:spTree>
    <p:extLst>
      <p:ext uri="{BB962C8B-B14F-4D97-AF65-F5344CB8AC3E}">
        <p14:creationId xmlns:p14="http://schemas.microsoft.com/office/powerpoint/2010/main" val="181365569"/>
      </p:ext>
    </p:extLst>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Group 2"/>
          <p:cNvGraphicFramePr>
            <a:graphicFrameLocks noGrp="1"/>
          </p:cNvGraphicFramePr>
          <p:nvPr/>
        </p:nvGraphicFramePr>
        <p:xfrm>
          <a:off x="0" y="0"/>
          <a:ext cx="3929063" cy="2578446"/>
        </p:xfrm>
        <a:graphic>
          <a:graphicData uri="http://schemas.openxmlformats.org/drawingml/2006/table">
            <a:tbl>
              <a:tblPr/>
              <a:tblGrid>
                <a:gridCol w="924485"/>
                <a:gridCol w="861435"/>
                <a:gridCol w="571505"/>
                <a:gridCol w="525467"/>
                <a:gridCol w="1046171"/>
              </a:tblGrid>
              <a:tr h="310835">
                <a:tc gridSpan="5">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600" b="1" i="0" u="none" strike="noStrike" cap="none" normalizeH="0" baseline="0" dirty="0" smtClean="0">
                          <a:ln>
                            <a:noFill/>
                          </a:ln>
                          <a:solidFill>
                            <a:schemeClr val="tx2"/>
                          </a:solidFill>
                          <a:effectLst/>
                          <a:latin typeface="Tahoma" pitchFamily="34" charset="0"/>
                        </a:rPr>
                        <a:t>Professoren</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PersNr</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Name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Rang</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smtClean="0">
                          <a:ln>
                            <a:noFill/>
                          </a:ln>
                          <a:solidFill>
                            <a:schemeClr val="tx2"/>
                          </a:solidFill>
                          <a:effectLst/>
                          <a:latin typeface="Tahoma" pitchFamily="34" charset="0"/>
                        </a:rPr>
                        <a:t>Raum</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err="1" smtClean="0">
                          <a:ln>
                            <a:noFill/>
                          </a:ln>
                          <a:solidFill>
                            <a:srgbClr val="FF0000"/>
                          </a:solidFill>
                          <a:effectLst/>
                          <a:latin typeface="Tahoma" pitchFamily="34" charset="0"/>
                        </a:rPr>
                        <a:t>FakName</a:t>
                      </a:r>
                      <a:endParaRPr kumimoji="1" lang="de-DE" sz="1400" b="1" i="0" u="none" strike="noStrike" cap="none" normalizeH="0" baseline="0" dirty="0" smtClean="0">
                        <a:ln>
                          <a:noFill/>
                        </a:ln>
                        <a:solidFill>
                          <a:srgbClr val="FF0000"/>
                        </a:solidFill>
                        <a:effectLst/>
                        <a:latin typeface="Tahoma" pitchFamily="34" charset="0"/>
                      </a:endParaRP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2125</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Sokrates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226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2126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Russel</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232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2127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Kopernikus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310</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Physik</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2133</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Popper</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52</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2134</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Augustinus</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C3</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309</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Theologie</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2136</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Curie</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36</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Physik</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2137</a:t>
                      </a:r>
                    </a:p>
                  </a:txBody>
                  <a:tcPr marL="0" marR="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Kant</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C4</a:t>
                      </a:r>
                    </a:p>
                  </a:txBody>
                  <a:tcPr marL="0" marR="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7</a:t>
                      </a:r>
                    </a:p>
                  </a:txBody>
                  <a:tcPr marL="0" marR="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marT="45711" marB="4571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1603" name="Group 51"/>
          <p:cNvGraphicFramePr>
            <a:graphicFrameLocks noGrp="1"/>
          </p:cNvGraphicFramePr>
          <p:nvPr/>
        </p:nvGraphicFramePr>
        <p:xfrm>
          <a:off x="2357438" y="3500438"/>
          <a:ext cx="6786563" cy="2855951"/>
        </p:xfrm>
        <a:graphic>
          <a:graphicData uri="http://schemas.openxmlformats.org/drawingml/2006/table">
            <a:tbl>
              <a:tblPr/>
              <a:tblGrid>
                <a:gridCol w="1272489"/>
                <a:gridCol w="1442148"/>
                <a:gridCol w="1071568"/>
                <a:gridCol w="985630"/>
                <a:gridCol w="2014728"/>
              </a:tblGrid>
              <a:tr h="304793">
                <a:tc gridSpan="5">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err="1" smtClean="0">
                          <a:ln>
                            <a:noFill/>
                          </a:ln>
                          <a:solidFill>
                            <a:schemeClr val="tx2"/>
                          </a:solidFill>
                          <a:effectLst/>
                          <a:latin typeface="Tahoma" pitchFamily="34" charset="0"/>
                        </a:rPr>
                        <a:t>StudentenGF</a:t>
                      </a:r>
                      <a:endParaRPr kumimoji="1" lang="de-DE" sz="1400" b="1" i="0" u="none" strike="noStrike" cap="none" normalizeH="0" baseline="0" dirty="0" smtClean="0">
                        <a:ln>
                          <a:noFill/>
                        </a:ln>
                        <a:solidFill>
                          <a:schemeClr val="tx2"/>
                        </a:solidFill>
                        <a:effectLst/>
                        <a:latin typeface="Tahoma" pitchFamily="34" charset="0"/>
                      </a:endParaRP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2"/>
                          </a:solidFill>
                          <a:effectLst/>
                          <a:latin typeface="Tahoma" pitchFamily="34" charset="0"/>
                        </a:rPr>
                        <a:t>MatrNr</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smtClean="0">
                          <a:ln>
                            <a:noFill/>
                          </a:ln>
                          <a:solidFill>
                            <a:schemeClr val="tx2"/>
                          </a:solidFill>
                          <a:effectLst/>
                          <a:latin typeface="Tahoma" pitchFamily="34" charset="0"/>
                        </a:rPr>
                        <a:t>Name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smtClean="0">
                          <a:ln>
                            <a:noFill/>
                          </a:ln>
                          <a:solidFill>
                            <a:schemeClr val="tx2"/>
                          </a:solidFill>
                          <a:effectLst/>
                          <a:latin typeface="Tahoma" pitchFamily="34" charset="0"/>
                        </a:rPr>
                        <a:t>Semester</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smtClean="0">
                          <a:ln>
                            <a:noFill/>
                          </a:ln>
                          <a:solidFill>
                            <a:srgbClr val="FF0000"/>
                          </a:solidFill>
                          <a:effectLst/>
                          <a:latin typeface="Tahoma" pitchFamily="34" charset="0"/>
                        </a:rPr>
                        <a:t>Geschlecht</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dirty="0" err="1" smtClean="0">
                          <a:ln>
                            <a:noFill/>
                          </a:ln>
                          <a:solidFill>
                            <a:srgbClr val="FF0000"/>
                          </a:solidFill>
                          <a:effectLst/>
                          <a:latin typeface="Tahoma" pitchFamily="34" charset="0"/>
                        </a:rPr>
                        <a:t>FakName</a:t>
                      </a:r>
                      <a:endParaRPr kumimoji="1" lang="de-DE" sz="1400" b="1" i="0" u="none" strike="noStrike" cap="none" normalizeH="0" baseline="0" dirty="0" smtClean="0">
                        <a:ln>
                          <a:noFill/>
                        </a:ln>
                        <a:solidFill>
                          <a:srgbClr val="FF0000"/>
                        </a:solidFill>
                        <a:effectLst/>
                        <a:latin typeface="Tahoma" pitchFamily="34" charset="0"/>
                      </a:endParaRP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24002</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err="1" smtClean="0">
                          <a:ln>
                            <a:noFill/>
                          </a:ln>
                          <a:solidFill>
                            <a:schemeClr val="tx1"/>
                          </a:solidFill>
                          <a:effectLst/>
                          <a:latin typeface="Tahoma" pitchFamily="34" charset="0"/>
                        </a:rPr>
                        <a:t>Xenokrates</a:t>
                      </a:r>
                      <a:endParaRPr kumimoji="1" lang="de-DE" sz="1400" b="0" i="0" u="none" strike="noStrike" cap="none" normalizeH="0" baseline="0" dirty="0" smtClean="0">
                        <a:ln>
                          <a:noFill/>
                        </a:ln>
                        <a:solidFill>
                          <a:schemeClr val="tx1"/>
                        </a:solidFill>
                        <a:effectLst/>
                        <a:latin typeface="Tahoma" pitchFamily="34" charset="0"/>
                      </a:endParaRP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18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M</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25403</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Jonas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12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W </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Theologie</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Fichte</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10</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W</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26830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Aristoxenos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8</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M</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27550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Schopenhauer</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6</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M</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Philosophie</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28106</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Carnap</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3</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W</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Physik</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29120</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Theophrastos</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M</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Physik</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29555</a:t>
                      </a:r>
                    </a:p>
                  </a:txBody>
                  <a:tcPr marL="0" marR="0"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Feuerbach</a:t>
                      </a:r>
                    </a:p>
                  </a:txBody>
                  <a:tcPr marL="0" marR="0"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chemeClr val="tx1"/>
                          </a:solidFill>
                          <a:effectLst/>
                          <a:latin typeface="Tahoma" pitchFamily="34" charset="0"/>
                        </a:rPr>
                        <a:t>2</a:t>
                      </a:r>
                    </a:p>
                  </a:txBody>
                  <a:tcPr marL="0" marR="0"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W</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dirty="0" smtClean="0">
                          <a:ln>
                            <a:noFill/>
                          </a:ln>
                          <a:solidFill>
                            <a:srgbClr val="FF0000"/>
                          </a:solidFill>
                          <a:effectLst/>
                          <a:latin typeface="Tahoma" pitchFamily="34" charset="0"/>
                        </a:rPr>
                        <a:t>Theologie</a:t>
                      </a:r>
                    </a:p>
                  </a:txBody>
                  <a:tcPr marL="0" marR="0"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a:latin typeface="Arial Black" charset="0"/>
              </a:rPr>
              <a:t>Frauenanteil pro Fakultät</a:t>
            </a:r>
          </a:p>
        </p:txBody>
      </p:sp>
      <p:sp>
        <p:nvSpPr>
          <p:cNvPr id="59395" name="Textfeld 3"/>
          <p:cNvSpPr txBox="1">
            <a:spLocks noChangeArrowheads="1"/>
          </p:cNvSpPr>
          <p:nvPr/>
        </p:nvSpPr>
        <p:spPr bwMode="auto">
          <a:xfrm>
            <a:off x="214313" y="1428750"/>
            <a:ext cx="8929687"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a:t>select anz.FakName, anz.AnzStudenten, anzw.AnzWeiblich, (cast(anzw.AnzWeiblich as decimal(5,2))/anz.AnzStudenten * 100) as ProzentWeiblich</a:t>
            </a:r>
          </a:p>
          <a:p>
            <a:pPr algn="l"/>
            <a:r>
              <a:rPr lang="de-DE"/>
              <a:t>from </a:t>
            </a:r>
          </a:p>
          <a:p>
            <a:pPr algn="l"/>
            <a:r>
              <a:rPr lang="de-DE"/>
              <a:t>	(select s.FakName, count(*) as AnzStudenten</a:t>
            </a:r>
          </a:p>
          <a:p>
            <a:pPr algn="l"/>
            <a:r>
              <a:rPr lang="de-DE"/>
              <a:t>	 from StudentenGF s</a:t>
            </a:r>
          </a:p>
          <a:p>
            <a:pPr algn="l"/>
            <a:r>
              <a:rPr lang="de-DE"/>
              <a:t>      	 group by s.FakNAme) as anz,</a:t>
            </a:r>
          </a:p>
          <a:p>
            <a:pPr algn="l"/>
            <a:r>
              <a:rPr lang="de-DE"/>
              <a:t>	(select sw.FakName,count(*) as AnzWeiblich</a:t>
            </a:r>
          </a:p>
          <a:p>
            <a:pPr algn="l"/>
            <a:r>
              <a:rPr lang="de-DE"/>
              <a:t>	 from StudentenGF sw</a:t>
            </a:r>
          </a:p>
          <a:p>
            <a:pPr algn="l"/>
            <a:r>
              <a:rPr lang="de-DE"/>
              <a:t>	 where sw.Geschlecht ='W'</a:t>
            </a:r>
          </a:p>
          <a:p>
            <a:pPr algn="l"/>
            <a:r>
              <a:rPr lang="de-DE"/>
              <a:t>	 group by sw.FakName) as anzw</a:t>
            </a:r>
          </a:p>
          <a:p>
            <a:pPr algn="l"/>
            <a:r>
              <a:rPr lang="de-DE"/>
              <a:t>where anz.FakName = anzw.FakName</a:t>
            </a:r>
          </a:p>
          <a:p>
            <a:pPr algn="l"/>
            <a:endParaRPr lang="de-DE"/>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76200"/>
            <a:ext cx="9144000" cy="1143000"/>
          </a:xfrm>
        </p:spPr>
        <p:txBody>
          <a:bodyPr/>
          <a:lstStyle/>
          <a:p>
            <a:r>
              <a:rPr lang="de-DE">
                <a:latin typeface="Arial Black" charset="0"/>
              </a:rPr>
              <a:t>Weitere Anfragen mit Unteranfragen</a:t>
            </a:r>
          </a:p>
        </p:txBody>
      </p:sp>
      <p:sp>
        <p:nvSpPr>
          <p:cNvPr id="60419" name="Text Box 3"/>
          <p:cNvSpPr txBox="1">
            <a:spLocks noChangeArrowheads="1"/>
          </p:cNvSpPr>
          <p:nvPr/>
        </p:nvSpPr>
        <p:spPr bwMode="auto">
          <a:xfrm>
            <a:off x="685800" y="1447800"/>
            <a:ext cx="4953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92100">
              <a:defRPr sz="2400">
                <a:solidFill>
                  <a:schemeClr val="tx1"/>
                </a:solidFill>
                <a:latin typeface="Arial" charset="0"/>
                <a:ea typeface="ＭＳ Ｐゴシック" charset="0"/>
              </a:defRPr>
            </a:lvl1pPr>
            <a:lvl2pPr marL="742950" indent="-285750" defTabSz="292100">
              <a:defRPr sz="2400">
                <a:solidFill>
                  <a:schemeClr val="tx1"/>
                </a:solidFill>
                <a:latin typeface="Arial" charset="0"/>
                <a:ea typeface="ＭＳ Ｐゴシック" charset="0"/>
              </a:defRPr>
            </a:lvl2pPr>
            <a:lvl3pPr marL="1143000" indent="-228600" defTabSz="292100">
              <a:defRPr sz="2400">
                <a:solidFill>
                  <a:schemeClr val="tx1"/>
                </a:solidFill>
                <a:latin typeface="Arial" charset="0"/>
                <a:ea typeface="ＭＳ Ｐゴシック" charset="0"/>
              </a:defRPr>
            </a:lvl3pPr>
            <a:lvl4pPr marL="1600200" indent="-228600" defTabSz="292100">
              <a:defRPr sz="2400">
                <a:solidFill>
                  <a:schemeClr val="tx1"/>
                </a:solidFill>
                <a:latin typeface="Arial" charset="0"/>
                <a:ea typeface="ＭＳ Ｐゴシック" charset="0"/>
              </a:defRPr>
            </a:lvl4pPr>
            <a:lvl5pPr marL="2057400" indent="-228600" defTabSz="292100">
              <a:defRPr sz="2400">
                <a:solidFill>
                  <a:schemeClr val="tx1"/>
                </a:solidFill>
                <a:latin typeface="Arial" charset="0"/>
                <a:ea typeface="ＭＳ Ｐゴシック" charset="0"/>
              </a:defRPr>
            </a:lvl5pPr>
            <a:lvl6pPr marL="2514600" indent="-228600" algn="ctr" defTabSz="2921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2921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2921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2921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	</a:t>
            </a:r>
            <a:r>
              <a:rPr lang="de-DE" b="1">
                <a:latin typeface="Tahoma" charset="0"/>
              </a:rPr>
              <a:t>select</a:t>
            </a:r>
            <a:r>
              <a:rPr lang="de-DE">
                <a:latin typeface="Tahoma" charset="0"/>
              </a:rPr>
              <a:t> Name</a:t>
            </a:r>
          </a:p>
          <a:p>
            <a:pPr algn="l" eaLnBrk="1" hangingPunct="1">
              <a:spcBef>
                <a:spcPct val="50000"/>
              </a:spcBef>
            </a:pPr>
            <a:r>
              <a:rPr lang="de-DE">
                <a:latin typeface="Tahoma" charset="0"/>
              </a:rPr>
              <a:t>	</a:t>
            </a:r>
            <a:r>
              <a:rPr lang="de-DE" b="1">
                <a:latin typeface="Tahoma" charset="0"/>
              </a:rPr>
              <a:t>from</a:t>
            </a:r>
            <a:r>
              <a:rPr lang="de-DE">
                <a:latin typeface="Tahoma" charset="0"/>
              </a:rPr>
              <a:t> Assistenten )</a:t>
            </a:r>
          </a:p>
          <a:p>
            <a:pPr algn="l" eaLnBrk="1" hangingPunct="1">
              <a:spcBef>
                <a:spcPct val="50000"/>
              </a:spcBef>
            </a:pPr>
            <a:r>
              <a:rPr lang="de-DE" b="1">
                <a:latin typeface="Tahoma" charset="0"/>
              </a:rPr>
              <a:t>union</a:t>
            </a:r>
          </a:p>
          <a:p>
            <a:pPr algn="l" eaLnBrk="1" hangingPunct="1">
              <a:spcBef>
                <a:spcPct val="50000"/>
              </a:spcBef>
            </a:pPr>
            <a:r>
              <a:rPr lang="de-DE">
                <a:latin typeface="Tahoma" charset="0"/>
              </a:rPr>
              <a:t>(	</a:t>
            </a:r>
            <a:r>
              <a:rPr lang="de-DE" b="1">
                <a:latin typeface="Tahoma" charset="0"/>
              </a:rPr>
              <a:t>select</a:t>
            </a:r>
            <a:r>
              <a:rPr lang="de-DE">
                <a:latin typeface="Tahoma" charset="0"/>
              </a:rPr>
              <a:t> Name</a:t>
            </a:r>
          </a:p>
          <a:p>
            <a:pPr algn="l" eaLnBrk="1" hangingPunct="1">
              <a:spcBef>
                <a:spcPct val="50000"/>
              </a:spcBef>
            </a:pPr>
            <a:r>
              <a:rPr lang="de-DE">
                <a:latin typeface="Tahoma" charset="0"/>
              </a:rPr>
              <a:t>	</a:t>
            </a:r>
            <a:r>
              <a:rPr lang="de-DE" b="1">
                <a:latin typeface="Tahoma" charset="0"/>
              </a:rPr>
              <a:t>from</a:t>
            </a:r>
            <a:r>
              <a:rPr lang="de-DE">
                <a:latin typeface="Tahoma" charset="0"/>
              </a:rPr>
              <a:t> Professoren );</a:t>
            </a:r>
          </a:p>
        </p:txBody>
      </p:sp>
      <p:sp>
        <p:nvSpPr>
          <p:cNvPr id="60420" name="Text Box 4"/>
          <p:cNvSpPr txBox="1">
            <a:spLocks noChangeArrowheads="1"/>
          </p:cNvSpPr>
          <p:nvPr/>
        </p:nvSpPr>
        <p:spPr bwMode="auto">
          <a:xfrm>
            <a:off x="990600" y="4452938"/>
            <a:ext cx="67056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38200">
              <a:defRPr sz="2400">
                <a:solidFill>
                  <a:schemeClr val="tx1"/>
                </a:solidFill>
                <a:latin typeface="Arial" charset="0"/>
                <a:ea typeface="ＭＳ Ｐゴシック" charset="0"/>
              </a:defRPr>
            </a:lvl1pPr>
            <a:lvl2pPr marL="742950" indent="-285750" defTabSz="838200">
              <a:defRPr sz="2400">
                <a:solidFill>
                  <a:schemeClr val="tx1"/>
                </a:solidFill>
                <a:latin typeface="Arial" charset="0"/>
                <a:ea typeface="ＭＳ Ｐゴシック" charset="0"/>
              </a:defRPr>
            </a:lvl2pPr>
            <a:lvl3pPr marL="1143000" indent="-228600" defTabSz="838200">
              <a:defRPr sz="2400">
                <a:solidFill>
                  <a:schemeClr val="tx1"/>
                </a:solidFill>
                <a:latin typeface="Arial" charset="0"/>
                <a:ea typeface="ＭＳ Ｐゴシック" charset="0"/>
              </a:defRPr>
            </a:lvl3pPr>
            <a:lvl4pPr marL="1600200" indent="-228600" defTabSz="838200">
              <a:defRPr sz="2400">
                <a:solidFill>
                  <a:schemeClr val="tx1"/>
                </a:solidFill>
                <a:latin typeface="Arial" charset="0"/>
                <a:ea typeface="ＭＳ Ｐゴシック" charset="0"/>
              </a:defRPr>
            </a:lvl4pPr>
            <a:lvl5pPr marL="2057400" indent="-228600" defTabSz="838200">
              <a:defRPr sz="2400">
                <a:solidFill>
                  <a:schemeClr val="tx1"/>
                </a:solidFill>
                <a:latin typeface="Arial" charset="0"/>
                <a:ea typeface="ＭＳ Ｐゴシック" charset="0"/>
              </a:defRPr>
            </a:lvl5pPr>
            <a:lvl6pPr marL="2514600" indent="-228600" algn="ctr" defTabSz="8382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8382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8382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8382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Name</a:t>
            </a:r>
          </a:p>
          <a:p>
            <a:pPr algn="l" eaLnBrk="1" hangingPunct="1">
              <a:spcBef>
                <a:spcPct val="50000"/>
              </a:spcBef>
            </a:pPr>
            <a:r>
              <a:rPr lang="de-DE" b="1">
                <a:latin typeface="Tahoma" charset="0"/>
              </a:rPr>
              <a:t>from</a:t>
            </a:r>
            <a:r>
              <a:rPr lang="de-DE">
                <a:latin typeface="Tahoma" charset="0"/>
              </a:rPr>
              <a:t> Professoren</a:t>
            </a:r>
          </a:p>
          <a:p>
            <a:pPr algn="l" eaLnBrk="1" hangingPunct="1">
              <a:spcBef>
                <a:spcPct val="50000"/>
              </a:spcBef>
            </a:pPr>
            <a:r>
              <a:rPr lang="de-DE" b="1">
                <a:latin typeface="Tahoma" charset="0"/>
              </a:rPr>
              <a:t>where</a:t>
            </a:r>
            <a:r>
              <a:rPr lang="de-DE">
                <a:latin typeface="Tahoma" charset="0"/>
              </a:rPr>
              <a:t> PersNr </a:t>
            </a:r>
            <a:r>
              <a:rPr lang="de-DE" b="1">
                <a:latin typeface="Tahoma" charset="0"/>
              </a:rPr>
              <a:t>not in</a:t>
            </a:r>
            <a:r>
              <a:rPr lang="de-DE">
                <a:latin typeface="Tahoma" charset="0"/>
              </a:rPr>
              <a:t> ( </a:t>
            </a:r>
            <a:r>
              <a:rPr lang="de-DE" b="1">
                <a:latin typeface="Tahoma" charset="0"/>
              </a:rPr>
              <a:t>select</a:t>
            </a:r>
            <a:r>
              <a:rPr lang="de-DE">
                <a:latin typeface="Tahoma" charset="0"/>
              </a:rPr>
              <a:t> gelesenVon</a:t>
            </a:r>
          </a:p>
          <a:p>
            <a:pPr algn="l" eaLnBrk="1" hangingPunct="1">
              <a:spcBef>
                <a:spcPct val="50000"/>
              </a:spcBef>
            </a:pPr>
            <a:r>
              <a:rPr lang="de-DE">
                <a:latin typeface="Tahoma" charset="0"/>
              </a:rPr>
              <a:t>			   	</a:t>
            </a:r>
            <a:r>
              <a:rPr lang="de-DE" b="1">
                <a:latin typeface="Tahoma" charset="0"/>
              </a:rPr>
              <a:t>from </a:t>
            </a:r>
            <a:r>
              <a:rPr lang="de-DE">
                <a:latin typeface="Tahoma" charset="0"/>
              </a:rPr>
              <a:t>Vorlesungen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76200"/>
            <a:ext cx="9144000" cy="1143000"/>
          </a:xfrm>
        </p:spPr>
        <p:txBody>
          <a:bodyPr/>
          <a:lstStyle/>
          <a:p>
            <a:r>
              <a:rPr lang="de-DE">
                <a:latin typeface="Arial Black" charset="0"/>
              </a:rPr>
              <a:t>Quantifizierte Anfragen in SQL</a:t>
            </a:r>
          </a:p>
        </p:txBody>
      </p:sp>
      <p:sp>
        <p:nvSpPr>
          <p:cNvPr id="62467" name="Text Box 3"/>
          <p:cNvSpPr txBox="1">
            <a:spLocks noChangeArrowheads="1"/>
          </p:cNvSpPr>
          <p:nvPr/>
        </p:nvSpPr>
        <p:spPr bwMode="auto">
          <a:xfrm>
            <a:off x="304800" y="12192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a:latin typeface="Times New Roman" charset="0"/>
            </a:endParaRPr>
          </a:p>
        </p:txBody>
      </p:sp>
      <p:sp>
        <p:nvSpPr>
          <p:cNvPr id="62468" name="Rectangle 4"/>
          <p:cNvSpPr>
            <a:spLocks noChangeArrowheads="1"/>
          </p:cNvSpPr>
          <p:nvPr/>
        </p:nvSpPr>
        <p:spPr bwMode="auto">
          <a:xfrm>
            <a:off x="323850" y="1295400"/>
            <a:ext cx="88201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495300" eaLnBrk="1" hangingPunct="1">
              <a:spcBef>
                <a:spcPct val="50000"/>
              </a:spcBef>
              <a:buClr>
                <a:srgbClr val="FFFF00"/>
              </a:buClr>
              <a:buFont typeface="Webdings" charset="0"/>
              <a:buChar char="="/>
            </a:pPr>
            <a:r>
              <a:rPr lang="de-DE">
                <a:latin typeface="Tahoma" charset="0"/>
              </a:rPr>
              <a:t>Existenzquantor: </a:t>
            </a:r>
            <a:r>
              <a:rPr lang="de-DE" b="1">
                <a:latin typeface="Tahoma" charset="0"/>
              </a:rPr>
              <a:t>exists</a:t>
            </a:r>
          </a:p>
          <a:p>
            <a:pPr algn="l" defTabSz="495300" eaLnBrk="1" hangingPunct="1">
              <a:spcBef>
                <a:spcPct val="50000"/>
              </a:spcBef>
              <a:buClr>
                <a:srgbClr val="FFFF00"/>
              </a:buClr>
              <a:buFont typeface="Webdings" charset="0"/>
              <a:buNone/>
            </a:pPr>
            <a:r>
              <a:rPr lang="de-DE" b="1">
                <a:latin typeface="Tahoma" charset="0"/>
              </a:rPr>
              <a:t>	select </a:t>
            </a:r>
            <a:r>
              <a:rPr lang="de-DE">
                <a:latin typeface="Tahoma" charset="0"/>
              </a:rPr>
              <a:t>Name</a:t>
            </a:r>
          </a:p>
          <a:p>
            <a:pPr algn="l" defTabSz="495300" eaLnBrk="1" hangingPunct="1">
              <a:spcBef>
                <a:spcPct val="50000"/>
              </a:spcBef>
              <a:buClr>
                <a:srgbClr val="FFFF00"/>
              </a:buClr>
              <a:buFont typeface="Webdings" charset="0"/>
              <a:buNone/>
            </a:pPr>
            <a:r>
              <a:rPr lang="de-DE">
                <a:latin typeface="Tahoma" charset="0"/>
              </a:rPr>
              <a:t>	</a:t>
            </a:r>
            <a:r>
              <a:rPr lang="de-DE" b="1">
                <a:latin typeface="Tahoma" charset="0"/>
              </a:rPr>
              <a:t>from</a:t>
            </a:r>
            <a:r>
              <a:rPr lang="de-DE">
                <a:latin typeface="Tahoma" charset="0"/>
              </a:rPr>
              <a:t> Professoren</a:t>
            </a:r>
          </a:p>
          <a:p>
            <a:pPr algn="l" defTabSz="495300" eaLnBrk="1" hangingPunct="1">
              <a:spcBef>
                <a:spcPct val="50000"/>
              </a:spcBef>
              <a:buClr>
                <a:srgbClr val="FFFF00"/>
              </a:buClr>
              <a:buFont typeface="Webdings" charset="0"/>
              <a:buNone/>
            </a:pPr>
            <a:r>
              <a:rPr lang="de-DE">
                <a:latin typeface="Tahoma" charset="0"/>
              </a:rPr>
              <a:t>	</a:t>
            </a:r>
            <a:r>
              <a:rPr lang="de-DE" b="1">
                <a:latin typeface="Tahoma" charset="0"/>
              </a:rPr>
              <a:t>where not exists</a:t>
            </a:r>
            <a:r>
              <a:rPr lang="de-DE">
                <a:latin typeface="Tahoma" charset="0"/>
              </a:rPr>
              <a:t> ( </a:t>
            </a:r>
            <a:r>
              <a:rPr lang="de-DE" b="1">
                <a:latin typeface="Tahoma" charset="0"/>
              </a:rPr>
              <a:t>select</a:t>
            </a:r>
            <a:r>
              <a:rPr lang="de-DE">
                <a:latin typeface="Tahoma" charset="0"/>
              </a:rPr>
              <a:t> *</a:t>
            </a:r>
          </a:p>
          <a:p>
            <a:pPr algn="l" defTabSz="495300" eaLnBrk="1" hangingPunct="1">
              <a:spcBef>
                <a:spcPct val="50000"/>
              </a:spcBef>
              <a:buClr>
                <a:srgbClr val="FFFF00"/>
              </a:buClr>
              <a:buFont typeface="Webdings" charset="0"/>
              <a:buNone/>
            </a:pPr>
            <a:r>
              <a:rPr lang="de-DE">
                <a:latin typeface="Tahoma" charset="0"/>
              </a:rPr>
              <a:t>							</a:t>
            </a:r>
            <a:r>
              <a:rPr lang="de-DE" b="1">
                <a:latin typeface="Tahoma" charset="0"/>
              </a:rPr>
              <a:t>from</a:t>
            </a:r>
            <a:r>
              <a:rPr lang="de-DE">
                <a:latin typeface="Tahoma" charset="0"/>
              </a:rPr>
              <a:t> Vorlesungen</a:t>
            </a:r>
          </a:p>
          <a:p>
            <a:pPr algn="l" defTabSz="495300" eaLnBrk="1" hangingPunct="1">
              <a:spcBef>
                <a:spcPct val="50000"/>
              </a:spcBef>
              <a:buClr>
                <a:srgbClr val="FFFF00"/>
              </a:buClr>
              <a:buFont typeface="Webdings" charset="0"/>
              <a:buNone/>
            </a:pPr>
            <a:r>
              <a:rPr lang="de-DE">
                <a:latin typeface="Tahoma" charset="0"/>
              </a:rPr>
              <a:t>							</a:t>
            </a:r>
            <a:r>
              <a:rPr lang="de-DE" b="1">
                <a:latin typeface="Tahoma" charset="0"/>
              </a:rPr>
              <a:t>where</a:t>
            </a:r>
            <a:r>
              <a:rPr lang="de-DE">
                <a:latin typeface="Tahoma" charset="0"/>
              </a:rPr>
              <a:t> gelesen Von = PersNr );</a:t>
            </a:r>
          </a:p>
          <a:p>
            <a:pPr algn="l" defTabSz="495300" eaLnBrk="1" hangingPunct="1">
              <a:spcBef>
                <a:spcPct val="50000"/>
              </a:spcBef>
              <a:buClr>
                <a:srgbClr val="FFFF00"/>
              </a:buClr>
              <a:buFont typeface="Webdings" charset="0"/>
              <a:buNone/>
            </a:pPr>
            <a:endParaRPr lang="de-DE" b="1">
              <a:latin typeface="Tahoma" charset="0"/>
            </a:endParaRPr>
          </a:p>
          <a:p>
            <a:pPr algn="l" defTabSz="495300" eaLnBrk="1" hangingPunct="1">
              <a:spcBef>
                <a:spcPct val="50000"/>
              </a:spcBef>
              <a:buClr>
                <a:srgbClr val="FFFF00"/>
              </a:buClr>
              <a:buFont typeface="Webdings" charset="0"/>
              <a:buNone/>
            </a:pPr>
            <a:r>
              <a:rPr lang="de-DE" b="1">
                <a:latin typeface="Tahoma" charset="0"/>
              </a:rPr>
              <a:t>www-db.in.tum.de/db2face/index.shtml</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ChangeArrowheads="1"/>
          </p:cNvSpPr>
          <p:nvPr/>
        </p:nvSpPr>
        <p:spPr bwMode="auto">
          <a:xfrm>
            <a:off x="0" y="2819400"/>
            <a:ext cx="9144000" cy="990600"/>
          </a:xfrm>
          <a:prstGeom prst="rect">
            <a:avLst/>
          </a:prstGeom>
          <a:solidFill>
            <a:srgbClr val="FFFF99"/>
          </a:solidFill>
          <a:ln w="6350">
            <a:solidFill>
              <a:schemeClr val="tx1"/>
            </a:solidFill>
            <a:miter lim="800000"/>
            <a:headEnd/>
            <a:tailEnd/>
          </a:ln>
        </p:spPr>
        <p:txBody>
          <a:bodyPr wrap="none" anchor="ctr"/>
          <a:lstStyle/>
          <a:p>
            <a:endParaRPr lang="de-DE"/>
          </a:p>
        </p:txBody>
      </p:sp>
      <p:sp>
        <p:nvSpPr>
          <p:cNvPr id="63491" name="Rectangle 2"/>
          <p:cNvSpPr>
            <a:spLocks noGrp="1" noChangeArrowheads="1"/>
          </p:cNvSpPr>
          <p:nvPr>
            <p:ph type="title"/>
          </p:nvPr>
        </p:nvSpPr>
        <p:spPr>
          <a:xfrm>
            <a:off x="685800" y="0"/>
            <a:ext cx="7772400" cy="990600"/>
          </a:xfrm>
        </p:spPr>
        <p:txBody>
          <a:bodyPr/>
          <a:lstStyle/>
          <a:p>
            <a:r>
              <a:rPr lang="de-DE">
                <a:latin typeface="Arial Black" charset="0"/>
              </a:rPr>
              <a:t>Allquantifizierung</a:t>
            </a:r>
          </a:p>
        </p:txBody>
      </p:sp>
      <p:sp>
        <p:nvSpPr>
          <p:cNvPr id="63492" name="Rectangle 3"/>
          <p:cNvSpPr>
            <a:spLocks noGrp="1" noChangeArrowheads="1"/>
          </p:cNvSpPr>
          <p:nvPr>
            <p:ph type="body" idx="1"/>
          </p:nvPr>
        </p:nvSpPr>
        <p:spPr>
          <a:xfrm>
            <a:off x="0" y="990600"/>
            <a:ext cx="9144000" cy="6019800"/>
          </a:xfrm>
        </p:spPr>
        <p:txBody>
          <a:bodyPr/>
          <a:lstStyle/>
          <a:p>
            <a:r>
              <a:rPr lang="de-DE">
                <a:latin typeface="Tahoma" charset="0"/>
              </a:rPr>
              <a:t>SQL-92 hat keinen Allquantor</a:t>
            </a:r>
          </a:p>
          <a:p>
            <a:r>
              <a:rPr lang="de-DE">
                <a:latin typeface="Tahoma" charset="0"/>
              </a:rPr>
              <a:t>Allquantifizierung muß also durch eine äquivalente Anfrage mit Existenzquantifizierung ausgedrückt werden</a:t>
            </a:r>
          </a:p>
          <a:p>
            <a:r>
              <a:rPr lang="de-DE">
                <a:latin typeface="Tahoma" charset="0"/>
              </a:rPr>
              <a:t>Kalkülformulierung der Anfrage: Wer hat </a:t>
            </a:r>
            <a:r>
              <a:rPr lang="de-DE" b="1">
                <a:latin typeface="Tahoma" charset="0"/>
              </a:rPr>
              <a:t>alle </a:t>
            </a:r>
            <a:r>
              <a:rPr lang="de-DE">
                <a:latin typeface="Tahoma" charset="0"/>
              </a:rPr>
              <a:t>vierstündigen Vorlesungen gehört?</a:t>
            </a:r>
          </a:p>
          <a:p>
            <a:pPr>
              <a:spcBef>
                <a:spcPct val="50000"/>
              </a:spcBef>
              <a:buClrTx/>
              <a:buFontTx/>
              <a:buNone/>
            </a:pPr>
            <a:r>
              <a:rPr lang="de-DE">
                <a:latin typeface="Times New Roman" charset="0"/>
              </a:rPr>
              <a:t>{s </a:t>
            </a:r>
            <a:r>
              <a:rPr lang="de-DE">
                <a:latin typeface="Times New Roman" charset="0"/>
                <a:cs typeface="Times New Roman" charset="0"/>
              </a:rPr>
              <a:t>| s </a:t>
            </a:r>
            <a:r>
              <a:rPr lang="de-DE">
                <a:latin typeface="Times New Roman" charset="0"/>
                <a:cs typeface="Times New Roman" charset="0"/>
                <a:sym typeface="Symbol" charset="0"/>
              </a:rPr>
              <a:t> Studenten</a:t>
            </a:r>
            <a:r>
              <a:rPr lang="de-DE">
                <a:latin typeface="Tahoma" charset="0"/>
                <a:cs typeface="Times New Roman" charset="0"/>
                <a:sym typeface="Symbol" charset="0"/>
              </a:rPr>
              <a:t> </a:t>
            </a:r>
            <a:r>
              <a:rPr lang="de-DE">
                <a:latin typeface="Times New Roman" charset="0"/>
                <a:cs typeface="Times New Roman" charset="0"/>
                <a:sym typeface="Symbol" charset="0"/>
              </a:rPr>
              <a:t> v  Vorlesungen  (v.SWS=4h  hören </a:t>
            </a:r>
          </a:p>
          <a:p>
            <a:pPr>
              <a:spcBef>
                <a:spcPct val="50000"/>
              </a:spcBef>
              <a:buClrTx/>
              <a:buFontTx/>
              <a:buNone/>
            </a:pPr>
            <a:r>
              <a:rPr lang="de-DE">
                <a:latin typeface="Times New Roman" charset="0"/>
                <a:cs typeface="Times New Roman" charset="0"/>
                <a:sym typeface="Symbol" charset="0"/>
              </a:rPr>
              <a:t>	                                     (h.VorlNr=v.VorlNr   h.MatrNr=s.MatrNr))}</a:t>
            </a:r>
            <a:endParaRPr lang="de-DE">
              <a:latin typeface="Tahoma" charset="0"/>
            </a:endParaRPr>
          </a:p>
          <a:p>
            <a:endParaRPr lang="de-DE">
              <a:latin typeface="Tahoma" charset="0"/>
            </a:endParaRPr>
          </a:p>
          <a:p>
            <a:r>
              <a:rPr lang="de-DE">
                <a:latin typeface="Tahoma" charset="0"/>
              </a:rPr>
              <a:t>Elimination von </a:t>
            </a:r>
            <a:r>
              <a:rPr lang="de-DE">
                <a:latin typeface="Times New Roman" charset="0"/>
                <a:cs typeface="Times New Roman" charset="0"/>
                <a:sym typeface="Symbol" charset="0"/>
              </a:rPr>
              <a:t> und </a:t>
            </a:r>
          </a:p>
          <a:p>
            <a:r>
              <a:rPr lang="de-DE">
                <a:latin typeface="Times New Roman" charset="0"/>
                <a:cs typeface="Times New Roman" charset="0"/>
                <a:sym typeface="Symbol" charset="0"/>
              </a:rPr>
              <a:t>Dazu sind folgende Äquivalenzen anzuwenden</a:t>
            </a:r>
          </a:p>
          <a:p>
            <a:pPr>
              <a:buFont typeface="Webdings" charset="0"/>
              <a:buNone/>
            </a:pPr>
            <a:endParaRPr lang="de-DE">
              <a:latin typeface="Times New Roman" charset="0"/>
              <a:cs typeface="Times New Roman" charset="0"/>
              <a:sym typeface="Symbol" charset="0"/>
            </a:endParaRPr>
          </a:p>
          <a:p>
            <a:pPr>
              <a:buFont typeface="Webdings" charset="0"/>
              <a:buNone/>
            </a:pPr>
            <a:r>
              <a:rPr lang="de-DE">
                <a:latin typeface="Tahoma" charset="0"/>
              </a:rPr>
              <a:t>			</a:t>
            </a:r>
            <a:r>
              <a:rPr lang="de-DE">
                <a:latin typeface="Times New Roman" charset="0"/>
                <a:cs typeface="Times New Roman" charset="0"/>
                <a:sym typeface="Symbol" charset="0"/>
              </a:rPr>
              <a:t></a:t>
            </a:r>
            <a:r>
              <a:rPr lang="de-DE" i="1">
                <a:latin typeface="Tahoma" charset="0"/>
              </a:rPr>
              <a:t>t </a:t>
            </a:r>
            <a:r>
              <a:rPr lang="de-DE">
                <a:latin typeface="Times New Roman" charset="0"/>
                <a:cs typeface="Times New Roman" charset="0"/>
                <a:sym typeface="Symbol" charset="0"/>
              </a:rPr>
              <a:t> </a:t>
            </a:r>
            <a:r>
              <a:rPr lang="de-DE" i="1">
                <a:latin typeface="Times New Roman" charset="0"/>
                <a:cs typeface="Times New Roman" charset="0"/>
                <a:sym typeface="Symbol" charset="0"/>
              </a:rPr>
              <a:t>R </a:t>
            </a:r>
            <a:r>
              <a:rPr lang="de-DE">
                <a:latin typeface="Times New Roman" charset="0"/>
                <a:cs typeface="Times New Roman" charset="0"/>
                <a:sym typeface="Symbol" charset="0"/>
              </a:rPr>
              <a:t>(</a:t>
            </a:r>
            <a:r>
              <a:rPr lang="de-DE" i="1">
                <a:latin typeface="Times New Roman" charset="0"/>
                <a:cs typeface="Times New Roman" charset="0"/>
                <a:sym typeface="Symbol" charset="0"/>
              </a:rPr>
              <a:t>P</a:t>
            </a:r>
            <a:r>
              <a:rPr lang="de-DE">
                <a:latin typeface="Times New Roman" charset="0"/>
                <a:cs typeface="Times New Roman" charset="0"/>
                <a:sym typeface="Symbol" charset="0"/>
              </a:rPr>
              <a:t>(</a:t>
            </a:r>
            <a:r>
              <a:rPr lang="de-DE" i="1">
                <a:latin typeface="Times New Roman" charset="0"/>
                <a:cs typeface="Times New Roman" charset="0"/>
                <a:sym typeface="Symbol" charset="0"/>
              </a:rPr>
              <a:t>t</a:t>
            </a:r>
            <a:r>
              <a:rPr lang="de-DE">
                <a:latin typeface="Times New Roman" charset="0"/>
                <a:cs typeface="Times New Roman" charset="0"/>
                <a:sym typeface="Symbol" charset="0"/>
              </a:rPr>
              <a:t>))</a:t>
            </a:r>
            <a:r>
              <a:rPr lang="de-DE" i="1">
                <a:latin typeface="Times New Roman" charset="0"/>
                <a:cs typeface="Times New Roman" charset="0"/>
                <a:sym typeface="Symbol" charset="0"/>
              </a:rPr>
              <a:t> = ¬</a:t>
            </a:r>
            <a:r>
              <a:rPr lang="de-DE">
                <a:latin typeface="Times New Roman" charset="0"/>
                <a:cs typeface="Times New Roman" charset="0"/>
                <a:sym typeface="Symbol" charset="0"/>
              </a:rPr>
              <a:t>(</a:t>
            </a:r>
            <a:r>
              <a:rPr lang="de-DE" i="1">
                <a:latin typeface="Times New Roman" charset="0"/>
                <a:cs typeface="Times New Roman" charset="0"/>
                <a:sym typeface="Symbol" charset="0"/>
              </a:rPr>
              <a:t>t</a:t>
            </a:r>
            <a:r>
              <a:rPr lang="de-DE">
                <a:latin typeface="Times New Roman" charset="0"/>
                <a:cs typeface="Times New Roman" charset="0"/>
                <a:sym typeface="Symbol" charset="0"/>
              </a:rPr>
              <a:t>  </a:t>
            </a:r>
            <a:r>
              <a:rPr lang="de-DE" i="1">
                <a:latin typeface="Times New Roman" charset="0"/>
                <a:cs typeface="Times New Roman" charset="0"/>
                <a:sym typeface="Symbol" charset="0"/>
              </a:rPr>
              <a:t>R</a:t>
            </a:r>
            <a:r>
              <a:rPr lang="de-DE">
                <a:latin typeface="Times New Roman" charset="0"/>
                <a:cs typeface="Times New Roman" charset="0"/>
                <a:sym typeface="Symbol" charset="0"/>
              </a:rPr>
              <a:t>(</a:t>
            </a:r>
            <a:r>
              <a:rPr lang="de-DE" i="1">
                <a:latin typeface="Times New Roman" charset="0"/>
                <a:cs typeface="Times New Roman" charset="0"/>
                <a:sym typeface="Symbol" charset="0"/>
              </a:rPr>
              <a:t>¬ P</a:t>
            </a:r>
            <a:r>
              <a:rPr lang="de-DE">
                <a:latin typeface="Times New Roman" charset="0"/>
                <a:cs typeface="Times New Roman" charset="0"/>
                <a:sym typeface="Symbol" charset="0"/>
              </a:rPr>
              <a:t>(</a:t>
            </a:r>
            <a:r>
              <a:rPr lang="de-DE" i="1">
                <a:latin typeface="Times New Roman" charset="0"/>
                <a:cs typeface="Times New Roman" charset="0"/>
                <a:sym typeface="Symbol" charset="0"/>
              </a:rPr>
              <a:t>t</a:t>
            </a:r>
            <a:r>
              <a:rPr lang="de-DE">
                <a:latin typeface="Times New Roman" charset="0"/>
                <a:cs typeface="Times New Roman" charset="0"/>
                <a:sym typeface="Symbol" charset="0"/>
              </a:rPr>
              <a:t>)))</a:t>
            </a:r>
          </a:p>
          <a:p>
            <a:pPr>
              <a:buFont typeface="Webdings" charset="0"/>
              <a:buNone/>
            </a:pPr>
            <a:r>
              <a:rPr lang="de-DE">
                <a:latin typeface="Times New Roman" charset="0"/>
                <a:cs typeface="Times New Roman" charset="0"/>
                <a:sym typeface="Symbol" charset="0"/>
              </a:rPr>
              <a:t>				</a:t>
            </a:r>
            <a:r>
              <a:rPr lang="de-DE" i="1">
                <a:latin typeface="Times New Roman" charset="0"/>
                <a:cs typeface="Times New Roman" charset="0"/>
                <a:sym typeface="Symbol" charset="0"/>
              </a:rPr>
              <a:t>R </a:t>
            </a:r>
            <a:r>
              <a:rPr lang="de-DE">
                <a:latin typeface="Times New Roman" charset="0"/>
                <a:cs typeface="Times New Roman" charset="0"/>
                <a:sym typeface="Symbol" charset="0"/>
              </a:rPr>
              <a:t> </a:t>
            </a:r>
            <a:r>
              <a:rPr lang="de-DE" i="1">
                <a:latin typeface="Times New Roman" charset="0"/>
                <a:cs typeface="Times New Roman" charset="0"/>
                <a:sym typeface="Symbol" charset="0"/>
              </a:rPr>
              <a:t>T</a:t>
            </a:r>
            <a:r>
              <a:rPr lang="de-DE">
                <a:latin typeface="Times New Roman" charset="0"/>
                <a:cs typeface="Times New Roman" charset="0"/>
                <a:sym typeface="Symbol" charset="0"/>
              </a:rPr>
              <a:t> = </a:t>
            </a:r>
            <a:r>
              <a:rPr lang="de-DE" i="1">
                <a:latin typeface="Times New Roman" charset="0"/>
                <a:cs typeface="Times New Roman" charset="0"/>
                <a:sym typeface="Symbol" charset="0"/>
              </a:rPr>
              <a:t>¬R </a:t>
            </a:r>
            <a:r>
              <a:rPr lang="de-DE">
                <a:latin typeface="Tahoma" charset="0"/>
                <a:cs typeface="Times New Roman" charset="0"/>
                <a:sym typeface="Symbol" charset="0"/>
              </a:rPr>
              <a:t>V </a:t>
            </a:r>
            <a:r>
              <a:rPr lang="de-DE" i="1">
                <a:latin typeface="Times New Roman" charset="0"/>
                <a:cs typeface="Times New Roman" charset="0"/>
                <a:sym typeface="Symbol" charset="0"/>
              </a:rPr>
              <a:t>T</a:t>
            </a:r>
            <a:endParaRPr lang="de-DE" i="1">
              <a:latin typeface="Times New Roman" charset="0"/>
            </a:endParaRPr>
          </a:p>
          <a:p>
            <a:pPr>
              <a:buFont typeface="Webdings" charset="0"/>
              <a:buNone/>
            </a:pPr>
            <a:endParaRPr lang="de-DE"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0" y="76200"/>
            <a:ext cx="9144000" cy="685800"/>
          </a:xfrm>
        </p:spPr>
        <p:txBody>
          <a:bodyPr/>
          <a:lstStyle/>
          <a:p>
            <a:r>
              <a:rPr lang="de-DE">
                <a:latin typeface="Arial Black" charset="0"/>
              </a:rPr>
              <a:t>(Einfache) Datendefinition in SQL </a:t>
            </a:r>
          </a:p>
        </p:txBody>
      </p:sp>
      <p:sp>
        <p:nvSpPr>
          <p:cNvPr id="2053" name="Rectangle 3"/>
          <p:cNvSpPr>
            <a:spLocks noGrp="1" noChangeArrowheads="1"/>
          </p:cNvSpPr>
          <p:nvPr>
            <p:ph type="body" idx="1"/>
          </p:nvPr>
        </p:nvSpPr>
        <p:spPr>
          <a:xfrm>
            <a:off x="0" y="1219200"/>
            <a:ext cx="8915400" cy="5305425"/>
          </a:xfrm>
        </p:spPr>
        <p:txBody>
          <a:bodyPr/>
          <a:lstStyle/>
          <a:p>
            <a:pPr>
              <a:buFont typeface="Webdings" charset="0"/>
              <a:buNone/>
            </a:pPr>
            <a:r>
              <a:rPr lang="de-DE" dirty="0">
                <a:latin typeface="Tahoma" charset="0"/>
              </a:rPr>
              <a:t>Datentypen</a:t>
            </a:r>
          </a:p>
          <a:p>
            <a:r>
              <a:rPr lang="de-DE" b="1" dirty="0" err="1">
                <a:latin typeface="Tahoma" charset="0"/>
              </a:rPr>
              <a:t>character</a:t>
            </a:r>
            <a:r>
              <a:rPr lang="de-DE" b="1" dirty="0">
                <a:latin typeface="Tahoma" charset="0"/>
              </a:rPr>
              <a:t> </a:t>
            </a:r>
            <a:r>
              <a:rPr lang="de-DE" i="1" dirty="0">
                <a:latin typeface="Tahoma" charset="0"/>
              </a:rPr>
              <a:t>(</a:t>
            </a:r>
            <a:r>
              <a:rPr lang="de-DE" i="1" dirty="0" err="1">
                <a:latin typeface="Tahoma" charset="0"/>
              </a:rPr>
              <a:t>n</a:t>
            </a:r>
            <a:r>
              <a:rPr lang="de-DE" i="1" dirty="0">
                <a:latin typeface="Tahoma" charset="0"/>
              </a:rPr>
              <a:t>), </a:t>
            </a:r>
            <a:r>
              <a:rPr lang="de-DE" b="1" i="1" dirty="0" err="1">
                <a:latin typeface="Tahoma" charset="0"/>
              </a:rPr>
              <a:t>char</a:t>
            </a:r>
            <a:r>
              <a:rPr lang="de-DE" b="1" i="1" dirty="0">
                <a:latin typeface="Tahoma" charset="0"/>
              </a:rPr>
              <a:t> </a:t>
            </a:r>
            <a:r>
              <a:rPr lang="de-DE" i="1" dirty="0">
                <a:latin typeface="Tahoma" charset="0"/>
              </a:rPr>
              <a:t>(</a:t>
            </a:r>
            <a:r>
              <a:rPr lang="de-DE" i="1" dirty="0" err="1">
                <a:latin typeface="Tahoma" charset="0"/>
              </a:rPr>
              <a:t>n</a:t>
            </a:r>
            <a:r>
              <a:rPr lang="de-DE" i="1" dirty="0">
                <a:latin typeface="Tahoma" charset="0"/>
              </a:rPr>
              <a:t>)</a:t>
            </a:r>
          </a:p>
          <a:p>
            <a:r>
              <a:rPr lang="de-DE" b="1" dirty="0" err="1">
                <a:latin typeface="Tahoma" charset="0"/>
              </a:rPr>
              <a:t>character</a:t>
            </a:r>
            <a:r>
              <a:rPr lang="de-DE" b="1" dirty="0">
                <a:latin typeface="Tahoma" charset="0"/>
              </a:rPr>
              <a:t> </a:t>
            </a:r>
            <a:r>
              <a:rPr lang="de-DE" b="1" dirty="0" err="1">
                <a:latin typeface="Tahoma" charset="0"/>
              </a:rPr>
              <a:t>varying</a:t>
            </a:r>
            <a:r>
              <a:rPr lang="de-DE" b="1" dirty="0">
                <a:latin typeface="Tahoma" charset="0"/>
              </a:rPr>
              <a:t> </a:t>
            </a:r>
            <a:r>
              <a:rPr lang="de-DE" i="1" dirty="0">
                <a:latin typeface="Tahoma" charset="0"/>
              </a:rPr>
              <a:t>(</a:t>
            </a:r>
            <a:r>
              <a:rPr lang="de-DE" i="1" dirty="0" err="1">
                <a:latin typeface="Tahoma" charset="0"/>
              </a:rPr>
              <a:t>n</a:t>
            </a:r>
            <a:r>
              <a:rPr lang="de-DE" i="1" dirty="0">
                <a:latin typeface="Tahoma" charset="0"/>
              </a:rPr>
              <a:t>), </a:t>
            </a:r>
            <a:r>
              <a:rPr lang="de-DE" b="1" dirty="0" err="1">
                <a:latin typeface="Tahoma" charset="0"/>
              </a:rPr>
              <a:t>varchar</a:t>
            </a:r>
            <a:r>
              <a:rPr lang="de-DE" b="1" dirty="0">
                <a:latin typeface="Tahoma" charset="0"/>
              </a:rPr>
              <a:t> </a:t>
            </a:r>
            <a:r>
              <a:rPr lang="de-DE" i="1" dirty="0">
                <a:latin typeface="Tahoma" charset="0"/>
              </a:rPr>
              <a:t>(</a:t>
            </a:r>
            <a:r>
              <a:rPr lang="de-DE" i="1" dirty="0" err="1">
                <a:latin typeface="Tahoma" charset="0"/>
              </a:rPr>
              <a:t>n</a:t>
            </a:r>
            <a:r>
              <a:rPr lang="de-DE" i="1" dirty="0">
                <a:latin typeface="Tahoma" charset="0"/>
              </a:rPr>
              <a:t>)</a:t>
            </a:r>
          </a:p>
          <a:p>
            <a:r>
              <a:rPr lang="de-DE" b="1" dirty="0" err="1">
                <a:latin typeface="Tahoma" charset="0"/>
              </a:rPr>
              <a:t>numeric</a:t>
            </a:r>
            <a:r>
              <a:rPr lang="de-DE" b="1" dirty="0">
                <a:latin typeface="Tahoma" charset="0"/>
              </a:rPr>
              <a:t> </a:t>
            </a:r>
            <a:r>
              <a:rPr lang="de-DE" i="1" dirty="0">
                <a:latin typeface="Tahoma" charset="0"/>
              </a:rPr>
              <a:t>(</a:t>
            </a:r>
            <a:r>
              <a:rPr lang="de-DE" i="1" dirty="0" err="1">
                <a:latin typeface="Tahoma" charset="0"/>
              </a:rPr>
              <a:t>p,s</a:t>
            </a:r>
            <a:r>
              <a:rPr lang="de-DE" i="1" dirty="0">
                <a:latin typeface="Tahoma" charset="0"/>
              </a:rPr>
              <a:t>),</a:t>
            </a:r>
            <a:r>
              <a:rPr lang="de-DE" b="1" i="1" dirty="0">
                <a:latin typeface="Tahoma" charset="0"/>
              </a:rPr>
              <a:t> </a:t>
            </a:r>
            <a:r>
              <a:rPr lang="de-DE" b="1" dirty="0" smtClean="0">
                <a:latin typeface="Tahoma" charset="0"/>
              </a:rPr>
              <a:t>integer, </a:t>
            </a:r>
            <a:r>
              <a:rPr lang="de-DE" b="1" dirty="0" err="1" smtClean="0">
                <a:latin typeface="Tahoma" charset="0"/>
              </a:rPr>
              <a:t>decimal</a:t>
            </a:r>
            <a:endParaRPr lang="de-DE" b="1" dirty="0">
              <a:latin typeface="Tahoma" charset="0"/>
            </a:endParaRPr>
          </a:p>
          <a:p>
            <a:r>
              <a:rPr lang="de-DE" b="1" dirty="0" err="1">
                <a:latin typeface="Tahoma" charset="0"/>
              </a:rPr>
              <a:t>blob</a:t>
            </a:r>
            <a:r>
              <a:rPr lang="de-DE" b="1" dirty="0">
                <a:latin typeface="Tahoma" charset="0"/>
              </a:rPr>
              <a:t> </a:t>
            </a:r>
            <a:r>
              <a:rPr lang="de-DE" dirty="0">
                <a:latin typeface="Tahoma" charset="0"/>
              </a:rPr>
              <a:t>oder </a:t>
            </a:r>
            <a:r>
              <a:rPr lang="de-DE" b="1" dirty="0" err="1">
                <a:latin typeface="Tahoma" charset="0"/>
              </a:rPr>
              <a:t>raw</a:t>
            </a:r>
            <a:r>
              <a:rPr lang="de-DE" b="1" dirty="0">
                <a:latin typeface="Tahoma" charset="0"/>
              </a:rPr>
              <a:t> </a:t>
            </a:r>
            <a:r>
              <a:rPr lang="de-DE" dirty="0">
                <a:latin typeface="Tahoma" charset="0"/>
              </a:rPr>
              <a:t>für sehr große binäre Daten</a:t>
            </a:r>
          </a:p>
          <a:p>
            <a:r>
              <a:rPr lang="de-DE" b="1" dirty="0" err="1">
                <a:latin typeface="Tahoma" charset="0"/>
              </a:rPr>
              <a:t>clob</a:t>
            </a:r>
            <a:r>
              <a:rPr lang="de-DE" b="1" dirty="0">
                <a:latin typeface="Tahoma" charset="0"/>
              </a:rPr>
              <a:t> </a:t>
            </a:r>
            <a:r>
              <a:rPr lang="de-DE" dirty="0">
                <a:latin typeface="Tahoma" charset="0"/>
              </a:rPr>
              <a:t>für sehr große String-Attribute</a:t>
            </a:r>
          </a:p>
          <a:p>
            <a:r>
              <a:rPr lang="de-DE" b="1" dirty="0" err="1">
                <a:latin typeface="Tahoma" charset="0"/>
              </a:rPr>
              <a:t>date</a:t>
            </a:r>
            <a:r>
              <a:rPr lang="de-DE" b="1" dirty="0">
                <a:latin typeface="Tahoma" charset="0"/>
              </a:rPr>
              <a:t> </a:t>
            </a:r>
            <a:r>
              <a:rPr lang="de-DE" dirty="0">
                <a:latin typeface="Tahoma" charset="0"/>
              </a:rPr>
              <a:t>für Datumsangaben</a:t>
            </a:r>
          </a:p>
          <a:p>
            <a:r>
              <a:rPr lang="de-DE" b="1" dirty="0" err="1">
                <a:latin typeface="Tahoma" charset="0"/>
              </a:rPr>
              <a:t>xml</a:t>
            </a:r>
            <a:r>
              <a:rPr lang="de-DE" b="1" dirty="0">
                <a:latin typeface="Tahoma" charset="0"/>
              </a:rPr>
              <a:t> </a:t>
            </a:r>
            <a:r>
              <a:rPr lang="de-DE" dirty="0">
                <a:latin typeface="Tahoma" charset="0"/>
              </a:rPr>
              <a:t>für XML-Dokumente</a:t>
            </a:r>
          </a:p>
          <a:p>
            <a:pPr>
              <a:buFont typeface="Webdings" charset="0"/>
              <a:buNone/>
            </a:pPr>
            <a:r>
              <a:rPr lang="de-DE" dirty="0">
                <a:latin typeface="Tahoma" charset="0"/>
              </a:rPr>
              <a:t>Anlegen von Tabelle</a:t>
            </a:r>
          </a:p>
          <a:p>
            <a:r>
              <a:rPr lang="de-DE" b="1" dirty="0" err="1">
                <a:latin typeface="Tahoma" charset="0"/>
              </a:rPr>
              <a:t>create</a:t>
            </a:r>
            <a:r>
              <a:rPr lang="de-DE" b="1" dirty="0">
                <a:latin typeface="Tahoma" charset="0"/>
              </a:rPr>
              <a:t> </a:t>
            </a:r>
            <a:r>
              <a:rPr lang="de-DE" b="1" dirty="0" err="1">
                <a:latin typeface="Tahoma" charset="0"/>
              </a:rPr>
              <a:t>table</a:t>
            </a:r>
            <a:r>
              <a:rPr lang="de-DE" b="1" dirty="0">
                <a:latin typeface="Tahoma" charset="0"/>
              </a:rPr>
              <a:t> </a:t>
            </a:r>
            <a:r>
              <a:rPr lang="de-DE" dirty="0">
                <a:latin typeface="Tahoma" charset="0"/>
              </a:rPr>
              <a:t>Professoren</a:t>
            </a:r>
          </a:p>
          <a:p>
            <a:pPr>
              <a:buFont typeface="Webdings" charset="0"/>
              <a:buNone/>
            </a:pPr>
            <a:r>
              <a:rPr lang="de-DE" b="1" dirty="0">
                <a:latin typeface="Tahoma" charset="0"/>
              </a:rPr>
              <a:t>		</a:t>
            </a:r>
            <a:r>
              <a:rPr lang="de-DE" dirty="0">
                <a:latin typeface="Tahoma" charset="0"/>
              </a:rPr>
              <a:t>(</a:t>
            </a:r>
            <a:r>
              <a:rPr lang="de-DE" dirty="0" err="1">
                <a:latin typeface="Tahoma" charset="0"/>
              </a:rPr>
              <a:t>PersNr</a:t>
            </a:r>
            <a:r>
              <a:rPr lang="de-DE" dirty="0">
                <a:latin typeface="Tahoma" charset="0"/>
              </a:rPr>
              <a:t>	</a:t>
            </a:r>
            <a:r>
              <a:rPr lang="de-DE" b="1" dirty="0">
                <a:latin typeface="Tahoma" charset="0"/>
              </a:rPr>
              <a:t>integer not null,</a:t>
            </a:r>
          </a:p>
          <a:p>
            <a:pPr>
              <a:buFont typeface="Webdings" charset="0"/>
              <a:buNone/>
            </a:pPr>
            <a:r>
              <a:rPr lang="de-DE" b="1" dirty="0">
                <a:latin typeface="Tahoma" charset="0"/>
              </a:rPr>
              <a:t>		 </a:t>
            </a:r>
            <a:r>
              <a:rPr lang="de-DE" dirty="0">
                <a:latin typeface="Tahoma" charset="0"/>
              </a:rPr>
              <a:t>Name		</a:t>
            </a:r>
            <a:r>
              <a:rPr lang="de-DE" b="1" dirty="0" err="1">
                <a:latin typeface="Tahoma" charset="0"/>
              </a:rPr>
              <a:t>varchar</a:t>
            </a:r>
            <a:r>
              <a:rPr lang="de-DE" dirty="0">
                <a:latin typeface="Tahoma" charset="0"/>
              </a:rPr>
              <a:t> (30) </a:t>
            </a:r>
            <a:r>
              <a:rPr lang="de-DE" b="1" dirty="0">
                <a:latin typeface="Tahoma" charset="0"/>
              </a:rPr>
              <a:t>not null	</a:t>
            </a:r>
          </a:p>
          <a:p>
            <a:pPr>
              <a:buFont typeface="Webdings" charset="0"/>
              <a:buNone/>
            </a:pPr>
            <a:r>
              <a:rPr lang="de-DE" b="1" dirty="0">
                <a:latin typeface="Tahoma" charset="0"/>
              </a:rPr>
              <a:t>		 </a:t>
            </a:r>
            <a:r>
              <a:rPr lang="de-DE" dirty="0">
                <a:latin typeface="Tahoma" charset="0"/>
              </a:rPr>
              <a:t>Rang</a:t>
            </a:r>
            <a:r>
              <a:rPr lang="de-DE" b="1" dirty="0">
                <a:latin typeface="Tahoma" charset="0"/>
              </a:rPr>
              <a:t>		</a:t>
            </a:r>
            <a:r>
              <a:rPr lang="de-DE" b="1" dirty="0" err="1">
                <a:latin typeface="Tahoma" charset="0"/>
              </a:rPr>
              <a:t>character</a:t>
            </a:r>
            <a:r>
              <a:rPr lang="de-DE" b="1" dirty="0">
                <a:latin typeface="Tahoma" charset="0"/>
              </a:rPr>
              <a:t> </a:t>
            </a:r>
            <a:r>
              <a:rPr lang="de-DE" dirty="0">
                <a:latin typeface="Tahoma" charset="0"/>
              </a:rPr>
              <a:t>(2) );</a:t>
            </a:r>
            <a:r>
              <a:rPr lang="de-DE" b="1" dirty="0">
                <a:latin typeface="Tahoma" charset="0"/>
              </a:rPr>
              <a:t>	</a:t>
            </a:r>
            <a:endParaRPr lang="de-DE" dirty="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372600" cy="1143000"/>
          </a:xfrm>
        </p:spPr>
        <p:txBody>
          <a:bodyPr/>
          <a:lstStyle/>
          <a:p>
            <a:r>
              <a:rPr lang="de-DE">
                <a:latin typeface="Arial Black" charset="0"/>
              </a:rPr>
              <a:t>Umformung des Kalkül-Ausdrucks ...</a:t>
            </a:r>
          </a:p>
        </p:txBody>
      </p:sp>
      <p:sp>
        <p:nvSpPr>
          <p:cNvPr id="64515" name="Rectangle 3"/>
          <p:cNvSpPr>
            <a:spLocks noGrp="1" noChangeArrowheads="1"/>
          </p:cNvSpPr>
          <p:nvPr>
            <p:ph type="body" idx="1"/>
          </p:nvPr>
        </p:nvSpPr>
        <p:spPr>
          <a:xfrm>
            <a:off x="0" y="1219200"/>
            <a:ext cx="9448800" cy="4876800"/>
          </a:xfrm>
        </p:spPr>
        <p:txBody>
          <a:bodyPr/>
          <a:lstStyle/>
          <a:p>
            <a:pPr>
              <a:lnSpc>
                <a:spcPct val="80000"/>
              </a:lnSpc>
            </a:pPr>
            <a:r>
              <a:rPr lang="de-DE">
                <a:latin typeface="Tahoma" charset="0"/>
              </a:rPr>
              <a:t>Elimination </a:t>
            </a:r>
            <a:r>
              <a:rPr lang="de-DE">
                <a:latin typeface="Times New Roman" charset="0"/>
                <a:cs typeface="Times New Roman" charset="0"/>
                <a:sym typeface="Symbol" charset="0"/>
              </a:rPr>
              <a:t></a:t>
            </a:r>
            <a:r>
              <a:rPr lang="de-DE">
                <a:latin typeface="Tahoma" charset="0"/>
              </a:rPr>
              <a:t> </a:t>
            </a:r>
          </a:p>
          <a:p>
            <a:pPr>
              <a:lnSpc>
                <a:spcPct val="80000"/>
              </a:lnSpc>
              <a:spcBef>
                <a:spcPct val="50000"/>
              </a:spcBef>
              <a:buClrTx/>
              <a:buFontTx/>
              <a:buNone/>
            </a:pPr>
            <a:r>
              <a:rPr lang="de-DE">
                <a:latin typeface="Times New Roman" charset="0"/>
              </a:rPr>
              <a:t>{s </a:t>
            </a:r>
            <a:r>
              <a:rPr lang="de-DE">
                <a:latin typeface="Times New Roman" charset="0"/>
                <a:cs typeface="Times New Roman" charset="0"/>
              </a:rPr>
              <a:t>| s </a:t>
            </a:r>
            <a:r>
              <a:rPr lang="de-DE">
                <a:latin typeface="Times New Roman" charset="0"/>
                <a:cs typeface="Times New Roman" charset="0"/>
                <a:sym typeface="Symbol" charset="0"/>
              </a:rPr>
              <a:t> Studenten</a:t>
            </a:r>
            <a:r>
              <a:rPr lang="de-DE">
                <a:latin typeface="Tahoma" charset="0"/>
                <a:cs typeface="Times New Roman" charset="0"/>
                <a:sym typeface="Symbol" charset="0"/>
              </a:rPr>
              <a:t> </a:t>
            </a:r>
            <a:r>
              <a:rPr lang="de-DE">
                <a:latin typeface="Times New Roman" charset="0"/>
                <a:cs typeface="Times New Roman" charset="0"/>
                <a:sym typeface="Symbol" charset="0"/>
              </a:rPr>
              <a:t> </a:t>
            </a:r>
            <a:r>
              <a:rPr lang="de-DE" i="1">
                <a:latin typeface="Times New Roman" charset="0"/>
                <a:cs typeface="Times New Roman" charset="0"/>
                <a:sym typeface="Symbol" charset="0"/>
              </a:rPr>
              <a:t>¬ </a:t>
            </a:r>
            <a:r>
              <a:rPr lang="de-DE">
                <a:latin typeface="Times New Roman" charset="0"/>
                <a:cs typeface="Times New Roman" charset="0"/>
                <a:sym typeface="Symbol" charset="0"/>
              </a:rPr>
              <a:t>( v  Vorlesungen </a:t>
            </a:r>
            <a:r>
              <a:rPr lang="de-DE" i="1">
                <a:latin typeface="Times New Roman" charset="0"/>
                <a:cs typeface="Times New Roman" charset="0"/>
                <a:sym typeface="Symbol" charset="0"/>
              </a:rPr>
              <a:t>¬ </a:t>
            </a:r>
            <a:r>
              <a:rPr lang="de-DE">
                <a:latin typeface="Times New Roman" charset="0"/>
                <a:cs typeface="Times New Roman" charset="0"/>
                <a:sym typeface="Symbol" charset="0"/>
              </a:rPr>
              <a:t>(v.SWS=4 h  hören </a:t>
            </a:r>
          </a:p>
          <a:p>
            <a:pPr>
              <a:lnSpc>
                <a:spcPct val="80000"/>
              </a:lnSpc>
              <a:spcBef>
                <a:spcPct val="50000"/>
              </a:spcBef>
              <a:buClrTx/>
              <a:buFontTx/>
              <a:buNone/>
            </a:pPr>
            <a:r>
              <a:rPr lang="de-DE">
                <a:latin typeface="Times New Roman" charset="0"/>
                <a:cs typeface="Times New Roman" charset="0"/>
                <a:sym typeface="Symbol" charset="0"/>
              </a:rPr>
              <a:t>	                                     (h.VorlNr=v.VorlNr   h.MatrNr=s.MatrNr))}</a:t>
            </a:r>
            <a:endParaRPr lang="de-DE">
              <a:latin typeface="Tahoma" charset="0"/>
            </a:endParaRPr>
          </a:p>
          <a:p>
            <a:pPr>
              <a:lnSpc>
                <a:spcPct val="80000"/>
              </a:lnSpc>
            </a:pPr>
            <a:r>
              <a:rPr lang="de-DE">
                <a:latin typeface="Tahoma" charset="0"/>
              </a:rPr>
              <a:t>Elimination </a:t>
            </a:r>
            <a:r>
              <a:rPr lang="de-DE">
                <a:latin typeface="Times New Roman" charset="0"/>
                <a:cs typeface="Times New Roman" charset="0"/>
                <a:sym typeface="Symbol" charset="0"/>
              </a:rPr>
              <a:t></a:t>
            </a:r>
            <a:endParaRPr lang="de-DE">
              <a:latin typeface="Tahoma" charset="0"/>
            </a:endParaRPr>
          </a:p>
          <a:p>
            <a:pPr>
              <a:lnSpc>
                <a:spcPct val="80000"/>
              </a:lnSpc>
              <a:buFont typeface="Webdings" charset="0"/>
              <a:buNone/>
            </a:pPr>
            <a:r>
              <a:rPr lang="de-DE">
                <a:latin typeface="Times New Roman" charset="0"/>
              </a:rPr>
              <a:t>{s </a:t>
            </a:r>
            <a:r>
              <a:rPr lang="de-DE">
                <a:latin typeface="Times New Roman" charset="0"/>
                <a:cs typeface="Times New Roman" charset="0"/>
              </a:rPr>
              <a:t>| s </a:t>
            </a:r>
            <a:r>
              <a:rPr lang="de-DE">
                <a:latin typeface="Times New Roman" charset="0"/>
                <a:cs typeface="Times New Roman" charset="0"/>
                <a:sym typeface="Symbol" charset="0"/>
              </a:rPr>
              <a:t> Studenten</a:t>
            </a:r>
            <a:r>
              <a:rPr lang="de-DE">
                <a:latin typeface="Tahoma" charset="0"/>
                <a:cs typeface="Times New Roman" charset="0"/>
                <a:sym typeface="Symbol" charset="0"/>
              </a:rPr>
              <a:t> </a:t>
            </a:r>
            <a:r>
              <a:rPr lang="de-DE">
                <a:latin typeface="Times New Roman" charset="0"/>
                <a:cs typeface="Times New Roman" charset="0"/>
                <a:sym typeface="Symbol" charset="0"/>
              </a:rPr>
              <a:t> </a:t>
            </a:r>
            <a:r>
              <a:rPr lang="de-DE" i="1">
                <a:latin typeface="Times New Roman" charset="0"/>
                <a:cs typeface="Times New Roman" charset="0"/>
                <a:sym typeface="Symbol" charset="0"/>
              </a:rPr>
              <a:t>¬ </a:t>
            </a:r>
            <a:r>
              <a:rPr lang="de-DE">
                <a:latin typeface="Times New Roman" charset="0"/>
                <a:cs typeface="Times New Roman" charset="0"/>
                <a:sym typeface="Symbol" charset="0"/>
              </a:rPr>
              <a:t>( v  Vorlesungen </a:t>
            </a:r>
            <a:r>
              <a:rPr lang="de-DE" i="1">
                <a:latin typeface="Times New Roman" charset="0"/>
                <a:cs typeface="Times New Roman" charset="0"/>
                <a:sym typeface="Symbol" charset="0"/>
              </a:rPr>
              <a:t>¬</a:t>
            </a:r>
            <a:r>
              <a:rPr lang="de-DE">
                <a:latin typeface="Times New Roman" charset="0"/>
                <a:cs typeface="Times New Roman" charset="0"/>
                <a:sym typeface="Symbol" charset="0"/>
              </a:rPr>
              <a:t>(</a:t>
            </a:r>
            <a:r>
              <a:rPr lang="de-DE" i="1">
                <a:latin typeface="Times New Roman" charset="0"/>
                <a:cs typeface="Times New Roman" charset="0"/>
                <a:sym typeface="Symbol" charset="0"/>
              </a:rPr>
              <a:t>¬</a:t>
            </a:r>
            <a:r>
              <a:rPr lang="de-DE">
                <a:latin typeface="Times New Roman" charset="0"/>
                <a:cs typeface="Times New Roman" charset="0"/>
                <a:sym typeface="Symbol" charset="0"/>
              </a:rPr>
              <a:t>(v.SWS=4) </a:t>
            </a:r>
            <a:r>
              <a:rPr lang="de-DE">
                <a:latin typeface="Tahoma" charset="0"/>
                <a:cs typeface="Times New Roman" charset="0"/>
                <a:sym typeface="Symbol" charset="0"/>
              </a:rPr>
              <a:t>V</a:t>
            </a:r>
            <a:r>
              <a:rPr lang="de-DE">
                <a:latin typeface="Times New Roman" charset="0"/>
                <a:cs typeface="Times New Roman" charset="0"/>
                <a:sym typeface="Symbol" charset="0"/>
              </a:rPr>
              <a:t> </a:t>
            </a:r>
          </a:p>
          <a:p>
            <a:pPr>
              <a:lnSpc>
                <a:spcPct val="80000"/>
              </a:lnSpc>
              <a:buFont typeface="Webdings" charset="0"/>
              <a:buNone/>
            </a:pPr>
            <a:r>
              <a:rPr lang="de-DE">
                <a:latin typeface="Times New Roman" charset="0"/>
                <a:cs typeface="Times New Roman" charset="0"/>
                <a:sym typeface="Symbol" charset="0"/>
              </a:rPr>
              <a:t>           h  hören (h.VorlNr=v.VorlNr  h.MatrNr=s.MatrNr))}</a:t>
            </a:r>
          </a:p>
          <a:p>
            <a:pPr>
              <a:lnSpc>
                <a:spcPct val="80000"/>
              </a:lnSpc>
              <a:spcBef>
                <a:spcPct val="50000"/>
              </a:spcBef>
              <a:buClrTx/>
              <a:buFontTx/>
              <a:buNone/>
            </a:pPr>
            <a:r>
              <a:rPr lang="de-DE">
                <a:latin typeface="Times New Roman" charset="0"/>
                <a:cs typeface="Times New Roman" charset="0"/>
                <a:sym typeface="Symbol" charset="0"/>
              </a:rPr>
              <a:t>	</a:t>
            </a:r>
          </a:p>
          <a:p>
            <a:pPr>
              <a:lnSpc>
                <a:spcPct val="80000"/>
              </a:lnSpc>
            </a:pPr>
            <a:r>
              <a:rPr lang="de-DE">
                <a:latin typeface="Tahoma" charset="0"/>
              </a:rPr>
              <a:t>Anwendung von DeMorgan ergibt schließlich:</a:t>
            </a:r>
          </a:p>
          <a:p>
            <a:pPr>
              <a:lnSpc>
                <a:spcPct val="80000"/>
              </a:lnSpc>
              <a:buFont typeface="Webdings" charset="0"/>
              <a:buNone/>
            </a:pPr>
            <a:endParaRPr lang="de-DE">
              <a:latin typeface="Tahoma" charset="0"/>
            </a:endParaRPr>
          </a:p>
          <a:p>
            <a:pPr>
              <a:lnSpc>
                <a:spcPct val="80000"/>
              </a:lnSpc>
              <a:spcBef>
                <a:spcPct val="50000"/>
              </a:spcBef>
              <a:buClrTx/>
              <a:buFontTx/>
              <a:buNone/>
            </a:pPr>
            <a:r>
              <a:rPr lang="de-DE" sz="2800">
                <a:latin typeface="Times New Roman" charset="0"/>
              </a:rPr>
              <a:t>{s </a:t>
            </a:r>
            <a:r>
              <a:rPr lang="de-DE" sz="2800">
                <a:latin typeface="Times New Roman" charset="0"/>
                <a:cs typeface="Times New Roman" charset="0"/>
              </a:rPr>
              <a:t>| s </a:t>
            </a:r>
            <a:r>
              <a:rPr lang="de-DE" sz="2800">
                <a:latin typeface="Times New Roman" charset="0"/>
                <a:cs typeface="Times New Roman" charset="0"/>
                <a:sym typeface="Symbol" charset="0"/>
              </a:rPr>
              <a:t> Studenten</a:t>
            </a:r>
            <a:r>
              <a:rPr lang="de-DE" sz="2800">
                <a:latin typeface="Tahoma" charset="0"/>
                <a:cs typeface="Times New Roman" charset="0"/>
                <a:sym typeface="Symbol" charset="0"/>
              </a:rPr>
              <a:t> </a:t>
            </a:r>
            <a:r>
              <a:rPr lang="de-DE" sz="2800">
                <a:latin typeface="Times New Roman" charset="0"/>
                <a:cs typeface="Times New Roman" charset="0"/>
                <a:sym typeface="Symbol" charset="0"/>
              </a:rPr>
              <a:t> </a:t>
            </a:r>
            <a:r>
              <a:rPr lang="de-DE" sz="2800" i="1">
                <a:latin typeface="Times New Roman" charset="0"/>
                <a:cs typeface="Times New Roman" charset="0"/>
                <a:sym typeface="Symbol" charset="0"/>
              </a:rPr>
              <a:t>¬ </a:t>
            </a:r>
            <a:r>
              <a:rPr lang="de-DE" sz="2800">
                <a:latin typeface="Times New Roman" charset="0"/>
                <a:cs typeface="Times New Roman" charset="0"/>
                <a:sym typeface="Symbol" charset="0"/>
              </a:rPr>
              <a:t>(v Vorlesungen (v.SWS=4 </a:t>
            </a:r>
            <a:r>
              <a:rPr lang="de-DE" sz="2800">
                <a:latin typeface="Tahoma" charset="0"/>
                <a:cs typeface="Times New Roman" charset="0"/>
                <a:sym typeface="Symbol" charset="0"/>
              </a:rPr>
              <a:t></a:t>
            </a:r>
          </a:p>
          <a:p>
            <a:pPr>
              <a:lnSpc>
                <a:spcPct val="80000"/>
              </a:lnSpc>
              <a:spcBef>
                <a:spcPct val="50000"/>
              </a:spcBef>
              <a:buClrTx/>
              <a:buFontTx/>
              <a:buNone/>
            </a:pPr>
            <a:r>
              <a:rPr lang="de-DE" sz="2800" i="1">
                <a:latin typeface="Times New Roman" charset="0"/>
                <a:cs typeface="Times New Roman" charset="0"/>
                <a:sym typeface="Symbol" charset="0"/>
              </a:rPr>
              <a:t>  ¬</a:t>
            </a:r>
            <a:r>
              <a:rPr lang="de-DE" sz="2800">
                <a:latin typeface="Tahoma" charset="0"/>
                <a:cs typeface="Times New Roman" charset="0"/>
                <a:sym typeface="Symbol" charset="0"/>
              </a:rPr>
              <a:t>(</a:t>
            </a:r>
            <a:r>
              <a:rPr lang="de-DE" sz="2800">
                <a:latin typeface="Times New Roman" charset="0"/>
                <a:cs typeface="Times New Roman" charset="0"/>
                <a:sym typeface="Symbol" charset="0"/>
              </a:rPr>
              <a:t>h  hören (h.VorlNr=v.VorlNr  h.MatrNr=s.MatrNr))))}</a:t>
            </a:r>
          </a:p>
          <a:p>
            <a:pPr>
              <a:lnSpc>
                <a:spcPct val="80000"/>
              </a:lnSpc>
              <a:spcBef>
                <a:spcPct val="50000"/>
              </a:spcBef>
              <a:buClrTx/>
              <a:buFontTx/>
              <a:buNone/>
            </a:pPr>
            <a:endParaRPr lang="de-DE" sz="2800">
              <a:latin typeface="Tahoma" charset="0"/>
            </a:endParaRPr>
          </a:p>
          <a:p>
            <a:pPr>
              <a:lnSpc>
                <a:spcPct val="80000"/>
              </a:lnSpc>
              <a:spcBef>
                <a:spcPct val="50000"/>
              </a:spcBef>
              <a:buClrTx/>
              <a:buFontTx/>
              <a:buNone/>
            </a:pPr>
            <a:endParaRPr lang="de-DE" sz="2800">
              <a:latin typeface="Times New Roman" charset="0"/>
              <a:cs typeface="Times New Roman" charset="0"/>
              <a:sym typeface="Symbol"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de-DE">
              <a:latin typeface="Arial Black" charset="0"/>
            </a:endParaRPr>
          </a:p>
        </p:txBody>
      </p:sp>
      <p:sp>
        <p:nvSpPr>
          <p:cNvPr id="65539" name="Rectangle 3"/>
          <p:cNvSpPr>
            <a:spLocks noGrp="1" noChangeArrowheads="1"/>
          </p:cNvSpPr>
          <p:nvPr>
            <p:ph type="body" idx="1"/>
          </p:nvPr>
        </p:nvSpPr>
        <p:spPr/>
        <p:txBody>
          <a:bodyPr/>
          <a:lstStyle/>
          <a:p>
            <a:endParaRPr lang="de-DE">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600" y="457200"/>
            <a:ext cx="429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spcBef>
                <a:spcPct val="20000"/>
              </a:spcBef>
              <a:buClr>
                <a:srgbClr val="FFFF00"/>
              </a:buClr>
              <a:buFont typeface="Webdings" charset="0"/>
              <a:buChar char="="/>
            </a:pPr>
            <a:r>
              <a:rPr lang="de-DE">
                <a:latin typeface="Tahoma" charset="0"/>
              </a:rPr>
              <a:t>SQL-Umsetzung folgt direkt:</a:t>
            </a:r>
          </a:p>
        </p:txBody>
      </p:sp>
      <p:sp>
        <p:nvSpPr>
          <p:cNvPr id="66563" name="Text Box 3"/>
          <p:cNvSpPr txBox="1">
            <a:spLocks noChangeArrowheads="1"/>
          </p:cNvSpPr>
          <p:nvPr/>
        </p:nvSpPr>
        <p:spPr bwMode="auto">
          <a:xfrm>
            <a:off x="0" y="1295400"/>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 </a:t>
            </a:r>
            <a:r>
              <a:rPr lang="de-DE">
                <a:latin typeface="Tahoma" charset="0"/>
              </a:rPr>
              <a:t>s.*</a:t>
            </a:r>
          </a:p>
          <a:p>
            <a:pPr algn="l" eaLnBrk="1" hangingPunct="1">
              <a:spcBef>
                <a:spcPct val="50000"/>
              </a:spcBef>
            </a:pPr>
            <a:r>
              <a:rPr lang="de-DE" b="1">
                <a:latin typeface="Tahoma" charset="0"/>
              </a:rPr>
              <a:t>from </a:t>
            </a:r>
            <a:r>
              <a:rPr lang="de-DE">
                <a:latin typeface="Tahoma" charset="0"/>
              </a:rPr>
              <a:t>Studenten s</a:t>
            </a:r>
          </a:p>
          <a:p>
            <a:pPr algn="l" eaLnBrk="1" hangingPunct="1">
              <a:spcBef>
                <a:spcPct val="50000"/>
              </a:spcBef>
            </a:pPr>
            <a:r>
              <a:rPr lang="de-DE" b="1">
                <a:latin typeface="Tahoma" charset="0"/>
              </a:rPr>
              <a:t>where not exists</a:t>
            </a:r>
          </a:p>
          <a:p>
            <a:pPr algn="l" eaLnBrk="1" hangingPunct="1">
              <a:spcBef>
                <a:spcPct val="50000"/>
              </a:spcBef>
            </a:pPr>
            <a:r>
              <a:rPr lang="de-DE" b="1">
                <a:latin typeface="Tahoma" charset="0"/>
              </a:rPr>
              <a:t>    (select </a:t>
            </a:r>
            <a:r>
              <a:rPr lang="de-DE">
                <a:latin typeface="Tahoma" charset="0"/>
              </a:rPr>
              <a:t>*</a:t>
            </a:r>
          </a:p>
          <a:p>
            <a:pPr algn="l" eaLnBrk="1" hangingPunct="1">
              <a:spcBef>
                <a:spcPct val="50000"/>
              </a:spcBef>
            </a:pPr>
            <a:r>
              <a:rPr lang="de-DE" b="1">
                <a:latin typeface="Tahoma" charset="0"/>
              </a:rPr>
              <a:t>      from </a:t>
            </a:r>
            <a:r>
              <a:rPr lang="de-DE">
                <a:latin typeface="Tahoma" charset="0"/>
              </a:rPr>
              <a:t>Vorlesungen v</a:t>
            </a:r>
          </a:p>
          <a:p>
            <a:pPr algn="l" eaLnBrk="1" hangingPunct="1">
              <a:spcBef>
                <a:spcPct val="50000"/>
              </a:spcBef>
            </a:pPr>
            <a:r>
              <a:rPr lang="de-DE" b="1">
                <a:latin typeface="Tahoma" charset="0"/>
              </a:rPr>
              <a:t>      where </a:t>
            </a:r>
            <a:r>
              <a:rPr lang="de-DE">
                <a:latin typeface="Tahoma" charset="0"/>
              </a:rPr>
              <a:t>v.SWS = 4 </a:t>
            </a:r>
            <a:r>
              <a:rPr lang="de-DE" b="1">
                <a:latin typeface="Tahoma" charset="0"/>
              </a:rPr>
              <a:t>and not exists</a:t>
            </a:r>
          </a:p>
          <a:p>
            <a:pPr algn="l" eaLnBrk="1" hangingPunct="1">
              <a:spcBef>
                <a:spcPct val="50000"/>
              </a:spcBef>
            </a:pPr>
            <a:r>
              <a:rPr lang="de-DE" b="1">
                <a:latin typeface="Tahoma" charset="0"/>
              </a:rPr>
              <a:t>	(select *</a:t>
            </a:r>
          </a:p>
          <a:p>
            <a:pPr algn="l" eaLnBrk="1" hangingPunct="1">
              <a:spcBef>
                <a:spcPct val="50000"/>
              </a:spcBef>
            </a:pPr>
            <a:r>
              <a:rPr lang="de-DE" b="1">
                <a:latin typeface="Tahoma" charset="0"/>
              </a:rPr>
              <a:t>	 from </a:t>
            </a:r>
            <a:r>
              <a:rPr lang="de-DE">
                <a:latin typeface="Tahoma" charset="0"/>
              </a:rPr>
              <a:t>hören h</a:t>
            </a:r>
          </a:p>
          <a:p>
            <a:pPr algn="l" eaLnBrk="1" hangingPunct="1">
              <a:spcBef>
                <a:spcPct val="50000"/>
              </a:spcBef>
            </a:pPr>
            <a:r>
              <a:rPr lang="de-DE" b="1">
                <a:latin typeface="Tahoma" charset="0"/>
              </a:rPr>
              <a:t>	 where </a:t>
            </a:r>
            <a:r>
              <a:rPr lang="de-DE">
                <a:latin typeface="Tahoma" charset="0"/>
              </a:rPr>
              <a:t>h.VorlNr = v.VorlNr </a:t>
            </a:r>
            <a:r>
              <a:rPr lang="de-DE" b="1">
                <a:latin typeface="Tahoma" charset="0"/>
              </a:rPr>
              <a:t>and</a:t>
            </a:r>
            <a:r>
              <a:rPr lang="de-DE">
                <a:latin typeface="Tahoma" charset="0"/>
              </a:rPr>
              <a:t> h.MatrNr=s.MatrNr </a:t>
            </a:r>
            <a:r>
              <a:rPr lang="de-DE" b="1">
                <a:latin typeface="Tahoma" charset="0"/>
              </a:rPr>
              <a:t>) )</a:t>
            </a:r>
            <a:r>
              <a:rPr lang="de-DE">
                <a:latin typeface="Tahoma" charset="0"/>
              </a:rPr>
              <a:t>;</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1143000"/>
          </a:xfrm>
        </p:spPr>
        <p:txBody>
          <a:bodyPr/>
          <a:lstStyle/>
          <a:p>
            <a:r>
              <a:rPr lang="de-DE">
                <a:latin typeface="Arial Black" charset="0"/>
              </a:rPr>
              <a:t>Allquantifizierung durch count-Aggregation</a:t>
            </a:r>
          </a:p>
        </p:txBody>
      </p:sp>
      <p:sp>
        <p:nvSpPr>
          <p:cNvPr id="67587" name="Rectangle 4"/>
          <p:cNvSpPr>
            <a:spLocks noGrp="1" noChangeArrowheads="1"/>
          </p:cNvSpPr>
          <p:nvPr>
            <p:ph type="body" idx="1"/>
          </p:nvPr>
        </p:nvSpPr>
        <p:spPr>
          <a:xfrm>
            <a:off x="0" y="1301750"/>
            <a:ext cx="9144000" cy="5473700"/>
          </a:xfrm>
        </p:spPr>
        <p:txBody>
          <a:bodyPr/>
          <a:lstStyle/>
          <a:p>
            <a:r>
              <a:rPr lang="de-DE">
                <a:latin typeface="Tahoma" charset="0"/>
              </a:rPr>
              <a:t>Allquantifizierung kann immer auch durch eine </a:t>
            </a:r>
            <a:r>
              <a:rPr lang="de-DE" b="1">
                <a:latin typeface="Tahoma" charset="0"/>
              </a:rPr>
              <a:t>count-</a:t>
            </a:r>
            <a:r>
              <a:rPr lang="de-DE">
                <a:latin typeface="Tahoma" charset="0"/>
              </a:rPr>
              <a:t>Aggregation ausgedrückt werden </a:t>
            </a:r>
          </a:p>
          <a:p>
            <a:r>
              <a:rPr lang="de-DE">
                <a:latin typeface="Tahoma" charset="0"/>
              </a:rPr>
              <a:t>Wir betrachten dazu eine etwas einfachere Anfrage, in der wir die </a:t>
            </a:r>
            <a:r>
              <a:rPr lang="de-DE" i="1">
                <a:latin typeface="Tahoma" charset="0"/>
              </a:rPr>
              <a:t>(MatrNr </a:t>
            </a:r>
            <a:r>
              <a:rPr lang="de-DE">
                <a:latin typeface="Tahoma" charset="0"/>
              </a:rPr>
              <a:t>der) Studenten ermitteln wollen, die </a:t>
            </a:r>
            <a:r>
              <a:rPr lang="de-DE" i="1">
                <a:latin typeface="Tahoma" charset="0"/>
              </a:rPr>
              <a:t>alle</a:t>
            </a:r>
            <a:r>
              <a:rPr lang="de-DE">
                <a:latin typeface="Tahoma" charset="0"/>
              </a:rPr>
              <a:t> Vorlesungen  hören:</a:t>
            </a:r>
            <a:endParaRPr lang="de-DE" i="1">
              <a:latin typeface="Tahoma" charset="0"/>
            </a:endParaRPr>
          </a:p>
          <a:p>
            <a:pPr>
              <a:buFont typeface="Webdings" charset="0"/>
              <a:buNone/>
            </a:pPr>
            <a:endParaRPr lang="de-DE">
              <a:latin typeface="Tahoma" charset="0"/>
            </a:endParaRPr>
          </a:p>
          <a:p>
            <a:endParaRPr lang="de-DE">
              <a:latin typeface="Tahoma" charset="0"/>
            </a:endParaRPr>
          </a:p>
        </p:txBody>
      </p:sp>
      <p:sp>
        <p:nvSpPr>
          <p:cNvPr id="67588" name="Rectangle 5"/>
          <p:cNvSpPr>
            <a:spLocks noChangeArrowheads="1"/>
          </p:cNvSpPr>
          <p:nvPr/>
        </p:nvSpPr>
        <p:spPr bwMode="auto">
          <a:xfrm>
            <a:off x="152400" y="3810000"/>
            <a:ext cx="9677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50000"/>
              </a:spcBef>
            </a:pPr>
            <a:r>
              <a:rPr lang="de-DE" b="1">
                <a:latin typeface="Tahoma" charset="0"/>
              </a:rPr>
              <a:t>select</a:t>
            </a:r>
            <a:r>
              <a:rPr lang="de-DE">
                <a:latin typeface="Tahoma" charset="0"/>
              </a:rPr>
              <a:t> h.MatrNr</a:t>
            </a:r>
          </a:p>
          <a:p>
            <a:pPr algn="l" eaLnBrk="1" hangingPunct="1">
              <a:spcBef>
                <a:spcPct val="50000"/>
              </a:spcBef>
            </a:pPr>
            <a:r>
              <a:rPr lang="de-DE" b="1">
                <a:latin typeface="Tahoma" charset="0"/>
              </a:rPr>
              <a:t>from</a:t>
            </a:r>
            <a:r>
              <a:rPr lang="de-DE">
                <a:latin typeface="Tahoma" charset="0"/>
              </a:rPr>
              <a:t> hören h</a:t>
            </a:r>
          </a:p>
          <a:p>
            <a:pPr algn="l" eaLnBrk="1" hangingPunct="1">
              <a:spcBef>
                <a:spcPct val="50000"/>
              </a:spcBef>
            </a:pPr>
            <a:r>
              <a:rPr lang="de-DE" b="1">
                <a:latin typeface="Tahoma" charset="0"/>
              </a:rPr>
              <a:t>group by</a:t>
            </a:r>
            <a:r>
              <a:rPr lang="de-DE">
                <a:latin typeface="Tahoma" charset="0"/>
              </a:rPr>
              <a:t> h.MatrNr</a:t>
            </a:r>
          </a:p>
          <a:p>
            <a:pPr algn="l" eaLnBrk="1" hangingPunct="1">
              <a:spcBef>
                <a:spcPct val="50000"/>
              </a:spcBef>
            </a:pPr>
            <a:r>
              <a:rPr lang="de-DE">
                <a:latin typeface="Tahoma" charset="0"/>
              </a:rPr>
              <a:t>	</a:t>
            </a:r>
            <a:r>
              <a:rPr lang="de-DE" b="1">
                <a:latin typeface="Tahoma" charset="0"/>
              </a:rPr>
              <a:t>having</a:t>
            </a:r>
            <a:r>
              <a:rPr lang="de-DE">
                <a:latin typeface="Tahoma" charset="0"/>
              </a:rPr>
              <a:t> count (*) = (</a:t>
            </a:r>
            <a:r>
              <a:rPr lang="de-DE" b="1">
                <a:latin typeface="Tahoma" charset="0"/>
              </a:rPr>
              <a:t>select</a:t>
            </a:r>
            <a:r>
              <a:rPr lang="de-DE">
                <a:latin typeface="Tahoma" charset="0"/>
              </a:rPr>
              <a:t> count (*) </a:t>
            </a:r>
            <a:r>
              <a:rPr lang="de-DE" b="1">
                <a:latin typeface="Tahoma" charset="0"/>
              </a:rPr>
              <a:t>from</a:t>
            </a:r>
            <a:r>
              <a:rPr lang="de-DE">
                <a:latin typeface="Tahoma" charset="0"/>
              </a:rPr>
              <a:t> Vorlesungen);</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0" y="1143000"/>
            <a:ext cx="85344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Herausforderung</a:t>
            </a:r>
          </a:p>
          <a:p>
            <a:pPr algn="l" eaLnBrk="1" hangingPunct="1">
              <a:spcBef>
                <a:spcPct val="20000"/>
              </a:spcBef>
              <a:buClr>
                <a:srgbClr val="FFFF00"/>
              </a:buClr>
              <a:buFont typeface="Webdings" charset="0"/>
              <a:buChar char="="/>
            </a:pPr>
            <a:r>
              <a:rPr lang="de-DE">
                <a:latin typeface="Tahoma" charset="0"/>
              </a:rPr>
              <a:t>Wie formuliert man die komplexere Anfrage: Wer hat alle vierstündigen Vorlesungen gehört</a:t>
            </a:r>
          </a:p>
          <a:p>
            <a:pPr algn="l" eaLnBrk="1" hangingPunct="1">
              <a:spcBef>
                <a:spcPct val="20000"/>
              </a:spcBef>
              <a:buClr>
                <a:srgbClr val="FFFF00"/>
              </a:buClr>
              <a:buFont typeface="Webdings" charset="0"/>
              <a:buChar char="="/>
            </a:pPr>
            <a:r>
              <a:rPr lang="de-DE">
                <a:latin typeface="Tahoma" charset="0"/>
              </a:rPr>
              <a:t>Grundidee besteht darin, vorher durch einen Join die Studenten/Vorlesungs-Paare einzuschränken und danach das Zählen durchzuführen </a:t>
            </a:r>
          </a:p>
          <a:p>
            <a:pPr algn="l" eaLnBrk="1" hangingPunct="1">
              <a:spcBef>
                <a:spcPct val="50000"/>
              </a:spcBef>
            </a:pPr>
            <a:endParaRPr lang="de-DE"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52400"/>
            <a:ext cx="7772400" cy="1143000"/>
          </a:xfrm>
        </p:spPr>
        <p:txBody>
          <a:bodyPr/>
          <a:lstStyle/>
          <a:p>
            <a:r>
              <a:rPr lang="de-DE">
                <a:latin typeface="Arial Black" charset="0"/>
              </a:rPr>
              <a:t>Nullwerte</a:t>
            </a:r>
          </a:p>
        </p:txBody>
      </p:sp>
      <p:sp>
        <p:nvSpPr>
          <p:cNvPr id="69635" name="Rectangle 3"/>
          <p:cNvSpPr>
            <a:spLocks noGrp="1" noChangeArrowheads="1"/>
          </p:cNvSpPr>
          <p:nvPr>
            <p:ph type="body" idx="1"/>
          </p:nvPr>
        </p:nvSpPr>
        <p:spPr>
          <a:xfrm>
            <a:off x="228600" y="990600"/>
            <a:ext cx="8915400" cy="5943600"/>
          </a:xfrm>
        </p:spPr>
        <p:txBody>
          <a:bodyPr/>
          <a:lstStyle/>
          <a:p>
            <a:r>
              <a:rPr lang="de-DE">
                <a:latin typeface="Tahoma" charset="0"/>
              </a:rPr>
              <a:t>unbekannter Wert</a:t>
            </a:r>
          </a:p>
          <a:p>
            <a:r>
              <a:rPr lang="de-DE">
                <a:latin typeface="Tahoma" charset="0"/>
              </a:rPr>
              <a:t>wird vielleicht später nachgereicht</a:t>
            </a:r>
          </a:p>
          <a:p>
            <a:r>
              <a:rPr lang="de-DE">
                <a:latin typeface="Tahoma" charset="0"/>
              </a:rPr>
              <a:t>Nullwerte können auch im Zuge der Anfrageauswertung entstehen (Bsp. äußere Joins)</a:t>
            </a:r>
          </a:p>
          <a:p>
            <a:r>
              <a:rPr lang="de-DE">
                <a:latin typeface="Tahoma" charset="0"/>
              </a:rPr>
              <a:t>manchmal sehr überraschende Anfrageergebnisse, wenn Nullwerte vorkommen</a:t>
            </a:r>
          </a:p>
          <a:p>
            <a:pPr>
              <a:buFont typeface="Webdings" charset="0"/>
              <a:buNone/>
            </a:pPr>
            <a:r>
              <a:rPr lang="de-DE">
                <a:latin typeface="Tahoma" charset="0"/>
              </a:rPr>
              <a:t>		</a:t>
            </a:r>
            <a:r>
              <a:rPr lang="de-DE" b="1">
                <a:latin typeface="Tahoma" charset="0"/>
              </a:rPr>
              <a:t>select count </a:t>
            </a:r>
            <a:r>
              <a:rPr lang="de-DE">
                <a:latin typeface="Tahoma" charset="0"/>
              </a:rPr>
              <a:t>(*)</a:t>
            </a:r>
            <a:r>
              <a:rPr lang="de-DE" b="1">
                <a:latin typeface="Tahoma" charset="0"/>
              </a:rPr>
              <a:t> </a:t>
            </a:r>
          </a:p>
          <a:p>
            <a:pPr>
              <a:buFont typeface="Webdings" charset="0"/>
              <a:buNone/>
            </a:pPr>
            <a:r>
              <a:rPr lang="de-DE" b="1">
                <a:latin typeface="Tahoma" charset="0"/>
              </a:rPr>
              <a:t>		from </a:t>
            </a:r>
            <a:r>
              <a:rPr lang="de-DE">
                <a:latin typeface="Tahoma" charset="0"/>
              </a:rPr>
              <a:t>Studenten</a:t>
            </a:r>
          </a:p>
          <a:p>
            <a:pPr>
              <a:buFont typeface="Webdings" charset="0"/>
              <a:buNone/>
            </a:pPr>
            <a:r>
              <a:rPr lang="de-DE" b="1">
                <a:latin typeface="Tahoma" charset="0"/>
              </a:rPr>
              <a:t>		where </a:t>
            </a:r>
            <a:r>
              <a:rPr lang="de-DE">
                <a:latin typeface="Tahoma" charset="0"/>
              </a:rPr>
              <a:t>Semester &lt; 13</a:t>
            </a:r>
            <a:r>
              <a:rPr lang="de-DE" b="1">
                <a:latin typeface="Tahoma" charset="0"/>
              </a:rPr>
              <a:t> or </a:t>
            </a:r>
            <a:r>
              <a:rPr lang="de-DE">
                <a:latin typeface="Tahoma" charset="0"/>
              </a:rPr>
              <a:t>Semester &gt; =13</a:t>
            </a:r>
          </a:p>
          <a:p>
            <a:pPr>
              <a:buFont typeface="Webdings" charset="0"/>
              <a:buNone/>
            </a:pPr>
            <a:endParaRPr lang="de-DE">
              <a:latin typeface="Tahoma" charset="0"/>
            </a:endParaRPr>
          </a:p>
        </p:txBody>
      </p:sp>
      <p:sp>
        <p:nvSpPr>
          <p:cNvPr id="69636" name="Rectangle 4"/>
          <p:cNvSpPr>
            <a:spLocks noChangeArrowheads="1"/>
          </p:cNvSpPr>
          <p:nvPr/>
        </p:nvSpPr>
        <p:spPr bwMode="auto">
          <a:xfrm>
            <a:off x="212725" y="4953000"/>
            <a:ext cx="89042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hangingPunct="1">
              <a:spcBef>
                <a:spcPct val="20000"/>
              </a:spcBef>
              <a:buClr>
                <a:srgbClr val="FFFF00"/>
              </a:buClr>
              <a:buFont typeface="Webdings" charset="0"/>
              <a:buChar char="="/>
            </a:pPr>
            <a:r>
              <a:rPr lang="de-DE">
                <a:latin typeface="Tahoma" charset="0"/>
              </a:rPr>
              <a:t>Wenn es Studenten gibt, deren </a:t>
            </a:r>
            <a:r>
              <a:rPr lang="de-DE" i="1">
                <a:latin typeface="Tahoma" charset="0"/>
              </a:rPr>
              <a:t>Semester</a:t>
            </a:r>
            <a:r>
              <a:rPr lang="de-DE">
                <a:latin typeface="Tahoma" charset="0"/>
              </a:rPr>
              <a:t>-Attribut den Wert</a:t>
            </a:r>
          </a:p>
          <a:p>
            <a:pPr algn="l" eaLnBrk="1" hangingPunct="1">
              <a:spcBef>
                <a:spcPct val="20000"/>
              </a:spcBef>
              <a:buClr>
                <a:srgbClr val="FFFF00"/>
              </a:buClr>
              <a:buFont typeface="Webdings" charset="0"/>
              <a:buNone/>
            </a:pPr>
            <a:r>
              <a:rPr lang="de-DE">
                <a:latin typeface="Tahoma" charset="0"/>
              </a:rPr>
              <a:t> </a:t>
            </a:r>
            <a:r>
              <a:rPr lang="de-DE" b="1">
                <a:latin typeface="Tahoma" charset="0"/>
              </a:rPr>
              <a:t>null</a:t>
            </a:r>
            <a:r>
              <a:rPr lang="de-DE">
                <a:latin typeface="Tahoma" charset="0"/>
              </a:rPr>
              <a:t> hat, werden diese nicht mitgezählt</a:t>
            </a:r>
          </a:p>
          <a:p>
            <a:pPr algn="l" eaLnBrk="1" hangingPunct="1">
              <a:spcBef>
                <a:spcPct val="20000"/>
              </a:spcBef>
              <a:buClr>
                <a:srgbClr val="FFFF00"/>
              </a:buClr>
              <a:buFont typeface="Webdings" charset="0"/>
              <a:buChar char="="/>
            </a:pPr>
            <a:r>
              <a:rPr lang="de-DE">
                <a:latin typeface="Tahoma" charset="0"/>
              </a:rPr>
              <a:t>Der Grund liegt in folgenden Regeln für den Umgang mit </a:t>
            </a:r>
            <a:r>
              <a:rPr lang="de-DE" b="1">
                <a:latin typeface="Tahoma" charset="0"/>
              </a:rPr>
              <a:t>null</a:t>
            </a:r>
            <a:r>
              <a:rPr lang="de-DE">
                <a:latin typeface="Tahoma" charset="0"/>
              </a:rPr>
              <a:t>-</a:t>
            </a:r>
          </a:p>
          <a:p>
            <a:pPr algn="l" eaLnBrk="1" hangingPunct="1">
              <a:spcBef>
                <a:spcPct val="20000"/>
              </a:spcBef>
              <a:buClr>
                <a:srgbClr val="FFFF00"/>
              </a:buClr>
              <a:buFont typeface="Webdings" charset="0"/>
              <a:buNone/>
            </a:pPr>
            <a:r>
              <a:rPr lang="de-DE">
                <a:latin typeface="Tahoma" charset="0"/>
              </a:rPr>
              <a:t>Werten begründet:</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r>
              <a:rPr lang="de-DE">
                <a:latin typeface="Arial Black" charset="0"/>
              </a:rPr>
              <a:t>Auswertung bei Null-Werten</a:t>
            </a:r>
          </a:p>
        </p:txBody>
      </p:sp>
      <p:sp>
        <p:nvSpPr>
          <p:cNvPr id="70659" name="Rectangle 3"/>
          <p:cNvSpPr>
            <a:spLocks noGrp="1" noChangeArrowheads="1"/>
          </p:cNvSpPr>
          <p:nvPr>
            <p:ph type="body" idx="1"/>
          </p:nvPr>
        </p:nvSpPr>
        <p:spPr>
          <a:xfrm>
            <a:off x="0" y="1066800"/>
            <a:ext cx="8991600" cy="5029200"/>
          </a:xfrm>
        </p:spPr>
        <p:txBody>
          <a:bodyPr/>
          <a:lstStyle/>
          <a:p>
            <a:pPr>
              <a:spcBef>
                <a:spcPct val="60000"/>
              </a:spcBef>
              <a:buClr>
                <a:schemeClr val="tx1"/>
              </a:buClr>
              <a:buFont typeface="Webdings" charset="0"/>
              <a:buAutoNum type="arabicPeriod"/>
            </a:pPr>
            <a:r>
              <a:rPr lang="de-DE">
                <a:latin typeface="Tahoma" charset="0"/>
              </a:rPr>
              <a:t>In arithmetischen Ausdrücken werden Nullwerte propagiert, d.h. sobald ein Operand </a:t>
            </a:r>
            <a:r>
              <a:rPr lang="de-DE" b="1">
                <a:latin typeface="Tahoma" charset="0"/>
              </a:rPr>
              <a:t>null</a:t>
            </a:r>
            <a:r>
              <a:rPr lang="de-DE">
                <a:latin typeface="Tahoma" charset="0"/>
              </a:rPr>
              <a:t> ist, wird auch das Ergebnis </a:t>
            </a:r>
            <a:r>
              <a:rPr lang="de-DE" b="1">
                <a:latin typeface="Tahoma" charset="0"/>
              </a:rPr>
              <a:t>null</a:t>
            </a:r>
            <a:r>
              <a:rPr lang="de-DE">
                <a:latin typeface="Tahoma" charset="0"/>
              </a:rPr>
              <a:t>. Dementsprechend wird z.B. </a:t>
            </a:r>
            <a:r>
              <a:rPr lang="de-DE" b="1">
                <a:latin typeface="Tahoma" charset="0"/>
              </a:rPr>
              <a:t>null</a:t>
            </a:r>
            <a:r>
              <a:rPr lang="de-DE">
                <a:latin typeface="Tahoma" charset="0"/>
              </a:rPr>
              <a:t> + 1 zu </a:t>
            </a:r>
            <a:r>
              <a:rPr lang="de-DE" b="1">
                <a:latin typeface="Tahoma" charset="0"/>
              </a:rPr>
              <a:t>null</a:t>
            </a:r>
            <a:r>
              <a:rPr lang="de-DE">
                <a:latin typeface="Tahoma" charset="0"/>
              </a:rPr>
              <a:t> ausgewertet-aber auch null * 0 wird zu </a:t>
            </a:r>
            <a:r>
              <a:rPr lang="de-DE" b="1">
                <a:latin typeface="Tahoma" charset="0"/>
              </a:rPr>
              <a:t>null </a:t>
            </a:r>
            <a:r>
              <a:rPr lang="de-DE">
                <a:latin typeface="Tahoma" charset="0"/>
              </a:rPr>
              <a:t>ausgewertet.</a:t>
            </a:r>
          </a:p>
          <a:p>
            <a:pPr>
              <a:spcBef>
                <a:spcPct val="60000"/>
              </a:spcBef>
              <a:buClr>
                <a:schemeClr val="tx1"/>
              </a:buClr>
              <a:buFont typeface="Webdings" charset="0"/>
              <a:buAutoNum type="arabicPeriod"/>
            </a:pPr>
            <a:r>
              <a:rPr lang="de-DE">
                <a:latin typeface="Tahoma" charset="0"/>
              </a:rPr>
              <a:t>SQL hat eine dreiwertige Logik, die nicht nur </a:t>
            </a:r>
            <a:r>
              <a:rPr lang="de-DE" b="1">
                <a:latin typeface="Tahoma" charset="0"/>
              </a:rPr>
              <a:t>true</a:t>
            </a:r>
            <a:r>
              <a:rPr lang="de-DE">
                <a:latin typeface="Tahoma" charset="0"/>
              </a:rPr>
              <a:t> und </a:t>
            </a:r>
            <a:r>
              <a:rPr lang="de-DE" b="1">
                <a:latin typeface="Tahoma" charset="0"/>
              </a:rPr>
              <a:t>false</a:t>
            </a:r>
            <a:r>
              <a:rPr lang="de-DE">
                <a:latin typeface="Tahoma" charset="0"/>
              </a:rPr>
              <a:t> kennt, sondern auch einen dritten Wert</a:t>
            </a:r>
            <a:r>
              <a:rPr lang="de-DE" b="1">
                <a:latin typeface="Tahoma" charset="0"/>
              </a:rPr>
              <a:t> unknown</a:t>
            </a:r>
            <a:r>
              <a:rPr lang="de-DE">
                <a:latin typeface="Tahoma" charset="0"/>
              </a:rPr>
              <a:t>. Diesen Wert liefern Vergleichsoperationen zurück, wenn mindestens eines ihrer Argumente </a:t>
            </a:r>
            <a:r>
              <a:rPr lang="de-DE" b="1">
                <a:latin typeface="Tahoma" charset="0"/>
              </a:rPr>
              <a:t>null</a:t>
            </a:r>
            <a:r>
              <a:rPr lang="de-DE">
                <a:latin typeface="Tahoma" charset="0"/>
              </a:rPr>
              <a:t> ist. Beispielsweise wertet SQL das Prädikat </a:t>
            </a:r>
            <a:r>
              <a:rPr lang="de-DE" i="1">
                <a:latin typeface="Tahoma" charset="0"/>
              </a:rPr>
              <a:t>(PersNr=...)</a:t>
            </a:r>
            <a:r>
              <a:rPr lang="de-DE">
                <a:latin typeface="Tahoma" charset="0"/>
              </a:rPr>
              <a:t> immer zu </a:t>
            </a:r>
            <a:r>
              <a:rPr lang="de-DE" b="1">
                <a:latin typeface="Tahoma" charset="0"/>
              </a:rPr>
              <a:t>unknown </a:t>
            </a:r>
            <a:r>
              <a:rPr lang="de-DE">
                <a:latin typeface="Tahoma" charset="0"/>
              </a:rPr>
              <a:t>aus, wenn die </a:t>
            </a:r>
            <a:r>
              <a:rPr lang="de-DE" i="1">
                <a:latin typeface="Tahoma" charset="0"/>
              </a:rPr>
              <a:t>PersNr</a:t>
            </a:r>
            <a:r>
              <a:rPr lang="de-DE">
                <a:latin typeface="Tahoma" charset="0"/>
              </a:rPr>
              <a:t> des betreffenden Tupels den Wert </a:t>
            </a:r>
            <a:r>
              <a:rPr lang="de-DE" b="1">
                <a:latin typeface="Tahoma" charset="0"/>
              </a:rPr>
              <a:t>null</a:t>
            </a:r>
            <a:r>
              <a:rPr lang="de-DE">
                <a:latin typeface="Tahoma" charset="0"/>
              </a:rPr>
              <a:t> hat.</a:t>
            </a:r>
          </a:p>
          <a:p>
            <a:pPr>
              <a:spcBef>
                <a:spcPct val="60000"/>
              </a:spcBef>
              <a:buClr>
                <a:schemeClr val="tx1"/>
              </a:buClr>
              <a:buFont typeface="Webdings" charset="0"/>
              <a:buAutoNum type="arabicPeriod"/>
            </a:pPr>
            <a:r>
              <a:rPr lang="de-DE">
                <a:latin typeface="Tahoma" charset="0"/>
              </a:rPr>
              <a:t>Logische Ausdrücke werden nach den folgenden Tabellen berechnet:</a:t>
            </a:r>
          </a:p>
          <a:p>
            <a:pPr>
              <a:spcBef>
                <a:spcPct val="60000"/>
              </a:spcBef>
              <a:buClr>
                <a:schemeClr val="tx1"/>
              </a:buClr>
              <a:buFont typeface="Webdings" charset="0"/>
              <a:buAutoNum type="arabicPeriod"/>
            </a:pPr>
            <a:endParaRPr lang="de-DE">
              <a:latin typeface="Tahoma" charset="0"/>
            </a:endParaRPr>
          </a:p>
          <a:p>
            <a:pPr>
              <a:spcBef>
                <a:spcPct val="60000"/>
              </a:spcBef>
              <a:buClr>
                <a:schemeClr val="tx1"/>
              </a:buClr>
              <a:buFont typeface="Webdings" charset="0"/>
              <a:buAutoNum type="arabicPeriod"/>
            </a:pPr>
            <a:endParaRPr lang="de-DE">
              <a:latin typeface="Tahoma" charset="0"/>
            </a:endParaRPr>
          </a:p>
          <a:p>
            <a:pPr>
              <a:spcBef>
                <a:spcPct val="60000"/>
              </a:spcBef>
              <a:buClr>
                <a:schemeClr val="tx1"/>
              </a:buClr>
              <a:buFont typeface="Webdings" charset="0"/>
              <a:buAutoNum type="arabicPeriod"/>
            </a:pPr>
            <a:endParaRPr lang="de-DE">
              <a:latin typeface="Tahoma" charset="0"/>
            </a:endParaRPr>
          </a:p>
          <a:p>
            <a:pPr>
              <a:spcBef>
                <a:spcPct val="60000"/>
              </a:spcBef>
              <a:buClr>
                <a:schemeClr val="tx1"/>
              </a:buClr>
              <a:buFont typeface="Webdings" charset="0"/>
              <a:buAutoNum type="arabicPeriod"/>
            </a:pPr>
            <a:endParaRPr lang="de-DE">
              <a:latin typeface="Tahoma" charset="0"/>
            </a:endParaRPr>
          </a:p>
          <a:p>
            <a:pPr>
              <a:spcBef>
                <a:spcPct val="60000"/>
              </a:spcBef>
              <a:buClr>
                <a:schemeClr val="tx1"/>
              </a:buClr>
              <a:buFont typeface="Webdings" charset="0"/>
              <a:buAutoNum type="arabicPeriod"/>
            </a:pPr>
            <a:endParaRPr lang="de-DE">
              <a:latin typeface="Tahoma" charset="0"/>
            </a:endParaRPr>
          </a:p>
          <a:p>
            <a:pPr>
              <a:spcBef>
                <a:spcPct val="60000"/>
              </a:spcBef>
              <a:buClr>
                <a:schemeClr val="tx1"/>
              </a:buClr>
              <a:buFont typeface="Webdings" charset="0"/>
              <a:buAutoNum type="arabicPeriod"/>
            </a:pPr>
            <a:endParaRPr lang="de-DE">
              <a:latin typeface="Tahoma" charset="0"/>
            </a:endParaRPr>
          </a:p>
          <a:p>
            <a:pPr>
              <a:spcBef>
                <a:spcPct val="60000"/>
              </a:spcBef>
              <a:buClr>
                <a:schemeClr val="tx1"/>
              </a:buClr>
              <a:buFont typeface="Webdings" charset="0"/>
              <a:buAutoNum type="arabicPeriod"/>
            </a:pPr>
            <a:endParaRPr lang="de-DE">
              <a:latin typeface="Tahoma" charset="0"/>
            </a:endParaRPr>
          </a:p>
          <a:p>
            <a:pPr>
              <a:spcBef>
                <a:spcPct val="60000"/>
              </a:spcBef>
              <a:buClr>
                <a:schemeClr val="tx1"/>
              </a:buClr>
              <a:buFont typeface="Webdings" charset="0"/>
              <a:buAutoNum type="arabicPeriod"/>
            </a:pPr>
            <a:endParaRPr lang="de-DE">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8600" y="304800"/>
            <a:ext cx="8763000" cy="4911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eaLnBrk="1" hangingPunct="1">
              <a:lnSpc>
                <a:spcPct val="90000"/>
              </a:lnSpc>
              <a:spcBef>
                <a:spcPct val="50000"/>
              </a:spcBef>
              <a:buClr>
                <a:srgbClr val="FFFF00"/>
              </a:buClr>
              <a:buFont typeface="Webdings" charset="0"/>
              <a:buNone/>
            </a:pPr>
            <a:r>
              <a:rPr lang="de-DE">
                <a:latin typeface="Tahoma" charset="0"/>
              </a:rPr>
              <a:t>	Diese Berechnungsvorschriften sind recht intuitiv. Unknown or true wird z.B. zu </a:t>
            </a:r>
            <a:r>
              <a:rPr lang="de-DE" b="1">
                <a:latin typeface="Tahoma" charset="0"/>
              </a:rPr>
              <a:t>true</a:t>
            </a:r>
            <a:r>
              <a:rPr lang="de-DE">
                <a:latin typeface="Tahoma" charset="0"/>
              </a:rPr>
              <a:t> - die Disjunktion ist mit dem </a:t>
            </a:r>
            <a:r>
              <a:rPr lang="de-DE" b="1">
                <a:latin typeface="Tahoma" charset="0"/>
              </a:rPr>
              <a:t>true</a:t>
            </a:r>
            <a:r>
              <a:rPr lang="de-DE">
                <a:latin typeface="Tahoma" charset="0"/>
              </a:rPr>
              <a:t>-Wert des rechten Arguments immer erfüllt, unabhängig von der Belegung des linken Arguments. Analog ist </a:t>
            </a:r>
            <a:r>
              <a:rPr lang="de-DE" b="1">
                <a:latin typeface="Tahoma" charset="0"/>
              </a:rPr>
              <a:t>unknown</a:t>
            </a:r>
            <a:r>
              <a:rPr lang="de-DE">
                <a:latin typeface="Tahoma" charset="0"/>
              </a:rPr>
              <a:t> </a:t>
            </a:r>
            <a:r>
              <a:rPr lang="de-DE" b="1">
                <a:latin typeface="Tahoma" charset="0"/>
              </a:rPr>
              <a:t>and false</a:t>
            </a:r>
            <a:r>
              <a:rPr lang="de-DE">
                <a:latin typeface="Tahoma" charset="0"/>
              </a:rPr>
              <a:t> automatisch </a:t>
            </a:r>
            <a:r>
              <a:rPr lang="de-DE" b="1">
                <a:latin typeface="Tahoma" charset="0"/>
              </a:rPr>
              <a:t>false</a:t>
            </a:r>
            <a:r>
              <a:rPr lang="de-DE">
                <a:latin typeface="Tahoma" charset="0"/>
              </a:rPr>
              <a:t> - keine Belegung des linken Arguments könnte die Konjunktion mehr erfüllen. </a:t>
            </a:r>
          </a:p>
          <a:p>
            <a:pPr marL="457200" indent="-457200" algn="l" eaLnBrk="1" hangingPunct="1">
              <a:lnSpc>
                <a:spcPct val="90000"/>
              </a:lnSpc>
              <a:spcBef>
                <a:spcPct val="50000"/>
              </a:spcBef>
              <a:buClr>
                <a:srgbClr val="FFFF00"/>
              </a:buClr>
              <a:buFont typeface="Webdings" charset="0"/>
              <a:buNone/>
            </a:pPr>
            <a:r>
              <a:rPr lang="de-DE">
                <a:latin typeface="Tahoma" charset="0"/>
              </a:rPr>
              <a:t>4.  In einer </a:t>
            </a:r>
            <a:r>
              <a:rPr lang="de-DE" b="1">
                <a:latin typeface="Tahoma" charset="0"/>
              </a:rPr>
              <a:t>where</a:t>
            </a:r>
            <a:r>
              <a:rPr lang="de-DE">
                <a:latin typeface="Tahoma" charset="0"/>
              </a:rPr>
              <a:t>-Bedingung werden nur Tupel weitergereicht, für die die Bedingung </a:t>
            </a:r>
            <a:r>
              <a:rPr lang="de-DE" b="1">
                <a:latin typeface="Tahoma" charset="0"/>
              </a:rPr>
              <a:t>true</a:t>
            </a:r>
            <a:r>
              <a:rPr lang="de-DE">
                <a:latin typeface="Tahoma" charset="0"/>
              </a:rPr>
              <a:t> ist. Insbesondere werden Tupel, für die die Bedingung zu </a:t>
            </a:r>
            <a:r>
              <a:rPr lang="de-DE" b="1">
                <a:latin typeface="Tahoma" charset="0"/>
              </a:rPr>
              <a:t>unknown</a:t>
            </a:r>
            <a:r>
              <a:rPr lang="de-DE">
                <a:latin typeface="Tahoma" charset="0"/>
              </a:rPr>
              <a:t> auswertet, nicht ins Ergebnis aufgenommen.</a:t>
            </a:r>
          </a:p>
          <a:p>
            <a:pPr marL="457200" indent="-457200" algn="l" eaLnBrk="1" hangingPunct="1">
              <a:lnSpc>
                <a:spcPct val="90000"/>
              </a:lnSpc>
              <a:spcBef>
                <a:spcPct val="50000"/>
              </a:spcBef>
              <a:buClr>
                <a:srgbClr val="FFFF00"/>
              </a:buClr>
              <a:buFont typeface="Webdings" charset="0"/>
              <a:buNone/>
            </a:pPr>
            <a:r>
              <a:rPr lang="de-DE">
                <a:latin typeface="Tahoma" charset="0"/>
              </a:rPr>
              <a:t>5.  Bei einer Gruppierung wird </a:t>
            </a:r>
            <a:r>
              <a:rPr lang="de-DE" b="1">
                <a:latin typeface="Tahoma" charset="0"/>
              </a:rPr>
              <a:t>null</a:t>
            </a:r>
            <a:r>
              <a:rPr lang="de-DE">
                <a:latin typeface="Tahoma" charset="0"/>
              </a:rPr>
              <a:t> als ein eigenständiger Wert aufgefaßt und in eine eigene Gruppe eingeordnet.</a:t>
            </a:r>
          </a:p>
          <a:p>
            <a:pPr marL="457200" indent="-457200" algn="l" eaLnBrk="1" hangingPunct="1">
              <a:lnSpc>
                <a:spcPct val="90000"/>
              </a:lnSpc>
              <a:spcBef>
                <a:spcPct val="50000"/>
              </a:spcBef>
              <a:buClr>
                <a:srgbClr val="FFFF00"/>
              </a:buClr>
              <a:buFont typeface="Webdings" charset="0"/>
              <a:buNone/>
            </a:pPr>
            <a:endParaRPr lang="de-DE">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Group 3"/>
          <p:cNvGraphicFramePr>
            <a:graphicFrameLocks noGrp="1"/>
          </p:cNvGraphicFramePr>
          <p:nvPr>
            <p:extLst>
              <p:ext uri="{D42A27DB-BD31-4B8C-83A1-F6EECF244321}">
                <p14:modId xmlns:p14="http://schemas.microsoft.com/office/powerpoint/2010/main" val="2068064646"/>
              </p:ext>
            </p:extLst>
          </p:nvPr>
        </p:nvGraphicFramePr>
        <p:xfrm>
          <a:off x="1219200" y="304800"/>
          <a:ext cx="2819400" cy="1790701"/>
        </p:xfrm>
        <a:graphic>
          <a:graphicData uri="http://schemas.openxmlformats.org/drawingml/2006/table">
            <a:tbl>
              <a:tblPr/>
              <a:tblGrid>
                <a:gridCol w="1352550"/>
                <a:gridCol w="1466850"/>
              </a:tblGrid>
              <a:tr h="420669">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dirty="0" smtClean="0">
                          <a:ln>
                            <a:noFill/>
                          </a:ln>
                          <a:solidFill>
                            <a:schemeClr val="tx1"/>
                          </a:solidFill>
                          <a:effectLst/>
                          <a:latin typeface="Tahoma" pitchFamily="34" charset="0"/>
                        </a:rPr>
                        <a:t>not</a:t>
                      </a: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69">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true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94">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unknown</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69">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false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true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244" name="Group 20"/>
          <p:cNvGraphicFramePr>
            <a:graphicFrameLocks noGrp="1"/>
          </p:cNvGraphicFramePr>
          <p:nvPr>
            <p:extLst>
              <p:ext uri="{D42A27DB-BD31-4B8C-83A1-F6EECF244321}">
                <p14:modId xmlns:p14="http://schemas.microsoft.com/office/powerpoint/2010/main" val="2827929757"/>
              </p:ext>
            </p:extLst>
          </p:nvPr>
        </p:nvGraphicFramePr>
        <p:xfrm>
          <a:off x="838200" y="2438400"/>
          <a:ext cx="5562600" cy="1682748"/>
        </p:xfrm>
        <a:graphic>
          <a:graphicData uri="http://schemas.openxmlformats.org/drawingml/2006/table">
            <a:tbl>
              <a:tblPr/>
              <a:tblGrid>
                <a:gridCol w="1447800"/>
                <a:gridCol w="1600200"/>
                <a:gridCol w="1524000"/>
                <a:gridCol w="990600"/>
              </a:tblGrid>
              <a:tr h="420687">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dirty="0" err="1" smtClean="0">
                          <a:ln>
                            <a:noFill/>
                          </a:ln>
                          <a:solidFill>
                            <a:schemeClr val="tx1"/>
                          </a:solidFill>
                          <a:effectLst/>
                          <a:latin typeface="Tahoma" pitchFamily="34" charset="0"/>
                        </a:rPr>
                        <a:t>and</a:t>
                      </a:r>
                      <a:endParaRPr kumimoji="1" lang="de-DE" sz="2400" b="1" i="0" u="none" strike="noStrike" cap="none" normalizeH="0" baseline="0" dirty="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true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unknown</a:t>
                      </a:r>
                      <a:endParaRPr kumimoji="1" lang="de-DE" sz="2400" b="0" i="0" u="none" strike="noStrike" cap="none" normalizeH="0" baseline="0" dirty="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false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r>
              <a:tr h="420687">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true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unknown</a:t>
                      </a:r>
                      <a:endParaRPr kumimoji="1" lang="de-DE" sz="2400" b="0" i="0" u="none" strike="noStrike" cap="none" normalizeH="0" baseline="0" dirty="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false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false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false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271" name="Group 47"/>
          <p:cNvGraphicFramePr>
            <a:graphicFrameLocks noGrp="1"/>
          </p:cNvGraphicFramePr>
          <p:nvPr>
            <p:extLst>
              <p:ext uri="{D42A27DB-BD31-4B8C-83A1-F6EECF244321}">
                <p14:modId xmlns:p14="http://schemas.microsoft.com/office/powerpoint/2010/main" val="1680052109"/>
              </p:ext>
            </p:extLst>
          </p:nvPr>
        </p:nvGraphicFramePr>
        <p:xfrm>
          <a:off x="838200" y="4502150"/>
          <a:ext cx="5943600" cy="1714501"/>
        </p:xfrm>
        <a:graphic>
          <a:graphicData uri="http://schemas.openxmlformats.org/drawingml/2006/table">
            <a:tbl>
              <a:tblPr/>
              <a:tblGrid>
                <a:gridCol w="1447800"/>
                <a:gridCol w="1600200"/>
                <a:gridCol w="1524000"/>
                <a:gridCol w="1371600"/>
              </a:tblGrid>
              <a:tr h="420671">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1" i="0" u="none" strike="noStrike" cap="none" normalizeH="0" baseline="0" dirty="0" err="1" smtClean="0">
                          <a:ln>
                            <a:noFill/>
                          </a:ln>
                          <a:solidFill>
                            <a:schemeClr val="tx1"/>
                          </a:solidFill>
                          <a:effectLst/>
                          <a:latin typeface="Tahoma" pitchFamily="34" charset="0"/>
                        </a:rPr>
                        <a:t>or</a:t>
                      </a:r>
                      <a:endParaRPr kumimoji="1" lang="de-DE" sz="2400" b="1" i="0" u="none" strike="noStrike" cap="none" normalizeH="0" baseline="0" dirty="0" smtClean="0">
                        <a:ln>
                          <a:noFill/>
                        </a:ln>
                        <a:solidFill>
                          <a:schemeClr val="tx1"/>
                        </a:solidFill>
                        <a:effectLst/>
                        <a:latin typeface="Tahoma" pitchFamily="34" charset="0"/>
                      </a:endParaRP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true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unknown</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false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r>
              <a:tr h="452488">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true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71">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unknown</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71">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false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true</a:t>
                      </a:r>
                    </a:p>
                  </a:txBody>
                  <a:tcPr marL="0" marR="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unknown</a:t>
                      </a:r>
                    </a:p>
                  </a:txBody>
                  <a:tcPr marL="0" marR="0"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dirty="0" err="1" smtClean="0">
                          <a:ln>
                            <a:noFill/>
                          </a:ln>
                          <a:solidFill>
                            <a:schemeClr val="tx1"/>
                          </a:solidFill>
                          <a:effectLst/>
                          <a:latin typeface="Tahoma" pitchFamily="34" charset="0"/>
                        </a:rPr>
                        <a:t>false</a:t>
                      </a:r>
                      <a:endParaRPr kumimoji="1" lang="de-DE" sz="2400" b="0" i="0" u="none" strike="noStrike" cap="none" normalizeH="0" baseline="0" dirty="0" smtClean="0">
                        <a:ln>
                          <a:noFill/>
                        </a:ln>
                        <a:solidFill>
                          <a:schemeClr val="tx1"/>
                        </a:solidFill>
                        <a:effectLst/>
                        <a:latin typeface="Tahoma" pitchFamily="34" charset="0"/>
                      </a:endParaRP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4"/>
          <p:cNvSpPr>
            <a:spLocks noGrp="1" noChangeArrowheads="1"/>
          </p:cNvSpPr>
          <p:nvPr>
            <p:ph type="title"/>
          </p:nvPr>
        </p:nvSpPr>
        <p:spPr>
          <a:xfrm>
            <a:off x="685800" y="0"/>
            <a:ext cx="7772400" cy="1143000"/>
          </a:xfrm>
        </p:spPr>
        <p:txBody>
          <a:bodyPr/>
          <a:lstStyle/>
          <a:p>
            <a:r>
              <a:rPr lang="de-DE">
                <a:latin typeface="Arial Black" charset="0"/>
              </a:rPr>
              <a:t>Spezielle Sprachkonstrukte ("syntaktischer Zucker")</a:t>
            </a:r>
          </a:p>
        </p:txBody>
      </p:sp>
      <p:sp>
        <p:nvSpPr>
          <p:cNvPr id="73731" name="Text Box 115"/>
          <p:cNvSpPr txBox="1">
            <a:spLocks noChangeArrowheads="1"/>
          </p:cNvSpPr>
          <p:nvPr/>
        </p:nvSpPr>
        <p:spPr bwMode="auto">
          <a:xfrm>
            <a:off x="304800" y="1371600"/>
            <a:ext cx="845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a:t>
            </a:r>
          </a:p>
          <a:p>
            <a:pPr algn="l" eaLnBrk="1" hangingPunct="1">
              <a:spcBef>
                <a:spcPct val="50000"/>
              </a:spcBef>
            </a:pPr>
            <a:r>
              <a:rPr lang="de-DE" b="1">
                <a:latin typeface="Tahoma" charset="0"/>
              </a:rPr>
              <a:t>from</a:t>
            </a:r>
            <a:r>
              <a:rPr lang="de-DE">
                <a:latin typeface="Tahoma" charset="0"/>
              </a:rPr>
              <a:t> Studenten</a:t>
            </a:r>
          </a:p>
          <a:p>
            <a:pPr algn="l" eaLnBrk="1" hangingPunct="1">
              <a:spcBef>
                <a:spcPct val="50000"/>
              </a:spcBef>
            </a:pPr>
            <a:r>
              <a:rPr lang="de-DE" b="1">
                <a:latin typeface="Tahoma" charset="0"/>
              </a:rPr>
              <a:t>where</a:t>
            </a:r>
            <a:r>
              <a:rPr lang="de-DE">
                <a:latin typeface="Tahoma" charset="0"/>
              </a:rPr>
              <a:t> Semester &gt; = 1 </a:t>
            </a:r>
            <a:r>
              <a:rPr lang="de-DE" b="1">
                <a:latin typeface="Tahoma" charset="0"/>
              </a:rPr>
              <a:t>and</a:t>
            </a:r>
            <a:r>
              <a:rPr lang="de-DE">
                <a:latin typeface="Tahoma" charset="0"/>
              </a:rPr>
              <a:t> Semester &lt; = 4;</a:t>
            </a:r>
          </a:p>
        </p:txBody>
      </p:sp>
      <p:sp>
        <p:nvSpPr>
          <p:cNvPr id="73732" name="Text Box 116"/>
          <p:cNvSpPr txBox="1">
            <a:spLocks noChangeArrowheads="1"/>
          </p:cNvSpPr>
          <p:nvPr/>
        </p:nvSpPr>
        <p:spPr bwMode="auto">
          <a:xfrm>
            <a:off x="304800" y="3171825"/>
            <a:ext cx="845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a:t>
            </a:r>
          </a:p>
          <a:p>
            <a:pPr algn="l" eaLnBrk="1" hangingPunct="1">
              <a:spcBef>
                <a:spcPct val="50000"/>
              </a:spcBef>
            </a:pPr>
            <a:r>
              <a:rPr lang="de-DE" b="1">
                <a:latin typeface="Tahoma" charset="0"/>
              </a:rPr>
              <a:t>from</a:t>
            </a:r>
            <a:r>
              <a:rPr lang="de-DE">
                <a:latin typeface="Tahoma" charset="0"/>
              </a:rPr>
              <a:t> Studenten</a:t>
            </a:r>
          </a:p>
          <a:p>
            <a:pPr algn="l" eaLnBrk="1" hangingPunct="1">
              <a:spcBef>
                <a:spcPct val="50000"/>
              </a:spcBef>
            </a:pPr>
            <a:r>
              <a:rPr lang="de-DE" b="1">
                <a:latin typeface="Tahoma" charset="0"/>
              </a:rPr>
              <a:t>where</a:t>
            </a:r>
            <a:r>
              <a:rPr lang="de-DE">
                <a:latin typeface="Tahoma" charset="0"/>
              </a:rPr>
              <a:t> Semester </a:t>
            </a:r>
            <a:r>
              <a:rPr lang="de-DE" b="1">
                <a:latin typeface="Tahoma" charset="0"/>
              </a:rPr>
              <a:t>between </a:t>
            </a:r>
            <a:r>
              <a:rPr lang="de-DE">
                <a:latin typeface="Tahoma" charset="0"/>
              </a:rPr>
              <a:t>1</a:t>
            </a:r>
            <a:r>
              <a:rPr lang="de-DE" b="1">
                <a:latin typeface="Tahoma" charset="0"/>
              </a:rPr>
              <a:t> and </a:t>
            </a:r>
            <a:r>
              <a:rPr lang="de-DE">
                <a:latin typeface="Tahoma" charset="0"/>
              </a:rPr>
              <a:t>4;</a:t>
            </a:r>
          </a:p>
        </p:txBody>
      </p:sp>
      <p:sp>
        <p:nvSpPr>
          <p:cNvPr id="73733" name="Text Box 117"/>
          <p:cNvSpPr txBox="1">
            <a:spLocks noChangeArrowheads="1"/>
          </p:cNvSpPr>
          <p:nvPr/>
        </p:nvSpPr>
        <p:spPr bwMode="auto">
          <a:xfrm>
            <a:off x="304800" y="4924425"/>
            <a:ext cx="845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a:t>
            </a:r>
          </a:p>
          <a:p>
            <a:pPr algn="l" eaLnBrk="1" hangingPunct="1">
              <a:spcBef>
                <a:spcPct val="50000"/>
              </a:spcBef>
            </a:pPr>
            <a:r>
              <a:rPr lang="de-DE" b="1">
                <a:latin typeface="Tahoma" charset="0"/>
              </a:rPr>
              <a:t>from</a:t>
            </a:r>
            <a:r>
              <a:rPr lang="de-DE">
                <a:latin typeface="Tahoma" charset="0"/>
              </a:rPr>
              <a:t> Studenten</a:t>
            </a:r>
          </a:p>
          <a:p>
            <a:pPr algn="l" eaLnBrk="1" hangingPunct="1">
              <a:spcBef>
                <a:spcPct val="50000"/>
              </a:spcBef>
            </a:pPr>
            <a:r>
              <a:rPr lang="de-DE" b="1">
                <a:latin typeface="Tahoma" charset="0"/>
              </a:rPr>
              <a:t>where</a:t>
            </a:r>
            <a:r>
              <a:rPr lang="de-DE">
                <a:latin typeface="Tahoma" charset="0"/>
              </a:rPr>
              <a:t> Semester </a:t>
            </a:r>
            <a:r>
              <a:rPr lang="de-DE" b="1">
                <a:latin typeface="Tahoma" charset="0"/>
              </a:rPr>
              <a:t>in </a:t>
            </a:r>
            <a:r>
              <a:rPr lang="de-DE">
                <a:latin typeface="Tahoma" charset="0"/>
              </a:rPr>
              <a:t>(1,2,3,4);</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52400"/>
            <a:ext cx="8763000" cy="1143000"/>
          </a:xfrm>
        </p:spPr>
        <p:txBody>
          <a:bodyPr/>
          <a:lstStyle/>
          <a:p>
            <a:r>
              <a:rPr lang="de-DE">
                <a:latin typeface="Arial Black" charset="0"/>
              </a:rPr>
              <a:t>Veränderung am Datenbestand</a:t>
            </a:r>
          </a:p>
        </p:txBody>
      </p:sp>
      <p:sp>
        <p:nvSpPr>
          <p:cNvPr id="27651" name="Text Box 3"/>
          <p:cNvSpPr txBox="1">
            <a:spLocks noChangeArrowheads="1"/>
          </p:cNvSpPr>
          <p:nvPr/>
        </p:nvSpPr>
        <p:spPr bwMode="auto">
          <a:xfrm>
            <a:off x="76200" y="1195388"/>
            <a:ext cx="86868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73100">
              <a:defRPr sz="2400">
                <a:solidFill>
                  <a:schemeClr val="tx1"/>
                </a:solidFill>
                <a:latin typeface="Arial" charset="0"/>
                <a:ea typeface="ＭＳ Ｐゴシック" charset="0"/>
              </a:defRPr>
            </a:lvl1pPr>
            <a:lvl2pPr marL="742950" indent="-285750" defTabSz="673100">
              <a:defRPr sz="2400">
                <a:solidFill>
                  <a:schemeClr val="tx1"/>
                </a:solidFill>
                <a:latin typeface="Arial" charset="0"/>
                <a:ea typeface="ＭＳ Ｐゴシック" charset="0"/>
              </a:defRPr>
            </a:lvl2pPr>
            <a:lvl3pPr marL="1143000" indent="-228600" defTabSz="673100">
              <a:defRPr sz="2400">
                <a:solidFill>
                  <a:schemeClr val="tx1"/>
                </a:solidFill>
                <a:latin typeface="Arial" charset="0"/>
                <a:ea typeface="ＭＳ Ｐゴシック" charset="0"/>
              </a:defRPr>
            </a:lvl3pPr>
            <a:lvl4pPr marL="1600200" indent="-228600" defTabSz="673100">
              <a:defRPr sz="2400">
                <a:solidFill>
                  <a:schemeClr val="tx1"/>
                </a:solidFill>
                <a:latin typeface="Arial" charset="0"/>
                <a:ea typeface="ＭＳ Ｐゴシック" charset="0"/>
              </a:defRPr>
            </a:lvl4pPr>
            <a:lvl5pPr marL="2057400" indent="-228600" defTabSz="673100">
              <a:defRPr sz="2400">
                <a:solidFill>
                  <a:schemeClr val="tx1"/>
                </a:solidFill>
                <a:latin typeface="Arial" charset="0"/>
                <a:ea typeface="ＭＳ Ｐゴシック" charset="0"/>
              </a:defRPr>
            </a:lvl5pPr>
            <a:lvl6pPr marL="2514600" indent="-228600" algn="ctr" defTabSz="6731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731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731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731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Einfügen von Tupeln</a:t>
            </a:r>
          </a:p>
          <a:p>
            <a:pPr algn="l" eaLnBrk="1" hangingPunct="1">
              <a:spcBef>
                <a:spcPct val="50000"/>
              </a:spcBef>
            </a:pPr>
            <a:r>
              <a:rPr lang="de-DE" b="1">
                <a:latin typeface="Tahoma" charset="0"/>
              </a:rPr>
              <a:t>insert into</a:t>
            </a:r>
            <a:r>
              <a:rPr lang="de-DE">
                <a:latin typeface="Tahoma" charset="0"/>
              </a:rPr>
              <a:t> hören</a:t>
            </a:r>
            <a:endParaRPr lang="de-DE" b="1">
              <a:latin typeface="Tahoma" charset="0"/>
            </a:endParaRPr>
          </a:p>
          <a:p>
            <a:pPr algn="l" eaLnBrk="1" hangingPunct="1">
              <a:spcBef>
                <a:spcPct val="50000"/>
              </a:spcBef>
            </a:pPr>
            <a:r>
              <a:rPr lang="de-DE">
                <a:latin typeface="Tahoma" charset="0"/>
              </a:rPr>
              <a:t>	</a:t>
            </a:r>
            <a:r>
              <a:rPr lang="de-DE" b="1">
                <a:latin typeface="Tahoma" charset="0"/>
              </a:rPr>
              <a:t>select</a:t>
            </a:r>
            <a:r>
              <a:rPr lang="de-DE">
                <a:latin typeface="Tahoma" charset="0"/>
              </a:rPr>
              <a:t> MatrNr, VorlNr</a:t>
            </a:r>
          </a:p>
          <a:p>
            <a:pPr algn="l" eaLnBrk="1" hangingPunct="1">
              <a:spcBef>
                <a:spcPct val="50000"/>
              </a:spcBef>
            </a:pPr>
            <a:r>
              <a:rPr lang="de-DE">
                <a:latin typeface="Tahoma" charset="0"/>
              </a:rPr>
              <a:t>	</a:t>
            </a:r>
            <a:r>
              <a:rPr lang="de-DE" b="1">
                <a:latin typeface="Tahoma" charset="0"/>
              </a:rPr>
              <a:t>from</a:t>
            </a:r>
            <a:r>
              <a:rPr lang="de-DE">
                <a:latin typeface="Tahoma" charset="0"/>
              </a:rPr>
              <a:t> Studenten, Vorlesungen</a:t>
            </a:r>
          </a:p>
          <a:p>
            <a:pPr algn="l" eaLnBrk="1" hangingPunct="1">
              <a:spcBef>
                <a:spcPct val="50000"/>
              </a:spcBef>
            </a:pPr>
            <a:r>
              <a:rPr lang="de-DE">
                <a:latin typeface="Tahoma" charset="0"/>
              </a:rPr>
              <a:t>	</a:t>
            </a:r>
            <a:r>
              <a:rPr lang="de-DE" b="1">
                <a:latin typeface="Tahoma" charset="0"/>
              </a:rPr>
              <a:t>where</a:t>
            </a:r>
            <a:r>
              <a:rPr lang="de-DE">
                <a:latin typeface="Tahoma" charset="0"/>
              </a:rPr>
              <a:t> Titel= `Logik‘ ;</a:t>
            </a:r>
          </a:p>
          <a:p>
            <a:pPr algn="l" eaLnBrk="1" hangingPunct="1">
              <a:spcBef>
                <a:spcPct val="50000"/>
              </a:spcBef>
            </a:pPr>
            <a:endParaRPr lang="de-DE">
              <a:latin typeface="Tahoma" charset="0"/>
            </a:endParaRPr>
          </a:p>
          <a:p>
            <a:pPr algn="l" eaLnBrk="1" hangingPunct="1">
              <a:spcBef>
                <a:spcPct val="50000"/>
              </a:spcBef>
            </a:pPr>
            <a:r>
              <a:rPr lang="de-DE" b="1">
                <a:latin typeface="Tahoma" charset="0"/>
              </a:rPr>
              <a:t>insert into</a:t>
            </a:r>
            <a:r>
              <a:rPr lang="de-DE">
                <a:latin typeface="Tahoma" charset="0"/>
              </a:rPr>
              <a:t> Studenten (MatrNr, Name)</a:t>
            </a:r>
          </a:p>
          <a:p>
            <a:pPr algn="l" eaLnBrk="1" hangingPunct="1">
              <a:spcBef>
                <a:spcPct val="50000"/>
              </a:spcBef>
            </a:pPr>
            <a:r>
              <a:rPr lang="de-DE">
                <a:latin typeface="Tahoma" charset="0"/>
              </a:rPr>
              <a:t>	</a:t>
            </a:r>
            <a:r>
              <a:rPr lang="de-DE" b="1">
                <a:latin typeface="Tahoma" charset="0"/>
              </a:rPr>
              <a:t>values</a:t>
            </a:r>
            <a:r>
              <a:rPr lang="de-DE">
                <a:latin typeface="Tahoma" charset="0"/>
              </a:rPr>
              <a:t> (28121,  `Archimedes‘); </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51520" y="1988840"/>
            <a:ext cx="845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dirty="0" err="1">
                <a:latin typeface="Tahoma" charset="0"/>
              </a:rPr>
              <a:t>select</a:t>
            </a:r>
            <a:r>
              <a:rPr lang="de-DE" dirty="0">
                <a:latin typeface="Tahoma" charset="0"/>
              </a:rPr>
              <a:t> *</a:t>
            </a:r>
          </a:p>
          <a:p>
            <a:pPr algn="l" eaLnBrk="1" hangingPunct="1">
              <a:spcBef>
                <a:spcPct val="50000"/>
              </a:spcBef>
            </a:pPr>
            <a:r>
              <a:rPr lang="de-DE" b="1" dirty="0" err="1">
                <a:latin typeface="Tahoma" charset="0"/>
              </a:rPr>
              <a:t>from</a:t>
            </a:r>
            <a:r>
              <a:rPr lang="de-DE" dirty="0">
                <a:latin typeface="Tahoma" charset="0"/>
              </a:rPr>
              <a:t> Studenten</a:t>
            </a:r>
          </a:p>
          <a:p>
            <a:pPr algn="l" eaLnBrk="1" hangingPunct="1">
              <a:spcBef>
                <a:spcPct val="50000"/>
              </a:spcBef>
            </a:pPr>
            <a:r>
              <a:rPr lang="de-DE" b="1" dirty="0" err="1">
                <a:latin typeface="Tahoma" charset="0"/>
              </a:rPr>
              <a:t>where</a:t>
            </a:r>
            <a:r>
              <a:rPr lang="de-DE" dirty="0">
                <a:latin typeface="Tahoma" charset="0"/>
              </a:rPr>
              <a:t> Name </a:t>
            </a:r>
            <a:r>
              <a:rPr lang="de-DE" b="1" dirty="0" err="1">
                <a:latin typeface="Tahoma" charset="0"/>
              </a:rPr>
              <a:t>like</a:t>
            </a:r>
            <a:r>
              <a:rPr lang="de-DE" b="1" dirty="0">
                <a:latin typeface="Tahoma" charset="0"/>
              </a:rPr>
              <a:t> `</a:t>
            </a:r>
            <a:r>
              <a:rPr lang="de-DE" dirty="0" err="1">
                <a:latin typeface="Tahoma" charset="0"/>
              </a:rPr>
              <a:t>T%eophrastos</a:t>
            </a:r>
            <a:r>
              <a:rPr lang="de-DE" dirty="0">
                <a:latin typeface="Tahoma" charset="0"/>
              </a:rPr>
              <a:t>‘;</a:t>
            </a:r>
          </a:p>
        </p:txBody>
      </p:sp>
      <p:sp>
        <p:nvSpPr>
          <p:cNvPr id="74755" name="Text Box 3"/>
          <p:cNvSpPr txBox="1">
            <a:spLocks noChangeArrowheads="1"/>
          </p:cNvSpPr>
          <p:nvPr/>
        </p:nvSpPr>
        <p:spPr bwMode="auto">
          <a:xfrm>
            <a:off x="251520" y="3789040"/>
            <a:ext cx="8458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dirty="0" err="1">
                <a:latin typeface="Tahoma" charset="0"/>
              </a:rPr>
              <a:t>select</a:t>
            </a:r>
            <a:r>
              <a:rPr lang="de-DE" dirty="0">
                <a:latin typeface="Tahoma" charset="0"/>
              </a:rPr>
              <a:t> </a:t>
            </a:r>
            <a:r>
              <a:rPr lang="de-DE" b="1" dirty="0" err="1">
                <a:latin typeface="Tahoma" charset="0"/>
              </a:rPr>
              <a:t>distinct</a:t>
            </a:r>
            <a:r>
              <a:rPr lang="de-DE" dirty="0">
                <a:latin typeface="Tahoma" charset="0"/>
              </a:rPr>
              <a:t> </a:t>
            </a:r>
            <a:r>
              <a:rPr lang="de-DE" dirty="0" err="1">
                <a:latin typeface="Tahoma" charset="0"/>
              </a:rPr>
              <a:t>s.Name</a:t>
            </a:r>
            <a:endParaRPr lang="de-DE" dirty="0">
              <a:latin typeface="Tahoma" charset="0"/>
            </a:endParaRPr>
          </a:p>
          <a:p>
            <a:pPr algn="l" eaLnBrk="1" hangingPunct="1">
              <a:spcBef>
                <a:spcPct val="50000"/>
              </a:spcBef>
            </a:pPr>
            <a:r>
              <a:rPr lang="de-DE" b="1" dirty="0" err="1">
                <a:latin typeface="Tahoma" charset="0"/>
              </a:rPr>
              <a:t>from</a:t>
            </a:r>
            <a:r>
              <a:rPr lang="de-DE" dirty="0">
                <a:latin typeface="Tahoma" charset="0"/>
              </a:rPr>
              <a:t> Vorlesungen v, hören h, Studenten s</a:t>
            </a:r>
          </a:p>
          <a:p>
            <a:pPr algn="l" eaLnBrk="1" hangingPunct="1">
              <a:spcBef>
                <a:spcPct val="50000"/>
              </a:spcBef>
            </a:pPr>
            <a:r>
              <a:rPr lang="de-DE" b="1" dirty="0" err="1">
                <a:latin typeface="Tahoma" charset="0"/>
              </a:rPr>
              <a:t>where</a:t>
            </a:r>
            <a:r>
              <a:rPr lang="de-DE" dirty="0">
                <a:latin typeface="Tahoma" charset="0"/>
              </a:rPr>
              <a:t> </a:t>
            </a:r>
            <a:r>
              <a:rPr lang="de-DE" dirty="0" err="1">
                <a:latin typeface="Tahoma" charset="0"/>
              </a:rPr>
              <a:t>s.MatrNr</a:t>
            </a:r>
            <a:r>
              <a:rPr lang="de-DE" dirty="0">
                <a:latin typeface="Tahoma" charset="0"/>
              </a:rPr>
              <a:t> = </a:t>
            </a:r>
            <a:r>
              <a:rPr lang="de-DE" dirty="0" err="1">
                <a:latin typeface="Tahoma" charset="0"/>
              </a:rPr>
              <a:t>h.MatrNr</a:t>
            </a:r>
            <a:r>
              <a:rPr lang="de-DE" dirty="0">
                <a:latin typeface="Tahoma" charset="0"/>
              </a:rPr>
              <a:t> </a:t>
            </a:r>
            <a:r>
              <a:rPr lang="de-DE" b="1" dirty="0" err="1">
                <a:latin typeface="Tahoma" charset="0"/>
              </a:rPr>
              <a:t>and</a:t>
            </a:r>
            <a:r>
              <a:rPr lang="de-DE" b="1" dirty="0">
                <a:latin typeface="Tahoma" charset="0"/>
              </a:rPr>
              <a:t> </a:t>
            </a:r>
            <a:r>
              <a:rPr lang="de-DE" dirty="0" err="1">
                <a:latin typeface="Tahoma" charset="0"/>
              </a:rPr>
              <a:t>h.VorlNr</a:t>
            </a:r>
            <a:r>
              <a:rPr lang="de-DE" dirty="0">
                <a:latin typeface="Tahoma" charset="0"/>
              </a:rPr>
              <a:t> = </a:t>
            </a:r>
            <a:r>
              <a:rPr lang="de-DE" dirty="0" err="1">
                <a:latin typeface="Tahoma" charset="0"/>
              </a:rPr>
              <a:t>v.VorlNr</a:t>
            </a:r>
            <a:r>
              <a:rPr lang="de-DE" dirty="0">
                <a:latin typeface="Tahoma" charset="0"/>
              </a:rPr>
              <a:t> </a:t>
            </a:r>
            <a:r>
              <a:rPr lang="de-DE" b="1" dirty="0" err="1">
                <a:latin typeface="Tahoma" charset="0"/>
              </a:rPr>
              <a:t>and</a:t>
            </a:r>
            <a:r>
              <a:rPr lang="de-DE" b="1" dirty="0">
                <a:latin typeface="Tahoma" charset="0"/>
              </a:rPr>
              <a:t> </a:t>
            </a:r>
            <a:endParaRPr lang="de-DE" dirty="0">
              <a:latin typeface="Tahoma" charset="0"/>
            </a:endParaRPr>
          </a:p>
          <a:p>
            <a:pPr algn="l" eaLnBrk="1" hangingPunct="1">
              <a:spcBef>
                <a:spcPct val="50000"/>
              </a:spcBef>
            </a:pPr>
            <a:r>
              <a:rPr lang="de-DE" dirty="0">
                <a:latin typeface="Tahoma" charset="0"/>
              </a:rPr>
              <a:t>	</a:t>
            </a:r>
            <a:r>
              <a:rPr lang="de-DE" dirty="0" err="1">
                <a:latin typeface="Tahoma" charset="0"/>
              </a:rPr>
              <a:t>v.Titel</a:t>
            </a:r>
            <a:r>
              <a:rPr lang="de-DE" dirty="0">
                <a:latin typeface="Tahoma" charset="0"/>
              </a:rPr>
              <a:t> </a:t>
            </a:r>
            <a:r>
              <a:rPr lang="de-DE" b="1" dirty="0" err="1">
                <a:latin typeface="Tahoma" charset="0"/>
              </a:rPr>
              <a:t>like</a:t>
            </a:r>
            <a:r>
              <a:rPr lang="de-DE" dirty="0">
                <a:latin typeface="Tahoma" charset="0"/>
              </a:rPr>
              <a:t> `%</a:t>
            </a:r>
            <a:r>
              <a:rPr lang="de-DE" dirty="0" err="1">
                <a:latin typeface="Tahoma" charset="0"/>
              </a:rPr>
              <a:t>thik</a:t>
            </a:r>
            <a:r>
              <a:rPr lang="de-DE" dirty="0">
                <a:latin typeface="Tahoma" charset="0"/>
              </a:rPr>
              <a:t>%‘;</a:t>
            </a:r>
          </a:p>
        </p:txBody>
      </p:sp>
      <p:sp>
        <p:nvSpPr>
          <p:cNvPr id="4" name="Titel 3"/>
          <p:cNvSpPr>
            <a:spLocks noGrp="1"/>
          </p:cNvSpPr>
          <p:nvPr>
            <p:ph type="title"/>
          </p:nvPr>
        </p:nvSpPr>
        <p:spPr>
          <a:xfrm>
            <a:off x="0" y="0"/>
            <a:ext cx="9144000" cy="620688"/>
          </a:xfrm>
        </p:spPr>
        <p:txBody>
          <a:bodyPr/>
          <a:lstStyle/>
          <a:p>
            <a:r>
              <a:rPr lang="de-DE" dirty="0" smtClean="0"/>
              <a:t>String-Vergleiche mit </a:t>
            </a:r>
            <a:r>
              <a:rPr lang="de-DE" dirty="0" err="1" smtClean="0"/>
              <a:t>like</a:t>
            </a:r>
            <a:endParaRPr lang="de-DE" dirty="0"/>
          </a:p>
        </p:txBody>
      </p:sp>
      <p:sp>
        <p:nvSpPr>
          <p:cNvPr id="5" name="Wolkenförmige Legende 4"/>
          <p:cNvSpPr/>
          <p:nvPr/>
        </p:nvSpPr>
        <p:spPr bwMode="auto">
          <a:xfrm>
            <a:off x="4211960" y="5877272"/>
            <a:ext cx="4320480" cy="864096"/>
          </a:xfrm>
          <a:prstGeom prst="cloudCallout">
            <a:avLst>
              <a:gd name="adj1" fmla="val -60794"/>
              <a:gd name="adj2" fmla="val -41532"/>
            </a:avLst>
          </a:prstGeom>
          <a:solidFill>
            <a:schemeClr val="accent1"/>
          </a:solidFill>
          <a:ln w="38100" cap="flat" cmpd="sng" algn="ctr">
            <a:solidFill>
              <a:schemeClr val="tx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Suchbaum-Index</a:t>
            </a:r>
          </a:p>
          <a:p>
            <a:pPr marL="0" marR="0" indent="0" algn="ctr" defTabSz="914400" rtl="0" eaLnBrk="0" fontAlgn="base" latinLnBrk="0" hangingPunct="0">
              <a:lnSpc>
                <a:spcPct val="100000"/>
              </a:lnSpc>
              <a:spcBef>
                <a:spcPct val="0"/>
              </a:spcBef>
              <a:spcAft>
                <a:spcPct val="0"/>
              </a:spcAft>
              <a:buClrTx/>
              <a:buSzTx/>
              <a:buFontTx/>
              <a:buNone/>
              <a:tabLst/>
            </a:pPr>
            <a:r>
              <a:rPr lang="de-DE" dirty="0" smtClean="0">
                <a:latin typeface="Arial" pitchFamily="34" charset="0"/>
              </a:rPr>
              <a:t>Nicht sinnvoll nutzbar</a:t>
            </a:r>
            <a:endParaRPr kumimoji="0" lang="de-DE" sz="2400" b="0" i="0" u="none" strike="noStrike" cap="none" normalizeH="0" baseline="0" dirty="0" smtClean="0">
              <a:ln>
                <a:noFill/>
              </a:ln>
              <a:solidFill>
                <a:schemeClr val="tx1"/>
              </a:solidFill>
              <a:effectLst/>
              <a:latin typeface="Arial" pitchFamily="34" charset="0"/>
            </a:endParaRPr>
          </a:p>
        </p:txBody>
      </p:sp>
      <p:sp>
        <p:nvSpPr>
          <p:cNvPr id="6" name="Rechteck 5"/>
          <p:cNvSpPr/>
          <p:nvPr/>
        </p:nvSpPr>
        <p:spPr>
          <a:xfrm>
            <a:off x="0" y="692696"/>
            <a:ext cx="9124955" cy="1200328"/>
          </a:xfrm>
          <a:prstGeom prst="rect">
            <a:avLst/>
          </a:prstGeom>
        </p:spPr>
        <p:txBody>
          <a:bodyPr wrap="square">
            <a:spAutoFit/>
          </a:bodyPr>
          <a:lstStyle/>
          <a:p>
            <a:pPr algn="l">
              <a:buFont typeface="Webdings" charset="0"/>
              <a:buNone/>
            </a:pPr>
            <a:r>
              <a:rPr lang="de-DE" dirty="0" smtClean="0">
                <a:latin typeface="Tahoma" charset="0"/>
              </a:rPr>
              <a:t>Platzhalter "%" ; "_"</a:t>
            </a:r>
          </a:p>
          <a:p>
            <a:pPr marL="342900" indent="-342900" algn="l">
              <a:buFont typeface="Arial"/>
              <a:buChar char="•"/>
            </a:pPr>
            <a:r>
              <a:rPr lang="de-DE" dirty="0" smtClean="0">
                <a:latin typeface="Tahoma" charset="0"/>
              </a:rPr>
              <a:t>"%" steht für beliebig viele (auch gar kein) Zeichen</a:t>
            </a:r>
          </a:p>
          <a:p>
            <a:pPr marL="342900" indent="-342900" algn="l">
              <a:buFont typeface="Arial"/>
              <a:buChar char="•"/>
            </a:pPr>
            <a:r>
              <a:rPr lang="de-DE" dirty="0" smtClean="0">
                <a:latin typeface="Tahoma" charset="0"/>
              </a:rPr>
              <a:t>"_" steht für genau ein Zeichen</a:t>
            </a:r>
            <a:endParaRPr lang="de-DE" dirty="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title"/>
          </p:nvPr>
        </p:nvSpPr>
        <p:spPr>
          <a:xfrm>
            <a:off x="0" y="0"/>
            <a:ext cx="9144000" cy="764704"/>
          </a:xfrm>
        </p:spPr>
        <p:txBody>
          <a:bodyPr/>
          <a:lstStyle/>
          <a:p>
            <a:r>
              <a:rPr lang="de-DE" dirty="0">
                <a:latin typeface="Arial Black" charset="0"/>
              </a:rPr>
              <a:t>Das </a:t>
            </a:r>
            <a:r>
              <a:rPr lang="de-DE" dirty="0" err="1">
                <a:latin typeface="Arial Black" charset="0"/>
              </a:rPr>
              <a:t>case</a:t>
            </a:r>
            <a:r>
              <a:rPr lang="de-DE" dirty="0">
                <a:latin typeface="Arial Black" charset="0"/>
              </a:rPr>
              <a:t>-Konstrukt</a:t>
            </a:r>
          </a:p>
        </p:txBody>
      </p:sp>
      <p:sp>
        <p:nvSpPr>
          <p:cNvPr id="75779" name="Rectangle 12"/>
          <p:cNvSpPr>
            <a:spLocks noGrp="1" noChangeArrowheads="1"/>
          </p:cNvSpPr>
          <p:nvPr>
            <p:ph type="body" idx="1"/>
          </p:nvPr>
        </p:nvSpPr>
        <p:spPr>
          <a:xfrm>
            <a:off x="381000" y="5029200"/>
            <a:ext cx="7772400" cy="3352800"/>
          </a:xfrm>
        </p:spPr>
        <p:txBody>
          <a:bodyPr/>
          <a:lstStyle/>
          <a:p>
            <a:r>
              <a:rPr lang="de-DE">
                <a:latin typeface="Tahoma" charset="0"/>
              </a:rPr>
              <a:t>Die </a:t>
            </a:r>
            <a:r>
              <a:rPr lang="de-DE" b="1">
                <a:latin typeface="Tahoma" charset="0"/>
              </a:rPr>
              <a:t>erste </a:t>
            </a:r>
            <a:r>
              <a:rPr lang="de-DE">
                <a:latin typeface="Tahoma" charset="0"/>
              </a:rPr>
              <a:t>qualifizierende </a:t>
            </a:r>
            <a:r>
              <a:rPr lang="de-DE" b="1">
                <a:latin typeface="Tahoma" charset="0"/>
              </a:rPr>
              <a:t>when</a:t>
            </a:r>
            <a:r>
              <a:rPr lang="de-DE">
                <a:latin typeface="Tahoma" charset="0"/>
              </a:rPr>
              <a:t>-Klausel wird ausgeführt</a:t>
            </a:r>
          </a:p>
        </p:txBody>
      </p:sp>
      <p:sp>
        <p:nvSpPr>
          <p:cNvPr id="75780" name="Text Box 3"/>
          <p:cNvSpPr txBox="1">
            <a:spLocks noChangeArrowheads="1"/>
          </p:cNvSpPr>
          <p:nvPr/>
        </p:nvSpPr>
        <p:spPr bwMode="auto">
          <a:xfrm>
            <a:off x="0" y="1268760"/>
            <a:ext cx="9144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09600">
              <a:defRPr sz="2400">
                <a:solidFill>
                  <a:schemeClr val="tx1"/>
                </a:solidFill>
                <a:latin typeface="Arial" charset="0"/>
                <a:ea typeface="ＭＳ Ｐゴシック" charset="0"/>
              </a:defRPr>
            </a:lvl1pPr>
            <a:lvl2pPr marL="742950" indent="-285750" defTabSz="609600">
              <a:defRPr sz="2400">
                <a:solidFill>
                  <a:schemeClr val="tx1"/>
                </a:solidFill>
                <a:latin typeface="Arial" charset="0"/>
                <a:ea typeface="ＭＳ Ｐゴシック" charset="0"/>
              </a:defRPr>
            </a:lvl2pPr>
            <a:lvl3pPr marL="1143000" indent="-228600" defTabSz="609600">
              <a:defRPr sz="2400">
                <a:solidFill>
                  <a:schemeClr val="tx1"/>
                </a:solidFill>
                <a:latin typeface="Arial" charset="0"/>
                <a:ea typeface="ＭＳ Ｐゴシック" charset="0"/>
              </a:defRPr>
            </a:lvl3pPr>
            <a:lvl4pPr marL="1600200" indent="-228600" defTabSz="609600">
              <a:defRPr sz="2400">
                <a:solidFill>
                  <a:schemeClr val="tx1"/>
                </a:solidFill>
                <a:latin typeface="Arial" charset="0"/>
                <a:ea typeface="ＭＳ Ｐゴシック" charset="0"/>
              </a:defRPr>
            </a:lvl4pPr>
            <a:lvl5pPr marL="2057400" indent="-228600" defTabSz="609600">
              <a:defRPr sz="2400">
                <a:solidFill>
                  <a:schemeClr val="tx1"/>
                </a:solidFill>
                <a:latin typeface="Arial" charset="0"/>
                <a:ea typeface="ＭＳ Ｐゴシック" charset="0"/>
              </a:defRPr>
            </a:lvl5pPr>
            <a:lvl6pPr marL="2514600" indent="-228600" algn="ctr" defTabSz="6096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096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096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09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dirty="0" err="1">
                <a:latin typeface="Tahoma" charset="0"/>
              </a:rPr>
              <a:t>select</a:t>
            </a:r>
            <a:r>
              <a:rPr lang="de-DE" dirty="0">
                <a:latin typeface="Tahoma" charset="0"/>
              </a:rPr>
              <a:t> </a:t>
            </a:r>
            <a:r>
              <a:rPr lang="de-DE" dirty="0" err="1">
                <a:latin typeface="Tahoma" charset="0"/>
              </a:rPr>
              <a:t>MatrNr</a:t>
            </a:r>
            <a:r>
              <a:rPr lang="de-DE" dirty="0">
                <a:latin typeface="Tahoma" charset="0"/>
              </a:rPr>
              <a:t>, ( </a:t>
            </a:r>
            <a:r>
              <a:rPr lang="de-DE" b="1" dirty="0" err="1">
                <a:latin typeface="Tahoma" charset="0"/>
              </a:rPr>
              <a:t>case</a:t>
            </a:r>
            <a:r>
              <a:rPr lang="de-DE" b="1" dirty="0">
                <a:latin typeface="Tahoma" charset="0"/>
              </a:rPr>
              <a:t> </a:t>
            </a:r>
            <a:r>
              <a:rPr lang="de-DE" b="1" dirty="0" err="1">
                <a:latin typeface="Tahoma" charset="0"/>
              </a:rPr>
              <a:t>when</a:t>
            </a:r>
            <a:r>
              <a:rPr lang="de-DE" dirty="0">
                <a:latin typeface="Tahoma" charset="0"/>
              </a:rPr>
              <a:t> Note &lt; 1.5 </a:t>
            </a:r>
            <a:r>
              <a:rPr lang="de-DE" b="1" dirty="0" err="1">
                <a:latin typeface="Tahoma" charset="0"/>
              </a:rPr>
              <a:t>then</a:t>
            </a:r>
            <a:r>
              <a:rPr lang="de-DE" dirty="0">
                <a:latin typeface="Tahoma" charset="0"/>
              </a:rPr>
              <a:t> </a:t>
            </a:r>
            <a:r>
              <a:rPr lang="de-DE" dirty="0" smtClean="0">
                <a:latin typeface="Tahoma" charset="0"/>
              </a:rPr>
              <a:t>´sehr </a:t>
            </a:r>
            <a:r>
              <a:rPr lang="de-DE" dirty="0">
                <a:latin typeface="Tahoma" charset="0"/>
              </a:rPr>
              <a:t>gut´</a:t>
            </a:r>
          </a:p>
          <a:p>
            <a:pPr algn="l" eaLnBrk="1" hangingPunct="1">
              <a:spcBef>
                <a:spcPct val="50000"/>
              </a:spcBef>
            </a:pPr>
            <a:r>
              <a:rPr lang="de-DE" dirty="0">
                <a:latin typeface="Tahoma" charset="0"/>
              </a:rPr>
              <a:t>					</a:t>
            </a:r>
            <a:r>
              <a:rPr lang="de-DE" b="1" dirty="0" err="1">
                <a:latin typeface="Tahoma" charset="0"/>
              </a:rPr>
              <a:t>when</a:t>
            </a:r>
            <a:r>
              <a:rPr lang="de-DE" dirty="0">
                <a:latin typeface="Tahoma" charset="0"/>
              </a:rPr>
              <a:t> Note &lt; 2.5 </a:t>
            </a:r>
            <a:r>
              <a:rPr lang="de-DE" b="1" dirty="0" err="1">
                <a:latin typeface="Tahoma" charset="0"/>
              </a:rPr>
              <a:t>then</a:t>
            </a:r>
            <a:r>
              <a:rPr lang="de-DE" dirty="0">
                <a:latin typeface="Tahoma" charset="0"/>
              </a:rPr>
              <a:t> ´gut´ 	</a:t>
            </a:r>
          </a:p>
          <a:p>
            <a:pPr algn="l" eaLnBrk="1" hangingPunct="1">
              <a:spcBef>
                <a:spcPct val="50000"/>
              </a:spcBef>
            </a:pPr>
            <a:r>
              <a:rPr lang="de-DE" dirty="0">
                <a:latin typeface="Tahoma" charset="0"/>
              </a:rPr>
              <a:t>					</a:t>
            </a:r>
            <a:r>
              <a:rPr lang="de-DE" b="1" dirty="0" err="1">
                <a:latin typeface="Tahoma" charset="0"/>
              </a:rPr>
              <a:t>when</a:t>
            </a:r>
            <a:r>
              <a:rPr lang="de-DE" dirty="0">
                <a:latin typeface="Tahoma" charset="0"/>
              </a:rPr>
              <a:t> Note &lt; 3.5 </a:t>
            </a:r>
            <a:r>
              <a:rPr lang="de-DE" b="1" dirty="0" err="1">
                <a:latin typeface="Tahoma" charset="0"/>
              </a:rPr>
              <a:t>then</a:t>
            </a:r>
            <a:r>
              <a:rPr lang="de-DE" dirty="0">
                <a:latin typeface="Tahoma" charset="0"/>
              </a:rPr>
              <a:t> ´befriedigend´ </a:t>
            </a:r>
          </a:p>
          <a:p>
            <a:pPr algn="l" eaLnBrk="1" hangingPunct="1">
              <a:spcBef>
                <a:spcPct val="50000"/>
              </a:spcBef>
            </a:pPr>
            <a:r>
              <a:rPr lang="de-DE" dirty="0">
                <a:latin typeface="Tahoma" charset="0"/>
              </a:rPr>
              <a:t>					</a:t>
            </a:r>
            <a:r>
              <a:rPr lang="de-DE" b="1" dirty="0" err="1">
                <a:latin typeface="Tahoma" charset="0"/>
              </a:rPr>
              <a:t>when</a:t>
            </a:r>
            <a:r>
              <a:rPr lang="de-DE" dirty="0">
                <a:latin typeface="Tahoma" charset="0"/>
              </a:rPr>
              <a:t> Note &lt; 4.0 </a:t>
            </a:r>
            <a:r>
              <a:rPr lang="de-DE" b="1" dirty="0" err="1">
                <a:latin typeface="Tahoma" charset="0"/>
              </a:rPr>
              <a:t>then</a:t>
            </a:r>
            <a:r>
              <a:rPr lang="de-DE" dirty="0">
                <a:latin typeface="Tahoma" charset="0"/>
              </a:rPr>
              <a:t> ´ausreichend´</a:t>
            </a:r>
          </a:p>
          <a:p>
            <a:pPr algn="l" eaLnBrk="1" hangingPunct="1">
              <a:spcBef>
                <a:spcPct val="50000"/>
              </a:spcBef>
            </a:pPr>
            <a:r>
              <a:rPr lang="de-DE" dirty="0">
                <a:latin typeface="Tahoma" charset="0"/>
              </a:rPr>
              <a:t>					</a:t>
            </a:r>
            <a:r>
              <a:rPr lang="de-DE" b="1" dirty="0" err="1">
                <a:latin typeface="Tahoma" charset="0"/>
              </a:rPr>
              <a:t>else</a:t>
            </a:r>
            <a:r>
              <a:rPr lang="de-DE" dirty="0">
                <a:latin typeface="Tahoma" charset="0"/>
              </a:rPr>
              <a:t> ´nicht bestanden</a:t>
            </a:r>
            <a:r>
              <a:rPr lang="de-DE" dirty="0" smtClean="0">
                <a:latin typeface="Tahoma" charset="0"/>
              </a:rPr>
              <a:t>´ </a:t>
            </a:r>
          </a:p>
          <a:p>
            <a:pPr algn="l" eaLnBrk="1" hangingPunct="1">
              <a:spcBef>
                <a:spcPct val="50000"/>
              </a:spcBef>
            </a:pPr>
            <a:r>
              <a:rPr lang="de-DE" b="1" dirty="0">
                <a:latin typeface="Tahoma" charset="0"/>
              </a:rPr>
              <a:t> </a:t>
            </a:r>
            <a:r>
              <a:rPr lang="de-DE" b="1" dirty="0" smtClean="0">
                <a:latin typeface="Tahoma" charset="0"/>
              </a:rPr>
              <a:t>                         end</a:t>
            </a:r>
            <a:r>
              <a:rPr lang="de-DE" dirty="0">
                <a:latin typeface="Tahoma" charset="0"/>
              </a:rPr>
              <a:t>)</a:t>
            </a:r>
          </a:p>
          <a:p>
            <a:pPr algn="l" eaLnBrk="1" hangingPunct="1">
              <a:spcBef>
                <a:spcPct val="50000"/>
              </a:spcBef>
            </a:pPr>
            <a:r>
              <a:rPr lang="de-DE" b="1" dirty="0" err="1">
                <a:latin typeface="Tahoma" charset="0"/>
              </a:rPr>
              <a:t>f</a:t>
            </a:r>
            <a:r>
              <a:rPr lang="de-DE" b="1" dirty="0" err="1" smtClean="0">
                <a:latin typeface="Tahoma" charset="0"/>
              </a:rPr>
              <a:t>rom</a:t>
            </a:r>
            <a:r>
              <a:rPr lang="de-DE" dirty="0" smtClean="0">
                <a:latin typeface="Tahoma" charset="0"/>
              </a:rPr>
              <a:t> prüfen</a:t>
            </a:r>
            <a:r>
              <a:rPr lang="de-DE" dirty="0">
                <a:latin typeface="Tahoma" charset="0"/>
              </a:rPr>
              <a:t>;</a:t>
            </a:r>
            <a:endParaRPr lang="de-DE" dirty="0" smtClean="0">
              <a:latin typeface="Tahoma" charset="0"/>
            </a:endParaRPr>
          </a:p>
          <a:p>
            <a:pPr algn="l" eaLnBrk="1" hangingPunct="1">
              <a:spcBef>
                <a:spcPct val="50000"/>
              </a:spcBef>
            </a:pPr>
            <a:endParaRPr lang="de-DE" dirty="0">
              <a:latin typeface="Tahoma" charset="0"/>
            </a:endParaRPr>
          </a:p>
          <a:p>
            <a:pPr algn="l" eaLnBrk="1" hangingPunct="1">
              <a:spcBef>
                <a:spcPct val="50000"/>
              </a:spcBef>
            </a:pPr>
            <a:r>
              <a:rPr lang="de-DE" dirty="0">
                <a:latin typeface="Tahoma" charset="0"/>
              </a:rPr>
              <a:t>						</a:t>
            </a:r>
          </a:p>
          <a:p>
            <a:pPr algn="l" eaLnBrk="1" hangingPunct="1">
              <a:spcBef>
                <a:spcPct val="50000"/>
              </a:spcBef>
            </a:pPr>
            <a:r>
              <a:rPr lang="de-DE" dirty="0">
                <a:latin typeface="Tahoma" charset="0"/>
              </a:rPr>
              <a:t>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76200"/>
            <a:ext cx="7772400" cy="914400"/>
          </a:xfrm>
        </p:spPr>
        <p:txBody>
          <a:bodyPr/>
          <a:lstStyle/>
          <a:p>
            <a:r>
              <a:rPr lang="de-DE">
                <a:latin typeface="Arial Black" charset="0"/>
              </a:rPr>
              <a:t>Joins in SQL-92</a:t>
            </a:r>
          </a:p>
        </p:txBody>
      </p:sp>
      <p:sp>
        <p:nvSpPr>
          <p:cNvPr id="77827" name="Rectangle 3"/>
          <p:cNvSpPr>
            <a:spLocks noGrp="1" noChangeArrowheads="1"/>
          </p:cNvSpPr>
          <p:nvPr>
            <p:ph type="body" idx="1"/>
          </p:nvPr>
        </p:nvSpPr>
        <p:spPr>
          <a:xfrm>
            <a:off x="152400" y="838200"/>
            <a:ext cx="8991600" cy="5257800"/>
          </a:xfrm>
        </p:spPr>
        <p:txBody>
          <a:bodyPr/>
          <a:lstStyle/>
          <a:p>
            <a:r>
              <a:rPr lang="de-DE" b="1" dirty="0" err="1">
                <a:latin typeface="Tahoma" charset="0"/>
              </a:rPr>
              <a:t>cross</a:t>
            </a:r>
            <a:r>
              <a:rPr lang="de-DE" b="1" dirty="0">
                <a:latin typeface="Tahoma" charset="0"/>
              </a:rPr>
              <a:t> </a:t>
            </a:r>
            <a:r>
              <a:rPr lang="de-DE" b="1" dirty="0" err="1">
                <a:latin typeface="Tahoma" charset="0"/>
              </a:rPr>
              <a:t>join</a:t>
            </a:r>
            <a:r>
              <a:rPr lang="de-DE" b="1" dirty="0">
                <a:latin typeface="Tahoma" charset="0"/>
              </a:rPr>
              <a:t>:</a:t>
            </a:r>
            <a:r>
              <a:rPr lang="de-DE" dirty="0">
                <a:latin typeface="Tahoma" charset="0"/>
              </a:rPr>
              <a:t> Kreuzprodukt</a:t>
            </a:r>
          </a:p>
          <a:p>
            <a:r>
              <a:rPr lang="de-DE" b="1" dirty="0" err="1">
                <a:latin typeface="Tahoma" charset="0"/>
              </a:rPr>
              <a:t>natural</a:t>
            </a:r>
            <a:r>
              <a:rPr lang="de-DE" b="1" dirty="0">
                <a:latin typeface="Tahoma" charset="0"/>
              </a:rPr>
              <a:t> </a:t>
            </a:r>
            <a:r>
              <a:rPr lang="de-DE" b="1" dirty="0" err="1">
                <a:latin typeface="Tahoma" charset="0"/>
              </a:rPr>
              <a:t>join</a:t>
            </a:r>
            <a:r>
              <a:rPr lang="de-DE" b="1" dirty="0">
                <a:latin typeface="Tahoma" charset="0"/>
              </a:rPr>
              <a:t>:</a:t>
            </a:r>
            <a:r>
              <a:rPr lang="de-DE" dirty="0">
                <a:latin typeface="Tahoma" charset="0"/>
              </a:rPr>
              <a:t> natürlicher </a:t>
            </a:r>
            <a:r>
              <a:rPr lang="de-DE" dirty="0" err="1" smtClean="0">
                <a:latin typeface="Tahoma" charset="0"/>
              </a:rPr>
              <a:t>Join</a:t>
            </a:r>
            <a:r>
              <a:rPr lang="de-DE" dirty="0" smtClean="0">
                <a:latin typeface="Tahoma" charset="0"/>
              </a:rPr>
              <a:t> (nicht alle DBMS)</a:t>
            </a:r>
            <a:endParaRPr lang="de-DE" dirty="0">
              <a:latin typeface="Tahoma" charset="0"/>
            </a:endParaRPr>
          </a:p>
          <a:p>
            <a:r>
              <a:rPr lang="de-DE" dirty="0" err="1">
                <a:latin typeface="Tahoma" charset="0"/>
              </a:rPr>
              <a:t>Join</a:t>
            </a:r>
            <a:r>
              <a:rPr lang="de-DE" dirty="0">
                <a:latin typeface="Tahoma" charset="0"/>
              </a:rPr>
              <a:t> oder </a:t>
            </a:r>
            <a:r>
              <a:rPr lang="de-DE" dirty="0" err="1">
                <a:latin typeface="Tahoma" charset="0"/>
              </a:rPr>
              <a:t>inner</a:t>
            </a:r>
            <a:r>
              <a:rPr lang="de-DE" dirty="0">
                <a:latin typeface="Tahoma" charset="0"/>
              </a:rPr>
              <a:t> </a:t>
            </a:r>
            <a:r>
              <a:rPr lang="de-DE" dirty="0" err="1">
                <a:latin typeface="Tahoma" charset="0"/>
              </a:rPr>
              <a:t>join</a:t>
            </a:r>
            <a:r>
              <a:rPr lang="de-DE" dirty="0">
                <a:latin typeface="Tahoma" charset="0"/>
              </a:rPr>
              <a:t>: Theta-</a:t>
            </a:r>
            <a:r>
              <a:rPr lang="de-DE" dirty="0" err="1">
                <a:latin typeface="Tahoma" charset="0"/>
              </a:rPr>
              <a:t>Join</a:t>
            </a:r>
            <a:endParaRPr lang="de-DE" dirty="0">
              <a:latin typeface="Tahoma" charset="0"/>
            </a:endParaRPr>
          </a:p>
          <a:p>
            <a:r>
              <a:rPr lang="de-DE" dirty="0" err="1">
                <a:latin typeface="Tahoma" charset="0"/>
              </a:rPr>
              <a:t>left</a:t>
            </a:r>
            <a:r>
              <a:rPr lang="de-DE" dirty="0">
                <a:latin typeface="Tahoma" charset="0"/>
              </a:rPr>
              <a:t>, </a:t>
            </a:r>
            <a:r>
              <a:rPr lang="de-DE" dirty="0" err="1">
                <a:latin typeface="Tahoma" charset="0"/>
              </a:rPr>
              <a:t>right</a:t>
            </a:r>
            <a:r>
              <a:rPr lang="de-DE" dirty="0">
                <a:latin typeface="Tahoma" charset="0"/>
              </a:rPr>
              <a:t> oder </a:t>
            </a:r>
            <a:r>
              <a:rPr lang="de-DE" dirty="0" err="1">
                <a:latin typeface="Tahoma" charset="0"/>
              </a:rPr>
              <a:t>full</a:t>
            </a:r>
            <a:r>
              <a:rPr lang="de-DE" dirty="0">
                <a:latin typeface="Tahoma" charset="0"/>
              </a:rPr>
              <a:t> </a:t>
            </a:r>
            <a:r>
              <a:rPr lang="de-DE" dirty="0" err="1">
                <a:latin typeface="Tahoma" charset="0"/>
              </a:rPr>
              <a:t>outer</a:t>
            </a:r>
            <a:r>
              <a:rPr lang="de-DE" dirty="0">
                <a:latin typeface="Tahoma" charset="0"/>
              </a:rPr>
              <a:t> </a:t>
            </a:r>
            <a:r>
              <a:rPr lang="de-DE" dirty="0" err="1">
                <a:latin typeface="Tahoma" charset="0"/>
              </a:rPr>
              <a:t>join</a:t>
            </a:r>
            <a:r>
              <a:rPr lang="de-DE" dirty="0">
                <a:latin typeface="Tahoma" charset="0"/>
              </a:rPr>
              <a:t>: äußerer </a:t>
            </a:r>
            <a:r>
              <a:rPr lang="de-DE" dirty="0" err="1">
                <a:latin typeface="Tahoma" charset="0"/>
              </a:rPr>
              <a:t>Join</a:t>
            </a:r>
            <a:endParaRPr lang="de-DE" dirty="0">
              <a:latin typeface="Tahoma" charset="0"/>
            </a:endParaRPr>
          </a:p>
          <a:p>
            <a:r>
              <a:rPr lang="de-DE" dirty="0" err="1">
                <a:latin typeface="Tahoma" charset="0"/>
              </a:rPr>
              <a:t>union</a:t>
            </a:r>
            <a:r>
              <a:rPr lang="de-DE" dirty="0">
                <a:latin typeface="Tahoma" charset="0"/>
              </a:rPr>
              <a:t> </a:t>
            </a:r>
            <a:r>
              <a:rPr lang="de-DE" dirty="0" err="1">
                <a:latin typeface="Tahoma" charset="0"/>
              </a:rPr>
              <a:t>join</a:t>
            </a:r>
            <a:r>
              <a:rPr lang="de-DE" dirty="0">
                <a:latin typeface="Tahoma" charset="0"/>
              </a:rPr>
              <a:t>: Vereinigungs-</a:t>
            </a:r>
            <a:r>
              <a:rPr lang="de-DE" dirty="0" err="1">
                <a:latin typeface="Tahoma" charset="0"/>
              </a:rPr>
              <a:t>Join</a:t>
            </a:r>
            <a:r>
              <a:rPr lang="de-DE" dirty="0">
                <a:latin typeface="Tahoma" charset="0"/>
              </a:rPr>
              <a:t> (wird hier nicht vorgestellt)</a:t>
            </a:r>
          </a:p>
          <a:p>
            <a:pPr>
              <a:buFont typeface="Webdings" charset="0"/>
              <a:buNone/>
            </a:pPr>
            <a:endParaRPr lang="de-DE" dirty="0">
              <a:latin typeface="Tahoma" charset="0"/>
            </a:endParaRPr>
          </a:p>
          <a:p>
            <a:pPr>
              <a:buFont typeface="Webdings" charset="0"/>
              <a:buNone/>
            </a:pPr>
            <a:r>
              <a:rPr lang="de-DE" dirty="0">
                <a:latin typeface="Tahoma" charset="0"/>
              </a:rPr>
              <a:t>	</a:t>
            </a:r>
            <a:r>
              <a:rPr lang="de-DE" b="1" dirty="0" err="1">
                <a:latin typeface="Tahoma" charset="0"/>
              </a:rPr>
              <a:t>select</a:t>
            </a:r>
            <a:r>
              <a:rPr lang="de-DE" dirty="0">
                <a:latin typeface="Tahoma" charset="0"/>
              </a:rPr>
              <a:t> *</a:t>
            </a:r>
          </a:p>
          <a:p>
            <a:pPr>
              <a:buFont typeface="Webdings" charset="0"/>
              <a:buNone/>
            </a:pPr>
            <a:r>
              <a:rPr lang="de-DE" dirty="0">
                <a:latin typeface="Tahoma" charset="0"/>
              </a:rPr>
              <a:t>	</a:t>
            </a:r>
            <a:r>
              <a:rPr lang="de-DE" b="1" dirty="0" err="1">
                <a:latin typeface="Tahoma" charset="0"/>
              </a:rPr>
              <a:t>from</a:t>
            </a:r>
            <a:r>
              <a:rPr lang="de-DE" dirty="0">
                <a:latin typeface="Tahoma" charset="0"/>
              </a:rPr>
              <a:t> </a:t>
            </a:r>
            <a:r>
              <a:rPr lang="de-DE" i="1" dirty="0">
                <a:latin typeface="Tahoma" charset="0"/>
              </a:rPr>
              <a:t>R</a:t>
            </a:r>
            <a:r>
              <a:rPr lang="de-DE" i="1" baseline="-25000" dirty="0">
                <a:latin typeface="Tahoma" charset="0"/>
              </a:rPr>
              <a:t>1</a:t>
            </a:r>
            <a:r>
              <a:rPr lang="de-DE" i="1" dirty="0">
                <a:latin typeface="Tahoma" charset="0"/>
              </a:rPr>
              <a:t>, R</a:t>
            </a:r>
            <a:r>
              <a:rPr lang="de-DE" i="1" baseline="-25000" dirty="0">
                <a:latin typeface="Tahoma" charset="0"/>
              </a:rPr>
              <a:t>2</a:t>
            </a:r>
          </a:p>
          <a:p>
            <a:pPr>
              <a:buFont typeface="Webdings" charset="0"/>
              <a:buNone/>
            </a:pPr>
            <a:r>
              <a:rPr lang="de-DE" baseline="-25000" dirty="0">
                <a:latin typeface="Tahoma" charset="0"/>
              </a:rPr>
              <a:t>	</a:t>
            </a:r>
            <a:r>
              <a:rPr lang="de-DE" b="1" dirty="0" err="1">
                <a:latin typeface="Tahoma" charset="0"/>
              </a:rPr>
              <a:t>where</a:t>
            </a:r>
            <a:r>
              <a:rPr lang="de-DE" dirty="0">
                <a:latin typeface="Tahoma" charset="0"/>
              </a:rPr>
              <a:t> </a:t>
            </a:r>
            <a:r>
              <a:rPr lang="de-DE" i="1" dirty="0" smtClean="0">
                <a:latin typeface="Tahoma" charset="0"/>
              </a:rPr>
              <a:t> </a:t>
            </a:r>
            <a:r>
              <a:rPr lang="de-DE" dirty="0">
                <a:latin typeface="Tahoma" charset="0"/>
              </a:rPr>
              <a:t>R</a:t>
            </a:r>
            <a:r>
              <a:rPr lang="de-DE" baseline="-25000" dirty="0">
                <a:latin typeface="Tahoma" charset="0"/>
              </a:rPr>
              <a:t>1</a:t>
            </a:r>
            <a:r>
              <a:rPr lang="de-DE" i="1" dirty="0">
                <a:latin typeface="Tahoma" charset="0"/>
              </a:rPr>
              <a:t>.A = R</a:t>
            </a:r>
            <a:r>
              <a:rPr lang="de-DE" i="1" baseline="-25000" dirty="0">
                <a:latin typeface="Tahoma" charset="0"/>
              </a:rPr>
              <a:t>2</a:t>
            </a:r>
            <a:r>
              <a:rPr lang="de-DE" i="1" dirty="0">
                <a:latin typeface="Tahoma" charset="0"/>
              </a:rPr>
              <a:t>.B;</a:t>
            </a:r>
          </a:p>
          <a:p>
            <a:pPr>
              <a:buFont typeface="Webdings" charset="0"/>
              <a:buNone/>
            </a:pPr>
            <a:endParaRPr lang="de-DE" i="1" dirty="0">
              <a:latin typeface="Tahoma" charset="0"/>
            </a:endParaRPr>
          </a:p>
          <a:p>
            <a:pPr>
              <a:buFont typeface="Webdings" charset="0"/>
              <a:buNone/>
            </a:pPr>
            <a:r>
              <a:rPr lang="de-DE" i="1" dirty="0">
                <a:latin typeface="Tahoma" charset="0"/>
              </a:rPr>
              <a:t>	</a:t>
            </a:r>
            <a:r>
              <a:rPr lang="de-DE" b="1" dirty="0" err="1">
                <a:latin typeface="Tahoma" charset="0"/>
              </a:rPr>
              <a:t>select</a:t>
            </a:r>
            <a:r>
              <a:rPr lang="de-DE" dirty="0">
                <a:latin typeface="Tahoma" charset="0"/>
              </a:rPr>
              <a:t> *</a:t>
            </a:r>
          </a:p>
          <a:p>
            <a:pPr>
              <a:buFont typeface="Webdings" charset="0"/>
              <a:buNone/>
            </a:pPr>
            <a:r>
              <a:rPr lang="de-DE" dirty="0">
                <a:latin typeface="Tahoma" charset="0"/>
              </a:rPr>
              <a:t>	</a:t>
            </a:r>
            <a:r>
              <a:rPr lang="de-DE" b="1" dirty="0" err="1">
                <a:latin typeface="Tahoma" charset="0"/>
              </a:rPr>
              <a:t>from</a:t>
            </a:r>
            <a:r>
              <a:rPr lang="de-DE" dirty="0">
                <a:latin typeface="Tahoma" charset="0"/>
              </a:rPr>
              <a:t> </a:t>
            </a:r>
            <a:r>
              <a:rPr lang="de-DE" i="1" dirty="0">
                <a:latin typeface="Tahoma" charset="0"/>
              </a:rPr>
              <a:t>R</a:t>
            </a:r>
            <a:r>
              <a:rPr lang="de-DE" i="1" baseline="-25000" dirty="0">
                <a:latin typeface="Tahoma" charset="0"/>
              </a:rPr>
              <a:t>1  </a:t>
            </a:r>
            <a:r>
              <a:rPr lang="de-DE" b="1" dirty="0" err="1">
                <a:latin typeface="Tahoma" charset="0"/>
              </a:rPr>
              <a:t>join</a:t>
            </a:r>
            <a:r>
              <a:rPr lang="de-DE" dirty="0">
                <a:latin typeface="Tahoma" charset="0"/>
              </a:rPr>
              <a:t> </a:t>
            </a:r>
            <a:r>
              <a:rPr lang="de-DE" i="1" dirty="0">
                <a:latin typeface="Tahoma" charset="0"/>
              </a:rPr>
              <a:t>R</a:t>
            </a:r>
            <a:r>
              <a:rPr lang="de-DE" i="1" baseline="-25000" dirty="0">
                <a:latin typeface="Tahoma" charset="0"/>
              </a:rPr>
              <a:t>2 </a:t>
            </a:r>
            <a:r>
              <a:rPr lang="de-DE" dirty="0">
                <a:latin typeface="Tahoma" charset="0"/>
              </a:rPr>
              <a:t> </a:t>
            </a:r>
            <a:r>
              <a:rPr lang="de-DE" b="1" dirty="0">
                <a:latin typeface="Tahoma" charset="0"/>
              </a:rPr>
              <a:t>on</a:t>
            </a:r>
            <a:r>
              <a:rPr lang="de-DE" dirty="0">
                <a:latin typeface="Tahoma" charset="0"/>
              </a:rPr>
              <a:t> R</a:t>
            </a:r>
            <a:r>
              <a:rPr lang="de-DE" baseline="-25000" dirty="0">
                <a:latin typeface="Tahoma" charset="0"/>
              </a:rPr>
              <a:t>1</a:t>
            </a:r>
            <a:r>
              <a:rPr lang="de-DE" i="1" dirty="0">
                <a:latin typeface="Tahoma" charset="0"/>
              </a:rPr>
              <a:t>.A = R</a:t>
            </a:r>
            <a:r>
              <a:rPr lang="de-DE" i="1" baseline="-25000" dirty="0">
                <a:latin typeface="Tahoma" charset="0"/>
              </a:rPr>
              <a:t>2</a:t>
            </a:r>
            <a:r>
              <a:rPr lang="de-DE" i="1" dirty="0">
                <a:latin typeface="Tahoma" charset="0"/>
              </a:rPr>
              <a:t>.B;</a:t>
            </a:r>
          </a:p>
          <a:p>
            <a:pPr>
              <a:buFont typeface="Webdings" charset="0"/>
              <a:buNone/>
            </a:pPr>
            <a:endParaRPr lang="de-DE" i="1" dirty="0">
              <a:latin typeface="Tahoma" charset="0"/>
            </a:endParaRPr>
          </a:p>
          <a:p>
            <a:pPr>
              <a:buFont typeface="Webdings" charset="0"/>
              <a:buNone/>
            </a:pPr>
            <a:endParaRPr lang="de-DE" b="1" baseline="-25000" dirty="0">
              <a:latin typeface="Tahoma" charset="0"/>
            </a:endParaRPr>
          </a:p>
          <a:p>
            <a:pPr>
              <a:buFont typeface="Webdings" charset="0"/>
              <a:buNone/>
            </a:pPr>
            <a:endParaRPr lang="de-DE" i="1" dirty="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0"/>
            <a:ext cx="7772400" cy="838200"/>
          </a:xfrm>
        </p:spPr>
        <p:txBody>
          <a:bodyPr/>
          <a:lstStyle/>
          <a:p>
            <a:r>
              <a:rPr lang="de-DE">
                <a:latin typeface="Arial Black" charset="0"/>
              </a:rPr>
              <a:t>Äußere Joins</a:t>
            </a:r>
          </a:p>
        </p:txBody>
      </p:sp>
      <p:sp>
        <p:nvSpPr>
          <p:cNvPr id="78851" name="Rectangle 3"/>
          <p:cNvSpPr>
            <a:spLocks noGrp="1" noChangeArrowheads="1"/>
          </p:cNvSpPr>
          <p:nvPr>
            <p:ph type="body" idx="1"/>
          </p:nvPr>
        </p:nvSpPr>
        <p:spPr>
          <a:xfrm>
            <a:off x="0" y="685800"/>
            <a:ext cx="8915400" cy="5791200"/>
          </a:xfrm>
        </p:spPr>
        <p:txBody>
          <a:bodyPr/>
          <a:lstStyle/>
          <a:p>
            <a:pPr>
              <a:buFont typeface="Webdings" charset="0"/>
              <a:buNone/>
            </a:pPr>
            <a:r>
              <a:rPr lang="de-DE" b="1">
                <a:latin typeface="Tahoma" charset="0"/>
              </a:rPr>
              <a:t>select</a:t>
            </a:r>
            <a:r>
              <a:rPr lang="de-DE">
                <a:latin typeface="Tahoma" charset="0"/>
              </a:rPr>
              <a:t> p.PersNr, p.Name, f.PersNr, f.Note, f.MatrNr, </a:t>
            </a:r>
          </a:p>
          <a:p>
            <a:pPr>
              <a:buFont typeface="Webdings" charset="0"/>
              <a:buNone/>
            </a:pPr>
            <a:r>
              <a:rPr lang="de-DE">
                <a:latin typeface="Tahoma" charset="0"/>
              </a:rPr>
              <a:t>s.MatrNr, s.Name</a:t>
            </a:r>
          </a:p>
          <a:p>
            <a:pPr>
              <a:buFont typeface="Webdings" charset="0"/>
              <a:buNone/>
            </a:pPr>
            <a:r>
              <a:rPr lang="de-DE" b="1">
                <a:latin typeface="Tahoma" charset="0"/>
              </a:rPr>
              <a:t>from</a:t>
            </a:r>
            <a:r>
              <a:rPr lang="de-DE">
                <a:latin typeface="Tahoma" charset="0"/>
              </a:rPr>
              <a:t> Professoren p </a:t>
            </a:r>
            <a:r>
              <a:rPr lang="de-DE" b="1">
                <a:latin typeface="Tahoma" charset="0"/>
              </a:rPr>
              <a:t>left outer join</a:t>
            </a:r>
          </a:p>
          <a:p>
            <a:pPr>
              <a:buFont typeface="Webdings" charset="0"/>
              <a:buNone/>
            </a:pPr>
            <a:r>
              <a:rPr lang="de-DE" b="1">
                <a:latin typeface="Tahoma" charset="0"/>
              </a:rPr>
              <a:t>		</a:t>
            </a:r>
            <a:r>
              <a:rPr lang="de-DE">
                <a:latin typeface="Tahoma" charset="0"/>
              </a:rPr>
              <a:t>(prüfen f</a:t>
            </a:r>
            <a:r>
              <a:rPr lang="de-DE" b="1">
                <a:latin typeface="Tahoma" charset="0"/>
              </a:rPr>
              <a:t> left outer join </a:t>
            </a:r>
            <a:r>
              <a:rPr lang="de-DE">
                <a:latin typeface="Tahoma" charset="0"/>
              </a:rPr>
              <a:t>Studenten s </a:t>
            </a:r>
            <a:r>
              <a:rPr lang="de-DE" b="1">
                <a:latin typeface="Tahoma" charset="0"/>
              </a:rPr>
              <a:t>on </a:t>
            </a:r>
            <a:r>
              <a:rPr lang="de-DE">
                <a:latin typeface="Tahoma" charset="0"/>
              </a:rPr>
              <a:t>f.MatrNr= 	s.MatrNr)</a:t>
            </a:r>
          </a:p>
          <a:p>
            <a:pPr>
              <a:buFont typeface="Webdings" charset="0"/>
              <a:buNone/>
            </a:pPr>
            <a:r>
              <a:rPr lang="de-DE">
                <a:latin typeface="Tahoma" charset="0"/>
              </a:rPr>
              <a:t>		</a:t>
            </a:r>
            <a:r>
              <a:rPr lang="de-DE" b="1">
                <a:latin typeface="Tahoma" charset="0"/>
              </a:rPr>
              <a:t>on</a:t>
            </a:r>
            <a:r>
              <a:rPr lang="de-DE">
                <a:latin typeface="Tahoma" charset="0"/>
              </a:rPr>
              <a:t> p.PersNr=f.PersNr;</a:t>
            </a:r>
          </a:p>
          <a:p>
            <a:pPr>
              <a:buFont typeface="Webdings" charset="0"/>
              <a:buNone/>
            </a:pPr>
            <a:endParaRPr lang="de-DE">
              <a:latin typeface="Tahoma" charset="0"/>
            </a:endParaRPr>
          </a:p>
          <a:p>
            <a:pPr>
              <a:buFont typeface="Webdings" charset="0"/>
              <a:buNone/>
            </a:pPr>
            <a:endParaRPr lang="de-DE">
              <a:latin typeface="Tahoma" charset="0"/>
            </a:endParaRPr>
          </a:p>
          <a:p>
            <a:pPr>
              <a:buFont typeface="Webdings" charset="0"/>
              <a:buNone/>
            </a:pPr>
            <a:r>
              <a:rPr lang="de-DE">
                <a:latin typeface="Tahoma" charset="0"/>
              </a:rPr>
              <a:t>	</a:t>
            </a:r>
          </a:p>
        </p:txBody>
      </p:sp>
      <p:graphicFrame>
        <p:nvGraphicFramePr>
          <p:cNvPr id="65693" name="Group 157"/>
          <p:cNvGraphicFramePr>
            <a:graphicFrameLocks noGrp="1"/>
          </p:cNvGraphicFramePr>
          <p:nvPr/>
        </p:nvGraphicFramePr>
        <p:xfrm>
          <a:off x="76200" y="3429000"/>
          <a:ext cx="8991600" cy="2852891"/>
        </p:xfrm>
        <a:graphic>
          <a:graphicData uri="http://schemas.openxmlformats.org/drawingml/2006/table">
            <a:tbl>
              <a:tblPr/>
              <a:tblGrid>
                <a:gridCol w="1023938"/>
                <a:gridCol w="1262062"/>
                <a:gridCol w="1295400"/>
                <a:gridCol w="1219200"/>
                <a:gridCol w="1371600"/>
                <a:gridCol w="1219200"/>
                <a:gridCol w="1600200"/>
              </a:tblGrid>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p.Name</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f.PersNr</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f.Note</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f.MatrNr</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s.MatrNr</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s.Name</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Carnap</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Jonas</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7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Schopen-hauer</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2136</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Curie</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910" name="Line 150"/>
          <p:cNvSpPr>
            <a:spLocks noChangeShapeType="1"/>
          </p:cNvSpPr>
          <p:nvPr/>
        </p:nvSpPr>
        <p:spPr bwMode="auto">
          <a:xfrm>
            <a:off x="533400" y="6248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8911" name="Line 151"/>
          <p:cNvSpPr>
            <a:spLocks noChangeShapeType="1"/>
          </p:cNvSpPr>
          <p:nvPr/>
        </p:nvSpPr>
        <p:spPr bwMode="auto">
          <a:xfrm>
            <a:off x="1676400" y="6248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8912" name="Line 152"/>
          <p:cNvSpPr>
            <a:spLocks noChangeShapeType="1"/>
          </p:cNvSpPr>
          <p:nvPr/>
        </p:nvSpPr>
        <p:spPr bwMode="auto">
          <a:xfrm>
            <a:off x="3048000" y="6248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8913" name="Line 153"/>
          <p:cNvSpPr>
            <a:spLocks noChangeShapeType="1"/>
          </p:cNvSpPr>
          <p:nvPr/>
        </p:nvSpPr>
        <p:spPr bwMode="auto">
          <a:xfrm>
            <a:off x="4267200" y="6248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8914" name="Line 154"/>
          <p:cNvSpPr>
            <a:spLocks noChangeShapeType="1"/>
          </p:cNvSpPr>
          <p:nvPr/>
        </p:nvSpPr>
        <p:spPr bwMode="auto">
          <a:xfrm>
            <a:off x="5562600" y="6248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8915" name="Line 155"/>
          <p:cNvSpPr>
            <a:spLocks noChangeShapeType="1"/>
          </p:cNvSpPr>
          <p:nvPr/>
        </p:nvSpPr>
        <p:spPr bwMode="auto">
          <a:xfrm>
            <a:off x="6858000" y="6248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8916" name="Line 156"/>
          <p:cNvSpPr>
            <a:spLocks noChangeShapeType="1"/>
          </p:cNvSpPr>
          <p:nvPr/>
        </p:nvSpPr>
        <p:spPr bwMode="auto">
          <a:xfrm>
            <a:off x="8229600" y="6248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685800"/>
          </a:xfrm>
        </p:spPr>
        <p:txBody>
          <a:bodyPr/>
          <a:lstStyle/>
          <a:p>
            <a:r>
              <a:rPr lang="de-DE">
                <a:latin typeface="Arial Black" charset="0"/>
              </a:rPr>
              <a:t>Äußere Joins</a:t>
            </a:r>
          </a:p>
        </p:txBody>
      </p:sp>
      <p:sp>
        <p:nvSpPr>
          <p:cNvPr id="79875" name="Text Box 3"/>
          <p:cNvSpPr txBox="1">
            <a:spLocks noChangeArrowheads="1"/>
          </p:cNvSpPr>
          <p:nvPr/>
        </p:nvSpPr>
        <p:spPr bwMode="auto">
          <a:xfrm>
            <a:off x="0" y="968375"/>
            <a:ext cx="9144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0000"/>
              </a:spcBef>
              <a:buClr>
                <a:srgbClr val="FFFF00"/>
              </a:buClr>
              <a:buFont typeface="Webdings" charset="0"/>
              <a:buNone/>
            </a:pPr>
            <a:r>
              <a:rPr lang="de-DE" b="1">
                <a:latin typeface="Tahoma" charset="0"/>
              </a:rPr>
              <a:t>select</a:t>
            </a:r>
            <a:r>
              <a:rPr lang="de-DE">
                <a:latin typeface="Tahoma" charset="0"/>
              </a:rPr>
              <a:t> p.PersNr, p.Name, f.PersNr, f.Note, f.MatrNr, </a:t>
            </a:r>
          </a:p>
          <a:p>
            <a:pPr algn="l" eaLnBrk="1" hangingPunct="1">
              <a:spcBef>
                <a:spcPct val="20000"/>
              </a:spcBef>
              <a:buClr>
                <a:srgbClr val="FFFF00"/>
              </a:buClr>
              <a:buFont typeface="Webdings" charset="0"/>
              <a:buNone/>
            </a:pPr>
            <a:r>
              <a:rPr lang="de-DE">
                <a:latin typeface="Tahoma" charset="0"/>
              </a:rPr>
              <a:t>           s.MatrNr, s.Name</a:t>
            </a:r>
          </a:p>
          <a:p>
            <a:pPr algn="l" eaLnBrk="1" hangingPunct="1">
              <a:spcBef>
                <a:spcPct val="20000"/>
              </a:spcBef>
              <a:buClr>
                <a:srgbClr val="FFFF00"/>
              </a:buClr>
              <a:buFont typeface="Webdings" charset="0"/>
              <a:buNone/>
            </a:pPr>
            <a:r>
              <a:rPr lang="de-DE" b="1">
                <a:latin typeface="Tahoma" charset="0"/>
              </a:rPr>
              <a:t>from</a:t>
            </a:r>
            <a:r>
              <a:rPr lang="de-DE">
                <a:latin typeface="Tahoma" charset="0"/>
              </a:rPr>
              <a:t> Professoren p </a:t>
            </a:r>
            <a:r>
              <a:rPr lang="de-DE" b="1">
                <a:latin typeface="Tahoma" charset="0"/>
              </a:rPr>
              <a:t>right outer join</a:t>
            </a:r>
          </a:p>
          <a:p>
            <a:pPr algn="l" eaLnBrk="1" hangingPunct="1">
              <a:spcBef>
                <a:spcPct val="20000"/>
              </a:spcBef>
              <a:buClr>
                <a:srgbClr val="FFFF00"/>
              </a:buClr>
              <a:buFont typeface="Webdings" charset="0"/>
              <a:buNone/>
            </a:pPr>
            <a:r>
              <a:rPr lang="de-DE" b="1">
                <a:latin typeface="Tahoma" charset="0"/>
              </a:rPr>
              <a:t>	                      </a:t>
            </a:r>
            <a:r>
              <a:rPr lang="de-DE">
                <a:latin typeface="Tahoma" charset="0"/>
              </a:rPr>
              <a:t>(prüfen f</a:t>
            </a:r>
            <a:r>
              <a:rPr lang="de-DE" b="1">
                <a:latin typeface="Tahoma" charset="0"/>
              </a:rPr>
              <a:t> right outer join </a:t>
            </a:r>
            <a:r>
              <a:rPr lang="de-DE">
                <a:latin typeface="Tahoma" charset="0"/>
              </a:rPr>
              <a:t>Studenten s </a:t>
            </a:r>
            <a:r>
              <a:rPr lang="de-DE" b="1">
                <a:latin typeface="Tahoma" charset="0"/>
              </a:rPr>
              <a:t>on </a:t>
            </a:r>
          </a:p>
          <a:p>
            <a:pPr algn="l" eaLnBrk="1" hangingPunct="1">
              <a:spcBef>
                <a:spcPct val="20000"/>
              </a:spcBef>
              <a:buClr>
                <a:srgbClr val="FFFF00"/>
              </a:buClr>
              <a:buFont typeface="Webdings" charset="0"/>
              <a:buNone/>
            </a:pPr>
            <a:r>
              <a:rPr lang="de-DE" b="1">
                <a:latin typeface="Tahoma" charset="0"/>
              </a:rPr>
              <a:t>                                  </a:t>
            </a:r>
            <a:r>
              <a:rPr lang="de-DE">
                <a:latin typeface="Tahoma" charset="0"/>
              </a:rPr>
              <a:t>f.MatrNr= s.MatrNr) </a:t>
            </a:r>
          </a:p>
          <a:p>
            <a:pPr algn="l" eaLnBrk="1" hangingPunct="1">
              <a:spcBef>
                <a:spcPct val="20000"/>
              </a:spcBef>
              <a:buClr>
                <a:srgbClr val="FFFF00"/>
              </a:buClr>
              <a:buFont typeface="Webdings" charset="0"/>
              <a:buNone/>
            </a:pPr>
            <a:r>
              <a:rPr lang="de-DE">
                <a:latin typeface="Tahoma" charset="0"/>
              </a:rPr>
              <a:t>          </a:t>
            </a:r>
            <a:r>
              <a:rPr lang="de-DE" b="1">
                <a:latin typeface="Tahoma" charset="0"/>
              </a:rPr>
              <a:t>on</a:t>
            </a:r>
            <a:r>
              <a:rPr lang="de-DE">
                <a:latin typeface="Tahoma" charset="0"/>
              </a:rPr>
              <a:t> p.PersNr=f.PersNr;</a:t>
            </a:r>
          </a:p>
          <a:p>
            <a:pPr algn="l" eaLnBrk="1" hangingPunct="1">
              <a:spcBef>
                <a:spcPct val="20000"/>
              </a:spcBef>
              <a:buClr>
                <a:srgbClr val="FFFF00"/>
              </a:buClr>
              <a:buFont typeface="Webdings" charset="0"/>
              <a:buNone/>
            </a:pPr>
            <a:endParaRPr lang="de-DE">
              <a:latin typeface="Tahoma" charset="0"/>
            </a:endParaRPr>
          </a:p>
          <a:p>
            <a:pPr algn="l" eaLnBrk="1" hangingPunct="1">
              <a:spcBef>
                <a:spcPct val="20000"/>
              </a:spcBef>
              <a:buClr>
                <a:srgbClr val="FFFF00"/>
              </a:buClr>
              <a:buFont typeface="Webdings" charset="0"/>
              <a:buNone/>
            </a:pPr>
            <a:endParaRPr lang="de-DE">
              <a:latin typeface="Tahoma" charset="0"/>
            </a:endParaRPr>
          </a:p>
        </p:txBody>
      </p:sp>
      <p:graphicFrame>
        <p:nvGraphicFramePr>
          <p:cNvPr id="66564" name="Group 4"/>
          <p:cNvGraphicFramePr>
            <a:graphicFrameLocks noGrp="1"/>
          </p:cNvGraphicFramePr>
          <p:nvPr/>
        </p:nvGraphicFramePr>
        <p:xfrm>
          <a:off x="76200" y="3581400"/>
          <a:ext cx="8991600" cy="2852891"/>
        </p:xfrm>
        <a:graphic>
          <a:graphicData uri="http://schemas.openxmlformats.org/drawingml/2006/table">
            <a:tbl>
              <a:tblPr/>
              <a:tblGrid>
                <a:gridCol w="1023938"/>
                <a:gridCol w="1262062"/>
                <a:gridCol w="1295400"/>
                <a:gridCol w="1219200"/>
                <a:gridCol w="1371600"/>
                <a:gridCol w="1219200"/>
                <a:gridCol w="1600200"/>
              </a:tblGrid>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PersNr</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p.Name</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f.PersNr</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f.Note</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f.MatrNr</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s.MatrNr</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s.Name</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Carnap</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Jonas</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75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Schopen-hauer</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26120</a:t>
                      </a: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Fichte</a:t>
                      </a: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9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34" name="Line 62"/>
          <p:cNvSpPr>
            <a:spLocks noChangeShapeType="1"/>
          </p:cNvSpPr>
          <p:nvPr/>
        </p:nvSpPr>
        <p:spPr bwMode="auto">
          <a:xfrm>
            <a:off x="8229600" y="6324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9935" name="Line 64"/>
          <p:cNvSpPr>
            <a:spLocks noChangeShapeType="1"/>
          </p:cNvSpPr>
          <p:nvPr/>
        </p:nvSpPr>
        <p:spPr bwMode="auto">
          <a:xfrm>
            <a:off x="6858000" y="6324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9936" name="Line 65"/>
          <p:cNvSpPr>
            <a:spLocks noChangeShapeType="1"/>
          </p:cNvSpPr>
          <p:nvPr/>
        </p:nvSpPr>
        <p:spPr bwMode="auto">
          <a:xfrm>
            <a:off x="5562600" y="6324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9937" name="Line 66"/>
          <p:cNvSpPr>
            <a:spLocks noChangeShapeType="1"/>
          </p:cNvSpPr>
          <p:nvPr/>
        </p:nvSpPr>
        <p:spPr bwMode="auto">
          <a:xfrm>
            <a:off x="4267200" y="6324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9938" name="Line 67"/>
          <p:cNvSpPr>
            <a:spLocks noChangeShapeType="1"/>
          </p:cNvSpPr>
          <p:nvPr/>
        </p:nvSpPr>
        <p:spPr bwMode="auto">
          <a:xfrm>
            <a:off x="2971800" y="6324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9939" name="Line 68"/>
          <p:cNvSpPr>
            <a:spLocks noChangeShapeType="1"/>
          </p:cNvSpPr>
          <p:nvPr/>
        </p:nvSpPr>
        <p:spPr bwMode="auto">
          <a:xfrm>
            <a:off x="1752600" y="6324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79940" name="Line 69"/>
          <p:cNvSpPr>
            <a:spLocks noChangeShapeType="1"/>
          </p:cNvSpPr>
          <p:nvPr/>
        </p:nvSpPr>
        <p:spPr bwMode="auto">
          <a:xfrm>
            <a:off x="533400" y="6324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0"/>
            <a:ext cx="7772400" cy="1143000"/>
          </a:xfrm>
        </p:spPr>
        <p:txBody>
          <a:bodyPr/>
          <a:lstStyle/>
          <a:p>
            <a:r>
              <a:rPr lang="de-DE">
                <a:latin typeface="Arial Black" charset="0"/>
              </a:rPr>
              <a:t>Äußere Joins</a:t>
            </a:r>
          </a:p>
        </p:txBody>
      </p:sp>
      <p:sp>
        <p:nvSpPr>
          <p:cNvPr id="80899" name="Text Box 3"/>
          <p:cNvSpPr txBox="1">
            <a:spLocks noChangeArrowheads="1"/>
          </p:cNvSpPr>
          <p:nvPr/>
        </p:nvSpPr>
        <p:spPr bwMode="auto">
          <a:xfrm>
            <a:off x="0" y="1654175"/>
            <a:ext cx="876300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0000"/>
              </a:spcBef>
              <a:buClr>
                <a:srgbClr val="FFFF00"/>
              </a:buClr>
              <a:buFont typeface="Webdings" charset="0"/>
              <a:buNone/>
            </a:pPr>
            <a:r>
              <a:rPr lang="de-DE" b="1" dirty="0" err="1">
                <a:latin typeface="Tahoma" charset="0"/>
              </a:rPr>
              <a:t>select</a:t>
            </a:r>
            <a:r>
              <a:rPr lang="de-DE" dirty="0">
                <a:latin typeface="Tahoma" charset="0"/>
              </a:rPr>
              <a:t> </a:t>
            </a:r>
            <a:r>
              <a:rPr lang="de-DE" dirty="0" err="1">
                <a:latin typeface="Tahoma" charset="0"/>
              </a:rPr>
              <a:t>p.PersNr</a:t>
            </a:r>
            <a:r>
              <a:rPr lang="de-DE" dirty="0">
                <a:latin typeface="Tahoma" charset="0"/>
              </a:rPr>
              <a:t>, </a:t>
            </a:r>
            <a:r>
              <a:rPr lang="de-DE" dirty="0" err="1">
                <a:latin typeface="Tahoma" charset="0"/>
              </a:rPr>
              <a:t>p.Name</a:t>
            </a:r>
            <a:r>
              <a:rPr lang="de-DE" dirty="0">
                <a:latin typeface="Tahoma" charset="0"/>
              </a:rPr>
              <a:t>, </a:t>
            </a:r>
            <a:r>
              <a:rPr lang="de-DE" dirty="0" err="1">
                <a:latin typeface="Tahoma" charset="0"/>
              </a:rPr>
              <a:t>f.PersNr</a:t>
            </a:r>
            <a:r>
              <a:rPr lang="de-DE" dirty="0">
                <a:latin typeface="Tahoma" charset="0"/>
              </a:rPr>
              <a:t>, </a:t>
            </a:r>
            <a:r>
              <a:rPr lang="de-DE" dirty="0" err="1">
                <a:latin typeface="Tahoma" charset="0"/>
              </a:rPr>
              <a:t>f.Note</a:t>
            </a:r>
            <a:r>
              <a:rPr lang="de-DE" dirty="0">
                <a:latin typeface="Tahoma" charset="0"/>
              </a:rPr>
              <a:t>, </a:t>
            </a:r>
            <a:r>
              <a:rPr lang="de-DE" dirty="0" err="1">
                <a:latin typeface="Tahoma" charset="0"/>
              </a:rPr>
              <a:t>f.MatrNr</a:t>
            </a:r>
            <a:r>
              <a:rPr lang="de-DE" dirty="0">
                <a:latin typeface="Tahoma" charset="0"/>
              </a:rPr>
              <a:t>, </a:t>
            </a:r>
          </a:p>
          <a:p>
            <a:pPr algn="l" eaLnBrk="1" hangingPunct="1">
              <a:spcBef>
                <a:spcPct val="20000"/>
              </a:spcBef>
              <a:buClr>
                <a:srgbClr val="FFFF00"/>
              </a:buClr>
              <a:buFont typeface="Webdings" charset="0"/>
              <a:buNone/>
            </a:pPr>
            <a:r>
              <a:rPr lang="de-DE" dirty="0" smtClean="0">
                <a:latin typeface="Tahoma" charset="0"/>
              </a:rPr>
              <a:t>           </a:t>
            </a:r>
            <a:r>
              <a:rPr lang="de-DE" dirty="0" err="1" smtClean="0">
                <a:latin typeface="Tahoma" charset="0"/>
              </a:rPr>
              <a:t>s.MatrNr</a:t>
            </a:r>
            <a:r>
              <a:rPr lang="de-DE" dirty="0">
                <a:latin typeface="Tahoma" charset="0"/>
              </a:rPr>
              <a:t>, </a:t>
            </a:r>
            <a:r>
              <a:rPr lang="de-DE" dirty="0" err="1">
                <a:latin typeface="Tahoma" charset="0"/>
              </a:rPr>
              <a:t>s.Name</a:t>
            </a:r>
            <a:endParaRPr lang="de-DE" dirty="0">
              <a:latin typeface="Tahoma" charset="0"/>
            </a:endParaRPr>
          </a:p>
          <a:p>
            <a:pPr algn="l" eaLnBrk="1" hangingPunct="1">
              <a:spcBef>
                <a:spcPct val="20000"/>
              </a:spcBef>
              <a:buClr>
                <a:srgbClr val="FFFF00"/>
              </a:buClr>
              <a:buFont typeface="Webdings" charset="0"/>
              <a:buNone/>
            </a:pPr>
            <a:r>
              <a:rPr lang="de-DE" b="1" dirty="0" err="1">
                <a:latin typeface="Tahoma" charset="0"/>
              </a:rPr>
              <a:t>from</a:t>
            </a:r>
            <a:r>
              <a:rPr lang="de-DE" dirty="0">
                <a:latin typeface="Tahoma" charset="0"/>
              </a:rPr>
              <a:t> Professoren p </a:t>
            </a:r>
            <a:r>
              <a:rPr lang="de-DE" b="1" dirty="0" err="1">
                <a:latin typeface="Tahoma" charset="0"/>
              </a:rPr>
              <a:t>full</a:t>
            </a:r>
            <a:r>
              <a:rPr lang="de-DE" b="1" dirty="0">
                <a:latin typeface="Tahoma" charset="0"/>
              </a:rPr>
              <a:t> </a:t>
            </a:r>
            <a:r>
              <a:rPr lang="de-DE" b="1" dirty="0" err="1">
                <a:latin typeface="Tahoma" charset="0"/>
              </a:rPr>
              <a:t>outer</a:t>
            </a:r>
            <a:r>
              <a:rPr lang="de-DE" b="1" dirty="0">
                <a:latin typeface="Tahoma" charset="0"/>
              </a:rPr>
              <a:t> </a:t>
            </a:r>
            <a:r>
              <a:rPr lang="de-DE" b="1" dirty="0" err="1">
                <a:latin typeface="Tahoma" charset="0"/>
              </a:rPr>
              <a:t>join</a:t>
            </a:r>
            <a:endParaRPr lang="de-DE" b="1" dirty="0">
              <a:latin typeface="Tahoma" charset="0"/>
            </a:endParaRPr>
          </a:p>
          <a:p>
            <a:pPr algn="l" eaLnBrk="1" hangingPunct="1">
              <a:spcBef>
                <a:spcPct val="20000"/>
              </a:spcBef>
              <a:buClr>
                <a:srgbClr val="FFFF00"/>
              </a:buClr>
              <a:buFont typeface="Webdings" charset="0"/>
              <a:buNone/>
            </a:pPr>
            <a:r>
              <a:rPr lang="de-DE" b="1" dirty="0">
                <a:latin typeface="Tahoma" charset="0"/>
              </a:rPr>
              <a:t>		</a:t>
            </a:r>
            <a:r>
              <a:rPr lang="de-DE" dirty="0">
                <a:latin typeface="Tahoma" charset="0"/>
              </a:rPr>
              <a:t>(prüfen f</a:t>
            </a:r>
            <a:r>
              <a:rPr lang="de-DE" b="1" dirty="0">
                <a:latin typeface="Tahoma" charset="0"/>
              </a:rPr>
              <a:t> </a:t>
            </a:r>
            <a:r>
              <a:rPr lang="de-DE" b="1" dirty="0" err="1">
                <a:latin typeface="Tahoma" charset="0"/>
              </a:rPr>
              <a:t>full</a:t>
            </a:r>
            <a:r>
              <a:rPr lang="de-DE" b="1" dirty="0">
                <a:latin typeface="Tahoma" charset="0"/>
              </a:rPr>
              <a:t> </a:t>
            </a:r>
            <a:r>
              <a:rPr lang="de-DE" b="1" dirty="0" err="1">
                <a:latin typeface="Tahoma" charset="0"/>
              </a:rPr>
              <a:t>outer</a:t>
            </a:r>
            <a:r>
              <a:rPr lang="de-DE" b="1" dirty="0">
                <a:latin typeface="Tahoma" charset="0"/>
              </a:rPr>
              <a:t> </a:t>
            </a:r>
            <a:r>
              <a:rPr lang="de-DE" b="1" dirty="0" err="1">
                <a:latin typeface="Tahoma" charset="0"/>
              </a:rPr>
              <a:t>join</a:t>
            </a:r>
            <a:r>
              <a:rPr lang="de-DE" b="1" dirty="0">
                <a:latin typeface="Tahoma" charset="0"/>
              </a:rPr>
              <a:t> </a:t>
            </a:r>
            <a:r>
              <a:rPr lang="de-DE" dirty="0">
                <a:latin typeface="Tahoma" charset="0"/>
              </a:rPr>
              <a:t>Studenten s </a:t>
            </a:r>
            <a:r>
              <a:rPr lang="de-DE" b="1" dirty="0">
                <a:latin typeface="Tahoma" charset="0"/>
              </a:rPr>
              <a:t>on 			</a:t>
            </a:r>
            <a:r>
              <a:rPr lang="de-DE" b="1" dirty="0" smtClean="0">
                <a:latin typeface="Tahoma" charset="0"/>
              </a:rPr>
              <a:t>              </a:t>
            </a:r>
            <a:r>
              <a:rPr lang="de-DE" dirty="0" err="1" smtClean="0">
                <a:latin typeface="Tahoma" charset="0"/>
              </a:rPr>
              <a:t>f.MatrNr</a:t>
            </a:r>
            <a:r>
              <a:rPr lang="de-DE" dirty="0">
                <a:latin typeface="Tahoma" charset="0"/>
              </a:rPr>
              <a:t>= </a:t>
            </a:r>
            <a:r>
              <a:rPr lang="de-DE" dirty="0" err="1">
                <a:latin typeface="Tahoma" charset="0"/>
              </a:rPr>
              <a:t>s.MatrNr</a:t>
            </a:r>
            <a:r>
              <a:rPr lang="de-DE" dirty="0">
                <a:latin typeface="Tahoma" charset="0"/>
              </a:rPr>
              <a:t>)</a:t>
            </a:r>
          </a:p>
          <a:p>
            <a:pPr algn="l" eaLnBrk="1" hangingPunct="1">
              <a:spcBef>
                <a:spcPct val="20000"/>
              </a:spcBef>
              <a:buClr>
                <a:srgbClr val="FFFF00"/>
              </a:buClr>
              <a:buFont typeface="Webdings" charset="0"/>
              <a:buNone/>
            </a:pPr>
            <a:r>
              <a:rPr lang="de-DE" dirty="0" smtClean="0">
                <a:latin typeface="Tahoma" charset="0"/>
              </a:rPr>
              <a:t>             </a:t>
            </a:r>
            <a:r>
              <a:rPr lang="de-DE" b="1" dirty="0" smtClean="0">
                <a:latin typeface="Tahoma" charset="0"/>
              </a:rPr>
              <a:t>on</a:t>
            </a:r>
            <a:r>
              <a:rPr lang="de-DE" dirty="0" smtClean="0">
                <a:latin typeface="Tahoma" charset="0"/>
              </a:rPr>
              <a:t> </a:t>
            </a:r>
            <a:r>
              <a:rPr lang="de-DE" dirty="0" err="1">
                <a:latin typeface="Tahoma" charset="0"/>
              </a:rPr>
              <a:t>p.PersNr</a:t>
            </a:r>
            <a:r>
              <a:rPr lang="de-DE" dirty="0">
                <a:latin typeface="Tahoma" charset="0"/>
              </a:rPr>
              <a:t>=</a:t>
            </a:r>
            <a:r>
              <a:rPr lang="de-DE" dirty="0" err="1">
                <a:latin typeface="Tahoma" charset="0"/>
              </a:rPr>
              <a:t>f.PersNr</a:t>
            </a:r>
            <a:r>
              <a:rPr lang="de-DE" dirty="0">
                <a:latin typeface="Tahoma" charset="0"/>
              </a:rPr>
              <a:t>;</a:t>
            </a:r>
          </a:p>
          <a:p>
            <a:pPr algn="l" eaLnBrk="1" hangingPunct="1">
              <a:spcBef>
                <a:spcPct val="20000"/>
              </a:spcBef>
              <a:buClr>
                <a:srgbClr val="FFFF00"/>
              </a:buClr>
              <a:buFont typeface="Webdings" charset="0"/>
              <a:buNone/>
            </a:pPr>
            <a:endParaRPr lang="de-DE" dirty="0">
              <a:latin typeface="Tahoma" charset="0"/>
            </a:endParaRPr>
          </a:p>
          <a:p>
            <a:pPr algn="l" eaLnBrk="1" hangingPunct="1">
              <a:spcBef>
                <a:spcPct val="20000"/>
              </a:spcBef>
              <a:buClr>
                <a:srgbClr val="FFFF00"/>
              </a:buClr>
              <a:buFont typeface="Webdings" charset="0"/>
              <a:buNone/>
            </a:pPr>
            <a:endParaRPr lang="de-DE" dirty="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06" name="Group 1122"/>
          <p:cNvGraphicFramePr>
            <a:graphicFrameLocks noGrp="1"/>
          </p:cNvGraphicFramePr>
          <p:nvPr/>
        </p:nvGraphicFramePr>
        <p:xfrm>
          <a:off x="76200" y="711200"/>
          <a:ext cx="8991600" cy="3764083"/>
        </p:xfrm>
        <a:graphic>
          <a:graphicData uri="http://schemas.openxmlformats.org/drawingml/2006/table">
            <a:tbl>
              <a:tblPr/>
              <a:tblGrid>
                <a:gridCol w="1219200"/>
                <a:gridCol w="1219200"/>
                <a:gridCol w="1295400"/>
                <a:gridCol w="1219200"/>
                <a:gridCol w="1295400"/>
                <a:gridCol w="1295400"/>
                <a:gridCol w="1447800"/>
              </a:tblGrid>
              <a:tr h="4206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p.PersNr</a:t>
                      </a:r>
                    </a:p>
                  </a:txBody>
                  <a:tcPr marL="0" marR="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p.Name</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f.PersNr</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f.Note</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f.MatrNr</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s.MatrNr</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s.Name</a:t>
                      </a:r>
                    </a:p>
                  </a:txBody>
                  <a:tcPr marL="0" marR="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1</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28106</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Carnap</a:t>
                      </a:r>
                    </a:p>
                  </a:txBody>
                  <a:tcPr marL="0" marR="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25403</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Jonas</a:t>
                      </a:r>
                    </a:p>
                  </a:txBody>
                  <a:tcPr marL="0" marR="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77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27550</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Schopen-hauer</a:t>
                      </a:r>
                    </a:p>
                  </a:txBody>
                  <a:tcPr marL="0" marR="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26120</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Fichte</a:t>
                      </a:r>
                    </a:p>
                  </a:txBody>
                  <a:tcPr marL="0" marR="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9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59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2136</a:t>
                      </a:r>
                    </a:p>
                  </a:txBody>
                  <a:tcPr marL="0" marR="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Curie</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96" name="Line 1092"/>
          <p:cNvSpPr>
            <a:spLocks noChangeShapeType="1"/>
          </p:cNvSpPr>
          <p:nvPr/>
        </p:nvSpPr>
        <p:spPr bwMode="auto">
          <a:xfrm>
            <a:off x="8305800" y="34290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1997" name="Line 1123"/>
          <p:cNvSpPr>
            <a:spLocks noChangeShapeType="1"/>
          </p:cNvSpPr>
          <p:nvPr/>
        </p:nvSpPr>
        <p:spPr bwMode="auto">
          <a:xfrm>
            <a:off x="7010400" y="34290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1998" name="Line 1124"/>
          <p:cNvSpPr>
            <a:spLocks noChangeShapeType="1"/>
          </p:cNvSpPr>
          <p:nvPr/>
        </p:nvSpPr>
        <p:spPr bwMode="auto">
          <a:xfrm>
            <a:off x="5638800" y="34290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1999" name="Line 1125"/>
          <p:cNvSpPr>
            <a:spLocks noChangeShapeType="1"/>
          </p:cNvSpPr>
          <p:nvPr/>
        </p:nvSpPr>
        <p:spPr bwMode="auto">
          <a:xfrm>
            <a:off x="4419600" y="34290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0" name="Line 1126"/>
          <p:cNvSpPr>
            <a:spLocks noChangeShapeType="1"/>
          </p:cNvSpPr>
          <p:nvPr/>
        </p:nvSpPr>
        <p:spPr bwMode="auto">
          <a:xfrm>
            <a:off x="3124200" y="34290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1" name="Line 1127"/>
          <p:cNvSpPr>
            <a:spLocks noChangeShapeType="1"/>
          </p:cNvSpPr>
          <p:nvPr/>
        </p:nvSpPr>
        <p:spPr bwMode="auto">
          <a:xfrm>
            <a:off x="1905000" y="34290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2" name="Line 1128"/>
          <p:cNvSpPr>
            <a:spLocks noChangeShapeType="1"/>
          </p:cNvSpPr>
          <p:nvPr/>
        </p:nvSpPr>
        <p:spPr bwMode="auto">
          <a:xfrm>
            <a:off x="685800" y="34290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3" name="Line 1129"/>
          <p:cNvSpPr>
            <a:spLocks noChangeShapeType="1"/>
          </p:cNvSpPr>
          <p:nvPr/>
        </p:nvSpPr>
        <p:spPr bwMode="auto">
          <a:xfrm>
            <a:off x="685800" y="4419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4" name="Line 1130"/>
          <p:cNvSpPr>
            <a:spLocks noChangeShapeType="1"/>
          </p:cNvSpPr>
          <p:nvPr/>
        </p:nvSpPr>
        <p:spPr bwMode="auto">
          <a:xfrm>
            <a:off x="1905000" y="4419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5" name="Line 1131"/>
          <p:cNvSpPr>
            <a:spLocks noChangeShapeType="1"/>
          </p:cNvSpPr>
          <p:nvPr/>
        </p:nvSpPr>
        <p:spPr bwMode="auto">
          <a:xfrm>
            <a:off x="3124200" y="4419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6" name="Line 1132"/>
          <p:cNvSpPr>
            <a:spLocks noChangeShapeType="1"/>
          </p:cNvSpPr>
          <p:nvPr/>
        </p:nvSpPr>
        <p:spPr bwMode="auto">
          <a:xfrm>
            <a:off x="4419600" y="4419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7" name="Line 1133"/>
          <p:cNvSpPr>
            <a:spLocks noChangeShapeType="1"/>
          </p:cNvSpPr>
          <p:nvPr/>
        </p:nvSpPr>
        <p:spPr bwMode="auto">
          <a:xfrm>
            <a:off x="5715000" y="4419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8" name="Line 1134"/>
          <p:cNvSpPr>
            <a:spLocks noChangeShapeType="1"/>
          </p:cNvSpPr>
          <p:nvPr/>
        </p:nvSpPr>
        <p:spPr bwMode="auto">
          <a:xfrm>
            <a:off x="6934200" y="4419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82009" name="Line 1135"/>
          <p:cNvSpPr>
            <a:spLocks noChangeShapeType="1"/>
          </p:cNvSpPr>
          <p:nvPr/>
        </p:nvSpPr>
        <p:spPr bwMode="auto">
          <a:xfrm>
            <a:off x="8305800" y="44196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76200"/>
            <a:ext cx="7772400" cy="1143000"/>
          </a:xfrm>
        </p:spPr>
        <p:txBody>
          <a:bodyPr/>
          <a:lstStyle/>
          <a:p>
            <a:r>
              <a:rPr lang="de-DE">
                <a:latin typeface="Arial Black" charset="0"/>
              </a:rPr>
              <a:t>Rekursion</a:t>
            </a:r>
          </a:p>
        </p:txBody>
      </p:sp>
      <p:sp>
        <p:nvSpPr>
          <p:cNvPr id="82947" name="Text Box 3"/>
          <p:cNvSpPr txBox="1">
            <a:spLocks noChangeArrowheads="1"/>
          </p:cNvSpPr>
          <p:nvPr/>
        </p:nvSpPr>
        <p:spPr bwMode="auto">
          <a:xfrm>
            <a:off x="228600" y="1066800"/>
            <a:ext cx="6858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Vorgänger</a:t>
            </a:r>
          </a:p>
          <a:p>
            <a:pPr algn="l" eaLnBrk="1" hangingPunct="1">
              <a:spcBef>
                <a:spcPct val="50000"/>
              </a:spcBef>
            </a:pPr>
            <a:r>
              <a:rPr lang="de-DE" b="1">
                <a:latin typeface="Tahoma" charset="0"/>
              </a:rPr>
              <a:t>from</a:t>
            </a:r>
            <a:r>
              <a:rPr lang="de-DE">
                <a:latin typeface="Tahoma" charset="0"/>
              </a:rPr>
              <a:t> voraussetzen, Vorlesungen</a:t>
            </a:r>
          </a:p>
          <a:p>
            <a:pPr algn="l" eaLnBrk="1" hangingPunct="1">
              <a:spcBef>
                <a:spcPct val="50000"/>
              </a:spcBef>
            </a:pPr>
            <a:r>
              <a:rPr lang="de-DE" b="1">
                <a:latin typeface="Tahoma" charset="0"/>
              </a:rPr>
              <a:t>where</a:t>
            </a:r>
            <a:r>
              <a:rPr lang="de-DE">
                <a:latin typeface="Tahoma" charset="0"/>
              </a:rPr>
              <a:t> Nachfolger= VorlNr and</a:t>
            </a:r>
          </a:p>
          <a:p>
            <a:pPr algn="l" eaLnBrk="1" hangingPunct="1">
              <a:spcBef>
                <a:spcPct val="50000"/>
              </a:spcBef>
            </a:pPr>
            <a:r>
              <a:rPr lang="de-DE">
                <a:latin typeface="Tahoma" charset="0"/>
              </a:rPr>
              <a:t>	Titel= `Der Wiener Kreis´</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575" name="Group 95"/>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639" name="Group 159"/>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790" name="Group 310"/>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54" name="Group 374"/>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85" name="Group 405"/>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949" name="Group 469"/>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16"/>
          <p:cNvGrpSpPr>
            <a:grpSpLocks/>
          </p:cNvGrpSpPr>
          <p:nvPr/>
        </p:nvGrpSpPr>
        <p:grpSpPr bwMode="auto">
          <a:xfrm>
            <a:off x="395288" y="908050"/>
            <a:ext cx="7391400" cy="4967288"/>
            <a:chOff x="240" y="576"/>
            <a:chExt cx="4656" cy="3129"/>
          </a:xfrm>
        </p:grpSpPr>
        <p:sp>
          <p:nvSpPr>
            <p:cNvPr id="84995" name="Text Box 2"/>
            <p:cNvSpPr txBox="1">
              <a:spLocks noChangeArrowheads="1"/>
            </p:cNvSpPr>
            <p:nvPr/>
          </p:nvSpPr>
          <p:spPr bwMode="auto">
            <a:xfrm>
              <a:off x="240" y="576"/>
              <a:ext cx="19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Der Wiener Kreis 5259</a:t>
              </a:r>
            </a:p>
          </p:txBody>
        </p:sp>
        <p:sp>
          <p:nvSpPr>
            <p:cNvPr id="84996" name="Text Box 3"/>
            <p:cNvSpPr txBox="1">
              <a:spLocks noChangeArrowheads="1"/>
            </p:cNvSpPr>
            <p:nvPr/>
          </p:nvSpPr>
          <p:spPr bwMode="auto">
            <a:xfrm>
              <a:off x="240" y="1248"/>
              <a:ext cx="19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Wissenschaftstheorie 5052</a:t>
              </a:r>
            </a:p>
          </p:txBody>
        </p:sp>
        <p:sp>
          <p:nvSpPr>
            <p:cNvPr id="84997" name="Text Box 4"/>
            <p:cNvSpPr txBox="1">
              <a:spLocks noChangeArrowheads="1"/>
            </p:cNvSpPr>
            <p:nvPr/>
          </p:nvSpPr>
          <p:spPr bwMode="auto">
            <a:xfrm>
              <a:off x="2448" y="1248"/>
              <a:ext cx="110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Bioethik 5216</a:t>
              </a:r>
            </a:p>
          </p:txBody>
        </p:sp>
        <p:sp>
          <p:nvSpPr>
            <p:cNvPr id="84998" name="Text Box 5"/>
            <p:cNvSpPr txBox="1">
              <a:spLocks noChangeArrowheads="1"/>
            </p:cNvSpPr>
            <p:nvPr/>
          </p:nvSpPr>
          <p:spPr bwMode="auto">
            <a:xfrm>
              <a:off x="240" y="2160"/>
              <a:ext cx="192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Erkenntnistheorie</a:t>
              </a:r>
            </a:p>
            <a:p>
              <a:pPr algn="l" eaLnBrk="1" hangingPunct="1">
                <a:spcBef>
                  <a:spcPct val="50000"/>
                </a:spcBef>
              </a:pPr>
              <a:r>
                <a:rPr lang="de-DE">
                  <a:latin typeface="Tahoma" charset="0"/>
                </a:rPr>
                <a:t>5043 </a:t>
              </a:r>
            </a:p>
          </p:txBody>
        </p:sp>
        <p:sp>
          <p:nvSpPr>
            <p:cNvPr id="84999" name="Text Box 6"/>
            <p:cNvSpPr txBox="1">
              <a:spLocks noChangeArrowheads="1"/>
            </p:cNvSpPr>
            <p:nvPr/>
          </p:nvSpPr>
          <p:spPr bwMode="auto">
            <a:xfrm>
              <a:off x="2544" y="2160"/>
              <a:ext cx="8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Ethik    5041</a:t>
              </a:r>
            </a:p>
          </p:txBody>
        </p:sp>
        <p:sp>
          <p:nvSpPr>
            <p:cNvPr id="85000" name="Text Box 7"/>
            <p:cNvSpPr txBox="1">
              <a:spLocks noChangeArrowheads="1"/>
            </p:cNvSpPr>
            <p:nvPr/>
          </p:nvSpPr>
          <p:spPr bwMode="auto">
            <a:xfrm>
              <a:off x="4032" y="2160"/>
              <a:ext cx="8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Mäeutik 5049 </a:t>
              </a:r>
            </a:p>
          </p:txBody>
        </p:sp>
        <p:sp>
          <p:nvSpPr>
            <p:cNvPr id="85001" name="Text Box 8"/>
            <p:cNvSpPr txBox="1">
              <a:spLocks noChangeArrowheads="1"/>
            </p:cNvSpPr>
            <p:nvPr/>
          </p:nvSpPr>
          <p:spPr bwMode="auto">
            <a:xfrm>
              <a:off x="2496" y="3072"/>
              <a:ext cx="12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Grundzüge</a:t>
              </a:r>
            </a:p>
            <a:p>
              <a:pPr algn="l" eaLnBrk="1" hangingPunct="1">
                <a:spcBef>
                  <a:spcPct val="50000"/>
                </a:spcBef>
              </a:pPr>
              <a:r>
                <a:rPr lang="de-DE">
                  <a:latin typeface="Tahoma" charset="0"/>
                </a:rPr>
                <a:t>5001</a:t>
              </a:r>
            </a:p>
          </p:txBody>
        </p:sp>
        <p:cxnSp>
          <p:nvCxnSpPr>
            <p:cNvPr id="85002" name="AutoShape 9"/>
            <p:cNvCxnSpPr>
              <a:cxnSpLocks noChangeShapeType="1"/>
              <a:stCxn id="84995" idx="2"/>
              <a:endCxn id="84996" idx="0"/>
            </p:cNvCxnSpPr>
            <p:nvPr/>
          </p:nvCxnSpPr>
          <p:spPr bwMode="auto">
            <a:xfrm>
              <a:off x="1200" y="864"/>
              <a:ext cx="0" cy="38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5003" name="AutoShape 10"/>
            <p:cNvCxnSpPr>
              <a:cxnSpLocks noChangeShapeType="1"/>
              <a:stCxn id="84996" idx="2"/>
              <a:endCxn id="84998" idx="0"/>
            </p:cNvCxnSpPr>
            <p:nvPr/>
          </p:nvCxnSpPr>
          <p:spPr bwMode="auto">
            <a:xfrm>
              <a:off x="1200" y="1536"/>
              <a:ext cx="0"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5004" name="AutoShape 11"/>
            <p:cNvCxnSpPr>
              <a:cxnSpLocks noChangeShapeType="1"/>
              <a:stCxn id="84996" idx="2"/>
              <a:endCxn id="84999" idx="1"/>
            </p:cNvCxnSpPr>
            <p:nvPr/>
          </p:nvCxnSpPr>
          <p:spPr bwMode="auto">
            <a:xfrm>
              <a:off x="1200" y="1536"/>
              <a:ext cx="1344" cy="76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5005" name="AutoShape 12"/>
            <p:cNvCxnSpPr>
              <a:cxnSpLocks noChangeShapeType="1"/>
              <a:stCxn id="84997" idx="2"/>
              <a:endCxn id="84999" idx="0"/>
            </p:cNvCxnSpPr>
            <p:nvPr/>
          </p:nvCxnSpPr>
          <p:spPr bwMode="auto">
            <a:xfrm flipH="1">
              <a:off x="2976" y="1536"/>
              <a:ext cx="24"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5006" name="AutoShape 13"/>
            <p:cNvCxnSpPr>
              <a:cxnSpLocks noChangeShapeType="1"/>
              <a:stCxn id="84998" idx="2"/>
              <a:endCxn id="85001" idx="1"/>
            </p:cNvCxnSpPr>
            <p:nvPr/>
          </p:nvCxnSpPr>
          <p:spPr bwMode="auto">
            <a:xfrm>
              <a:off x="1200" y="2448"/>
              <a:ext cx="1296" cy="76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5007" name="AutoShape 14"/>
            <p:cNvCxnSpPr>
              <a:cxnSpLocks noChangeShapeType="1"/>
              <a:stCxn id="84999" idx="2"/>
              <a:endCxn id="85001" idx="0"/>
            </p:cNvCxnSpPr>
            <p:nvPr/>
          </p:nvCxnSpPr>
          <p:spPr bwMode="auto">
            <a:xfrm>
              <a:off x="2976" y="2448"/>
              <a:ext cx="120"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5008" name="AutoShape 15"/>
            <p:cNvCxnSpPr>
              <a:cxnSpLocks noChangeShapeType="1"/>
              <a:stCxn id="85000" idx="2"/>
              <a:endCxn id="85001" idx="3"/>
            </p:cNvCxnSpPr>
            <p:nvPr/>
          </p:nvCxnSpPr>
          <p:spPr bwMode="auto">
            <a:xfrm flipH="1">
              <a:off x="3696" y="2448"/>
              <a:ext cx="768" cy="76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38" name="Group 34"/>
          <p:cNvGraphicFramePr>
            <a:graphicFrameLocks noGrp="1"/>
          </p:cNvGraphicFramePr>
          <p:nvPr/>
        </p:nvGraphicFramePr>
        <p:xfrm>
          <a:off x="1600200" y="665163"/>
          <a:ext cx="5867400" cy="2524122"/>
        </p:xfrm>
        <a:graphic>
          <a:graphicData uri="http://schemas.openxmlformats.org/drawingml/2006/table">
            <a:tbl>
              <a:tblPr/>
              <a:tblGrid>
                <a:gridCol w="2005013"/>
                <a:gridCol w="2005012"/>
                <a:gridCol w="1857375"/>
              </a:tblGrid>
              <a:tr h="420687">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Studenten</a:t>
                      </a:r>
                    </a:p>
                  </a:txBody>
                  <a:tcPr marL="0" marR="0"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Semester</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29120</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Theophrastos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29555</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Feuerbach </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28121</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Archimedes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3" name="Line 30"/>
          <p:cNvSpPr>
            <a:spLocks noChangeShapeType="1"/>
          </p:cNvSpPr>
          <p:nvPr/>
        </p:nvSpPr>
        <p:spPr bwMode="auto">
          <a:xfrm>
            <a:off x="2590800" y="1676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104" name="Line 31"/>
          <p:cNvSpPr>
            <a:spLocks noChangeShapeType="1"/>
          </p:cNvSpPr>
          <p:nvPr/>
        </p:nvSpPr>
        <p:spPr bwMode="auto">
          <a:xfrm>
            <a:off x="4572000" y="1676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105" name="Line 32"/>
          <p:cNvSpPr>
            <a:spLocks noChangeShapeType="1"/>
          </p:cNvSpPr>
          <p:nvPr/>
        </p:nvSpPr>
        <p:spPr bwMode="auto">
          <a:xfrm>
            <a:off x="6553200" y="1676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3106" name="AutoShape 33"/>
          <p:cNvSpPr>
            <a:spLocks noChangeArrowheads="1"/>
          </p:cNvSpPr>
          <p:nvPr/>
        </p:nvSpPr>
        <p:spPr bwMode="auto">
          <a:xfrm>
            <a:off x="5029200" y="4267200"/>
            <a:ext cx="2362200" cy="762000"/>
          </a:xfrm>
          <a:prstGeom prst="wedgeEllipseCallout">
            <a:avLst>
              <a:gd name="adj1" fmla="val 13241"/>
              <a:gd name="adj2" fmla="val -190000"/>
            </a:avLst>
          </a:prstGeom>
          <a:solidFill>
            <a:srgbClr val="FFFF00"/>
          </a:solidFill>
          <a:ln w="6350">
            <a:solidFill>
              <a:schemeClr val="tx1"/>
            </a:solidFill>
            <a:miter lim="800000"/>
            <a:headEnd/>
            <a:tailEnd/>
          </a:ln>
        </p:spPr>
        <p:txBody>
          <a:bodyPr anchor="ctr"/>
          <a:lstStyle/>
          <a:p>
            <a:r>
              <a:rPr lang="de-DE">
                <a:latin typeface="Times New Roman" charset="0"/>
              </a:rPr>
              <a:t>Null-Wert</a:t>
            </a:r>
          </a:p>
        </p:txBody>
      </p:sp>
      <p:sp>
        <p:nvSpPr>
          <p:cNvPr id="3074" name="Ink 35"/>
          <p:cNvSpPr>
            <a:spLocks noRot="1" noChangeAspect="1" noEditPoints="1" noChangeArrowheads="1" noChangeShapeType="1" noTextEdit="1"/>
          </p:cNvSpPr>
          <p:nvPr/>
        </p:nvSpPr>
        <p:spPr bwMode="auto">
          <a:xfrm>
            <a:off x="6099175" y="2830513"/>
            <a:ext cx="704850" cy="285750"/>
          </a:xfrm>
          <a:custGeom>
            <a:avLst/>
            <a:gdLst>
              <a:gd name="T0" fmla="+- 0 18678 16942"/>
              <a:gd name="T1" fmla="*/ T0 w 1960"/>
              <a:gd name="T2" fmla="+- 0 8310 7863"/>
              <a:gd name="T3" fmla="*/ 8310 h 795"/>
              <a:gd name="T4" fmla="+- 0 18604 16942"/>
              <a:gd name="T5" fmla="*/ T4 w 1960"/>
              <a:gd name="T6" fmla="+- 0 8210 7863"/>
              <a:gd name="T7" fmla="*/ 8210 h 795"/>
              <a:gd name="T8" fmla="+- 0 18455 16942"/>
              <a:gd name="T9" fmla="*/ T8 w 1960"/>
              <a:gd name="T10" fmla="+- 0 8086 7863"/>
              <a:gd name="T11" fmla="*/ 8086 h 795"/>
              <a:gd name="T12" fmla="+- 0 18083 16942"/>
              <a:gd name="T13" fmla="*/ T12 w 1960"/>
              <a:gd name="T14" fmla="+- 0 7888 7863"/>
              <a:gd name="T15" fmla="*/ 7888 h 795"/>
              <a:gd name="T16" fmla="+- 0 17587 16942"/>
              <a:gd name="T17" fmla="*/ T16 w 1960"/>
              <a:gd name="T18" fmla="+- 0 7863 7863"/>
              <a:gd name="T19" fmla="*/ 7863 h 795"/>
              <a:gd name="T20" fmla="+- 0 17165 16942"/>
              <a:gd name="T21" fmla="*/ T20 w 1960"/>
              <a:gd name="T22" fmla="+- 0 7987 7863"/>
              <a:gd name="T23" fmla="*/ 7987 h 795"/>
              <a:gd name="T24" fmla="+- 0 16966 16942"/>
              <a:gd name="T25" fmla="*/ T24 w 1960"/>
              <a:gd name="T26" fmla="+- 0 8285 7863"/>
              <a:gd name="T27" fmla="*/ 8285 h 795"/>
              <a:gd name="T28" fmla="+- 0 17289 16942"/>
              <a:gd name="T29" fmla="*/ T28 w 1960"/>
              <a:gd name="T30" fmla="+- 0 8508 7863"/>
              <a:gd name="T31" fmla="*/ 8508 h 795"/>
              <a:gd name="T32" fmla="+- 0 17859 16942"/>
              <a:gd name="T33" fmla="*/ T32 w 1960"/>
              <a:gd name="T34" fmla="+- 0 8632 7863"/>
              <a:gd name="T35" fmla="*/ 8632 h 795"/>
              <a:gd name="T36" fmla="+- 0 18430 16942"/>
              <a:gd name="T37" fmla="*/ T36 w 1960"/>
              <a:gd name="T38" fmla="+- 0 8632 7863"/>
              <a:gd name="T39" fmla="*/ 8632 h 795"/>
              <a:gd name="T40" fmla="+- 0 18876 16942"/>
              <a:gd name="T41" fmla="*/ T40 w 1960"/>
              <a:gd name="T42" fmla="+- 0 8458 7863"/>
              <a:gd name="T43" fmla="*/ 8458 h 795"/>
              <a:gd name="T44" fmla="+- 0 18752 16942"/>
              <a:gd name="T45" fmla="*/ T44 w 1960"/>
              <a:gd name="T46" fmla="+- 0 8111 7863"/>
              <a:gd name="T47" fmla="*/ 8111 h 795"/>
              <a:gd name="T48" fmla="+- 0 18479 16942"/>
              <a:gd name="T49" fmla="*/ T48 w 1960"/>
              <a:gd name="T50" fmla="+- 0 7987 7863"/>
              <a:gd name="T51" fmla="*/ 7987 h 7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960" h="795" extrusionOk="0">
                <a:moveTo>
                  <a:pt x="1736" y="447"/>
                </a:moveTo>
                <a:cubicBezTo>
                  <a:pt x="1704" y="410"/>
                  <a:pt x="1691" y="381"/>
                  <a:pt x="1662" y="347"/>
                </a:cubicBezTo>
                <a:cubicBezTo>
                  <a:pt x="1610" y="285"/>
                  <a:pt x="1586" y="259"/>
                  <a:pt x="1513" y="223"/>
                </a:cubicBezTo>
                <a:cubicBezTo>
                  <a:pt x="1396" y="165"/>
                  <a:pt x="1267" y="41"/>
                  <a:pt x="1141" y="25"/>
                </a:cubicBezTo>
                <a:cubicBezTo>
                  <a:pt x="977" y="4"/>
                  <a:pt x="811" y="0"/>
                  <a:pt x="645" y="0"/>
                </a:cubicBezTo>
                <a:cubicBezTo>
                  <a:pt x="472" y="0"/>
                  <a:pt x="379" y="37"/>
                  <a:pt x="223" y="124"/>
                </a:cubicBezTo>
                <a:cubicBezTo>
                  <a:pt x="117" y="183"/>
                  <a:pt x="-57" y="273"/>
                  <a:pt x="24" y="422"/>
                </a:cubicBezTo>
                <a:cubicBezTo>
                  <a:pt x="90" y="542"/>
                  <a:pt x="219" y="607"/>
                  <a:pt x="347" y="645"/>
                </a:cubicBezTo>
                <a:cubicBezTo>
                  <a:pt x="534" y="701"/>
                  <a:pt x="724" y="737"/>
                  <a:pt x="917" y="769"/>
                </a:cubicBezTo>
                <a:cubicBezTo>
                  <a:pt x="1113" y="802"/>
                  <a:pt x="1293" y="800"/>
                  <a:pt x="1488" y="769"/>
                </a:cubicBezTo>
                <a:cubicBezTo>
                  <a:pt x="1617" y="749"/>
                  <a:pt x="1845" y="709"/>
                  <a:pt x="1934" y="595"/>
                </a:cubicBezTo>
                <a:cubicBezTo>
                  <a:pt x="2033" y="469"/>
                  <a:pt x="1905" y="320"/>
                  <a:pt x="1810" y="248"/>
                </a:cubicBezTo>
                <a:cubicBezTo>
                  <a:pt x="1725" y="183"/>
                  <a:pt x="1636" y="144"/>
                  <a:pt x="1537" y="124"/>
                </a:cubicBezTo>
              </a:path>
            </a:pathLst>
          </a:custGeom>
          <a:noFill/>
          <a:ln w="19050" cap="rnd">
            <a:solidFill>
              <a:srgbClr val="0070C0"/>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76200"/>
            <a:ext cx="9144000" cy="2200672"/>
          </a:xfrm>
        </p:spPr>
        <p:txBody>
          <a:bodyPr/>
          <a:lstStyle/>
          <a:p>
            <a:r>
              <a:rPr lang="de-DE" dirty="0" smtClean="0">
                <a:latin typeface="Arial Black" charset="0"/>
              </a:rPr>
              <a:t>Rekursion</a:t>
            </a:r>
            <a:br>
              <a:rPr lang="de-DE" dirty="0" smtClean="0">
                <a:latin typeface="Arial Black" charset="0"/>
              </a:rPr>
            </a:br>
            <a:r>
              <a:rPr lang="de-DE" dirty="0" smtClean="0">
                <a:solidFill>
                  <a:srgbClr val="FF0000"/>
                </a:solidFill>
                <a:latin typeface="Arial Black" charset="0"/>
              </a:rPr>
              <a:t>Vor-Vorgänger-Vorlesungen des „Wiener Kreis“</a:t>
            </a:r>
            <a:br>
              <a:rPr lang="de-DE" dirty="0" smtClean="0">
                <a:solidFill>
                  <a:srgbClr val="FF0000"/>
                </a:solidFill>
                <a:latin typeface="Arial Black" charset="0"/>
              </a:rPr>
            </a:br>
            <a:endParaRPr lang="de-DE" dirty="0">
              <a:solidFill>
                <a:srgbClr val="FF0000"/>
              </a:solidFill>
              <a:latin typeface="Arial Black" charset="0"/>
            </a:endParaRPr>
          </a:p>
        </p:txBody>
      </p:sp>
      <p:sp>
        <p:nvSpPr>
          <p:cNvPr id="86019" name="Text Box 3"/>
          <p:cNvSpPr txBox="1">
            <a:spLocks noChangeArrowheads="1"/>
          </p:cNvSpPr>
          <p:nvPr/>
        </p:nvSpPr>
        <p:spPr bwMode="auto">
          <a:xfrm>
            <a:off x="-5296" y="2564904"/>
            <a:ext cx="8915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dirty="0" err="1">
                <a:latin typeface="Tahoma" charset="0"/>
              </a:rPr>
              <a:t>select</a:t>
            </a:r>
            <a:r>
              <a:rPr lang="de-DE" dirty="0">
                <a:latin typeface="Tahoma" charset="0"/>
              </a:rPr>
              <a:t> v1</a:t>
            </a:r>
            <a:r>
              <a:rPr lang="de-DE" dirty="0">
                <a:latin typeface="Times New Roman" charset="0"/>
              </a:rPr>
              <a:t>.</a:t>
            </a:r>
            <a:r>
              <a:rPr lang="de-DE" dirty="0">
                <a:latin typeface="Tahoma" charset="0"/>
              </a:rPr>
              <a:t>Vorgänger</a:t>
            </a:r>
          </a:p>
          <a:p>
            <a:pPr algn="l" eaLnBrk="1" hangingPunct="1">
              <a:spcBef>
                <a:spcPct val="50000"/>
              </a:spcBef>
            </a:pPr>
            <a:r>
              <a:rPr lang="de-DE" b="1" dirty="0" err="1">
                <a:latin typeface="Tahoma" charset="0"/>
              </a:rPr>
              <a:t>from</a:t>
            </a:r>
            <a:r>
              <a:rPr lang="de-DE" dirty="0">
                <a:latin typeface="Tahoma" charset="0"/>
              </a:rPr>
              <a:t> voraussetzen v1, voraussetzen v2, Vorlesungen v</a:t>
            </a:r>
          </a:p>
          <a:p>
            <a:pPr algn="l" eaLnBrk="1" hangingPunct="1">
              <a:spcBef>
                <a:spcPct val="50000"/>
              </a:spcBef>
            </a:pPr>
            <a:r>
              <a:rPr lang="de-DE" b="1" dirty="0" err="1">
                <a:latin typeface="Tahoma" charset="0"/>
              </a:rPr>
              <a:t>where</a:t>
            </a:r>
            <a:r>
              <a:rPr lang="de-DE" dirty="0">
                <a:latin typeface="Tahoma" charset="0"/>
              </a:rPr>
              <a:t> v1.Nachfolger= v2.Vorgänger </a:t>
            </a:r>
            <a:r>
              <a:rPr lang="de-DE" b="1" dirty="0" err="1">
                <a:latin typeface="Tahoma" charset="0"/>
              </a:rPr>
              <a:t>and</a:t>
            </a:r>
            <a:endParaRPr lang="de-DE" b="1" dirty="0">
              <a:latin typeface="Tahoma" charset="0"/>
            </a:endParaRPr>
          </a:p>
          <a:p>
            <a:pPr algn="l" eaLnBrk="1" hangingPunct="1">
              <a:spcBef>
                <a:spcPct val="50000"/>
              </a:spcBef>
            </a:pPr>
            <a:r>
              <a:rPr lang="de-DE" dirty="0">
                <a:latin typeface="Times New Roman" charset="0"/>
              </a:rPr>
              <a:t>	</a:t>
            </a:r>
            <a:r>
              <a:rPr lang="de-DE" dirty="0">
                <a:latin typeface="Tahoma" charset="0"/>
              </a:rPr>
              <a:t>v2.Nachfolger= </a:t>
            </a:r>
            <a:r>
              <a:rPr lang="de-DE" dirty="0" err="1">
                <a:latin typeface="Tahoma" charset="0"/>
              </a:rPr>
              <a:t>v.VorlNr</a:t>
            </a:r>
            <a:r>
              <a:rPr lang="de-DE" dirty="0">
                <a:latin typeface="Tahoma" charset="0"/>
              </a:rPr>
              <a:t> </a:t>
            </a:r>
            <a:r>
              <a:rPr lang="de-DE" b="1" dirty="0" err="1">
                <a:latin typeface="Tahoma" charset="0"/>
              </a:rPr>
              <a:t>and</a:t>
            </a:r>
            <a:endParaRPr lang="de-DE" b="1" dirty="0">
              <a:latin typeface="Tahoma" charset="0"/>
            </a:endParaRPr>
          </a:p>
          <a:p>
            <a:pPr algn="l" eaLnBrk="1" hangingPunct="1">
              <a:spcBef>
                <a:spcPct val="50000"/>
              </a:spcBef>
            </a:pPr>
            <a:r>
              <a:rPr lang="de-DE" dirty="0">
                <a:latin typeface="Tahoma" charset="0"/>
              </a:rPr>
              <a:t>	</a:t>
            </a:r>
            <a:r>
              <a:rPr lang="de-DE" dirty="0" err="1">
                <a:latin typeface="Tahoma" charset="0"/>
              </a:rPr>
              <a:t>v.Titel</a:t>
            </a:r>
            <a:r>
              <a:rPr lang="de-DE" dirty="0">
                <a:latin typeface="Tahoma" charset="0"/>
              </a:rPr>
              <a:t>=`Der Wiener Kreis´</a:t>
            </a:r>
          </a:p>
          <a:p>
            <a:pPr algn="l" eaLnBrk="1" hangingPunct="1">
              <a:spcBef>
                <a:spcPct val="50000"/>
              </a:spcBef>
            </a:pPr>
            <a:r>
              <a:rPr lang="de-DE" dirty="0">
                <a:latin typeface="Tahoma" charset="0"/>
              </a:rPr>
              <a:t>	</a:t>
            </a:r>
          </a:p>
        </p:txBody>
      </p:sp>
      <p:sp>
        <p:nvSpPr>
          <p:cNvPr id="86020" name="Line 4"/>
          <p:cNvSpPr>
            <a:spLocks noChangeShapeType="1"/>
          </p:cNvSpPr>
          <p:nvPr/>
        </p:nvSpPr>
        <p:spPr bwMode="auto">
          <a:xfrm>
            <a:off x="1143000" y="5105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76200"/>
            <a:ext cx="9144000" cy="762000"/>
          </a:xfrm>
        </p:spPr>
        <p:txBody>
          <a:bodyPr/>
          <a:lstStyle/>
          <a:p>
            <a:r>
              <a:rPr lang="de-DE">
                <a:latin typeface="Arial Black" charset="0"/>
              </a:rPr>
              <a:t>Rekursion</a:t>
            </a:r>
          </a:p>
        </p:txBody>
      </p:sp>
      <p:sp>
        <p:nvSpPr>
          <p:cNvPr id="87043" name="Text Box 3"/>
          <p:cNvSpPr txBox="1">
            <a:spLocks noChangeArrowheads="1"/>
          </p:cNvSpPr>
          <p:nvPr/>
        </p:nvSpPr>
        <p:spPr bwMode="auto">
          <a:xfrm>
            <a:off x="0" y="765175"/>
            <a:ext cx="8915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v1</a:t>
            </a:r>
            <a:r>
              <a:rPr lang="de-DE">
                <a:latin typeface="Times New Roman" charset="0"/>
              </a:rPr>
              <a:t>.</a:t>
            </a:r>
            <a:r>
              <a:rPr lang="de-DE">
                <a:latin typeface="Tahoma" charset="0"/>
              </a:rPr>
              <a:t>Vorgänger</a:t>
            </a:r>
          </a:p>
          <a:p>
            <a:pPr algn="l" eaLnBrk="1" hangingPunct="1">
              <a:spcBef>
                <a:spcPct val="50000"/>
              </a:spcBef>
            </a:pPr>
            <a:r>
              <a:rPr lang="de-DE" b="1">
                <a:latin typeface="Tahoma" charset="0"/>
              </a:rPr>
              <a:t>from</a:t>
            </a:r>
            <a:r>
              <a:rPr lang="de-DE">
                <a:latin typeface="Tahoma" charset="0"/>
              </a:rPr>
              <a:t> voraussetzen v1, voraussetzen v2, Vorlesungen v</a:t>
            </a:r>
          </a:p>
          <a:p>
            <a:pPr algn="l" eaLnBrk="1" hangingPunct="1">
              <a:spcBef>
                <a:spcPct val="50000"/>
              </a:spcBef>
            </a:pPr>
            <a:r>
              <a:rPr lang="de-DE" b="1">
                <a:latin typeface="Tahoma" charset="0"/>
              </a:rPr>
              <a:t>where</a:t>
            </a:r>
            <a:r>
              <a:rPr lang="de-DE">
                <a:latin typeface="Tahoma" charset="0"/>
              </a:rPr>
              <a:t> v1.Nachfolger= v2.Vorgänger </a:t>
            </a:r>
            <a:r>
              <a:rPr lang="de-DE" b="1">
                <a:latin typeface="Tahoma" charset="0"/>
              </a:rPr>
              <a:t>and</a:t>
            </a:r>
          </a:p>
          <a:p>
            <a:pPr algn="l" eaLnBrk="1" hangingPunct="1">
              <a:spcBef>
                <a:spcPct val="50000"/>
              </a:spcBef>
            </a:pPr>
            <a:r>
              <a:rPr lang="de-DE">
                <a:latin typeface="Times New Roman" charset="0"/>
              </a:rPr>
              <a:t>	</a:t>
            </a:r>
            <a:r>
              <a:rPr lang="de-DE">
                <a:latin typeface="Tahoma" charset="0"/>
              </a:rPr>
              <a:t>v2.Nachfolger= v.VorlNr </a:t>
            </a:r>
            <a:r>
              <a:rPr lang="de-DE" b="1">
                <a:latin typeface="Tahoma" charset="0"/>
              </a:rPr>
              <a:t>and</a:t>
            </a:r>
          </a:p>
          <a:p>
            <a:pPr algn="l" eaLnBrk="1" hangingPunct="1">
              <a:spcBef>
                <a:spcPct val="50000"/>
              </a:spcBef>
            </a:pPr>
            <a:r>
              <a:rPr lang="de-DE">
                <a:latin typeface="Tahoma" charset="0"/>
              </a:rPr>
              <a:t>	v.Titel=`Der Wiener Kreis´</a:t>
            </a:r>
          </a:p>
          <a:p>
            <a:pPr algn="l" eaLnBrk="1" hangingPunct="1">
              <a:spcBef>
                <a:spcPct val="50000"/>
              </a:spcBef>
            </a:pPr>
            <a:r>
              <a:rPr lang="de-DE">
                <a:latin typeface="Tahoma" charset="0"/>
              </a:rPr>
              <a:t>	</a:t>
            </a:r>
          </a:p>
        </p:txBody>
      </p:sp>
      <p:sp>
        <p:nvSpPr>
          <p:cNvPr id="87044" name="Line 4"/>
          <p:cNvSpPr>
            <a:spLocks noChangeShapeType="1"/>
          </p:cNvSpPr>
          <p:nvPr/>
        </p:nvSpPr>
        <p:spPr bwMode="auto">
          <a:xfrm>
            <a:off x="1143000" y="5105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graphicFrame>
        <p:nvGraphicFramePr>
          <p:cNvPr id="152581" name="Group 5"/>
          <p:cNvGraphicFramePr>
            <a:graphicFrameLocks noGrp="1"/>
          </p:cNvGraphicFramePr>
          <p:nvPr/>
        </p:nvGraphicFramePr>
        <p:xfrm>
          <a:off x="5486400" y="3068638"/>
          <a:ext cx="3657600" cy="3621024"/>
        </p:xfrm>
        <a:graphic>
          <a:graphicData uri="http://schemas.openxmlformats.org/drawingml/2006/table">
            <a:tbl>
              <a:tblPr/>
              <a:tblGrid>
                <a:gridCol w="700088"/>
                <a:gridCol w="1673225"/>
                <a:gridCol w="479425"/>
                <a:gridCol w="804862"/>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2645" name="Group 69"/>
          <p:cNvGraphicFramePr>
            <a:graphicFrameLocks noGrp="1"/>
          </p:cNvGraphicFramePr>
          <p:nvPr/>
        </p:nvGraphicFramePr>
        <p:xfrm>
          <a:off x="179388" y="4005263"/>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651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2676" name="Group 100"/>
          <p:cNvGraphicFramePr>
            <a:graphicFrameLocks noGrp="1"/>
          </p:cNvGraphicFramePr>
          <p:nvPr/>
        </p:nvGraphicFramePr>
        <p:xfrm>
          <a:off x="2700338" y="4005263"/>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76200"/>
            <a:ext cx="9144000" cy="762000"/>
          </a:xfrm>
        </p:spPr>
        <p:txBody>
          <a:bodyPr/>
          <a:lstStyle/>
          <a:p>
            <a:r>
              <a:rPr lang="de-DE">
                <a:latin typeface="Arial Black" charset="0"/>
              </a:rPr>
              <a:t>Rekursion</a:t>
            </a:r>
          </a:p>
        </p:txBody>
      </p:sp>
      <p:sp>
        <p:nvSpPr>
          <p:cNvPr id="88067" name="Text Box 3"/>
          <p:cNvSpPr txBox="1">
            <a:spLocks noChangeArrowheads="1"/>
          </p:cNvSpPr>
          <p:nvPr/>
        </p:nvSpPr>
        <p:spPr bwMode="auto">
          <a:xfrm>
            <a:off x="228600" y="1143000"/>
            <a:ext cx="8915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a:t>
            </a:r>
            <a:r>
              <a:rPr lang="de-DE">
                <a:latin typeface="Tahoma" charset="0"/>
              </a:rPr>
              <a:t> v1</a:t>
            </a:r>
            <a:r>
              <a:rPr lang="de-DE">
                <a:latin typeface="Times New Roman" charset="0"/>
              </a:rPr>
              <a:t>.</a:t>
            </a:r>
            <a:r>
              <a:rPr lang="de-DE">
                <a:latin typeface="Tahoma" charset="0"/>
              </a:rPr>
              <a:t>Vorgänger</a:t>
            </a:r>
          </a:p>
          <a:p>
            <a:pPr algn="l" eaLnBrk="1" hangingPunct="1">
              <a:spcBef>
                <a:spcPct val="50000"/>
              </a:spcBef>
            </a:pPr>
            <a:r>
              <a:rPr lang="de-DE" b="1">
                <a:latin typeface="Tahoma" charset="0"/>
              </a:rPr>
              <a:t>from</a:t>
            </a:r>
            <a:r>
              <a:rPr lang="de-DE">
                <a:latin typeface="Tahoma" charset="0"/>
              </a:rPr>
              <a:t> voraussetzen v1, voraussetzen v2, Vorlesungen v</a:t>
            </a:r>
          </a:p>
          <a:p>
            <a:pPr algn="l" eaLnBrk="1" hangingPunct="1">
              <a:spcBef>
                <a:spcPct val="50000"/>
              </a:spcBef>
            </a:pPr>
            <a:r>
              <a:rPr lang="de-DE" b="1">
                <a:latin typeface="Tahoma" charset="0"/>
              </a:rPr>
              <a:t>where</a:t>
            </a:r>
            <a:r>
              <a:rPr lang="de-DE">
                <a:latin typeface="Tahoma" charset="0"/>
              </a:rPr>
              <a:t> v1.Nachfolger= v2.Vorgänger </a:t>
            </a:r>
            <a:r>
              <a:rPr lang="de-DE" b="1">
                <a:latin typeface="Tahoma" charset="0"/>
              </a:rPr>
              <a:t>and</a:t>
            </a:r>
          </a:p>
          <a:p>
            <a:pPr algn="l" eaLnBrk="1" hangingPunct="1">
              <a:spcBef>
                <a:spcPct val="50000"/>
              </a:spcBef>
            </a:pPr>
            <a:r>
              <a:rPr lang="de-DE">
                <a:latin typeface="Times New Roman" charset="0"/>
              </a:rPr>
              <a:t>	</a:t>
            </a:r>
            <a:r>
              <a:rPr lang="de-DE">
                <a:latin typeface="Tahoma" charset="0"/>
              </a:rPr>
              <a:t>v2.Nachfolger= v.VorlNr </a:t>
            </a:r>
            <a:r>
              <a:rPr lang="de-DE" b="1">
                <a:latin typeface="Tahoma" charset="0"/>
              </a:rPr>
              <a:t>and</a:t>
            </a:r>
          </a:p>
          <a:p>
            <a:pPr algn="l" eaLnBrk="1" hangingPunct="1">
              <a:spcBef>
                <a:spcPct val="50000"/>
              </a:spcBef>
            </a:pPr>
            <a:r>
              <a:rPr lang="de-DE">
                <a:latin typeface="Tahoma" charset="0"/>
              </a:rPr>
              <a:t>	v.Titel=`Der Wiener Kreis´</a:t>
            </a:r>
          </a:p>
          <a:p>
            <a:pPr algn="l" eaLnBrk="1" hangingPunct="1">
              <a:spcBef>
                <a:spcPct val="50000"/>
              </a:spcBef>
            </a:pPr>
            <a:r>
              <a:rPr lang="de-DE">
                <a:latin typeface="Tahoma" charset="0"/>
              </a:rPr>
              <a:t>	</a:t>
            </a:r>
          </a:p>
        </p:txBody>
      </p:sp>
      <p:sp>
        <p:nvSpPr>
          <p:cNvPr id="88068" name="Line 4"/>
          <p:cNvSpPr>
            <a:spLocks noChangeShapeType="1"/>
          </p:cNvSpPr>
          <p:nvPr/>
        </p:nvSpPr>
        <p:spPr bwMode="auto">
          <a:xfrm>
            <a:off x="1143000" y="5105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8600" y="1484313"/>
            <a:ext cx="8915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b="1"/>
              <a:t>select</a:t>
            </a:r>
            <a:r>
              <a:rPr lang="de-DE"/>
              <a:t> v1.Vorgänger</a:t>
            </a:r>
          </a:p>
          <a:p>
            <a:pPr algn="l"/>
            <a:r>
              <a:rPr lang="de-DE" b="1"/>
              <a:t>from</a:t>
            </a:r>
            <a:r>
              <a:rPr lang="de-DE"/>
              <a:t> voraussetzen v1</a:t>
            </a:r>
          </a:p>
          <a:p>
            <a:pPr algn="l"/>
            <a:r>
              <a:rPr lang="de-DE"/>
              <a:t>	</a:t>
            </a:r>
            <a:r>
              <a:rPr lang="de-DE">
                <a:sym typeface="MT Extra" charset="0"/>
              </a:rPr>
              <a:t></a:t>
            </a:r>
          </a:p>
          <a:p>
            <a:pPr algn="l"/>
            <a:r>
              <a:rPr lang="de-DE">
                <a:sym typeface="MT Extra" charset="0"/>
              </a:rPr>
              <a:t>	voraussetzen vn_minus_1</a:t>
            </a:r>
          </a:p>
          <a:p>
            <a:pPr algn="l"/>
            <a:r>
              <a:rPr lang="de-DE">
                <a:sym typeface="MT Extra" charset="0"/>
              </a:rPr>
              <a:t>	voraussetzen vn,</a:t>
            </a:r>
            <a:endParaRPr lang="de-DE"/>
          </a:p>
          <a:p>
            <a:pPr algn="l" eaLnBrk="1" hangingPunct="1">
              <a:spcBef>
                <a:spcPct val="50000"/>
              </a:spcBef>
            </a:pPr>
            <a:r>
              <a:rPr lang="de-DE">
                <a:latin typeface="Tahoma" charset="0"/>
              </a:rPr>
              <a:t>	Vorlesungen v</a:t>
            </a:r>
          </a:p>
          <a:p>
            <a:pPr algn="l" eaLnBrk="1" hangingPunct="1">
              <a:spcBef>
                <a:spcPct val="50000"/>
              </a:spcBef>
            </a:pPr>
            <a:r>
              <a:rPr lang="de-DE" b="1">
                <a:latin typeface="Tahoma" charset="0"/>
              </a:rPr>
              <a:t>where</a:t>
            </a:r>
            <a:r>
              <a:rPr lang="de-DE">
                <a:latin typeface="Tahoma" charset="0"/>
              </a:rPr>
              <a:t> v1.Nachfolger= v2.Vorgänger </a:t>
            </a:r>
            <a:r>
              <a:rPr lang="de-DE" b="1">
                <a:latin typeface="Tahoma" charset="0"/>
              </a:rPr>
              <a:t>and</a:t>
            </a:r>
          </a:p>
          <a:p>
            <a:pPr algn="l" eaLnBrk="1" hangingPunct="1">
              <a:spcBef>
                <a:spcPct val="50000"/>
              </a:spcBef>
            </a:pPr>
            <a:r>
              <a:rPr lang="de-DE">
                <a:latin typeface="Tahoma" charset="0"/>
                <a:sym typeface="MT Extra" charset="0"/>
              </a:rPr>
              <a:t>	</a:t>
            </a:r>
          </a:p>
          <a:p>
            <a:pPr algn="l" eaLnBrk="1" hangingPunct="1">
              <a:spcBef>
                <a:spcPct val="50000"/>
              </a:spcBef>
            </a:pPr>
            <a:r>
              <a:rPr lang="de-DE">
                <a:latin typeface="Tahoma" charset="0"/>
                <a:sym typeface="MT Extra" charset="0"/>
              </a:rPr>
              <a:t>	vn_minus_1.Nachfolger= vn.Vorgänger </a:t>
            </a:r>
            <a:r>
              <a:rPr lang="de-DE" b="1">
                <a:latin typeface="Tahoma" charset="0"/>
                <a:sym typeface="MT Extra" charset="0"/>
              </a:rPr>
              <a:t>and</a:t>
            </a:r>
          </a:p>
          <a:p>
            <a:pPr algn="l" eaLnBrk="1" hangingPunct="1">
              <a:spcBef>
                <a:spcPct val="50000"/>
              </a:spcBef>
            </a:pPr>
            <a:r>
              <a:rPr lang="de-DE" b="1">
                <a:latin typeface="Tahoma" charset="0"/>
                <a:sym typeface="MT Extra" charset="0"/>
              </a:rPr>
              <a:t>           </a:t>
            </a:r>
            <a:r>
              <a:rPr lang="de-DE">
                <a:latin typeface="Tahoma" charset="0"/>
                <a:sym typeface="MT Extra" charset="0"/>
              </a:rPr>
              <a:t>vn.Nachfolger = v.VorlNr</a:t>
            </a:r>
            <a:r>
              <a:rPr lang="de-DE" b="1">
                <a:latin typeface="Tahoma" charset="0"/>
                <a:sym typeface="MT Extra" charset="0"/>
              </a:rPr>
              <a:t> and</a:t>
            </a:r>
          </a:p>
          <a:p>
            <a:pPr algn="l" eaLnBrk="1" hangingPunct="1">
              <a:spcBef>
                <a:spcPct val="50000"/>
              </a:spcBef>
            </a:pPr>
            <a:r>
              <a:rPr lang="de-DE">
                <a:latin typeface="Tahoma" charset="0"/>
                <a:sym typeface="MT Extra" charset="0"/>
              </a:rPr>
              <a:t>	v.Titel= `Der Wiener Kreis</a:t>
            </a:r>
            <a:r>
              <a:rPr lang="de-DE">
                <a:latin typeface="Tahoma" charset="0"/>
              </a:rPr>
              <a:t>´</a:t>
            </a:r>
          </a:p>
        </p:txBody>
      </p:sp>
      <p:sp>
        <p:nvSpPr>
          <p:cNvPr id="89091" name="Rectangle 4"/>
          <p:cNvSpPr>
            <a:spLocks noGrp="1" noChangeArrowheads="1"/>
          </p:cNvSpPr>
          <p:nvPr>
            <p:ph type="title"/>
          </p:nvPr>
        </p:nvSpPr>
        <p:spPr/>
        <p:txBody>
          <a:bodyPr/>
          <a:lstStyle/>
          <a:p>
            <a:r>
              <a:rPr lang="de-DE" sz="3200">
                <a:latin typeface="Arial Black" charset="0"/>
              </a:rPr>
              <a:t>Vorgänger des „Wiener Kreises“ </a:t>
            </a:r>
            <a:br>
              <a:rPr lang="de-DE" sz="3200">
                <a:latin typeface="Arial Black" charset="0"/>
              </a:rPr>
            </a:br>
            <a:r>
              <a:rPr lang="de-DE" sz="3200">
                <a:latin typeface="Arial Black" charset="0"/>
              </a:rPr>
              <a:t>der Tiefe n</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76200"/>
            <a:ext cx="7772400" cy="1143000"/>
          </a:xfrm>
        </p:spPr>
        <p:txBody>
          <a:bodyPr/>
          <a:lstStyle/>
          <a:p>
            <a:r>
              <a:rPr lang="de-DE">
                <a:latin typeface="Arial Black" charset="0"/>
              </a:rPr>
              <a:t>Transitive Hülle</a:t>
            </a:r>
          </a:p>
        </p:txBody>
      </p:sp>
      <p:sp>
        <p:nvSpPr>
          <p:cNvPr id="90115" name="Text Box 3"/>
          <p:cNvSpPr txBox="1">
            <a:spLocks noChangeArrowheads="1"/>
          </p:cNvSpPr>
          <p:nvPr/>
        </p:nvSpPr>
        <p:spPr bwMode="auto">
          <a:xfrm>
            <a:off x="457200" y="1752600"/>
            <a:ext cx="83058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i="1">
                <a:latin typeface="Times New Roman" charset="0"/>
              </a:rPr>
              <a:t>trans</a:t>
            </a:r>
            <a:r>
              <a:rPr lang="de-DE" i="1" baseline="-25000">
                <a:latin typeface="Times New Roman" charset="0"/>
              </a:rPr>
              <a:t>A,B</a:t>
            </a:r>
            <a:r>
              <a:rPr lang="de-DE" i="1">
                <a:latin typeface="Times New Roman" charset="0"/>
              </a:rPr>
              <a:t>(R)=</a:t>
            </a:r>
            <a:r>
              <a:rPr lang="de-DE">
                <a:latin typeface="Times New Roman" charset="0"/>
              </a:rPr>
              <a:t> {(</a:t>
            </a:r>
            <a:r>
              <a:rPr lang="de-DE" i="1">
                <a:latin typeface="Times New Roman" charset="0"/>
              </a:rPr>
              <a:t>a,b</a:t>
            </a:r>
            <a:r>
              <a:rPr lang="de-DE">
                <a:latin typeface="Times New Roman" charset="0"/>
              </a:rPr>
              <a:t>) </a:t>
            </a:r>
            <a:r>
              <a:rPr lang="de-DE">
                <a:latin typeface="Times New Roman" charset="0"/>
                <a:sym typeface="Symbol" charset="0"/>
              </a:rPr>
              <a:t> </a:t>
            </a:r>
            <a:r>
              <a:rPr lang="de-DE" i="1">
                <a:latin typeface="Times New Roman" charset="0"/>
                <a:sym typeface="Symbol" charset="0"/>
              </a:rPr>
              <a:t>k</a:t>
            </a:r>
            <a:r>
              <a:rPr lang="de-DE">
                <a:latin typeface="Times New Roman" charset="0"/>
                <a:sym typeface="Symbol" charset="0"/>
              </a:rPr>
              <a:t> </a:t>
            </a:r>
            <a:r>
              <a:rPr lang="de-DE">
                <a:latin typeface="Times New Roman" charset="0"/>
                <a:cs typeface="Times New Roman" charset="0"/>
                <a:sym typeface="Symbol" charset="0"/>
              </a:rPr>
              <a:t> </a:t>
            </a:r>
            <a:r>
              <a:rPr lang="de-DE" i="1">
                <a:latin typeface="Times New Roman" charset="0"/>
                <a:cs typeface="Times New Roman" charset="0"/>
                <a:sym typeface="Symbol" charset="0"/>
              </a:rPr>
              <a:t>IN </a:t>
            </a:r>
            <a:r>
              <a:rPr lang="de-DE">
                <a:latin typeface="Times New Roman" charset="0"/>
                <a:cs typeface="Times New Roman" charset="0"/>
                <a:sym typeface="Symbol" charset="0"/>
              </a:rPr>
              <a:t>(</a:t>
            </a:r>
            <a:r>
              <a:rPr lang="de-DE">
                <a:latin typeface="Times New Roman" charset="0"/>
                <a:sym typeface="Symbol" charset="0"/>
              </a:rPr>
              <a:t></a:t>
            </a:r>
            <a:r>
              <a:rPr lang="de-DE" i="1">
                <a:latin typeface="Times New Roman" charset="0"/>
                <a:sym typeface="Symbol" charset="0"/>
              </a:rPr>
              <a:t>1, ..., k </a:t>
            </a:r>
            <a:r>
              <a:rPr lang="de-DE">
                <a:latin typeface="Times New Roman" charset="0"/>
                <a:cs typeface="Times New Roman" charset="0"/>
                <a:sym typeface="Symbol" charset="0"/>
              </a:rPr>
              <a:t> R (</a:t>
            </a:r>
          </a:p>
          <a:p>
            <a:pPr algn="l" eaLnBrk="1" hangingPunct="1">
              <a:spcBef>
                <a:spcPct val="50000"/>
              </a:spcBef>
            </a:pPr>
            <a:r>
              <a:rPr lang="de-DE">
                <a:latin typeface="Times New Roman" charset="0"/>
                <a:cs typeface="Times New Roman" charset="0"/>
                <a:sym typeface="Symbol" charset="0"/>
              </a:rPr>
              <a:t>			 </a:t>
            </a:r>
            <a:r>
              <a:rPr lang="de-DE" i="1">
                <a:latin typeface="Times New Roman" charset="0"/>
                <a:sym typeface="Symbol" charset="0"/>
              </a:rPr>
              <a:t>1.A= 2.B </a:t>
            </a:r>
            <a:r>
              <a:rPr lang="de-DE">
                <a:latin typeface="Tahoma" charset="0"/>
                <a:cs typeface="Times New Roman" charset="0"/>
                <a:sym typeface="Symbol" charset="0"/>
              </a:rPr>
              <a:t></a:t>
            </a:r>
          </a:p>
          <a:p>
            <a:pPr algn="l" eaLnBrk="1" hangingPunct="1">
              <a:spcBef>
                <a:spcPct val="50000"/>
              </a:spcBef>
            </a:pPr>
            <a:r>
              <a:rPr lang="de-DE">
                <a:latin typeface="Tahoma" charset="0"/>
                <a:cs typeface="Times New Roman" charset="0"/>
                <a:sym typeface="Symbol" charset="0"/>
              </a:rPr>
              <a:t>			 </a:t>
            </a:r>
            <a:r>
              <a:rPr lang="de-DE">
                <a:latin typeface="Tahoma" charset="0"/>
                <a:sym typeface="MT Extra" charset="0"/>
              </a:rPr>
              <a:t></a:t>
            </a:r>
          </a:p>
          <a:p>
            <a:pPr algn="l" eaLnBrk="1" hangingPunct="1">
              <a:spcBef>
                <a:spcPct val="50000"/>
              </a:spcBef>
            </a:pPr>
            <a:r>
              <a:rPr lang="de-DE">
                <a:latin typeface="Tahoma" charset="0"/>
                <a:sym typeface="MT Extra" charset="0"/>
              </a:rPr>
              <a:t>			 </a:t>
            </a:r>
            <a:r>
              <a:rPr lang="de-DE" i="1">
                <a:latin typeface="Times New Roman" charset="0"/>
                <a:sym typeface="Symbol" charset="0"/>
              </a:rPr>
              <a:t>k-1.A= k.B </a:t>
            </a:r>
            <a:r>
              <a:rPr lang="de-DE">
                <a:latin typeface="Tahoma" charset="0"/>
                <a:cs typeface="Times New Roman" charset="0"/>
                <a:sym typeface="Symbol" charset="0"/>
              </a:rPr>
              <a:t></a:t>
            </a:r>
          </a:p>
          <a:p>
            <a:pPr algn="l" eaLnBrk="1" hangingPunct="1">
              <a:spcBef>
                <a:spcPct val="50000"/>
              </a:spcBef>
            </a:pPr>
            <a:r>
              <a:rPr lang="de-DE">
                <a:latin typeface="Times New Roman" charset="0"/>
              </a:rPr>
              <a:t>			</a:t>
            </a:r>
            <a:r>
              <a:rPr lang="de-DE" i="1">
                <a:latin typeface="Times New Roman" charset="0"/>
                <a:sym typeface="Symbol" charset="0"/>
              </a:rPr>
              <a:t>1.A= a </a:t>
            </a:r>
            <a:r>
              <a:rPr lang="de-DE">
                <a:latin typeface="Tahoma" charset="0"/>
                <a:cs typeface="Times New Roman" charset="0"/>
                <a:sym typeface="Symbol" charset="0"/>
              </a:rPr>
              <a:t></a:t>
            </a:r>
          </a:p>
          <a:p>
            <a:pPr algn="l" eaLnBrk="1" hangingPunct="1">
              <a:spcBef>
                <a:spcPct val="50000"/>
              </a:spcBef>
            </a:pPr>
            <a:r>
              <a:rPr lang="de-DE">
                <a:latin typeface="Tahoma" charset="0"/>
                <a:cs typeface="Times New Roman" charset="0"/>
                <a:sym typeface="Symbol" charset="0"/>
              </a:rPr>
              <a:t>			</a:t>
            </a:r>
            <a:r>
              <a:rPr lang="de-DE" i="1">
                <a:latin typeface="Times New Roman" charset="0"/>
                <a:sym typeface="Symbol" charset="0"/>
              </a:rPr>
              <a:t>k.B= b))</a:t>
            </a:r>
            <a:r>
              <a:rPr lang="de-DE">
                <a:latin typeface="Times New Roman" charset="0"/>
              </a:rPr>
              <a:t>}</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381000" y="914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Der Wiener Kreis</a:t>
            </a:r>
          </a:p>
        </p:txBody>
      </p:sp>
      <p:sp>
        <p:nvSpPr>
          <p:cNvPr id="91139" name="Text Box 4"/>
          <p:cNvSpPr txBox="1">
            <a:spLocks noChangeArrowheads="1"/>
          </p:cNvSpPr>
          <p:nvPr/>
        </p:nvSpPr>
        <p:spPr bwMode="auto">
          <a:xfrm>
            <a:off x="381000" y="1981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Wissenschaftstheorie</a:t>
            </a:r>
          </a:p>
        </p:txBody>
      </p:sp>
      <p:sp>
        <p:nvSpPr>
          <p:cNvPr id="91140" name="Text Box 5"/>
          <p:cNvSpPr txBox="1">
            <a:spLocks noChangeArrowheads="1"/>
          </p:cNvSpPr>
          <p:nvPr/>
        </p:nvSpPr>
        <p:spPr bwMode="auto">
          <a:xfrm>
            <a:off x="3810000" y="1981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Bioethik</a:t>
            </a:r>
          </a:p>
        </p:txBody>
      </p:sp>
      <p:sp>
        <p:nvSpPr>
          <p:cNvPr id="91141" name="Text Box 6"/>
          <p:cNvSpPr txBox="1">
            <a:spLocks noChangeArrowheads="1"/>
          </p:cNvSpPr>
          <p:nvPr/>
        </p:nvSpPr>
        <p:spPr bwMode="auto">
          <a:xfrm>
            <a:off x="381000" y="34290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Erkenntnistheorie</a:t>
            </a:r>
          </a:p>
        </p:txBody>
      </p:sp>
      <p:sp>
        <p:nvSpPr>
          <p:cNvPr id="91142" name="Text Box 7"/>
          <p:cNvSpPr txBox="1">
            <a:spLocks noChangeArrowheads="1"/>
          </p:cNvSpPr>
          <p:nvPr/>
        </p:nvSpPr>
        <p:spPr bwMode="auto">
          <a:xfrm>
            <a:off x="40386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Ethik</a:t>
            </a:r>
          </a:p>
        </p:txBody>
      </p:sp>
      <p:sp>
        <p:nvSpPr>
          <p:cNvPr id="91143" name="Text Box 8"/>
          <p:cNvSpPr txBox="1">
            <a:spLocks noChangeArrowheads="1"/>
          </p:cNvSpPr>
          <p:nvPr/>
        </p:nvSpPr>
        <p:spPr bwMode="auto">
          <a:xfrm>
            <a:off x="64008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Mäeutik</a:t>
            </a:r>
          </a:p>
        </p:txBody>
      </p:sp>
      <p:sp>
        <p:nvSpPr>
          <p:cNvPr id="91144" name="Text Box 9"/>
          <p:cNvSpPr txBox="1">
            <a:spLocks noChangeArrowheads="1"/>
          </p:cNvSpPr>
          <p:nvPr/>
        </p:nvSpPr>
        <p:spPr bwMode="auto">
          <a:xfrm>
            <a:off x="3962400" y="4876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Grundzüge</a:t>
            </a:r>
          </a:p>
        </p:txBody>
      </p:sp>
      <p:cxnSp>
        <p:nvCxnSpPr>
          <p:cNvPr id="91145" name="AutoShape 10"/>
          <p:cNvCxnSpPr>
            <a:cxnSpLocks noChangeShapeType="1"/>
            <a:stCxn id="91138" idx="2"/>
            <a:endCxn id="91139" idx="0"/>
          </p:cNvCxnSpPr>
          <p:nvPr/>
        </p:nvCxnSpPr>
        <p:spPr bwMode="auto">
          <a:xfrm>
            <a:off x="1905000" y="1371600"/>
            <a:ext cx="0" cy="609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46" name="AutoShape 11"/>
          <p:cNvCxnSpPr>
            <a:cxnSpLocks noChangeShapeType="1"/>
            <a:stCxn id="91139" idx="2"/>
            <a:endCxn id="91141" idx="0"/>
          </p:cNvCxnSpPr>
          <p:nvPr/>
        </p:nvCxnSpPr>
        <p:spPr bwMode="auto">
          <a:xfrm>
            <a:off x="1905000" y="2438400"/>
            <a:ext cx="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47" name="AutoShape 12"/>
          <p:cNvCxnSpPr>
            <a:cxnSpLocks noChangeShapeType="1"/>
            <a:stCxn id="91139" idx="2"/>
            <a:endCxn id="91142" idx="1"/>
          </p:cNvCxnSpPr>
          <p:nvPr/>
        </p:nvCxnSpPr>
        <p:spPr bwMode="auto">
          <a:xfrm>
            <a:off x="1905000" y="2438400"/>
            <a:ext cx="2133600" cy="1219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48" name="AutoShape 13"/>
          <p:cNvCxnSpPr>
            <a:cxnSpLocks noChangeShapeType="1"/>
            <a:stCxn id="91140" idx="2"/>
            <a:endCxn id="91142" idx="0"/>
          </p:cNvCxnSpPr>
          <p:nvPr/>
        </p:nvCxnSpPr>
        <p:spPr bwMode="auto">
          <a:xfrm>
            <a:off x="4686300" y="2438400"/>
            <a:ext cx="3810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49" name="AutoShape 14"/>
          <p:cNvCxnSpPr>
            <a:cxnSpLocks noChangeShapeType="1"/>
            <a:stCxn id="91141" idx="2"/>
            <a:endCxn id="91144" idx="1"/>
          </p:cNvCxnSpPr>
          <p:nvPr/>
        </p:nvCxnSpPr>
        <p:spPr bwMode="auto">
          <a:xfrm>
            <a:off x="1905000" y="3886200"/>
            <a:ext cx="2057400" cy="1219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50" name="AutoShape 15"/>
          <p:cNvCxnSpPr>
            <a:cxnSpLocks noChangeShapeType="1"/>
            <a:stCxn id="91142" idx="2"/>
            <a:endCxn id="91144" idx="0"/>
          </p:cNvCxnSpPr>
          <p:nvPr/>
        </p:nvCxnSpPr>
        <p:spPr bwMode="auto">
          <a:xfrm>
            <a:off x="4724400" y="3886200"/>
            <a:ext cx="190500" cy="990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51" name="AutoShape 16"/>
          <p:cNvCxnSpPr>
            <a:cxnSpLocks noChangeShapeType="1"/>
            <a:stCxn id="91143" idx="2"/>
            <a:endCxn id="91144" idx="3"/>
          </p:cNvCxnSpPr>
          <p:nvPr/>
        </p:nvCxnSpPr>
        <p:spPr bwMode="auto">
          <a:xfrm flipH="1">
            <a:off x="5867400" y="3886200"/>
            <a:ext cx="1219200" cy="1219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1152" name="Line 19"/>
          <p:cNvSpPr>
            <a:spLocks noChangeShapeType="1"/>
          </p:cNvSpPr>
          <p:nvPr/>
        </p:nvSpPr>
        <p:spPr bwMode="auto">
          <a:xfrm flipH="1">
            <a:off x="152400" y="1295400"/>
            <a:ext cx="609600" cy="12192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cxnSp>
        <p:nvCxnSpPr>
          <p:cNvPr id="91153" name="AutoShape 22"/>
          <p:cNvCxnSpPr>
            <a:cxnSpLocks noChangeShapeType="1"/>
            <a:stCxn id="91152" idx="1"/>
            <a:endCxn id="91141" idx="1"/>
          </p:cNvCxnSpPr>
          <p:nvPr/>
        </p:nvCxnSpPr>
        <p:spPr bwMode="auto">
          <a:xfrm>
            <a:off x="152400" y="2513013"/>
            <a:ext cx="228600" cy="1144587"/>
          </a:xfrm>
          <a:prstGeom prst="straightConnector1">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91154" name="Line 24"/>
          <p:cNvSpPr>
            <a:spLocks noChangeShapeType="1"/>
          </p:cNvSpPr>
          <p:nvPr/>
        </p:nvSpPr>
        <p:spPr bwMode="auto">
          <a:xfrm>
            <a:off x="2667000" y="1295400"/>
            <a:ext cx="1143000" cy="1143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91155" name="Line 25"/>
          <p:cNvSpPr>
            <a:spLocks noChangeShapeType="1"/>
          </p:cNvSpPr>
          <p:nvPr/>
        </p:nvSpPr>
        <p:spPr bwMode="auto">
          <a:xfrm>
            <a:off x="3810000" y="2438400"/>
            <a:ext cx="457200" cy="9906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1156" name="Line 27"/>
          <p:cNvSpPr>
            <a:spLocks noChangeShapeType="1"/>
          </p:cNvSpPr>
          <p:nvPr/>
        </p:nvSpPr>
        <p:spPr bwMode="auto">
          <a:xfrm>
            <a:off x="1905000" y="2438400"/>
            <a:ext cx="2133600" cy="24384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1157" name="Line 29"/>
          <p:cNvSpPr>
            <a:spLocks noChangeShapeType="1"/>
          </p:cNvSpPr>
          <p:nvPr/>
        </p:nvSpPr>
        <p:spPr bwMode="auto">
          <a:xfrm>
            <a:off x="4724400" y="2514600"/>
            <a:ext cx="838200" cy="914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91158" name="Line 30"/>
          <p:cNvSpPr>
            <a:spLocks noChangeShapeType="1"/>
          </p:cNvSpPr>
          <p:nvPr/>
        </p:nvSpPr>
        <p:spPr bwMode="auto">
          <a:xfrm flipH="1">
            <a:off x="5257800" y="3429000"/>
            <a:ext cx="304800" cy="13716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1159" name="Line 31"/>
          <p:cNvSpPr>
            <a:spLocks noChangeShapeType="1"/>
          </p:cNvSpPr>
          <p:nvPr/>
        </p:nvSpPr>
        <p:spPr bwMode="auto">
          <a:xfrm>
            <a:off x="2895600" y="1219200"/>
            <a:ext cx="3429000" cy="13716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91160" name="Line 32"/>
          <p:cNvSpPr>
            <a:spLocks noChangeShapeType="1"/>
          </p:cNvSpPr>
          <p:nvPr/>
        </p:nvSpPr>
        <p:spPr bwMode="auto">
          <a:xfrm flipH="1">
            <a:off x="5562600" y="2590800"/>
            <a:ext cx="762000" cy="2286000"/>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76200"/>
            <a:ext cx="7772400" cy="1143000"/>
          </a:xfrm>
        </p:spPr>
        <p:txBody>
          <a:bodyPr/>
          <a:lstStyle/>
          <a:p>
            <a:r>
              <a:rPr lang="de-DE" dirty="0">
                <a:latin typeface="Arial Black" charset="0"/>
              </a:rPr>
              <a:t>Die </a:t>
            </a:r>
            <a:r>
              <a:rPr lang="de-DE" dirty="0" err="1">
                <a:latin typeface="Arial Black" charset="0"/>
              </a:rPr>
              <a:t>connect</a:t>
            </a:r>
            <a:r>
              <a:rPr lang="de-DE" dirty="0">
                <a:latin typeface="Arial Black" charset="0"/>
              </a:rPr>
              <a:t> </a:t>
            </a:r>
            <a:r>
              <a:rPr lang="de-DE" dirty="0" err="1">
                <a:latin typeface="Arial Black" charset="0"/>
              </a:rPr>
              <a:t>by</a:t>
            </a:r>
            <a:r>
              <a:rPr lang="de-DE" dirty="0">
                <a:latin typeface="Arial Black" charset="0"/>
              </a:rPr>
              <a:t>-Klausel</a:t>
            </a:r>
          </a:p>
        </p:txBody>
      </p:sp>
      <p:sp>
        <p:nvSpPr>
          <p:cNvPr id="92163" name="Text Box 3"/>
          <p:cNvSpPr txBox="1">
            <a:spLocks noChangeArrowheads="1"/>
          </p:cNvSpPr>
          <p:nvPr/>
        </p:nvSpPr>
        <p:spPr bwMode="auto">
          <a:xfrm>
            <a:off x="152400" y="14478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03200">
              <a:defRPr sz="2400">
                <a:solidFill>
                  <a:schemeClr val="tx1"/>
                </a:solidFill>
                <a:latin typeface="Arial" charset="0"/>
                <a:ea typeface="ＭＳ Ｐゴシック" charset="0"/>
              </a:defRPr>
            </a:lvl1pPr>
            <a:lvl2pPr marL="742950" indent="-285750" defTabSz="203200">
              <a:defRPr sz="2400">
                <a:solidFill>
                  <a:schemeClr val="tx1"/>
                </a:solidFill>
                <a:latin typeface="Arial" charset="0"/>
                <a:ea typeface="ＭＳ Ｐゴシック" charset="0"/>
              </a:defRPr>
            </a:lvl2pPr>
            <a:lvl3pPr marL="1143000" indent="-228600" defTabSz="203200">
              <a:defRPr sz="2400">
                <a:solidFill>
                  <a:schemeClr val="tx1"/>
                </a:solidFill>
                <a:latin typeface="Arial" charset="0"/>
                <a:ea typeface="ＭＳ Ｐゴシック" charset="0"/>
              </a:defRPr>
            </a:lvl3pPr>
            <a:lvl4pPr marL="1600200" indent="-228600" defTabSz="203200">
              <a:defRPr sz="2400">
                <a:solidFill>
                  <a:schemeClr val="tx1"/>
                </a:solidFill>
                <a:latin typeface="Arial" charset="0"/>
                <a:ea typeface="ＭＳ Ｐゴシック" charset="0"/>
              </a:defRPr>
            </a:lvl4pPr>
            <a:lvl5pPr marL="2057400" indent="-228600" defTabSz="203200">
              <a:defRPr sz="2400">
                <a:solidFill>
                  <a:schemeClr val="tx1"/>
                </a:solidFill>
                <a:latin typeface="Arial" charset="0"/>
                <a:ea typeface="ＭＳ Ｐゴシック" charset="0"/>
              </a:defRPr>
            </a:lvl5pPr>
            <a:lvl6pPr marL="2514600" indent="-228600" algn="ctr" defTabSz="2032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2032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2032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2032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dirty="0" err="1">
                <a:latin typeface="Tahoma" charset="0"/>
              </a:rPr>
              <a:t>select</a:t>
            </a:r>
            <a:r>
              <a:rPr lang="de-DE" b="1" dirty="0">
                <a:latin typeface="Tahoma" charset="0"/>
              </a:rPr>
              <a:t> </a:t>
            </a:r>
            <a:r>
              <a:rPr lang="de-DE" dirty="0">
                <a:latin typeface="Tahoma" charset="0"/>
              </a:rPr>
              <a:t>Titel</a:t>
            </a:r>
          </a:p>
          <a:p>
            <a:pPr algn="l" eaLnBrk="1" hangingPunct="1">
              <a:spcBef>
                <a:spcPct val="50000"/>
              </a:spcBef>
            </a:pPr>
            <a:r>
              <a:rPr lang="de-DE" b="1" dirty="0" err="1">
                <a:latin typeface="Tahoma" charset="0"/>
              </a:rPr>
              <a:t>from</a:t>
            </a:r>
            <a:r>
              <a:rPr lang="de-DE" dirty="0">
                <a:latin typeface="Tahoma" charset="0"/>
              </a:rPr>
              <a:t> Vorlesungen</a:t>
            </a:r>
          </a:p>
          <a:p>
            <a:pPr algn="l" eaLnBrk="1" hangingPunct="1">
              <a:spcBef>
                <a:spcPct val="50000"/>
              </a:spcBef>
            </a:pPr>
            <a:r>
              <a:rPr lang="de-DE" b="1" dirty="0" err="1">
                <a:latin typeface="Tahoma" charset="0"/>
              </a:rPr>
              <a:t>where</a:t>
            </a:r>
            <a:r>
              <a:rPr lang="de-DE" dirty="0">
                <a:latin typeface="Tahoma" charset="0"/>
              </a:rPr>
              <a:t> </a:t>
            </a:r>
            <a:r>
              <a:rPr lang="de-DE" dirty="0" err="1">
                <a:latin typeface="Tahoma" charset="0"/>
              </a:rPr>
              <a:t>VorlNr</a:t>
            </a:r>
            <a:r>
              <a:rPr lang="de-DE" dirty="0">
                <a:latin typeface="Tahoma" charset="0"/>
              </a:rPr>
              <a:t> </a:t>
            </a:r>
            <a:r>
              <a:rPr lang="de-DE" b="1" dirty="0">
                <a:latin typeface="Tahoma" charset="0"/>
              </a:rPr>
              <a:t>in</a:t>
            </a:r>
            <a:r>
              <a:rPr lang="de-DE" dirty="0">
                <a:latin typeface="Tahoma" charset="0"/>
              </a:rPr>
              <a:t> (</a:t>
            </a:r>
            <a:r>
              <a:rPr lang="de-DE" b="1" dirty="0" err="1">
                <a:latin typeface="Tahoma" charset="0"/>
              </a:rPr>
              <a:t>select</a:t>
            </a:r>
            <a:r>
              <a:rPr lang="de-DE" dirty="0">
                <a:latin typeface="Tahoma" charset="0"/>
              </a:rPr>
              <a:t> Vorgänger</a:t>
            </a:r>
          </a:p>
          <a:p>
            <a:pPr algn="l" eaLnBrk="1" hangingPunct="1">
              <a:spcBef>
                <a:spcPct val="50000"/>
              </a:spcBef>
            </a:pPr>
            <a:r>
              <a:rPr lang="de-DE" dirty="0">
                <a:latin typeface="Tahoma" charset="0"/>
              </a:rPr>
              <a:t>											</a:t>
            </a:r>
            <a:r>
              <a:rPr lang="de-DE" b="1" dirty="0" err="1">
                <a:latin typeface="Tahoma" charset="0"/>
              </a:rPr>
              <a:t>from</a:t>
            </a:r>
            <a:r>
              <a:rPr lang="de-DE" dirty="0">
                <a:latin typeface="Tahoma" charset="0"/>
              </a:rPr>
              <a:t>	voraussetzen</a:t>
            </a:r>
          </a:p>
          <a:p>
            <a:pPr algn="l" eaLnBrk="1" hangingPunct="1">
              <a:spcBef>
                <a:spcPct val="50000"/>
              </a:spcBef>
            </a:pPr>
            <a:r>
              <a:rPr lang="de-DE" dirty="0">
                <a:latin typeface="Tahoma" charset="0"/>
              </a:rPr>
              <a:t>											</a:t>
            </a:r>
            <a:r>
              <a:rPr lang="de-DE" b="1" dirty="0" err="1">
                <a:latin typeface="Tahoma" charset="0"/>
              </a:rPr>
              <a:t>connect</a:t>
            </a:r>
            <a:r>
              <a:rPr lang="de-DE" b="1" dirty="0">
                <a:latin typeface="Tahoma" charset="0"/>
              </a:rPr>
              <a:t> </a:t>
            </a:r>
            <a:r>
              <a:rPr lang="de-DE" b="1" dirty="0" err="1">
                <a:latin typeface="Tahoma" charset="0"/>
              </a:rPr>
              <a:t>by</a:t>
            </a:r>
            <a:r>
              <a:rPr lang="de-DE" dirty="0">
                <a:latin typeface="Tahoma" charset="0"/>
              </a:rPr>
              <a:t> Nachfolger=	</a:t>
            </a:r>
            <a:r>
              <a:rPr lang="de-DE" b="1" dirty="0" err="1">
                <a:latin typeface="Tahoma" charset="0"/>
              </a:rPr>
              <a:t>prior</a:t>
            </a:r>
            <a:r>
              <a:rPr lang="de-DE" dirty="0">
                <a:latin typeface="Tahoma" charset="0"/>
              </a:rPr>
              <a:t> Vorgänger</a:t>
            </a:r>
          </a:p>
          <a:p>
            <a:pPr algn="l" eaLnBrk="1" hangingPunct="1">
              <a:spcBef>
                <a:spcPct val="50000"/>
              </a:spcBef>
            </a:pPr>
            <a:r>
              <a:rPr lang="de-DE" dirty="0">
                <a:latin typeface="Tahoma" charset="0"/>
              </a:rPr>
              <a:t>											</a:t>
            </a:r>
            <a:r>
              <a:rPr lang="de-DE" b="1" dirty="0" err="1">
                <a:latin typeface="Tahoma" charset="0"/>
              </a:rPr>
              <a:t>start</a:t>
            </a:r>
            <a:r>
              <a:rPr lang="de-DE" b="1" dirty="0">
                <a:latin typeface="Tahoma" charset="0"/>
              </a:rPr>
              <a:t> </a:t>
            </a:r>
            <a:r>
              <a:rPr lang="de-DE" b="1" dirty="0" err="1">
                <a:latin typeface="Tahoma" charset="0"/>
              </a:rPr>
              <a:t>with</a:t>
            </a:r>
            <a:r>
              <a:rPr lang="de-DE" dirty="0">
                <a:latin typeface="Tahoma" charset="0"/>
              </a:rPr>
              <a:t> Nachfolger= (</a:t>
            </a:r>
            <a:r>
              <a:rPr lang="de-DE" b="1" dirty="0" err="1">
                <a:latin typeface="Tahoma" charset="0"/>
              </a:rPr>
              <a:t>select</a:t>
            </a:r>
            <a:r>
              <a:rPr lang="de-DE" dirty="0">
                <a:latin typeface="Tahoma" charset="0"/>
              </a:rPr>
              <a:t> </a:t>
            </a:r>
            <a:r>
              <a:rPr lang="de-DE" dirty="0" err="1">
                <a:latin typeface="Tahoma" charset="0"/>
              </a:rPr>
              <a:t>VorlNr</a:t>
            </a:r>
            <a:endParaRPr lang="de-DE" dirty="0">
              <a:latin typeface="Tahoma" charset="0"/>
            </a:endParaRPr>
          </a:p>
          <a:p>
            <a:pPr algn="l" eaLnBrk="1" hangingPunct="1">
              <a:spcBef>
                <a:spcPct val="50000"/>
              </a:spcBef>
            </a:pPr>
            <a:r>
              <a:rPr lang="de-DE" dirty="0">
                <a:latin typeface="Tahoma" charset="0"/>
              </a:rPr>
              <a:t>																											</a:t>
            </a:r>
            <a:r>
              <a:rPr lang="de-DE" b="1" dirty="0" err="1">
                <a:latin typeface="Tahoma" charset="0"/>
              </a:rPr>
              <a:t>from</a:t>
            </a:r>
            <a:r>
              <a:rPr lang="de-DE" dirty="0">
                <a:latin typeface="Tahoma" charset="0"/>
              </a:rPr>
              <a:t> Vorlesungen</a:t>
            </a:r>
          </a:p>
          <a:p>
            <a:pPr algn="l" eaLnBrk="1" hangingPunct="1">
              <a:spcBef>
                <a:spcPct val="50000"/>
              </a:spcBef>
            </a:pPr>
            <a:r>
              <a:rPr lang="de-DE" dirty="0">
                <a:latin typeface="Tahoma" charset="0"/>
              </a:rPr>
              <a:t>																											</a:t>
            </a:r>
            <a:r>
              <a:rPr lang="de-DE" b="1" dirty="0" err="1">
                <a:latin typeface="Tahoma" charset="0"/>
              </a:rPr>
              <a:t>where</a:t>
            </a:r>
            <a:r>
              <a:rPr lang="de-DE" b="1" dirty="0">
                <a:latin typeface="Tahoma" charset="0"/>
              </a:rPr>
              <a:t> </a:t>
            </a:r>
            <a:r>
              <a:rPr lang="de-DE" dirty="0">
                <a:latin typeface="Tahoma" charset="0"/>
              </a:rPr>
              <a:t>Titel= `Der 																														</a:t>
            </a:r>
            <a:r>
              <a:rPr lang="de-DE" dirty="0" smtClean="0">
                <a:latin typeface="Tahoma" charset="0"/>
              </a:rPr>
              <a:t>                                                     Wiener </a:t>
            </a:r>
            <a:r>
              <a:rPr lang="de-DE" dirty="0">
                <a:latin typeface="Tahoma" charset="0"/>
              </a:rPr>
              <a:t>Kreis´));</a:t>
            </a:r>
          </a:p>
        </p:txBody>
      </p:sp>
      <p:sp>
        <p:nvSpPr>
          <p:cNvPr id="2" name="Wolkenförmige Legende 1"/>
          <p:cNvSpPr/>
          <p:nvPr/>
        </p:nvSpPr>
        <p:spPr bwMode="auto">
          <a:xfrm>
            <a:off x="179512" y="5229200"/>
            <a:ext cx="3528392" cy="864096"/>
          </a:xfrm>
          <a:prstGeom prst="cloudCallout">
            <a:avLst>
              <a:gd name="adj1" fmla="val 24437"/>
              <a:gd name="adj2" fmla="val -114125"/>
            </a:avLst>
          </a:prstGeom>
          <a:solidFill>
            <a:schemeClr val="accent1"/>
          </a:solidFill>
          <a:ln w="38100" cap="flat" cmpd="sng" algn="ctr">
            <a:solidFill>
              <a:schemeClr val="tx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Oracle-spezifisch</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575" name="Group 95"/>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639" name="Group 159"/>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790" name="Group 310"/>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54" name="Group 374"/>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85" name="Group 405"/>
          <p:cNvGraphicFramePr>
            <a:graphicFrameLocks noGrp="1"/>
          </p:cNvGraphicFramePr>
          <p:nvPr/>
        </p:nvGraphicFramePr>
        <p:xfrm>
          <a:off x="4284663" y="765175"/>
          <a:ext cx="3657600" cy="3621024"/>
        </p:xfrm>
        <a:graphic>
          <a:graphicData uri="http://schemas.openxmlformats.org/drawingml/2006/table">
            <a:tbl>
              <a:tblPr/>
              <a:tblGrid>
                <a:gridCol w="700087"/>
                <a:gridCol w="1673225"/>
                <a:gridCol w="479425"/>
                <a:gridCol w="804863"/>
              </a:tblGrid>
              <a:tr h="0">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Vorlesungen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VorlNr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Titel</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SWS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gelesenVon</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Grundzüge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Erkenntnistheorie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Mäeutik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Logik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2125</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Wissenschaftstheorie</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Bioethik</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2126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Der Wiener Kreis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58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5022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Glaube und Wissen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2134</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4630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Die 3 Kritiken</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4</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2137</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949" name="Group 469"/>
          <p:cNvGraphicFramePr>
            <a:graphicFrameLocks noGrp="1"/>
          </p:cNvGraphicFramePr>
          <p:nvPr/>
        </p:nvGraphicFramePr>
        <p:xfrm>
          <a:off x="827088" y="2636838"/>
          <a:ext cx="2133600" cy="2578608"/>
        </p:xfrm>
        <a:graphic>
          <a:graphicData uri="http://schemas.openxmlformats.org/drawingml/2006/table">
            <a:tbl>
              <a:tblPr/>
              <a:tblGrid>
                <a:gridCol w="1023937"/>
                <a:gridCol w="1109663"/>
              </a:tblGrid>
              <a:tr h="228600">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600" b="1" i="0" u="none" strike="noStrike" cap="none" normalizeH="0" baseline="0">
                          <a:ln>
                            <a:noFill/>
                          </a:ln>
                          <a:solidFill>
                            <a:schemeClr val="tx2"/>
                          </a:solidFill>
                          <a:effectLst/>
                          <a:latin typeface="Tahoma" charset="0"/>
                          <a:ea typeface="ＭＳ Ｐゴシック" charset="0"/>
                        </a:rPr>
                        <a:t>voraussetzen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1"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400" b="0" i="0" u="none" strike="noStrike" cap="none" normalizeH="0" baseline="0">
                          <a:ln>
                            <a:noFill/>
                          </a:ln>
                          <a:solidFill>
                            <a:schemeClr val="tx1"/>
                          </a:solidFill>
                          <a:effectLst/>
                          <a:latin typeface="Tahoma" charset="0"/>
                          <a:ea typeface="ＭＳ Ｐゴシック" charset="0"/>
                        </a:rPr>
                        <a:t>5259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16"/>
          <p:cNvGrpSpPr>
            <a:grpSpLocks/>
          </p:cNvGrpSpPr>
          <p:nvPr/>
        </p:nvGrpSpPr>
        <p:grpSpPr bwMode="auto">
          <a:xfrm>
            <a:off x="395288" y="908050"/>
            <a:ext cx="7391400" cy="4967288"/>
            <a:chOff x="240" y="576"/>
            <a:chExt cx="4656" cy="3129"/>
          </a:xfrm>
        </p:grpSpPr>
        <p:sp>
          <p:nvSpPr>
            <p:cNvPr id="94211" name="Text Box 2"/>
            <p:cNvSpPr txBox="1">
              <a:spLocks noChangeArrowheads="1"/>
            </p:cNvSpPr>
            <p:nvPr/>
          </p:nvSpPr>
          <p:spPr bwMode="auto">
            <a:xfrm>
              <a:off x="240" y="576"/>
              <a:ext cx="19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Der Wiener Kreis 5259</a:t>
              </a:r>
            </a:p>
          </p:txBody>
        </p:sp>
        <p:sp>
          <p:nvSpPr>
            <p:cNvPr id="94212" name="Text Box 3"/>
            <p:cNvSpPr txBox="1">
              <a:spLocks noChangeArrowheads="1"/>
            </p:cNvSpPr>
            <p:nvPr/>
          </p:nvSpPr>
          <p:spPr bwMode="auto">
            <a:xfrm>
              <a:off x="240" y="1248"/>
              <a:ext cx="19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Wissenschaftstheorie 5052</a:t>
              </a:r>
            </a:p>
          </p:txBody>
        </p:sp>
        <p:sp>
          <p:nvSpPr>
            <p:cNvPr id="94213" name="Text Box 4"/>
            <p:cNvSpPr txBox="1">
              <a:spLocks noChangeArrowheads="1"/>
            </p:cNvSpPr>
            <p:nvPr/>
          </p:nvSpPr>
          <p:spPr bwMode="auto">
            <a:xfrm>
              <a:off x="2448" y="1248"/>
              <a:ext cx="110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Bioethik 5216</a:t>
              </a:r>
            </a:p>
          </p:txBody>
        </p:sp>
        <p:sp>
          <p:nvSpPr>
            <p:cNvPr id="94214" name="Text Box 5"/>
            <p:cNvSpPr txBox="1">
              <a:spLocks noChangeArrowheads="1"/>
            </p:cNvSpPr>
            <p:nvPr/>
          </p:nvSpPr>
          <p:spPr bwMode="auto">
            <a:xfrm>
              <a:off x="240" y="2160"/>
              <a:ext cx="192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Erkenntnistheorie</a:t>
              </a:r>
            </a:p>
            <a:p>
              <a:pPr algn="l" eaLnBrk="1" hangingPunct="1">
                <a:spcBef>
                  <a:spcPct val="50000"/>
                </a:spcBef>
              </a:pPr>
              <a:r>
                <a:rPr lang="de-DE">
                  <a:latin typeface="Tahoma" charset="0"/>
                </a:rPr>
                <a:t>5043 </a:t>
              </a:r>
            </a:p>
          </p:txBody>
        </p:sp>
        <p:sp>
          <p:nvSpPr>
            <p:cNvPr id="94215" name="Text Box 6"/>
            <p:cNvSpPr txBox="1">
              <a:spLocks noChangeArrowheads="1"/>
            </p:cNvSpPr>
            <p:nvPr/>
          </p:nvSpPr>
          <p:spPr bwMode="auto">
            <a:xfrm>
              <a:off x="2544" y="2160"/>
              <a:ext cx="8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Ethik    5041</a:t>
              </a:r>
            </a:p>
          </p:txBody>
        </p:sp>
        <p:sp>
          <p:nvSpPr>
            <p:cNvPr id="94216" name="Text Box 7"/>
            <p:cNvSpPr txBox="1">
              <a:spLocks noChangeArrowheads="1"/>
            </p:cNvSpPr>
            <p:nvPr/>
          </p:nvSpPr>
          <p:spPr bwMode="auto">
            <a:xfrm>
              <a:off x="4032" y="2160"/>
              <a:ext cx="8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Mäeutik 5049 </a:t>
              </a:r>
            </a:p>
          </p:txBody>
        </p:sp>
        <p:sp>
          <p:nvSpPr>
            <p:cNvPr id="94217" name="Text Box 8"/>
            <p:cNvSpPr txBox="1">
              <a:spLocks noChangeArrowheads="1"/>
            </p:cNvSpPr>
            <p:nvPr/>
          </p:nvSpPr>
          <p:spPr bwMode="auto">
            <a:xfrm>
              <a:off x="2496" y="3072"/>
              <a:ext cx="12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Grundzüge</a:t>
              </a:r>
            </a:p>
            <a:p>
              <a:pPr algn="l" eaLnBrk="1" hangingPunct="1">
                <a:spcBef>
                  <a:spcPct val="50000"/>
                </a:spcBef>
              </a:pPr>
              <a:r>
                <a:rPr lang="de-DE">
                  <a:latin typeface="Tahoma" charset="0"/>
                </a:rPr>
                <a:t>5001</a:t>
              </a:r>
            </a:p>
          </p:txBody>
        </p:sp>
        <p:cxnSp>
          <p:nvCxnSpPr>
            <p:cNvPr id="94218" name="AutoShape 9"/>
            <p:cNvCxnSpPr>
              <a:cxnSpLocks noChangeShapeType="1"/>
              <a:stCxn id="94211" idx="2"/>
              <a:endCxn id="94212" idx="0"/>
            </p:cNvCxnSpPr>
            <p:nvPr/>
          </p:nvCxnSpPr>
          <p:spPr bwMode="auto">
            <a:xfrm>
              <a:off x="1200" y="864"/>
              <a:ext cx="0" cy="38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4219" name="AutoShape 10"/>
            <p:cNvCxnSpPr>
              <a:cxnSpLocks noChangeShapeType="1"/>
              <a:stCxn id="94212" idx="2"/>
              <a:endCxn id="94214" idx="0"/>
            </p:cNvCxnSpPr>
            <p:nvPr/>
          </p:nvCxnSpPr>
          <p:spPr bwMode="auto">
            <a:xfrm>
              <a:off x="1200" y="1536"/>
              <a:ext cx="0"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4220" name="AutoShape 11"/>
            <p:cNvCxnSpPr>
              <a:cxnSpLocks noChangeShapeType="1"/>
              <a:stCxn id="94212" idx="2"/>
              <a:endCxn id="94215" idx="1"/>
            </p:cNvCxnSpPr>
            <p:nvPr/>
          </p:nvCxnSpPr>
          <p:spPr bwMode="auto">
            <a:xfrm>
              <a:off x="1200" y="1536"/>
              <a:ext cx="1344" cy="76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4221" name="AutoShape 12"/>
            <p:cNvCxnSpPr>
              <a:cxnSpLocks noChangeShapeType="1"/>
              <a:stCxn id="94213" idx="2"/>
              <a:endCxn id="94215" idx="0"/>
            </p:cNvCxnSpPr>
            <p:nvPr/>
          </p:nvCxnSpPr>
          <p:spPr bwMode="auto">
            <a:xfrm flipH="1">
              <a:off x="2976" y="1536"/>
              <a:ext cx="24"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4222" name="AutoShape 13"/>
            <p:cNvCxnSpPr>
              <a:cxnSpLocks noChangeShapeType="1"/>
              <a:stCxn id="94214" idx="2"/>
              <a:endCxn id="94217" idx="1"/>
            </p:cNvCxnSpPr>
            <p:nvPr/>
          </p:nvCxnSpPr>
          <p:spPr bwMode="auto">
            <a:xfrm>
              <a:off x="1200" y="2448"/>
              <a:ext cx="1296" cy="76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4223" name="AutoShape 14"/>
            <p:cNvCxnSpPr>
              <a:cxnSpLocks noChangeShapeType="1"/>
              <a:stCxn id="94215" idx="2"/>
              <a:endCxn id="94217" idx="0"/>
            </p:cNvCxnSpPr>
            <p:nvPr/>
          </p:nvCxnSpPr>
          <p:spPr bwMode="auto">
            <a:xfrm>
              <a:off x="2976" y="2448"/>
              <a:ext cx="120"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4224" name="AutoShape 15"/>
            <p:cNvCxnSpPr>
              <a:cxnSpLocks noChangeShapeType="1"/>
              <a:stCxn id="94216" idx="2"/>
              <a:endCxn id="94217" idx="3"/>
            </p:cNvCxnSpPr>
            <p:nvPr/>
          </p:nvCxnSpPr>
          <p:spPr bwMode="auto">
            <a:xfrm flipH="1">
              <a:off x="3696" y="2448"/>
              <a:ext cx="768" cy="76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88" name="Group 64"/>
          <p:cNvGraphicFramePr>
            <a:graphicFrameLocks noGrp="1"/>
          </p:cNvGraphicFramePr>
          <p:nvPr/>
        </p:nvGraphicFramePr>
        <p:xfrm>
          <a:off x="2743200" y="1066800"/>
          <a:ext cx="3505200" cy="2103119"/>
        </p:xfrm>
        <a:graphic>
          <a:graphicData uri="http://schemas.openxmlformats.org/drawingml/2006/table">
            <a:tbl>
              <a:tblPr/>
              <a:tblGrid>
                <a:gridCol w="3505200"/>
              </a:tblGrid>
              <a:tr h="3032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2400" b="0" i="0" u="none" strike="noStrike" cap="none" normalizeH="0" baseline="0">
                        <a:ln>
                          <a:noFill/>
                        </a:ln>
                        <a:solidFill>
                          <a:schemeClr val="tx2"/>
                        </a:solidFill>
                        <a:effectLst/>
                        <a:latin typeface="Tahoma" charset="0"/>
                        <a:ea typeface="ＭＳ Ｐゴシック" charset="0"/>
                      </a:endParaRP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032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Grundzüge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Ethik</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Erkenntnistheorie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Wissenschaftstheorie</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de-DE">
                <a:latin typeface="Arial Black" charset="0"/>
              </a:rPr>
              <a:t>Veränderungen am Datenbestand</a:t>
            </a:r>
          </a:p>
        </p:txBody>
      </p:sp>
      <p:sp>
        <p:nvSpPr>
          <p:cNvPr id="4101" name="Text Box 3"/>
          <p:cNvSpPr txBox="1">
            <a:spLocks noChangeArrowheads="1"/>
          </p:cNvSpPr>
          <p:nvPr/>
        </p:nvSpPr>
        <p:spPr bwMode="auto">
          <a:xfrm>
            <a:off x="0" y="1524000"/>
            <a:ext cx="9144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solidFill>
                  <a:srgbClr val="CC0099"/>
                </a:solidFill>
                <a:latin typeface="Tahoma" charset="0"/>
              </a:rPr>
              <a:t>Löschen von Tupeln</a:t>
            </a:r>
          </a:p>
          <a:p>
            <a:pPr algn="l" eaLnBrk="1" hangingPunct="1">
              <a:spcBef>
                <a:spcPct val="50000"/>
              </a:spcBef>
            </a:pPr>
            <a:r>
              <a:rPr lang="de-DE" b="1">
                <a:latin typeface="Tahoma" charset="0"/>
              </a:rPr>
              <a:t>delete</a:t>
            </a:r>
            <a:r>
              <a:rPr lang="de-DE">
                <a:latin typeface="Tahoma" charset="0"/>
              </a:rPr>
              <a:t> Studenten</a:t>
            </a:r>
          </a:p>
          <a:p>
            <a:pPr algn="l" eaLnBrk="1" hangingPunct="1">
              <a:spcBef>
                <a:spcPct val="50000"/>
              </a:spcBef>
            </a:pPr>
            <a:r>
              <a:rPr lang="de-DE" b="1">
                <a:latin typeface="Tahoma" charset="0"/>
              </a:rPr>
              <a:t>where</a:t>
            </a:r>
            <a:r>
              <a:rPr lang="de-DE">
                <a:latin typeface="Tahoma" charset="0"/>
              </a:rPr>
              <a:t> Semester &gt; 13;</a:t>
            </a:r>
          </a:p>
          <a:p>
            <a:pPr algn="l" eaLnBrk="1" hangingPunct="1">
              <a:spcBef>
                <a:spcPct val="50000"/>
              </a:spcBef>
            </a:pPr>
            <a:endParaRPr lang="de-DE">
              <a:solidFill>
                <a:srgbClr val="CC0099"/>
              </a:solidFill>
              <a:latin typeface="Tahoma" charset="0"/>
            </a:endParaRPr>
          </a:p>
          <a:p>
            <a:pPr algn="l" eaLnBrk="1" hangingPunct="1">
              <a:spcBef>
                <a:spcPct val="50000"/>
              </a:spcBef>
            </a:pPr>
            <a:endParaRPr lang="de-DE">
              <a:solidFill>
                <a:srgbClr val="CC0099"/>
              </a:solidFill>
              <a:latin typeface="Tahoma" charset="0"/>
            </a:endParaRPr>
          </a:p>
          <a:p>
            <a:pPr algn="l" eaLnBrk="1" hangingPunct="1">
              <a:spcBef>
                <a:spcPct val="50000"/>
              </a:spcBef>
            </a:pPr>
            <a:r>
              <a:rPr lang="de-DE">
                <a:solidFill>
                  <a:srgbClr val="CC0099"/>
                </a:solidFill>
                <a:latin typeface="Tahoma" charset="0"/>
              </a:rPr>
              <a:t>Verändern von Tupeln</a:t>
            </a:r>
          </a:p>
          <a:p>
            <a:pPr algn="l" eaLnBrk="1" hangingPunct="1">
              <a:spcBef>
                <a:spcPct val="50000"/>
              </a:spcBef>
            </a:pPr>
            <a:r>
              <a:rPr lang="de-DE" b="1">
                <a:latin typeface="Tahoma" charset="0"/>
              </a:rPr>
              <a:t>update</a:t>
            </a:r>
            <a:r>
              <a:rPr lang="de-DE">
                <a:latin typeface="Tahoma" charset="0"/>
              </a:rPr>
              <a:t> Studenten</a:t>
            </a:r>
          </a:p>
          <a:p>
            <a:pPr algn="l" eaLnBrk="1" hangingPunct="1">
              <a:spcBef>
                <a:spcPct val="50000"/>
              </a:spcBef>
            </a:pPr>
            <a:r>
              <a:rPr lang="de-DE">
                <a:latin typeface="Tahoma" charset="0"/>
              </a:rPr>
              <a:t>	</a:t>
            </a:r>
            <a:r>
              <a:rPr lang="de-DE" b="1">
                <a:latin typeface="Tahoma" charset="0"/>
              </a:rPr>
              <a:t>set</a:t>
            </a:r>
            <a:r>
              <a:rPr lang="de-DE">
                <a:latin typeface="Tahoma" charset="0"/>
              </a:rPr>
              <a:t> Semester= Semester + 1;</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atin typeface="Arial Black" charset="0"/>
              </a:rPr>
              <a:t>Rekursion in Prolog/Datalog</a:t>
            </a:r>
          </a:p>
        </p:txBody>
      </p:sp>
      <p:sp>
        <p:nvSpPr>
          <p:cNvPr id="96259" name="Rectangle 3"/>
          <p:cNvSpPr>
            <a:spLocks noGrp="1" noChangeArrowheads="1"/>
          </p:cNvSpPr>
          <p:nvPr>
            <p:ph type="body" idx="1"/>
          </p:nvPr>
        </p:nvSpPr>
        <p:spPr/>
        <p:txBody>
          <a:bodyPr/>
          <a:lstStyle/>
          <a:p>
            <a:pPr>
              <a:lnSpc>
                <a:spcPct val="80000"/>
              </a:lnSpc>
              <a:buFont typeface="Webdings" charset="0"/>
              <a:buNone/>
            </a:pPr>
            <a:r>
              <a:rPr lang="de-DE">
                <a:latin typeface="Tahoma" charset="0"/>
              </a:rPr>
              <a:t>                              5</a:t>
            </a:r>
          </a:p>
          <a:p>
            <a:pPr>
              <a:lnSpc>
                <a:spcPct val="80000"/>
              </a:lnSpc>
              <a:buFont typeface="Webdings" charset="0"/>
              <a:buNone/>
            </a:pPr>
            <a:r>
              <a:rPr lang="de-DE">
                <a:latin typeface="Tahoma" charset="0"/>
              </a:rPr>
              <a:t>1 --&gt; 2 --&gt; 3 --&gt; 4 ´</a:t>
            </a:r>
          </a:p>
          <a:p>
            <a:pPr>
              <a:lnSpc>
                <a:spcPct val="80000"/>
              </a:lnSpc>
              <a:buFont typeface="Webdings" charset="0"/>
              <a:buNone/>
            </a:pPr>
            <a:r>
              <a:rPr lang="de-DE">
                <a:latin typeface="Tahoma" charset="0"/>
              </a:rPr>
              <a:t>                 |          `6--&gt;7</a:t>
            </a:r>
          </a:p>
          <a:p>
            <a:pPr>
              <a:lnSpc>
                <a:spcPct val="80000"/>
              </a:lnSpc>
              <a:buFont typeface="Webdings" charset="0"/>
              <a:buNone/>
            </a:pPr>
            <a:r>
              <a:rPr lang="de-DE">
                <a:latin typeface="Tahoma" charset="0"/>
              </a:rPr>
              <a:t>                 |_______|</a:t>
            </a:r>
          </a:p>
          <a:p>
            <a:pPr>
              <a:lnSpc>
                <a:spcPct val="80000"/>
              </a:lnSpc>
              <a:buFont typeface="Webdings" charset="0"/>
              <a:buNone/>
            </a:pPr>
            <a:endParaRPr lang="de-DE">
              <a:latin typeface="Tahoma" charset="0"/>
            </a:endParaRPr>
          </a:p>
          <a:p>
            <a:pPr>
              <a:lnSpc>
                <a:spcPct val="80000"/>
              </a:lnSpc>
            </a:pPr>
            <a:r>
              <a:rPr lang="de-DE">
                <a:latin typeface="Tahoma" charset="0"/>
              </a:rPr>
              <a:t>kante(1,2).</a:t>
            </a:r>
          </a:p>
          <a:p>
            <a:pPr>
              <a:lnSpc>
                <a:spcPct val="80000"/>
              </a:lnSpc>
            </a:pPr>
            <a:r>
              <a:rPr lang="de-DE">
                <a:latin typeface="Tahoma" charset="0"/>
              </a:rPr>
              <a:t>kante(2,3).</a:t>
            </a:r>
          </a:p>
          <a:p>
            <a:pPr>
              <a:lnSpc>
                <a:spcPct val="80000"/>
              </a:lnSpc>
            </a:pPr>
            <a:r>
              <a:rPr lang="de-DE">
                <a:latin typeface="Tahoma" charset="0"/>
              </a:rPr>
              <a:t>kante(3,4).</a:t>
            </a:r>
          </a:p>
          <a:p>
            <a:pPr>
              <a:lnSpc>
                <a:spcPct val="80000"/>
              </a:lnSpc>
            </a:pPr>
            <a:r>
              <a:rPr lang="de-DE">
                <a:latin typeface="Tahoma" charset="0"/>
              </a:rPr>
              <a:t>kante(4,5).</a:t>
            </a:r>
          </a:p>
          <a:p>
            <a:pPr>
              <a:lnSpc>
                <a:spcPct val="80000"/>
              </a:lnSpc>
            </a:pPr>
            <a:r>
              <a:rPr lang="de-DE">
                <a:latin typeface="Tahoma" charset="0"/>
              </a:rPr>
              <a:t>kante(4,6).</a:t>
            </a:r>
          </a:p>
          <a:p>
            <a:pPr>
              <a:lnSpc>
                <a:spcPct val="80000"/>
              </a:lnSpc>
            </a:pPr>
            <a:r>
              <a:rPr lang="de-DE">
                <a:latin typeface="Tahoma" charset="0"/>
              </a:rPr>
              <a:t>kante(6,7).</a:t>
            </a:r>
          </a:p>
          <a:p>
            <a:pPr>
              <a:lnSpc>
                <a:spcPct val="80000"/>
              </a:lnSpc>
            </a:pPr>
            <a:r>
              <a:rPr lang="de-DE">
                <a:latin typeface="Tahoma" charset="0"/>
              </a:rPr>
              <a:t>kante(3,6).</a:t>
            </a:r>
          </a:p>
          <a:p>
            <a:pPr>
              <a:lnSpc>
                <a:spcPct val="80000"/>
              </a:lnSpc>
              <a:buFont typeface="Webdings" charset="0"/>
              <a:buNone/>
            </a:pPr>
            <a:endParaRPr lang="de-DE">
              <a:latin typeface="Tahoma" charset="0"/>
            </a:endParaRPr>
          </a:p>
          <a:p>
            <a:pPr>
              <a:lnSpc>
                <a:spcPct val="80000"/>
              </a:lnSpc>
            </a:pPr>
            <a:r>
              <a:rPr lang="de-DE">
                <a:latin typeface="Tahoma" charset="0"/>
              </a:rPr>
              <a:t>pfad(V,N) :- kante(V,N).</a:t>
            </a:r>
          </a:p>
          <a:p>
            <a:pPr>
              <a:lnSpc>
                <a:spcPct val="80000"/>
              </a:lnSpc>
            </a:pPr>
            <a:r>
              <a:rPr lang="de-DE">
                <a:latin typeface="Tahoma" charset="0"/>
              </a:rPr>
              <a:t>pfad(V,N) :- kante(V,Z),pfad(Z,N).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2"/>
          <p:cNvSpPr>
            <a:spLocks noGrp="1"/>
          </p:cNvSpPr>
          <p:nvPr>
            <p:ph type="title"/>
          </p:nvPr>
        </p:nvSpPr>
        <p:spPr/>
        <p:txBody>
          <a:bodyPr/>
          <a:lstStyle/>
          <a:p>
            <a:r>
              <a:rPr lang="de-DE">
                <a:latin typeface="Arial Black" charset="0"/>
              </a:rPr>
              <a:t>Transitive Hülle der Relation voraussetzen</a:t>
            </a:r>
          </a:p>
        </p:txBody>
      </p:sp>
      <p:sp>
        <p:nvSpPr>
          <p:cNvPr id="97283" name="Inhaltsplatzhalter 3"/>
          <p:cNvSpPr>
            <a:spLocks noGrp="1"/>
          </p:cNvSpPr>
          <p:nvPr>
            <p:ph idx="1"/>
          </p:nvPr>
        </p:nvSpPr>
        <p:spPr/>
        <p:txBody>
          <a:bodyPr/>
          <a:lstStyle/>
          <a:p>
            <a:r>
              <a:rPr lang="de-DE">
                <a:latin typeface="Tahoma" charset="0"/>
              </a:rPr>
              <a:t>TransVorl(V,N) :- voraussetzen(V,N).</a:t>
            </a:r>
          </a:p>
          <a:p>
            <a:r>
              <a:rPr lang="de-DE">
                <a:latin typeface="Tahoma" charset="0"/>
              </a:rPr>
              <a:t>TransVorl(V,N) :- TransVorl(V,Z), voraussetzen(Z,N).</a:t>
            </a:r>
          </a:p>
          <a:p>
            <a:endParaRPr lang="de-DE">
              <a:latin typeface="Tahoma" charset="0"/>
            </a:endParaRPr>
          </a:p>
          <a:p>
            <a:endParaRPr lang="de-DE">
              <a:latin typeface="Tahoma" charset="0"/>
            </a:endParaRPr>
          </a:p>
        </p:txBody>
      </p:sp>
      <p:pic>
        <p:nvPicPr>
          <p:cNvPr id="97284" name="Picture 2"/>
          <p:cNvPicPr>
            <a:picLocks noChangeAspect="1" noChangeArrowheads="1"/>
          </p:cNvPicPr>
          <p:nvPr/>
        </p:nvPicPr>
        <p:blipFill>
          <a:blip r:embed="rId3">
            <a:extLst>
              <a:ext uri="{28A0092B-C50C-407E-A947-70E740481C1C}">
                <a14:useLocalDpi xmlns:a14="http://schemas.microsoft.com/office/drawing/2010/main" val="0"/>
              </a:ext>
            </a:extLst>
          </a:blip>
          <a:srcRect l="10410" t="27786" r="34956" b="30405"/>
          <a:stretch>
            <a:fillRect/>
          </a:stretch>
        </p:blipFill>
        <p:spPr bwMode="auto">
          <a:xfrm>
            <a:off x="857250" y="2500313"/>
            <a:ext cx="614362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DE" sz="3200">
                <a:latin typeface="Arial Black" charset="0"/>
              </a:rPr>
              <a:t>Rekursion in DB2/SQL99: </a:t>
            </a:r>
            <a:br>
              <a:rPr lang="de-DE" sz="3200">
                <a:latin typeface="Arial Black" charset="0"/>
              </a:rPr>
            </a:br>
            <a:r>
              <a:rPr lang="de-DE" sz="3200">
                <a:latin typeface="Arial Black" charset="0"/>
              </a:rPr>
              <a:t>gleiche Anfrage</a:t>
            </a:r>
          </a:p>
        </p:txBody>
      </p:sp>
      <p:sp>
        <p:nvSpPr>
          <p:cNvPr id="98307" name="Text Box 3"/>
          <p:cNvSpPr txBox="1">
            <a:spLocks noChangeArrowheads="1"/>
          </p:cNvSpPr>
          <p:nvPr/>
        </p:nvSpPr>
        <p:spPr bwMode="auto">
          <a:xfrm>
            <a:off x="204033" y="1196752"/>
            <a:ext cx="89154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28600">
              <a:defRPr sz="2400">
                <a:solidFill>
                  <a:schemeClr val="tx1"/>
                </a:solidFill>
                <a:latin typeface="Arial" charset="0"/>
                <a:ea typeface="ＭＳ Ｐゴシック" charset="0"/>
              </a:defRPr>
            </a:lvl1pPr>
            <a:lvl2pPr marL="742950" indent="-285750" defTabSz="228600">
              <a:defRPr sz="2400">
                <a:solidFill>
                  <a:schemeClr val="tx1"/>
                </a:solidFill>
                <a:latin typeface="Arial" charset="0"/>
                <a:ea typeface="ＭＳ Ｐゴシック" charset="0"/>
              </a:defRPr>
            </a:lvl2pPr>
            <a:lvl3pPr marL="1143000" indent="-228600" defTabSz="228600">
              <a:defRPr sz="2400">
                <a:solidFill>
                  <a:schemeClr val="tx1"/>
                </a:solidFill>
                <a:latin typeface="Arial" charset="0"/>
                <a:ea typeface="ＭＳ Ｐゴシック" charset="0"/>
              </a:defRPr>
            </a:lvl3pPr>
            <a:lvl4pPr marL="1600200" indent="-228600" defTabSz="228600">
              <a:defRPr sz="2400">
                <a:solidFill>
                  <a:schemeClr val="tx1"/>
                </a:solidFill>
                <a:latin typeface="Arial" charset="0"/>
                <a:ea typeface="ＭＳ Ｐゴシック" charset="0"/>
              </a:defRPr>
            </a:lvl4pPr>
            <a:lvl5pPr marL="2057400" indent="-228600" defTabSz="228600">
              <a:defRPr sz="2400">
                <a:solidFill>
                  <a:schemeClr val="tx1"/>
                </a:solidFill>
                <a:latin typeface="Arial" charset="0"/>
                <a:ea typeface="ＭＳ Ｐゴシック" charset="0"/>
              </a:defRPr>
            </a:lvl5pPr>
            <a:lvl6pPr marL="2514600" indent="-228600" algn="ctr" defTabSz="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lnSpc>
                <a:spcPct val="80000"/>
              </a:lnSpc>
              <a:spcBef>
                <a:spcPct val="50000"/>
              </a:spcBef>
            </a:pPr>
            <a:r>
              <a:rPr lang="de-DE" b="1" dirty="0" err="1">
                <a:solidFill>
                  <a:srgbClr val="CC0099"/>
                </a:solidFill>
                <a:latin typeface="Tahoma" charset="0"/>
              </a:rPr>
              <a:t>with</a:t>
            </a:r>
            <a:r>
              <a:rPr lang="de-DE" dirty="0">
                <a:solidFill>
                  <a:srgbClr val="CC0099"/>
                </a:solidFill>
                <a:latin typeface="Tahoma" charset="0"/>
              </a:rPr>
              <a:t> </a:t>
            </a:r>
            <a:r>
              <a:rPr lang="de-DE" dirty="0" err="1">
                <a:solidFill>
                  <a:srgbClr val="CC0099"/>
                </a:solidFill>
                <a:latin typeface="Tahoma" charset="0"/>
              </a:rPr>
              <a:t>TransVorl</a:t>
            </a:r>
            <a:r>
              <a:rPr lang="de-DE" dirty="0">
                <a:solidFill>
                  <a:srgbClr val="CC0099"/>
                </a:solidFill>
                <a:latin typeface="Tahoma" charset="0"/>
              </a:rPr>
              <a:t> (</a:t>
            </a:r>
            <a:r>
              <a:rPr lang="de-DE" dirty="0" err="1">
                <a:solidFill>
                  <a:srgbClr val="CC0099"/>
                </a:solidFill>
                <a:latin typeface="Tahoma" charset="0"/>
              </a:rPr>
              <a:t>Vorg</a:t>
            </a:r>
            <a:r>
              <a:rPr lang="de-DE" dirty="0">
                <a:solidFill>
                  <a:srgbClr val="CC0099"/>
                </a:solidFill>
                <a:latin typeface="Tahoma" charset="0"/>
              </a:rPr>
              <a:t>, </a:t>
            </a:r>
            <a:r>
              <a:rPr lang="de-DE" dirty="0" err="1">
                <a:solidFill>
                  <a:srgbClr val="CC0099"/>
                </a:solidFill>
                <a:latin typeface="Tahoma" charset="0"/>
              </a:rPr>
              <a:t>Nachf</a:t>
            </a:r>
            <a:r>
              <a:rPr lang="de-DE" dirty="0">
                <a:solidFill>
                  <a:srgbClr val="CC0099"/>
                </a:solidFill>
                <a:latin typeface="Tahoma" charset="0"/>
              </a:rPr>
              <a:t>)</a:t>
            </a:r>
          </a:p>
          <a:p>
            <a:pPr algn="l" eaLnBrk="1" hangingPunct="1">
              <a:lnSpc>
                <a:spcPct val="80000"/>
              </a:lnSpc>
              <a:spcBef>
                <a:spcPct val="50000"/>
              </a:spcBef>
            </a:pPr>
            <a:r>
              <a:rPr lang="de-DE" b="1" dirty="0" err="1">
                <a:solidFill>
                  <a:srgbClr val="CC0099"/>
                </a:solidFill>
                <a:latin typeface="Tahoma" charset="0"/>
              </a:rPr>
              <a:t>as</a:t>
            </a:r>
            <a:r>
              <a:rPr lang="de-DE" dirty="0">
                <a:solidFill>
                  <a:srgbClr val="CC0099"/>
                </a:solidFill>
                <a:latin typeface="Tahoma" charset="0"/>
              </a:rPr>
              <a:t> (</a:t>
            </a:r>
            <a:r>
              <a:rPr lang="de-DE" b="1" dirty="0" err="1">
                <a:solidFill>
                  <a:srgbClr val="CC0099"/>
                </a:solidFill>
                <a:latin typeface="Tahoma" charset="0"/>
              </a:rPr>
              <a:t>select</a:t>
            </a:r>
            <a:r>
              <a:rPr lang="de-DE" dirty="0">
                <a:solidFill>
                  <a:srgbClr val="CC0099"/>
                </a:solidFill>
                <a:latin typeface="Tahoma" charset="0"/>
              </a:rPr>
              <a:t> Vorgänger, Nachfolger </a:t>
            </a:r>
            <a:r>
              <a:rPr lang="de-DE" b="1" dirty="0" err="1">
                <a:solidFill>
                  <a:srgbClr val="CC0099"/>
                </a:solidFill>
                <a:latin typeface="Tahoma" charset="0"/>
              </a:rPr>
              <a:t>from</a:t>
            </a:r>
            <a:r>
              <a:rPr lang="de-DE" dirty="0">
                <a:solidFill>
                  <a:srgbClr val="CC0099"/>
                </a:solidFill>
                <a:latin typeface="Tahoma" charset="0"/>
              </a:rPr>
              <a:t> voraussetzen</a:t>
            </a:r>
          </a:p>
          <a:p>
            <a:pPr algn="l" eaLnBrk="1" hangingPunct="1">
              <a:lnSpc>
                <a:spcPct val="80000"/>
              </a:lnSpc>
              <a:spcBef>
                <a:spcPct val="50000"/>
              </a:spcBef>
            </a:pPr>
            <a:r>
              <a:rPr lang="de-DE" dirty="0">
                <a:solidFill>
                  <a:srgbClr val="CC0099"/>
                </a:solidFill>
                <a:latin typeface="Tahoma" charset="0"/>
              </a:rPr>
              <a:t>	       </a:t>
            </a:r>
            <a:r>
              <a:rPr lang="de-DE" b="1" dirty="0" err="1">
                <a:solidFill>
                  <a:srgbClr val="CC0099"/>
                </a:solidFill>
                <a:latin typeface="Tahoma" charset="0"/>
              </a:rPr>
              <a:t>union</a:t>
            </a:r>
            <a:r>
              <a:rPr lang="de-DE" b="1" dirty="0">
                <a:solidFill>
                  <a:srgbClr val="CC0099"/>
                </a:solidFill>
                <a:latin typeface="Tahoma" charset="0"/>
              </a:rPr>
              <a:t> all</a:t>
            </a:r>
          </a:p>
          <a:p>
            <a:pPr algn="l" eaLnBrk="1" hangingPunct="1">
              <a:lnSpc>
                <a:spcPct val="80000"/>
              </a:lnSpc>
              <a:spcBef>
                <a:spcPct val="50000"/>
              </a:spcBef>
            </a:pPr>
            <a:r>
              <a:rPr lang="de-DE" dirty="0">
                <a:solidFill>
                  <a:srgbClr val="CC0099"/>
                </a:solidFill>
                <a:latin typeface="Tahoma" charset="0"/>
              </a:rPr>
              <a:t>	    </a:t>
            </a:r>
            <a:r>
              <a:rPr lang="de-DE" b="1" dirty="0" err="1">
                <a:solidFill>
                  <a:srgbClr val="CC0099"/>
                </a:solidFill>
                <a:latin typeface="Tahoma" charset="0"/>
              </a:rPr>
              <a:t>select</a:t>
            </a:r>
            <a:r>
              <a:rPr lang="de-DE" dirty="0">
                <a:solidFill>
                  <a:srgbClr val="CC0099"/>
                </a:solidFill>
                <a:latin typeface="Tahoma" charset="0"/>
              </a:rPr>
              <a:t> </a:t>
            </a:r>
            <a:r>
              <a:rPr lang="de-DE" dirty="0" err="1">
                <a:solidFill>
                  <a:srgbClr val="CC0099"/>
                </a:solidFill>
                <a:latin typeface="Tahoma" charset="0"/>
              </a:rPr>
              <a:t>t.Vorg</a:t>
            </a:r>
            <a:r>
              <a:rPr lang="de-DE" dirty="0">
                <a:solidFill>
                  <a:srgbClr val="CC0099"/>
                </a:solidFill>
                <a:latin typeface="Tahoma" charset="0"/>
              </a:rPr>
              <a:t>, </a:t>
            </a:r>
            <a:r>
              <a:rPr lang="de-DE" dirty="0" err="1">
                <a:solidFill>
                  <a:srgbClr val="CC0099"/>
                </a:solidFill>
                <a:latin typeface="Tahoma" charset="0"/>
              </a:rPr>
              <a:t>v.Nachfolger</a:t>
            </a:r>
            <a:endParaRPr lang="de-DE" dirty="0">
              <a:solidFill>
                <a:srgbClr val="CC0099"/>
              </a:solidFill>
              <a:latin typeface="Tahoma" charset="0"/>
            </a:endParaRPr>
          </a:p>
          <a:p>
            <a:pPr algn="l" eaLnBrk="1" hangingPunct="1">
              <a:lnSpc>
                <a:spcPct val="80000"/>
              </a:lnSpc>
              <a:spcBef>
                <a:spcPct val="50000"/>
              </a:spcBef>
            </a:pPr>
            <a:r>
              <a:rPr lang="de-DE" dirty="0">
                <a:solidFill>
                  <a:srgbClr val="CC0099"/>
                </a:solidFill>
                <a:latin typeface="Tahoma" charset="0"/>
              </a:rPr>
              <a:t>	    </a:t>
            </a:r>
            <a:r>
              <a:rPr lang="de-DE" b="1" dirty="0" err="1">
                <a:solidFill>
                  <a:srgbClr val="CC0099"/>
                </a:solidFill>
                <a:latin typeface="Tahoma" charset="0"/>
              </a:rPr>
              <a:t>from</a:t>
            </a:r>
            <a:r>
              <a:rPr lang="de-DE" dirty="0">
                <a:solidFill>
                  <a:srgbClr val="CC0099"/>
                </a:solidFill>
                <a:latin typeface="Tahoma" charset="0"/>
              </a:rPr>
              <a:t> </a:t>
            </a:r>
            <a:r>
              <a:rPr lang="de-DE" dirty="0" err="1">
                <a:solidFill>
                  <a:srgbClr val="CC0099"/>
                </a:solidFill>
                <a:latin typeface="Tahoma" charset="0"/>
              </a:rPr>
              <a:t>TransVorl</a:t>
            </a:r>
            <a:r>
              <a:rPr lang="de-DE" dirty="0">
                <a:solidFill>
                  <a:srgbClr val="CC0099"/>
                </a:solidFill>
                <a:latin typeface="Tahoma" charset="0"/>
              </a:rPr>
              <a:t> t, voraussetzen v</a:t>
            </a:r>
          </a:p>
          <a:p>
            <a:pPr algn="l" eaLnBrk="1" hangingPunct="1">
              <a:lnSpc>
                <a:spcPct val="80000"/>
              </a:lnSpc>
              <a:spcBef>
                <a:spcPct val="50000"/>
              </a:spcBef>
            </a:pPr>
            <a:r>
              <a:rPr lang="de-DE" dirty="0">
                <a:solidFill>
                  <a:srgbClr val="CC0099"/>
                </a:solidFill>
                <a:latin typeface="Tahoma" charset="0"/>
              </a:rPr>
              <a:t>	    </a:t>
            </a:r>
            <a:r>
              <a:rPr lang="de-DE" b="1" dirty="0" err="1">
                <a:solidFill>
                  <a:srgbClr val="CC0099"/>
                </a:solidFill>
                <a:latin typeface="Tahoma" charset="0"/>
              </a:rPr>
              <a:t>where</a:t>
            </a:r>
            <a:r>
              <a:rPr lang="de-DE" dirty="0">
                <a:solidFill>
                  <a:srgbClr val="CC0099"/>
                </a:solidFill>
                <a:latin typeface="Tahoma" charset="0"/>
              </a:rPr>
              <a:t> </a:t>
            </a:r>
            <a:r>
              <a:rPr lang="de-DE" dirty="0" err="1">
                <a:solidFill>
                  <a:srgbClr val="CC0099"/>
                </a:solidFill>
                <a:latin typeface="Tahoma" charset="0"/>
              </a:rPr>
              <a:t>t.Nachf</a:t>
            </a:r>
            <a:r>
              <a:rPr lang="de-DE" dirty="0">
                <a:solidFill>
                  <a:srgbClr val="CC0099"/>
                </a:solidFill>
                <a:latin typeface="Tahoma" charset="0"/>
              </a:rPr>
              <a:t>= </a:t>
            </a:r>
            <a:r>
              <a:rPr lang="de-DE" dirty="0" err="1">
                <a:solidFill>
                  <a:srgbClr val="CC0099"/>
                </a:solidFill>
                <a:latin typeface="Tahoma" charset="0"/>
              </a:rPr>
              <a:t>v.Vorgänger</a:t>
            </a:r>
            <a:r>
              <a:rPr lang="de-DE" dirty="0">
                <a:solidFill>
                  <a:srgbClr val="CC0099"/>
                </a:solidFill>
                <a:latin typeface="Tahoma" charset="0"/>
              </a:rPr>
              <a:t>)</a:t>
            </a:r>
          </a:p>
          <a:p>
            <a:pPr algn="l" eaLnBrk="1" hangingPunct="1">
              <a:lnSpc>
                <a:spcPct val="80000"/>
              </a:lnSpc>
              <a:spcBef>
                <a:spcPct val="50000"/>
              </a:spcBef>
            </a:pPr>
            <a:endParaRPr lang="de-DE" dirty="0">
              <a:solidFill>
                <a:srgbClr val="CC0099"/>
              </a:solidFill>
              <a:latin typeface="Tahoma" charset="0"/>
            </a:endParaRPr>
          </a:p>
          <a:p>
            <a:pPr algn="l" eaLnBrk="1" hangingPunct="1">
              <a:spcBef>
                <a:spcPct val="50000"/>
              </a:spcBef>
            </a:pPr>
            <a:r>
              <a:rPr lang="de-DE" b="1" dirty="0" err="1">
                <a:latin typeface="Tahoma" charset="0"/>
              </a:rPr>
              <a:t>select</a:t>
            </a:r>
            <a:r>
              <a:rPr lang="de-DE" b="1" dirty="0">
                <a:latin typeface="Tahoma" charset="0"/>
              </a:rPr>
              <a:t> </a:t>
            </a:r>
            <a:r>
              <a:rPr lang="de-DE" dirty="0">
                <a:latin typeface="Tahoma" charset="0"/>
              </a:rPr>
              <a:t>Titel </a:t>
            </a:r>
            <a:r>
              <a:rPr lang="de-DE" b="1" dirty="0" err="1">
                <a:latin typeface="Tahoma" charset="0"/>
              </a:rPr>
              <a:t>from</a:t>
            </a:r>
            <a:r>
              <a:rPr lang="de-DE" dirty="0">
                <a:latin typeface="Tahoma" charset="0"/>
              </a:rPr>
              <a:t> Vorlesungen</a:t>
            </a:r>
            <a:r>
              <a:rPr lang="de-DE" b="1" dirty="0">
                <a:latin typeface="Tahoma" charset="0"/>
              </a:rPr>
              <a:t> </a:t>
            </a:r>
            <a:r>
              <a:rPr lang="de-DE" b="1" dirty="0" err="1">
                <a:latin typeface="Tahoma" charset="0"/>
              </a:rPr>
              <a:t>where</a:t>
            </a:r>
            <a:r>
              <a:rPr lang="de-DE" dirty="0">
                <a:latin typeface="Tahoma" charset="0"/>
              </a:rPr>
              <a:t> </a:t>
            </a:r>
            <a:r>
              <a:rPr lang="de-DE" dirty="0" err="1">
                <a:latin typeface="Tahoma" charset="0"/>
              </a:rPr>
              <a:t>VorlNr</a:t>
            </a:r>
            <a:r>
              <a:rPr lang="de-DE" dirty="0">
                <a:latin typeface="Tahoma" charset="0"/>
              </a:rPr>
              <a:t> </a:t>
            </a:r>
            <a:r>
              <a:rPr lang="de-DE" b="1" dirty="0">
                <a:latin typeface="Tahoma" charset="0"/>
              </a:rPr>
              <a:t>in</a:t>
            </a:r>
          </a:p>
          <a:p>
            <a:pPr algn="l" eaLnBrk="1" hangingPunct="1">
              <a:spcBef>
                <a:spcPct val="50000"/>
              </a:spcBef>
            </a:pPr>
            <a:r>
              <a:rPr lang="de-DE" dirty="0">
                <a:latin typeface="Tahoma" charset="0"/>
              </a:rPr>
              <a:t>	   (</a:t>
            </a:r>
            <a:r>
              <a:rPr lang="de-DE" b="1" dirty="0" err="1">
                <a:latin typeface="Tahoma" charset="0"/>
              </a:rPr>
              <a:t>select</a:t>
            </a:r>
            <a:r>
              <a:rPr lang="de-DE" dirty="0">
                <a:latin typeface="Tahoma" charset="0"/>
              </a:rPr>
              <a:t> </a:t>
            </a:r>
            <a:r>
              <a:rPr lang="de-DE" dirty="0" err="1">
                <a:latin typeface="Tahoma" charset="0"/>
              </a:rPr>
              <a:t>Vorg</a:t>
            </a:r>
            <a:r>
              <a:rPr lang="de-DE" dirty="0">
                <a:latin typeface="Tahoma" charset="0"/>
              </a:rPr>
              <a:t> </a:t>
            </a:r>
            <a:r>
              <a:rPr lang="de-DE" b="1" dirty="0" err="1">
                <a:latin typeface="Tahoma" charset="0"/>
              </a:rPr>
              <a:t>from</a:t>
            </a:r>
            <a:r>
              <a:rPr lang="de-DE" dirty="0">
                <a:latin typeface="Tahoma" charset="0"/>
              </a:rPr>
              <a:t> </a:t>
            </a:r>
            <a:r>
              <a:rPr lang="de-DE" dirty="0" err="1">
                <a:solidFill>
                  <a:srgbClr val="CC0099"/>
                </a:solidFill>
                <a:latin typeface="Tahoma" charset="0"/>
              </a:rPr>
              <a:t>TransVorl</a:t>
            </a:r>
            <a:r>
              <a:rPr lang="de-DE" dirty="0">
                <a:latin typeface="Tahoma" charset="0"/>
              </a:rPr>
              <a:t> </a:t>
            </a:r>
            <a:r>
              <a:rPr lang="de-DE" b="1" dirty="0" err="1">
                <a:latin typeface="Tahoma" charset="0"/>
              </a:rPr>
              <a:t>where</a:t>
            </a:r>
            <a:r>
              <a:rPr lang="de-DE" dirty="0">
                <a:latin typeface="Tahoma" charset="0"/>
              </a:rPr>
              <a:t> </a:t>
            </a:r>
            <a:r>
              <a:rPr lang="de-DE" dirty="0" err="1">
                <a:latin typeface="Tahoma" charset="0"/>
              </a:rPr>
              <a:t>Nachf</a:t>
            </a:r>
            <a:r>
              <a:rPr lang="de-DE" dirty="0">
                <a:latin typeface="Tahoma" charset="0"/>
              </a:rPr>
              <a:t> </a:t>
            </a:r>
            <a:r>
              <a:rPr lang="de-DE" b="1" dirty="0">
                <a:latin typeface="Tahoma" charset="0"/>
              </a:rPr>
              <a:t>in</a:t>
            </a:r>
          </a:p>
          <a:p>
            <a:pPr algn="l" eaLnBrk="1" hangingPunct="1">
              <a:spcBef>
                <a:spcPct val="50000"/>
              </a:spcBef>
            </a:pPr>
            <a:r>
              <a:rPr lang="de-DE" dirty="0">
                <a:latin typeface="Tahoma" charset="0"/>
              </a:rPr>
              <a:t>		       (</a:t>
            </a:r>
            <a:r>
              <a:rPr lang="de-DE" b="1" dirty="0" err="1">
                <a:latin typeface="Tahoma" charset="0"/>
              </a:rPr>
              <a:t>select</a:t>
            </a:r>
            <a:r>
              <a:rPr lang="de-DE" dirty="0">
                <a:latin typeface="Tahoma" charset="0"/>
              </a:rPr>
              <a:t> </a:t>
            </a:r>
            <a:r>
              <a:rPr lang="de-DE" dirty="0" err="1">
                <a:latin typeface="Tahoma" charset="0"/>
              </a:rPr>
              <a:t>VorlNr</a:t>
            </a:r>
            <a:r>
              <a:rPr lang="de-DE" dirty="0">
                <a:latin typeface="Tahoma" charset="0"/>
              </a:rPr>
              <a:t> </a:t>
            </a:r>
            <a:r>
              <a:rPr lang="de-DE" b="1" dirty="0" err="1">
                <a:latin typeface="Tahoma" charset="0"/>
              </a:rPr>
              <a:t>from</a:t>
            </a:r>
            <a:r>
              <a:rPr lang="de-DE" dirty="0">
                <a:latin typeface="Tahoma" charset="0"/>
              </a:rPr>
              <a:t> Vorlesungen </a:t>
            </a:r>
          </a:p>
          <a:p>
            <a:pPr algn="l" eaLnBrk="1" hangingPunct="1">
              <a:spcBef>
                <a:spcPct val="50000"/>
              </a:spcBef>
            </a:pPr>
            <a:r>
              <a:rPr lang="de-DE" dirty="0">
                <a:latin typeface="Tahoma" charset="0"/>
              </a:rPr>
              <a:t>             </a:t>
            </a:r>
            <a:r>
              <a:rPr lang="de-DE" b="1" dirty="0" err="1">
                <a:latin typeface="Tahoma" charset="0"/>
              </a:rPr>
              <a:t>where</a:t>
            </a:r>
            <a:r>
              <a:rPr lang="de-DE" dirty="0">
                <a:latin typeface="Tahoma" charset="0"/>
              </a:rPr>
              <a:t> Titel= `Der Wiener Kreis´) )</a:t>
            </a:r>
          </a:p>
        </p:txBody>
      </p:sp>
      <p:sp>
        <p:nvSpPr>
          <p:cNvPr id="2" name="Ovale Legende 1"/>
          <p:cNvSpPr/>
          <p:nvPr/>
        </p:nvSpPr>
        <p:spPr bwMode="auto">
          <a:xfrm>
            <a:off x="4355976" y="548680"/>
            <a:ext cx="4320480" cy="936104"/>
          </a:xfrm>
          <a:prstGeom prst="wedgeEllipseCallout">
            <a:avLst>
              <a:gd name="adj1" fmla="val -52018"/>
              <a:gd name="adj2" fmla="val 34186"/>
            </a:avLst>
          </a:prstGeom>
          <a:solidFill>
            <a:schemeClr val="accent1"/>
          </a:solidFill>
          <a:ln w="38100" cap="flat" cmpd="sng" algn="ctr">
            <a:solidFill>
              <a:schemeClr val="tx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err="1">
                <a:latin typeface="Arial" pitchFamily="34" charset="0"/>
              </a:rPr>
              <a:t>w</a:t>
            </a:r>
            <a:r>
              <a:rPr kumimoji="0" lang="de-DE" sz="2400" b="0" i="0" u="none" strike="noStrike" cap="none" normalizeH="0" baseline="0" dirty="0" err="1" smtClean="0">
                <a:ln>
                  <a:noFill/>
                </a:ln>
                <a:solidFill>
                  <a:schemeClr val="tx1"/>
                </a:solidFill>
                <a:effectLst/>
                <a:latin typeface="Arial" pitchFamily="34" charset="0"/>
              </a:rPr>
              <a:t>ith</a:t>
            </a:r>
            <a:r>
              <a:rPr kumimoji="0" lang="de-DE" sz="2400" b="0" i="0" u="none" strike="noStrike" cap="none" normalizeH="0" baseline="0" dirty="0" smtClean="0">
                <a:ln>
                  <a:noFill/>
                </a:ln>
                <a:solidFill>
                  <a:schemeClr val="tx1"/>
                </a:solidFill>
                <a:effectLst/>
                <a:latin typeface="Arial" pitchFamily="34" charset="0"/>
              </a:rPr>
              <a:t> </a:t>
            </a:r>
            <a:r>
              <a:rPr kumimoji="0" lang="de-DE" sz="2400" b="0" i="0" u="none" strike="noStrike" cap="none" normalizeH="0" baseline="0" dirty="0" err="1" smtClean="0">
                <a:ln>
                  <a:noFill/>
                </a:ln>
                <a:solidFill>
                  <a:srgbClr val="3366FF"/>
                </a:solidFill>
                <a:effectLst/>
                <a:latin typeface="Arial" pitchFamily="34" charset="0"/>
              </a:rPr>
              <a:t>recursive</a:t>
            </a:r>
            <a:r>
              <a:rPr kumimoji="0" lang="de-DE" sz="2400" b="0" i="0" u="none" strike="noStrike" cap="none" normalizeH="0" baseline="0" dirty="0" smtClean="0">
                <a:ln>
                  <a:noFill/>
                </a:ln>
                <a:solidFill>
                  <a:schemeClr val="tx1"/>
                </a:solidFill>
                <a:effectLst/>
                <a:latin typeface="Arial" pitchFamily="34" charset="0"/>
              </a:rPr>
              <a:t> </a:t>
            </a:r>
            <a:r>
              <a:rPr kumimoji="0" lang="de-DE" sz="2400" b="0" i="0" u="none" strike="noStrike" cap="none" normalizeH="0" baseline="0" dirty="0" err="1" smtClean="0">
                <a:ln>
                  <a:noFill/>
                </a:ln>
                <a:solidFill>
                  <a:schemeClr val="tx1"/>
                </a:solidFill>
                <a:effectLst/>
                <a:latin typeface="Arial" pitchFamily="34" charset="0"/>
              </a:rPr>
              <a:t>TransVorl</a:t>
            </a:r>
            <a:r>
              <a:rPr kumimoji="0" lang="de-DE" sz="2400" b="0" i="0" u="none" strike="noStrike" cap="none" normalizeH="0" baseline="0" dirty="0" smtClean="0">
                <a:ln>
                  <a:noFill/>
                </a:ln>
                <a:solidFill>
                  <a:schemeClr val="tx1"/>
                </a:solidFill>
                <a:effectLst/>
                <a:latin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de-DE" dirty="0" smtClean="0">
                <a:latin typeface="Arial" pitchFamily="34" charset="0"/>
              </a:rPr>
              <a:t>[in </a:t>
            </a:r>
            <a:r>
              <a:rPr lang="de-DE" dirty="0" err="1" smtClean="0">
                <a:latin typeface="Arial" pitchFamily="34" charset="0"/>
              </a:rPr>
              <a:t>PostgreSQL</a:t>
            </a:r>
            <a:r>
              <a:rPr lang="de-DE" dirty="0" smtClean="0">
                <a:latin typeface="Arial" pitchFamily="34" charset="0"/>
              </a:rPr>
              <a:t>]</a:t>
            </a:r>
            <a:endParaRPr kumimoji="0" lang="de-DE"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0" y="1066800"/>
            <a:ext cx="91440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lnSpc>
                <a:spcPct val="90000"/>
              </a:lnSpc>
              <a:spcBef>
                <a:spcPct val="20000"/>
              </a:spcBef>
              <a:buClr>
                <a:srgbClr val="FFFF00"/>
              </a:buClr>
              <a:buFont typeface="Webdings" charset="0"/>
              <a:buChar char="="/>
            </a:pPr>
            <a:r>
              <a:rPr lang="de-DE">
                <a:latin typeface="Tahoma" charset="0"/>
              </a:rPr>
              <a:t>zuerst wird eine temporäre Sicht </a:t>
            </a:r>
            <a:r>
              <a:rPr lang="de-DE" i="1">
                <a:latin typeface="Tahoma" charset="0"/>
              </a:rPr>
              <a:t>TransVorl</a:t>
            </a:r>
            <a:r>
              <a:rPr lang="de-DE">
                <a:latin typeface="Tahoma" charset="0"/>
              </a:rPr>
              <a:t> mit der </a:t>
            </a:r>
            <a:r>
              <a:rPr lang="de-DE" b="1">
                <a:latin typeface="Tahoma" charset="0"/>
              </a:rPr>
              <a:t>with-</a:t>
            </a:r>
            <a:r>
              <a:rPr lang="de-DE">
                <a:latin typeface="Tahoma" charset="0"/>
              </a:rPr>
              <a:t>Klausel angelegt</a:t>
            </a:r>
          </a:p>
          <a:p>
            <a:pPr algn="l" eaLnBrk="1" hangingPunct="1">
              <a:lnSpc>
                <a:spcPct val="90000"/>
              </a:lnSpc>
              <a:spcBef>
                <a:spcPct val="20000"/>
              </a:spcBef>
              <a:buClr>
                <a:srgbClr val="FFFF00"/>
              </a:buClr>
              <a:buFont typeface="Webdings" charset="0"/>
              <a:buNone/>
            </a:pPr>
            <a:endParaRPr lang="de-DE">
              <a:latin typeface="Tahoma" charset="0"/>
            </a:endParaRPr>
          </a:p>
          <a:p>
            <a:pPr algn="l" eaLnBrk="1" hangingPunct="1">
              <a:lnSpc>
                <a:spcPct val="90000"/>
              </a:lnSpc>
              <a:spcBef>
                <a:spcPct val="20000"/>
              </a:spcBef>
              <a:buClr>
                <a:srgbClr val="FFFF00"/>
              </a:buClr>
              <a:buFont typeface="Webdings" charset="0"/>
              <a:buChar char="="/>
            </a:pPr>
            <a:r>
              <a:rPr lang="de-DE">
                <a:latin typeface="Tahoma" charset="0"/>
              </a:rPr>
              <a:t>Diese Sicht </a:t>
            </a:r>
            <a:r>
              <a:rPr lang="de-DE" i="1">
                <a:latin typeface="Tahoma" charset="0"/>
              </a:rPr>
              <a:t>TransVorl</a:t>
            </a:r>
            <a:r>
              <a:rPr lang="de-DE">
                <a:latin typeface="Tahoma" charset="0"/>
              </a:rPr>
              <a:t> ist rekursiv definiert, da sie selbst in der Definition vorkommt</a:t>
            </a:r>
          </a:p>
          <a:p>
            <a:pPr algn="l" eaLnBrk="1" hangingPunct="1">
              <a:lnSpc>
                <a:spcPct val="90000"/>
              </a:lnSpc>
              <a:spcBef>
                <a:spcPct val="20000"/>
              </a:spcBef>
              <a:buClr>
                <a:srgbClr val="FFFF00"/>
              </a:buClr>
              <a:buFont typeface="Webdings" charset="0"/>
              <a:buNone/>
            </a:pPr>
            <a:endParaRPr lang="de-DE">
              <a:latin typeface="Tahoma" charset="0"/>
            </a:endParaRPr>
          </a:p>
          <a:p>
            <a:pPr algn="l" eaLnBrk="1" hangingPunct="1">
              <a:lnSpc>
                <a:spcPct val="90000"/>
              </a:lnSpc>
              <a:spcBef>
                <a:spcPct val="20000"/>
              </a:spcBef>
              <a:buClr>
                <a:srgbClr val="FFFF00"/>
              </a:buClr>
              <a:buFont typeface="Webdings" charset="0"/>
              <a:buChar char="="/>
            </a:pPr>
            <a:r>
              <a:rPr lang="de-DE">
                <a:latin typeface="Tahoma" charset="0"/>
              </a:rPr>
              <a:t>Aus dieser Sicht werden dann die gewünschten Tupel extrahiert</a:t>
            </a:r>
          </a:p>
          <a:p>
            <a:pPr algn="l" eaLnBrk="1" hangingPunct="1">
              <a:lnSpc>
                <a:spcPct val="90000"/>
              </a:lnSpc>
              <a:spcBef>
                <a:spcPct val="20000"/>
              </a:spcBef>
              <a:buClr>
                <a:srgbClr val="FFFF00"/>
              </a:buClr>
              <a:buFont typeface="Webdings" charset="0"/>
              <a:buNone/>
            </a:pPr>
            <a:endParaRPr lang="de-DE">
              <a:latin typeface="Tahoma" charset="0"/>
            </a:endParaRPr>
          </a:p>
          <a:p>
            <a:pPr algn="l" eaLnBrk="1" hangingPunct="1">
              <a:lnSpc>
                <a:spcPct val="90000"/>
              </a:lnSpc>
              <a:spcBef>
                <a:spcPct val="20000"/>
              </a:spcBef>
              <a:buClr>
                <a:srgbClr val="FFFF00"/>
              </a:buClr>
              <a:buFont typeface="Webdings" charset="0"/>
              <a:buChar char="="/>
            </a:pPr>
            <a:r>
              <a:rPr lang="de-DE">
                <a:latin typeface="Tahoma" charset="0"/>
              </a:rPr>
              <a:t>Ergebnis ist natürlich wie gehabt</a:t>
            </a:r>
          </a:p>
          <a:p>
            <a:pPr algn="l" eaLnBrk="1" hangingPunct="1">
              <a:spcBef>
                <a:spcPct val="50000"/>
              </a:spcBef>
            </a:pPr>
            <a:endParaRPr lang="de-DE">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152400"/>
            <a:ext cx="8763000" cy="756320"/>
          </a:xfrm>
        </p:spPr>
        <p:txBody>
          <a:bodyPr/>
          <a:lstStyle/>
          <a:p>
            <a:r>
              <a:rPr lang="de-DE" dirty="0">
                <a:latin typeface="Arial Black" charset="0"/>
              </a:rPr>
              <a:t>Veränderung am Datenbestand</a:t>
            </a:r>
          </a:p>
        </p:txBody>
      </p:sp>
      <p:sp>
        <p:nvSpPr>
          <p:cNvPr id="100355" name="Text Box 3"/>
          <p:cNvSpPr txBox="1">
            <a:spLocks noChangeArrowheads="1"/>
          </p:cNvSpPr>
          <p:nvPr/>
        </p:nvSpPr>
        <p:spPr bwMode="auto">
          <a:xfrm>
            <a:off x="24903" y="1196752"/>
            <a:ext cx="8686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73100">
              <a:defRPr sz="2400">
                <a:solidFill>
                  <a:schemeClr val="tx1"/>
                </a:solidFill>
                <a:latin typeface="Arial" charset="0"/>
                <a:ea typeface="ＭＳ Ｐゴシック" charset="0"/>
              </a:defRPr>
            </a:lvl1pPr>
            <a:lvl2pPr marL="742950" indent="-285750" defTabSz="673100">
              <a:defRPr sz="2400">
                <a:solidFill>
                  <a:schemeClr val="tx1"/>
                </a:solidFill>
                <a:latin typeface="Arial" charset="0"/>
                <a:ea typeface="ＭＳ Ｐゴシック" charset="0"/>
              </a:defRPr>
            </a:lvl2pPr>
            <a:lvl3pPr marL="1143000" indent="-228600" defTabSz="673100">
              <a:defRPr sz="2400">
                <a:solidFill>
                  <a:schemeClr val="tx1"/>
                </a:solidFill>
                <a:latin typeface="Arial" charset="0"/>
                <a:ea typeface="ＭＳ Ｐゴシック" charset="0"/>
              </a:defRPr>
            </a:lvl3pPr>
            <a:lvl4pPr marL="1600200" indent="-228600" defTabSz="673100">
              <a:defRPr sz="2400">
                <a:solidFill>
                  <a:schemeClr val="tx1"/>
                </a:solidFill>
                <a:latin typeface="Arial" charset="0"/>
                <a:ea typeface="ＭＳ Ｐゴシック" charset="0"/>
              </a:defRPr>
            </a:lvl4pPr>
            <a:lvl5pPr marL="2057400" indent="-228600" defTabSz="673100">
              <a:defRPr sz="2400">
                <a:solidFill>
                  <a:schemeClr val="tx1"/>
                </a:solidFill>
                <a:latin typeface="Arial" charset="0"/>
                <a:ea typeface="ＭＳ Ｐゴシック" charset="0"/>
              </a:defRPr>
            </a:lvl5pPr>
            <a:lvl6pPr marL="2514600" indent="-228600" algn="ctr" defTabSz="6731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731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731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731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dirty="0">
                <a:solidFill>
                  <a:srgbClr val="FF0000"/>
                </a:solidFill>
                <a:latin typeface="Tahoma" charset="0"/>
              </a:rPr>
              <a:t>Einfügen von </a:t>
            </a:r>
            <a:r>
              <a:rPr lang="de-DE" dirty="0" err="1">
                <a:solidFill>
                  <a:srgbClr val="FF0000"/>
                </a:solidFill>
                <a:latin typeface="Tahoma" charset="0"/>
              </a:rPr>
              <a:t>Tupeln</a:t>
            </a:r>
            <a:endParaRPr lang="de-DE" dirty="0">
              <a:solidFill>
                <a:srgbClr val="FF0000"/>
              </a:solidFill>
              <a:latin typeface="Tahoma" charset="0"/>
            </a:endParaRPr>
          </a:p>
          <a:p>
            <a:pPr algn="l" eaLnBrk="1" hangingPunct="1">
              <a:spcBef>
                <a:spcPct val="50000"/>
              </a:spcBef>
            </a:pPr>
            <a:r>
              <a:rPr lang="de-DE" b="1" dirty="0" err="1">
                <a:latin typeface="Tahoma" charset="0"/>
              </a:rPr>
              <a:t>insert</a:t>
            </a:r>
            <a:r>
              <a:rPr lang="de-DE" b="1" dirty="0">
                <a:latin typeface="Tahoma" charset="0"/>
              </a:rPr>
              <a:t> </a:t>
            </a:r>
            <a:r>
              <a:rPr lang="de-DE" b="1" dirty="0" err="1">
                <a:latin typeface="Tahoma" charset="0"/>
              </a:rPr>
              <a:t>into</a:t>
            </a:r>
            <a:r>
              <a:rPr lang="de-DE" dirty="0">
                <a:latin typeface="Tahoma" charset="0"/>
              </a:rPr>
              <a:t> hören</a:t>
            </a:r>
            <a:endParaRPr lang="de-DE" b="1" dirty="0">
              <a:latin typeface="Tahoma" charset="0"/>
            </a:endParaRPr>
          </a:p>
          <a:p>
            <a:pPr algn="l" eaLnBrk="1" hangingPunct="1">
              <a:spcBef>
                <a:spcPct val="50000"/>
              </a:spcBef>
            </a:pPr>
            <a:r>
              <a:rPr lang="de-DE" dirty="0">
                <a:latin typeface="Tahoma" charset="0"/>
              </a:rPr>
              <a:t>	</a:t>
            </a:r>
            <a:r>
              <a:rPr lang="de-DE" b="1" dirty="0" err="1">
                <a:latin typeface="Tahoma" charset="0"/>
              </a:rPr>
              <a:t>select</a:t>
            </a:r>
            <a:r>
              <a:rPr lang="de-DE" dirty="0">
                <a:latin typeface="Tahoma" charset="0"/>
              </a:rPr>
              <a:t> </a:t>
            </a:r>
            <a:r>
              <a:rPr lang="de-DE" dirty="0" err="1">
                <a:latin typeface="Tahoma" charset="0"/>
              </a:rPr>
              <a:t>MatrNr</a:t>
            </a:r>
            <a:r>
              <a:rPr lang="de-DE" dirty="0">
                <a:latin typeface="Tahoma" charset="0"/>
              </a:rPr>
              <a:t>, </a:t>
            </a:r>
            <a:r>
              <a:rPr lang="de-DE" dirty="0" err="1">
                <a:latin typeface="Tahoma" charset="0"/>
              </a:rPr>
              <a:t>VorlNr</a:t>
            </a:r>
            <a:endParaRPr lang="de-DE" dirty="0">
              <a:latin typeface="Tahoma" charset="0"/>
            </a:endParaRPr>
          </a:p>
          <a:p>
            <a:pPr algn="l" eaLnBrk="1" hangingPunct="1">
              <a:spcBef>
                <a:spcPct val="50000"/>
              </a:spcBef>
            </a:pPr>
            <a:r>
              <a:rPr lang="de-DE" dirty="0">
                <a:latin typeface="Tahoma" charset="0"/>
              </a:rPr>
              <a:t>	</a:t>
            </a:r>
            <a:r>
              <a:rPr lang="de-DE" b="1" dirty="0" err="1">
                <a:latin typeface="Tahoma" charset="0"/>
              </a:rPr>
              <a:t>from</a:t>
            </a:r>
            <a:r>
              <a:rPr lang="de-DE" dirty="0">
                <a:latin typeface="Tahoma" charset="0"/>
              </a:rPr>
              <a:t> Studenten, Vorlesungen</a:t>
            </a:r>
          </a:p>
          <a:p>
            <a:pPr algn="l" eaLnBrk="1" hangingPunct="1">
              <a:spcBef>
                <a:spcPct val="50000"/>
              </a:spcBef>
            </a:pPr>
            <a:r>
              <a:rPr lang="de-DE" dirty="0">
                <a:latin typeface="Tahoma" charset="0"/>
              </a:rPr>
              <a:t>	</a:t>
            </a:r>
            <a:r>
              <a:rPr lang="de-DE" b="1" dirty="0" err="1">
                <a:latin typeface="Tahoma" charset="0"/>
              </a:rPr>
              <a:t>where</a:t>
            </a:r>
            <a:r>
              <a:rPr lang="de-DE" dirty="0">
                <a:latin typeface="Tahoma" charset="0"/>
              </a:rPr>
              <a:t> Titel= `Logik´;</a:t>
            </a:r>
          </a:p>
          <a:p>
            <a:pPr algn="l" eaLnBrk="1" hangingPunct="1">
              <a:spcBef>
                <a:spcPct val="50000"/>
              </a:spcBef>
            </a:pPr>
            <a:endParaRPr lang="de-DE" dirty="0">
              <a:latin typeface="Tahoma" charset="0"/>
            </a:endParaRPr>
          </a:p>
          <a:p>
            <a:pPr algn="l" eaLnBrk="1" hangingPunct="1">
              <a:spcBef>
                <a:spcPct val="50000"/>
              </a:spcBef>
            </a:pPr>
            <a:r>
              <a:rPr lang="de-DE" b="1" dirty="0" err="1">
                <a:latin typeface="Tahoma" charset="0"/>
              </a:rPr>
              <a:t>insert</a:t>
            </a:r>
            <a:r>
              <a:rPr lang="de-DE" b="1" dirty="0">
                <a:latin typeface="Tahoma" charset="0"/>
              </a:rPr>
              <a:t> </a:t>
            </a:r>
            <a:r>
              <a:rPr lang="de-DE" b="1" dirty="0" err="1">
                <a:latin typeface="Tahoma" charset="0"/>
              </a:rPr>
              <a:t>into</a:t>
            </a:r>
            <a:r>
              <a:rPr lang="de-DE" dirty="0">
                <a:latin typeface="Tahoma" charset="0"/>
              </a:rPr>
              <a:t> Studenten (</a:t>
            </a:r>
            <a:r>
              <a:rPr lang="de-DE" dirty="0" err="1">
                <a:latin typeface="Tahoma" charset="0"/>
              </a:rPr>
              <a:t>MatrNr</a:t>
            </a:r>
            <a:r>
              <a:rPr lang="de-DE" dirty="0">
                <a:latin typeface="Tahoma" charset="0"/>
              </a:rPr>
              <a:t>, Name)</a:t>
            </a:r>
          </a:p>
          <a:p>
            <a:pPr algn="l" eaLnBrk="1" hangingPunct="1">
              <a:spcBef>
                <a:spcPct val="50000"/>
              </a:spcBef>
            </a:pPr>
            <a:r>
              <a:rPr lang="de-DE" dirty="0">
                <a:latin typeface="Tahoma" charset="0"/>
              </a:rPr>
              <a:t>	</a:t>
            </a:r>
            <a:r>
              <a:rPr lang="de-DE" b="1" dirty="0" err="1">
                <a:latin typeface="Tahoma" charset="0"/>
              </a:rPr>
              <a:t>values</a:t>
            </a:r>
            <a:r>
              <a:rPr lang="de-DE" dirty="0">
                <a:latin typeface="Tahoma" charset="0"/>
              </a:rPr>
              <a:t> (28121,  `Archimedes´); </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74" name="Group 54"/>
          <p:cNvGraphicFramePr>
            <a:graphicFrameLocks noGrp="1"/>
          </p:cNvGraphicFramePr>
          <p:nvPr/>
        </p:nvGraphicFramePr>
        <p:xfrm>
          <a:off x="1600200" y="665163"/>
          <a:ext cx="5867400" cy="2524122"/>
        </p:xfrm>
        <a:graphic>
          <a:graphicData uri="http://schemas.openxmlformats.org/drawingml/2006/table">
            <a:tbl>
              <a:tblPr/>
              <a:tblGrid>
                <a:gridCol w="2005013"/>
                <a:gridCol w="2005012"/>
                <a:gridCol w="1857375"/>
              </a:tblGrid>
              <a:tr h="420687">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Studenten</a:t>
                      </a:r>
                    </a:p>
                  </a:txBody>
                  <a:tcPr marL="0" marR="0"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MatrNr</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Name</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2"/>
                          </a:solidFill>
                          <a:effectLst/>
                          <a:latin typeface="Tahoma" pitchFamily="34" charset="0"/>
                        </a:rPr>
                        <a:t>Semester</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2400" b="0" i="0" u="none" strike="noStrike" cap="none" normalizeH="0" baseline="0" smtClean="0">
                        <a:ln>
                          <a:noFill/>
                        </a:ln>
                        <a:solidFill>
                          <a:schemeClr val="tx1"/>
                        </a:solidFill>
                        <a:effectLst/>
                        <a:latin typeface="Tahoma" pitchFamily="34" charset="0"/>
                      </a:endParaRP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29120</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Theophrastos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29555</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Feuerbach </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28121</a:t>
                      </a:r>
                    </a:p>
                  </a:txBody>
                  <a:tcPr marL="0" marR="0"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Archimedes</a:t>
                      </a:r>
                    </a:p>
                  </a:txBody>
                  <a:tcPr marL="0" marR="0"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a:t>
                      </a:r>
                    </a:p>
                  </a:txBody>
                  <a:tcPr marL="0" marR="0"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6" name="Line 50"/>
          <p:cNvSpPr>
            <a:spLocks noChangeShapeType="1"/>
          </p:cNvSpPr>
          <p:nvPr/>
        </p:nvSpPr>
        <p:spPr bwMode="auto">
          <a:xfrm>
            <a:off x="2590800" y="1676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01407" name="Line 51"/>
          <p:cNvSpPr>
            <a:spLocks noChangeShapeType="1"/>
          </p:cNvSpPr>
          <p:nvPr/>
        </p:nvSpPr>
        <p:spPr bwMode="auto">
          <a:xfrm>
            <a:off x="4572000" y="1676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
        <p:nvSpPr>
          <p:cNvPr id="101408" name="Line 52"/>
          <p:cNvSpPr>
            <a:spLocks noChangeShapeType="1"/>
          </p:cNvSpPr>
          <p:nvPr/>
        </p:nvSpPr>
        <p:spPr bwMode="auto">
          <a:xfrm>
            <a:off x="6553200" y="1676400"/>
            <a:ext cx="0" cy="2286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de-DE">
                <a:latin typeface="Arial Black" charset="0"/>
              </a:rPr>
              <a:t>Veränderungen am Datenbestand</a:t>
            </a:r>
          </a:p>
        </p:txBody>
      </p:sp>
      <p:sp>
        <p:nvSpPr>
          <p:cNvPr id="102403" name="Text Box 3"/>
          <p:cNvSpPr txBox="1">
            <a:spLocks noChangeArrowheads="1"/>
          </p:cNvSpPr>
          <p:nvPr/>
        </p:nvSpPr>
        <p:spPr bwMode="auto">
          <a:xfrm>
            <a:off x="0" y="15240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dirty="0">
                <a:solidFill>
                  <a:srgbClr val="FF0000"/>
                </a:solidFill>
                <a:latin typeface="Tahoma" charset="0"/>
              </a:rPr>
              <a:t>Löschen von </a:t>
            </a:r>
            <a:r>
              <a:rPr lang="de-DE" dirty="0" err="1">
                <a:solidFill>
                  <a:srgbClr val="FF0000"/>
                </a:solidFill>
                <a:latin typeface="Tahoma" charset="0"/>
              </a:rPr>
              <a:t>Tupeln</a:t>
            </a:r>
            <a:endParaRPr lang="de-DE" dirty="0">
              <a:solidFill>
                <a:srgbClr val="FF0000"/>
              </a:solidFill>
              <a:latin typeface="Tahoma" charset="0"/>
            </a:endParaRPr>
          </a:p>
          <a:p>
            <a:pPr algn="l" eaLnBrk="1" hangingPunct="1">
              <a:spcBef>
                <a:spcPct val="50000"/>
              </a:spcBef>
            </a:pPr>
            <a:r>
              <a:rPr lang="de-DE" b="1" dirty="0" err="1">
                <a:latin typeface="Tahoma" charset="0"/>
              </a:rPr>
              <a:t>delete</a:t>
            </a:r>
            <a:r>
              <a:rPr lang="de-DE" dirty="0">
                <a:latin typeface="Tahoma" charset="0"/>
              </a:rPr>
              <a:t> Studenten</a:t>
            </a:r>
          </a:p>
          <a:p>
            <a:pPr algn="l" eaLnBrk="1" hangingPunct="1">
              <a:spcBef>
                <a:spcPct val="50000"/>
              </a:spcBef>
            </a:pPr>
            <a:r>
              <a:rPr lang="de-DE" b="1" dirty="0" err="1">
                <a:latin typeface="Tahoma" charset="0"/>
              </a:rPr>
              <a:t>where</a:t>
            </a:r>
            <a:r>
              <a:rPr lang="de-DE" dirty="0">
                <a:latin typeface="Tahoma" charset="0"/>
              </a:rPr>
              <a:t> Semester &gt; 13;</a:t>
            </a:r>
          </a:p>
          <a:p>
            <a:pPr algn="l" eaLnBrk="1" hangingPunct="1">
              <a:spcBef>
                <a:spcPct val="50000"/>
              </a:spcBef>
            </a:pPr>
            <a:endParaRPr lang="de-DE" dirty="0" smtClean="0">
              <a:solidFill>
                <a:srgbClr val="FF0000"/>
              </a:solidFill>
              <a:latin typeface="Tahoma" charset="0"/>
            </a:endParaRPr>
          </a:p>
          <a:p>
            <a:pPr algn="l" eaLnBrk="1" hangingPunct="1">
              <a:spcBef>
                <a:spcPct val="50000"/>
              </a:spcBef>
            </a:pPr>
            <a:r>
              <a:rPr lang="de-DE" dirty="0" smtClean="0">
                <a:solidFill>
                  <a:srgbClr val="FF0000"/>
                </a:solidFill>
                <a:latin typeface="Tahoma" charset="0"/>
              </a:rPr>
              <a:t>Verändern </a:t>
            </a:r>
            <a:r>
              <a:rPr lang="de-DE" dirty="0">
                <a:solidFill>
                  <a:srgbClr val="FF0000"/>
                </a:solidFill>
                <a:latin typeface="Tahoma" charset="0"/>
              </a:rPr>
              <a:t>von </a:t>
            </a:r>
            <a:r>
              <a:rPr lang="de-DE" dirty="0" err="1">
                <a:solidFill>
                  <a:srgbClr val="FF0000"/>
                </a:solidFill>
                <a:latin typeface="Tahoma" charset="0"/>
              </a:rPr>
              <a:t>Tupeln</a:t>
            </a:r>
            <a:endParaRPr lang="de-DE" dirty="0">
              <a:solidFill>
                <a:srgbClr val="FF0000"/>
              </a:solidFill>
              <a:latin typeface="Tahoma" charset="0"/>
            </a:endParaRPr>
          </a:p>
          <a:p>
            <a:pPr algn="l" eaLnBrk="1" hangingPunct="1">
              <a:spcBef>
                <a:spcPct val="50000"/>
              </a:spcBef>
            </a:pPr>
            <a:r>
              <a:rPr lang="de-DE" b="1" dirty="0">
                <a:latin typeface="Tahoma" charset="0"/>
              </a:rPr>
              <a:t>update</a:t>
            </a:r>
            <a:r>
              <a:rPr lang="de-DE" dirty="0">
                <a:latin typeface="Tahoma" charset="0"/>
              </a:rPr>
              <a:t> Studenten</a:t>
            </a:r>
          </a:p>
          <a:p>
            <a:pPr algn="l" eaLnBrk="1" hangingPunct="1">
              <a:spcBef>
                <a:spcPct val="50000"/>
              </a:spcBef>
            </a:pPr>
            <a:r>
              <a:rPr lang="de-DE" dirty="0">
                <a:latin typeface="Tahoma" charset="0"/>
              </a:rPr>
              <a:t>	</a:t>
            </a:r>
            <a:r>
              <a:rPr lang="de-DE" b="1" dirty="0" err="1">
                <a:latin typeface="Tahoma" charset="0"/>
              </a:rPr>
              <a:t>set</a:t>
            </a:r>
            <a:r>
              <a:rPr lang="de-DE" dirty="0">
                <a:latin typeface="Tahoma" charset="0"/>
              </a:rPr>
              <a:t> Semester= Semester + 1;</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DE">
                <a:latin typeface="Arial Black" charset="0"/>
              </a:rPr>
              <a:t>Zweistufiges Vorgehen bei Änderungen</a:t>
            </a:r>
          </a:p>
        </p:txBody>
      </p:sp>
      <p:sp>
        <p:nvSpPr>
          <p:cNvPr id="103427" name="Rectangle 4"/>
          <p:cNvSpPr>
            <a:spLocks noGrp="1" noChangeArrowheads="1"/>
          </p:cNvSpPr>
          <p:nvPr>
            <p:ph type="body" idx="4294967295"/>
          </p:nvPr>
        </p:nvSpPr>
        <p:spPr>
          <a:xfrm>
            <a:off x="0" y="2047875"/>
            <a:ext cx="9144000" cy="4478338"/>
          </a:xfrm>
        </p:spPr>
        <p:txBody>
          <a:bodyPr/>
          <a:lstStyle/>
          <a:p>
            <a:pPr>
              <a:buFont typeface="Webdings" charset="0"/>
              <a:buAutoNum type="arabicPeriod"/>
            </a:pPr>
            <a:r>
              <a:rPr lang="de-DE">
                <a:latin typeface="Tahoma" charset="0"/>
              </a:rPr>
              <a:t>die Kandidaten für die Änderung werden ermittelt und ''markiert''</a:t>
            </a:r>
          </a:p>
          <a:p>
            <a:pPr>
              <a:buFont typeface="Webdings" charset="0"/>
              <a:buAutoNum type="arabicPeriod"/>
            </a:pPr>
            <a:r>
              <a:rPr lang="de-DE">
                <a:latin typeface="Tahoma" charset="0"/>
              </a:rPr>
              <a:t>die Änderung wird an den in Schritt 1. ermittelten Kandidaten durchgeführt</a:t>
            </a:r>
          </a:p>
          <a:p>
            <a:pPr>
              <a:buFont typeface="Webdings" charset="0"/>
              <a:buNone/>
            </a:pPr>
            <a:r>
              <a:rPr lang="de-DE">
                <a:latin typeface="Tahoma" charset="0"/>
              </a:rPr>
              <a:t>Anderenfalls könnte die Änderungsoperation von der Reihenfolge der Tupel abhängen, wie folgendes Beispiel zeigt:</a:t>
            </a:r>
          </a:p>
          <a:p>
            <a:pPr>
              <a:buFont typeface="Webdings" charset="0"/>
              <a:buNone/>
            </a:pPr>
            <a:endParaRPr lang="de-DE">
              <a:latin typeface="Tahoma" charset="0"/>
            </a:endParaRPr>
          </a:p>
          <a:p>
            <a:pPr>
              <a:buFont typeface="Webdings" charset="0"/>
              <a:buNone/>
            </a:pPr>
            <a:r>
              <a:rPr lang="de-DE" b="1">
                <a:latin typeface="Tahoma" charset="0"/>
              </a:rPr>
              <a:t>delete from</a:t>
            </a:r>
            <a:r>
              <a:rPr lang="de-DE">
                <a:latin typeface="Tahoma" charset="0"/>
              </a:rPr>
              <a:t> voraussetzen</a:t>
            </a:r>
          </a:p>
          <a:p>
            <a:pPr>
              <a:buFont typeface="Webdings" charset="0"/>
              <a:buNone/>
            </a:pPr>
            <a:r>
              <a:rPr lang="de-DE">
                <a:latin typeface="Tahoma" charset="0"/>
              </a:rPr>
              <a:t>	</a:t>
            </a:r>
            <a:r>
              <a:rPr lang="de-DE" b="1">
                <a:latin typeface="Tahoma" charset="0"/>
              </a:rPr>
              <a:t>where</a:t>
            </a:r>
            <a:r>
              <a:rPr lang="de-DE">
                <a:latin typeface="Tahoma" charset="0"/>
              </a:rPr>
              <a:t> Vorgänger </a:t>
            </a:r>
            <a:r>
              <a:rPr lang="de-DE" b="1">
                <a:latin typeface="Tahoma" charset="0"/>
              </a:rPr>
              <a:t>in</a:t>
            </a:r>
            <a:r>
              <a:rPr lang="de-DE">
                <a:latin typeface="Tahoma" charset="0"/>
              </a:rPr>
              <a:t> (</a:t>
            </a:r>
            <a:r>
              <a:rPr lang="de-DE" b="1">
                <a:latin typeface="Tahoma" charset="0"/>
              </a:rPr>
              <a:t>select</a:t>
            </a:r>
            <a:r>
              <a:rPr lang="de-DE">
                <a:latin typeface="Tahoma" charset="0"/>
              </a:rPr>
              <a:t> Nachfolger</a:t>
            </a:r>
          </a:p>
          <a:p>
            <a:pPr>
              <a:buFont typeface="Webdings" charset="0"/>
              <a:buNone/>
            </a:pPr>
            <a:r>
              <a:rPr lang="de-DE">
                <a:latin typeface="Tahoma" charset="0"/>
              </a:rPr>
              <a:t>				       </a:t>
            </a:r>
            <a:r>
              <a:rPr lang="de-DE" b="1">
                <a:latin typeface="Tahoma" charset="0"/>
              </a:rPr>
              <a:t>from</a:t>
            </a:r>
            <a:r>
              <a:rPr lang="de-DE">
                <a:latin typeface="Tahoma" charset="0"/>
              </a:rPr>
              <a:t> voraussetzen);</a:t>
            </a:r>
          </a:p>
        </p:txBody>
      </p:sp>
      <p:sp>
        <p:nvSpPr>
          <p:cNvPr id="103428" name="Text Box 3"/>
          <p:cNvSpPr txBox="1">
            <a:spLocks noChangeArrowheads="1"/>
          </p:cNvSpPr>
          <p:nvPr/>
        </p:nvSpPr>
        <p:spPr bwMode="auto">
          <a:xfrm>
            <a:off x="0" y="1524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2496439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85" name="Group 45"/>
          <p:cNvGraphicFramePr>
            <a:graphicFrameLocks noGrp="1"/>
          </p:cNvGraphicFramePr>
          <p:nvPr/>
        </p:nvGraphicFramePr>
        <p:xfrm>
          <a:off x="914400" y="228600"/>
          <a:ext cx="4419600" cy="3785615"/>
        </p:xfrm>
        <a:graphic>
          <a:graphicData uri="http://schemas.openxmlformats.org/drawingml/2006/table">
            <a:tbl>
              <a:tblPr/>
              <a:tblGrid>
                <a:gridCol w="1600200"/>
                <a:gridCol w="2819400"/>
              </a:tblGrid>
              <a:tr h="244475">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vorausssetzen</a:t>
                      </a:r>
                    </a:p>
                  </a:txBody>
                  <a:tcPr marL="0" marR="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7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Vorgänger</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2"/>
                          </a:solidFill>
                          <a:effectLst/>
                          <a:latin typeface="Tahoma" charset="0"/>
                          <a:ea typeface="ＭＳ Ｐゴシック" charset="0"/>
                        </a:rPr>
                        <a:t>Nachfolger</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62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5041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5043</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5001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5049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5216</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5043</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4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5041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5052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5052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2400" b="0" i="0" u="none" strike="noStrike" cap="none" normalizeH="0" baseline="0">
                          <a:ln>
                            <a:noFill/>
                          </a:ln>
                          <a:solidFill>
                            <a:schemeClr val="tx1"/>
                          </a:solidFill>
                          <a:effectLst/>
                          <a:latin typeface="Tahoma" charset="0"/>
                          <a:ea typeface="ＭＳ Ｐゴシック" charset="0"/>
                        </a:rPr>
                        <a:t>5229</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81" name="Text Box 44"/>
          <p:cNvSpPr txBox="1">
            <a:spLocks noChangeArrowheads="1"/>
          </p:cNvSpPr>
          <p:nvPr/>
        </p:nvSpPr>
        <p:spPr bwMode="auto">
          <a:xfrm>
            <a:off x="152400" y="4648200"/>
            <a:ext cx="899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a:latin typeface="Times New Roman" charset="0"/>
            </a:endParaRPr>
          </a:p>
        </p:txBody>
      </p:sp>
      <p:sp>
        <p:nvSpPr>
          <p:cNvPr id="104482" name="Text Box 46"/>
          <p:cNvSpPr txBox="1">
            <a:spLocks noChangeArrowheads="1"/>
          </p:cNvSpPr>
          <p:nvPr/>
        </p:nvSpPr>
        <p:spPr bwMode="auto">
          <a:xfrm>
            <a:off x="0" y="4422775"/>
            <a:ext cx="8686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a:latin typeface="Tahoma" charset="0"/>
              </a:rPr>
              <a:t>Ohne einen Markierungsschritt hängt das Ergebnis dieser Anfrage von der Reihenfolge der Tupel in der Relation ab. Eine Abarbeitung in der Reihenfolge der Beispielausprägung würde das letzte Tupel (5052, 5229) fälschlicherweise erhalten, da vorher bereits alle Tupel mit 5052 als </a:t>
            </a:r>
            <a:r>
              <a:rPr lang="de-DE" i="1">
                <a:latin typeface="Tahoma" charset="0"/>
              </a:rPr>
              <a:t>Nachfolger</a:t>
            </a:r>
            <a:r>
              <a:rPr lang="de-DE">
                <a:latin typeface="Tahoma" charset="0"/>
              </a:rPr>
              <a:t> entfernt wurden.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914400"/>
          </a:xfrm>
        </p:spPr>
        <p:txBody>
          <a:bodyPr/>
          <a:lstStyle/>
          <a:p>
            <a:r>
              <a:rPr lang="de-DE">
                <a:latin typeface="Arial Black" charset="0"/>
              </a:rPr>
              <a:t>Einfache SQL-Anfrage</a:t>
            </a:r>
          </a:p>
        </p:txBody>
      </p:sp>
      <p:graphicFrame>
        <p:nvGraphicFramePr>
          <p:cNvPr id="10286" name="Group 46"/>
          <p:cNvGraphicFramePr>
            <a:graphicFrameLocks noGrp="1"/>
          </p:cNvGraphicFramePr>
          <p:nvPr/>
        </p:nvGraphicFramePr>
        <p:xfrm>
          <a:off x="5181600" y="2751138"/>
          <a:ext cx="2819400" cy="2211386"/>
        </p:xfrm>
        <a:graphic>
          <a:graphicData uri="http://schemas.openxmlformats.org/drawingml/2006/table">
            <a:tbl>
              <a:tblPr/>
              <a:tblGrid>
                <a:gridCol w="1352550"/>
                <a:gridCol w="1466850"/>
              </a:tblGrid>
              <a:tr h="4206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PersNr</a:t>
                      </a: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Name</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2125</a:t>
                      </a: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Sokrates</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2126</a:t>
                      </a: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Russel</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2136</a:t>
                      </a: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Curie</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2137</a:t>
                      </a:r>
                    </a:p>
                  </a:txBody>
                  <a:tcPr marL="0" marR="0"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400" b="0" i="0" u="none" strike="noStrike" cap="none" normalizeH="0" baseline="0" smtClean="0">
                          <a:ln>
                            <a:noFill/>
                          </a:ln>
                          <a:solidFill>
                            <a:schemeClr val="tx1"/>
                          </a:solidFill>
                          <a:effectLst/>
                          <a:latin typeface="Tahoma" pitchFamily="34" charset="0"/>
                        </a:rPr>
                        <a:t>Kant</a:t>
                      </a:r>
                    </a:p>
                  </a:txBody>
                  <a:tcPr marL="0" marR="0"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5" name="Text Box 35"/>
          <p:cNvSpPr txBox="1">
            <a:spLocks noChangeArrowheads="1"/>
          </p:cNvSpPr>
          <p:nvPr/>
        </p:nvSpPr>
        <p:spPr bwMode="auto">
          <a:xfrm>
            <a:off x="609600" y="1371600"/>
            <a:ext cx="464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b="1">
                <a:latin typeface="Tahoma" charset="0"/>
              </a:rPr>
              <a:t>select		</a:t>
            </a:r>
            <a:r>
              <a:rPr lang="de-DE">
                <a:latin typeface="Tahoma" charset="0"/>
              </a:rPr>
              <a:t>PersNr, Name</a:t>
            </a:r>
          </a:p>
          <a:p>
            <a:pPr algn="l" eaLnBrk="1" hangingPunct="1">
              <a:spcBef>
                <a:spcPct val="50000"/>
              </a:spcBef>
            </a:pPr>
            <a:r>
              <a:rPr lang="de-DE" b="1">
                <a:latin typeface="Tahoma" charset="0"/>
              </a:rPr>
              <a:t>from		</a:t>
            </a:r>
            <a:r>
              <a:rPr lang="de-DE">
                <a:latin typeface="Tahoma" charset="0"/>
              </a:rPr>
              <a:t>Professoren</a:t>
            </a:r>
          </a:p>
          <a:p>
            <a:pPr algn="l" eaLnBrk="1" hangingPunct="1">
              <a:spcBef>
                <a:spcPct val="50000"/>
              </a:spcBef>
            </a:pPr>
            <a:r>
              <a:rPr lang="de-DE" b="1">
                <a:latin typeface="Tahoma" charset="0"/>
              </a:rPr>
              <a:t>where</a:t>
            </a:r>
            <a:r>
              <a:rPr lang="de-DE">
                <a:latin typeface="Tahoma" charset="0"/>
              </a:rPr>
              <a:t>	Rang= ´C4´;</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60350"/>
            <a:ext cx="7772400" cy="730250"/>
          </a:xfrm>
        </p:spPr>
        <p:txBody>
          <a:bodyPr/>
          <a:lstStyle/>
          <a:p>
            <a:r>
              <a:rPr lang="de-DE">
                <a:latin typeface="Arial Black" charset="0"/>
              </a:rPr>
              <a:t>Sichten ...</a:t>
            </a:r>
          </a:p>
        </p:txBody>
      </p:sp>
      <p:sp>
        <p:nvSpPr>
          <p:cNvPr id="105475" name="Text Box 3"/>
          <p:cNvSpPr txBox="1">
            <a:spLocks noChangeArrowheads="1"/>
          </p:cNvSpPr>
          <p:nvPr/>
        </p:nvSpPr>
        <p:spPr bwMode="auto">
          <a:xfrm>
            <a:off x="0" y="1125538"/>
            <a:ext cx="89154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82600">
              <a:tabLst>
                <a:tab pos="381000" algn="l"/>
              </a:tabLst>
              <a:defRPr sz="2400">
                <a:solidFill>
                  <a:schemeClr val="tx1"/>
                </a:solidFill>
                <a:latin typeface="Arial" charset="0"/>
                <a:ea typeface="ＭＳ Ｐゴシック" charset="0"/>
              </a:defRPr>
            </a:lvl1pPr>
            <a:lvl2pPr marL="742950" indent="-285750" defTabSz="482600">
              <a:tabLst>
                <a:tab pos="381000" algn="l"/>
              </a:tabLst>
              <a:defRPr sz="2400">
                <a:solidFill>
                  <a:schemeClr val="tx1"/>
                </a:solidFill>
                <a:latin typeface="Arial" charset="0"/>
                <a:ea typeface="ＭＳ Ｐゴシック" charset="0"/>
              </a:defRPr>
            </a:lvl2pPr>
            <a:lvl3pPr marL="1143000" indent="-228600" defTabSz="482600">
              <a:tabLst>
                <a:tab pos="381000" algn="l"/>
              </a:tabLst>
              <a:defRPr sz="2400">
                <a:solidFill>
                  <a:schemeClr val="tx1"/>
                </a:solidFill>
                <a:latin typeface="Arial" charset="0"/>
                <a:ea typeface="ＭＳ Ｐゴシック" charset="0"/>
              </a:defRPr>
            </a:lvl3pPr>
            <a:lvl4pPr marL="1600200" indent="-228600" defTabSz="482600">
              <a:tabLst>
                <a:tab pos="381000" algn="l"/>
              </a:tabLst>
              <a:defRPr sz="2400">
                <a:solidFill>
                  <a:schemeClr val="tx1"/>
                </a:solidFill>
                <a:latin typeface="Arial" charset="0"/>
                <a:ea typeface="ＭＳ Ｐゴシック" charset="0"/>
              </a:defRPr>
            </a:lvl4pPr>
            <a:lvl5pPr marL="2057400" indent="-228600" defTabSz="482600">
              <a:tabLst>
                <a:tab pos="381000" algn="l"/>
              </a:tabLst>
              <a:defRPr sz="2400">
                <a:solidFill>
                  <a:schemeClr val="tx1"/>
                </a:solidFill>
                <a:latin typeface="Arial" charset="0"/>
                <a:ea typeface="ＭＳ Ｐゴシック" charset="0"/>
              </a:defRPr>
            </a:lvl5pPr>
            <a:lvl6pPr marL="25146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6pPr>
            <a:lvl7pPr marL="29718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7pPr>
            <a:lvl8pPr marL="34290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8pPr>
            <a:lvl9pPr marL="38862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9pPr>
          </a:lstStyle>
          <a:p>
            <a:pPr algn="l" eaLnBrk="1" hangingPunct="1">
              <a:spcBef>
                <a:spcPct val="30000"/>
              </a:spcBef>
            </a:pPr>
            <a:r>
              <a:rPr lang="de-DE" b="1">
                <a:solidFill>
                  <a:srgbClr val="CC0099"/>
                </a:solidFill>
                <a:latin typeface="Tahoma" charset="0"/>
              </a:rPr>
              <a:t>für den Datenschutz</a:t>
            </a:r>
            <a:endParaRPr lang="de-DE" b="1">
              <a:latin typeface="Tahoma" charset="0"/>
            </a:endParaRPr>
          </a:p>
          <a:p>
            <a:pPr algn="l" eaLnBrk="1" hangingPunct="1">
              <a:spcBef>
                <a:spcPct val="30000"/>
              </a:spcBef>
            </a:pPr>
            <a:r>
              <a:rPr lang="de-DE" b="1">
                <a:latin typeface="Tahoma" charset="0"/>
              </a:rPr>
              <a:t>create view</a:t>
            </a:r>
            <a:r>
              <a:rPr lang="de-DE">
                <a:latin typeface="Tahoma" charset="0"/>
              </a:rPr>
              <a:t> prüfenSicht as</a:t>
            </a:r>
          </a:p>
          <a:p>
            <a:pPr algn="l" eaLnBrk="1" hangingPunct="1">
              <a:spcBef>
                <a:spcPct val="30000"/>
              </a:spcBef>
            </a:pPr>
            <a:r>
              <a:rPr lang="de-DE">
                <a:latin typeface="Tahoma" charset="0"/>
              </a:rPr>
              <a:t>	</a:t>
            </a:r>
            <a:r>
              <a:rPr lang="de-DE" b="1">
                <a:latin typeface="Tahoma" charset="0"/>
              </a:rPr>
              <a:t>select</a:t>
            </a:r>
            <a:r>
              <a:rPr lang="de-DE">
                <a:latin typeface="Tahoma" charset="0"/>
              </a:rPr>
              <a:t> MatrNr, VorlNr, PersNr</a:t>
            </a:r>
          </a:p>
          <a:p>
            <a:pPr algn="l" eaLnBrk="1" hangingPunct="1">
              <a:spcBef>
                <a:spcPct val="30000"/>
              </a:spcBef>
            </a:pPr>
            <a:r>
              <a:rPr lang="de-DE">
                <a:latin typeface="Tahoma" charset="0"/>
              </a:rPr>
              <a:t>	</a:t>
            </a:r>
            <a:r>
              <a:rPr lang="de-DE" b="1">
                <a:latin typeface="Tahoma" charset="0"/>
              </a:rPr>
              <a:t>from</a:t>
            </a:r>
            <a:r>
              <a:rPr lang="de-DE">
                <a:latin typeface="Tahoma" charset="0"/>
              </a:rPr>
              <a:t> prüfen</a:t>
            </a:r>
          </a:p>
          <a:p>
            <a:pPr algn="l" eaLnBrk="1" hangingPunct="1">
              <a:spcBef>
                <a:spcPct val="30000"/>
              </a:spcBef>
            </a:pPr>
            <a:endParaRPr lang="de-DE">
              <a:latin typeface="Tahoma" charset="0"/>
            </a:endParaRPr>
          </a:p>
          <a:p>
            <a:pPr algn="l" eaLnBrk="1" hangingPunct="1">
              <a:spcBef>
                <a:spcPct val="30000"/>
              </a:spcBef>
            </a:pPr>
            <a:endParaRPr lang="de-DE">
              <a:latin typeface="Tahoma" charset="0"/>
            </a:endParaRPr>
          </a:p>
          <a:p>
            <a:pPr algn="l" eaLnBrk="1" hangingPunct="1">
              <a:spcBef>
                <a:spcPct val="30000"/>
              </a:spcBef>
            </a:pPr>
            <a:r>
              <a:rPr lang="de-DE">
                <a:latin typeface="Tahoma" charset="0"/>
              </a:rPr>
              <a:t>		</a:t>
            </a:r>
          </a:p>
          <a:p>
            <a:pPr algn="l" eaLnBrk="1" hangingPunct="1">
              <a:spcBef>
                <a:spcPct val="30000"/>
              </a:spcBef>
            </a:pPr>
            <a:endParaRPr lang="de-DE"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60350"/>
            <a:ext cx="7772400" cy="730250"/>
          </a:xfrm>
        </p:spPr>
        <p:txBody>
          <a:bodyPr/>
          <a:lstStyle/>
          <a:p>
            <a:r>
              <a:rPr lang="de-DE">
                <a:latin typeface="Arial Black" charset="0"/>
              </a:rPr>
              <a:t>Sichten ...</a:t>
            </a:r>
          </a:p>
        </p:txBody>
      </p:sp>
      <p:sp>
        <p:nvSpPr>
          <p:cNvPr id="106499" name="Text Box 3"/>
          <p:cNvSpPr txBox="1">
            <a:spLocks noChangeArrowheads="1"/>
          </p:cNvSpPr>
          <p:nvPr/>
        </p:nvSpPr>
        <p:spPr bwMode="auto">
          <a:xfrm>
            <a:off x="0" y="1125538"/>
            <a:ext cx="8915400" cy="651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82600">
              <a:tabLst>
                <a:tab pos="381000" algn="l"/>
              </a:tabLst>
              <a:defRPr sz="2400">
                <a:solidFill>
                  <a:schemeClr val="tx1"/>
                </a:solidFill>
                <a:latin typeface="Arial" charset="0"/>
                <a:ea typeface="ＭＳ Ｐゴシック" charset="0"/>
              </a:defRPr>
            </a:lvl1pPr>
            <a:lvl2pPr marL="742950" indent="-285750" defTabSz="482600">
              <a:tabLst>
                <a:tab pos="381000" algn="l"/>
              </a:tabLst>
              <a:defRPr sz="2400">
                <a:solidFill>
                  <a:schemeClr val="tx1"/>
                </a:solidFill>
                <a:latin typeface="Arial" charset="0"/>
                <a:ea typeface="ＭＳ Ｐゴシック" charset="0"/>
              </a:defRPr>
            </a:lvl2pPr>
            <a:lvl3pPr marL="1143000" indent="-228600" defTabSz="482600">
              <a:tabLst>
                <a:tab pos="381000" algn="l"/>
              </a:tabLst>
              <a:defRPr sz="2400">
                <a:solidFill>
                  <a:schemeClr val="tx1"/>
                </a:solidFill>
                <a:latin typeface="Arial" charset="0"/>
                <a:ea typeface="ＭＳ Ｐゴシック" charset="0"/>
              </a:defRPr>
            </a:lvl3pPr>
            <a:lvl4pPr marL="1600200" indent="-228600" defTabSz="482600">
              <a:tabLst>
                <a:tab pos="381000" algn="l"/>
              </a:tabLst>
              <a:defRPr sz="2400">
                <a:solidFill>
                  <a:schemeClr val="tx1"/>
                </a:solidFill>
                <a:latin typeface="Arial" charset="0"/>
                <a:ea typeface="ＭＳ Ｐゴシック" charset="0"/>
              </a:defRPr>
            </a:lvl4pPr>
            <a:lvl5pPr marL="2057400" indent="-228600" defTabSz="482600">
              <a:tabLst>
                <a:tab pos="381000" algn="l"/>
              </a:tabLst>
              <a:defRPr sz="2400">
                <a:solidFill>
                  <a:schemeClr val="tx1"/>
                </a:solidFill>
                <a:latin typeface="Arial" charset="0"/>
                <a:ea typeface="ＭＳ Ｐゴシック" charset="0"/>
              </a:defRPr>
            </a:lvl5pPr>
            <a:lvl6pPr marL="25146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6pPr>
            <a:lvl7pPr marL="29718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7pPr>
            <a:lvl8pPr marL="34290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8pPr>
            <a:lvl9pPr marL="38862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9pPr>
          </a:lstStyle>
          <a:p>
            <a:pPr algn="l" eaLnBrk="1" hangingPunct="1">
              <a:spcBef>
                <a:spcPct val="30000"/>
              </a:spcBef>
            </a:pPr>
            <a:r>
              <a:rPr lang="de-DE" b="1" dirty="0">
                <a:solidFill>
                  <a:srgbClr val="CC0099"/>
                </a:solidFill>
                <a:latin typeface="Tahoma" charset="0"/>
              </a:rPr>
              <a:t>für den Datenschutz</a:t>
            </a:r>
            <a:endParaRPr lang="de-DE" b="1" dirty="0">
              <a:latin typeface="Tahoma" charset="0"/>
            </a:endParaRPr>
          </a:p>
          <a:p>
            <a:pPr algn="l" eaLnBrk="1" hangingPunct="1">
              <a:spcBef>
                <a:spcPct val="30000"/>
              </a:spcBef>
            </a:pPr>
            <a:r>
              <a:rPr lang="de-DE" b="1" dirty="0" err="1">
                <a:latin typeface="Tahoma" charset="0"/>
              </a:rPr>
              <a:t>create</a:t>
            </a:r>
            <a:r>
              <a:rPr lang="de-DE" b="1" dirty="0">
                <a:latin typeface="Tahoma" charset="0"/>
              </a:rPr>
              <a:t> </a:t>
            </a:r>
            <a:r>
              <a:rPr lang="de-DE" b="1" dirty="0" err="1">
                <a:latin typeface="Tahoma" charset="0"/>
              </a:rPr>
              <a:t>view</a:t>
            </a:r>
            <a:r>
              <a:rPr lang="de-DE" dirty="0">
                <a:latin typeface="Tahoma" charset="0"/>
              </a:rPr>
              <a:t> </a:t>
            </a:r>
            <a:r>
              <a:rPr lang="de-DE" dirty="0" err="1">
                <a:latin typeface="Tahoma" charset="0"/>
              </a:rPr>
              <a:t>prüfenSicht</a:t>
            </a:r>
            <a:r>
              <a:rPr lang="de-DE" dirty="0">
                <a:latin typeface="Tahoma" charset="0"/>
              </a:rPr>
              <a:t> </a:t>
            </a:r>
            <a:r>
              <a:rPr lang="de-DE" dirty="0" err="1">
                <a:latin typeface="Tahoma" charset="0"/>
              </a:rPr>
              <a:t>as</a:t>
            </a:r>
            <a:endParaRPr lang="de-DE" dirty="0">
              <a:latin typeface="Tahoma" charset="0"/>
            </a:endParaRPr>
          </a:p>
          <a:p>
            <a:pPr algn="l" eaLnBrk="1" hangingPunct="1">
              <a:spcBef>
                <a:spcPct val="30000"/>
              </a:spcBef>
            </a:pPr>
            <a:r>
              <a:rPr lang="de-DE" dirty="0">
                <a:latin typeface="Tahoma" charset="0"/>
              </a:rPr>
              <a:t>	</a:t>
            </a:r>
            <a:r>
              <a:rPr lang="de-DE" b="1" dirty="0" err="1">
                <a:latin typeface="Tahoma" charset="0"/>
              </a:rPr>
              <a:t>select</a:t>
            </a:r>
            <a:r>
              <a:rPr lang="de-DE" dirty="0">
                <a:latin typeface="Tahoma" charset="0"/>
              </a:rPr>
              <a:t> </a:t>
            </a:r>
            <a:r>
              <a:rPr lang="de-DE" dirty="0" err="1">
                <a:latin typeface="Tahoma" charset="0"/>
              </a:rPr>
              <a:t>MatrNr</a:t>
            </a:r>
            <a:r>
              <a:rPr lang="de-DE" dirty="0">
                <a:latin typeface="Tahoma" charset="0"/>
              </a:rPr>
              <a:t>, </a:t>
            </a:r>
            <a:r>
              <a:rPr lang="de-DE" dirty="0" err="1">
                <a:latin typeface="Tahoma" charset="0"/>
              </a:rPr>
              <a:t>VorlNr</a:t>
            </a:r>
            <a:r>
              <a:rPr lang="de-DE" dirty="0">
                <a:latin typeface="Tahoma" charset="0"/>
              </a:rPr>
              <a:t>, </a:t>
            </a:r>
            <a:r>
              <a:rPr lang="de-DE" dirty="0" err="1">
                <a:latin typeface="Tahoma" charset="0"/>
              </a:rPr>
              <a:t>PersNr</a:t>
            </a:r>
            <a:endParaRPr lang="de-DE" dirty="0">
              <a:latin typeface="Tahoma" charset="0"/>
            </a:endParaRPr>
          </a:p>
          <a:p>
            <a:pPr algn="l" eaLnBrk="1" hangingPunct="1">
              <a:spcBef>
                <a:spcPct val="30000"/>
              </a:spcBef>
            </a:pPr>
            <a:r>
              <a:rPr lang="de-DE" dirty="0">
                <a:latin typeface="Tahoma" charset="0"/>
              </a:rPr>
              <a:t>	</a:t>
            </a:r>
            <a:r>
              <a:rPr lang="de-DE" b="1" dirty="0" err="1">
                <a:latin typeface="Tahoma" charset="0"/>
              </a:rPr>
              <a:t>from</a:t>
            </a:r>
            <a:r>
              <a:rPr lang="de-DE" dirty="0">
                <a:latin typeface="Tahoma" charset="0"/>
              </a:rPr>
              <a:t> prüfen</a:t>
            </a:r>
          </a:p>
          <a:p>
            <a:pPr algn="l" eaLnBrk="1" hangingPunct="1">
              <a:spcBef>
                <a:spcPct val="30000"/>
              </a:spcBef>
            </a:pPr>
            <a:endParaRPr lang="de-DE" dirty="0">
              <a:latin typeface="Tahoma" charset="0"/>
            </a:endParaRPr>
          </a:p>
          <a:p>
            <a:pPr algn="l" eaLnBrk="1" hangingPunct="1">
              <a:spcBef>
                <a:spcPct val="30000"/>
              </a:spcBef>
            </a:pPr>
            <a:r>
              <a:rPr lang="de-DE" b="1" dirty="0">
                <a:solidFill>
                  <a:srgbClr val="CC0099"/>
                </a:solidFill>
                <a:latin typeface="Tahoma" charset="0"/>
              </a:rPr>
              <a:t>Statistische Sicht</a:t>
            </a:r>
          </a:p>
          <a:p>
            <a:pPr algn="l"/>
            <a:r>
              <a:rPr lang="de-DE" b="1" dirty="0" err="1"/>
              <a:t>create</a:t>
            </a:r>
            <a:r>
              <a:rPr lang="de-DE" b="1" dirty="0"/>
              <a:t> </a:t>
            </a:r>
            <a:r>
              <a:rPr lang="de-DE" b="1" dirty="0" err="1"/>
              <a:t>view</a:t>
            </a:r>
            <a:r>
              <a:rPr lang="de-DE" dirty="0"/>
              <a:t> </a:t>
            </a:r>
            <a:r>
              <a:rPr lang="de-DE" dirty="0" err="1"/>
              <a:t>PruefGuete</a:t>
            </a:r>
            <a:r>
              <a:rPr lang="de-DE" dirty="0"/>
              <a:t>(Name, </a:t>
            </a:r>
            <a:r>
              <a:rPr lang="de-DE" dirty="0" err="1"/>
              <a:t>GueteGrad</a:t>
            </a:r>
            <a:r>
              <a:rPr lang="de-DE" dirty="0"/>
              <a:t>) </a:t>
            </a:r>
            <a:r>
              <a:rPr lang="de-DE" b="1" dirty="0" err="1"/>
              <a:t>as</a:t>
            </a:r>
            <a:endParaRPr lang="de-DE" b="1" dirty="0"/>
          </a:p>
          <a:p>
            <a:pPr algn="l"/>
            <a:r>
              <a:rPr lang="de-DE" dirty="0"/>
              <a:t>       (</a:t>
            </a:r>
            <a:r>
              <a:rPr lang="de-DE" b="1" dirty="0" err="1"/>
              <a:t>select</a:t>
            </a:r>
            <a:r>
              <a:rPr lang="de-DE" dirty="0"/>
              <a:t> </a:t>
            </a:r>
            <a:r>
              <a:rPr lang="de-DE" dirty="0" err="1"/>
              <a:t>prof.Name</a:t>
            </a:r>
            <a:r>
              <a:rPr lang="de-DE" dirty="0"/>
              <a:t>, </a:t>
            </a:r>
            <a:r>
              <a:rPr lang="de-DE" b="1" dirty="0" err="1"/>
              <a:t>avg</a:t>
            </a:r>
            <a:r>
              <a:rPr lang="de-DE" dirty="0"/>
              <a:t>(</a:t>
            </a:r>
            <a:r>
              <a:rPr lang="de-DE" dirty="0" err="1"/>
              <a:t>pruef.Note</a:t>
            </a:r>
            <a:r>
              <a:rPr lang="de-DE" dirty="0"/>
              <a:t>)</a:t>
            </a:r>
          </a:p>
          <a:p>
            <a:pPr algn="l"/>
            <a:r>
              <a:rPr lang="de-DE" dirty="0"/>
              <a:t>        </a:t>
            </a:r>
            <a:r>
              <a:rPr lang="de-DE" b="1" dirty="0" err="1"/>
              <a:t>from</a:t>
            </a:r>
            <a:r>
              <a:rPr lang="de-DE" dirty="0"/>
              <a:t> Professoren </a:t>
            </a:r>
            <a:r>
              <a:rPr lang="de-DE" dirty="0" err="1"/>
              <a:t>prof</a:t>
            </a:r>
            <a:r>
              <a:rPr lang="de-DE" dirty="0"/>
              <a:t> </a:t>
            </a:r>
            <a:r>
              <a:rPr lang="de-DE" b="1" dirty="0" err="1"/>
              <a:t>join</a:t>
            </a:r>
            <a:r>
              <a:rPr lang="de-DE" dirty="0"/>
              <a:t> </a:t>
            </a:r>
            <a:r>
              <a:rPr lang="de-DE" dirty="0" err="1"/>
              <a:t>pruefen</a:t>
            </a:r>
            <a:r>
              <a:rPr lang="de-DE" dirty="0"/>
              <a:t> </a:t>
            </a:r>
            <a:r>
              <a:rPr lang="de-DE" dirty="0" err="1"/>
              <a:t>pruef</a:t>
            </a:r>
            <a:r>
              <a:rPr lang="de-DE" dirty="0"/>
              <a:t> </a:t>
            </a:r>
            <a:r>
              <a:rPr lang="de-DE" b="1" dirty="0"/>
              <a:t>on </a:t>
            </a:r>
          </a:p>
          <a:p>
            <a:pPr algn="l"/>
            <a:r>
              <a:rPr lang="de-DE" dirty="0"/>
              <a:t>                         </a:t>
            </a:r>
            <a:r>
              <a:rPr lang="de-DE" dirty="0" err="1"/>
              <a:t>prof.PersNr</a:t>
            </a:r>
            <a:r>
              <a:rPr lang="de-DE" dirty="0"/>
              <a:t> = </a:t>
            </a:r>
            <a:r>
              <a:rPr lang="de-DE" dirty="0" err="1"/>
              <a:t>pruef.PersNr</a:t>
            </a:r>
            <a:endParaRPr lang="de-DE" dirty="0"/>
          </a:p>
          <a:p>
            <a:pPr algn="l"/>
            <a:r>
              <a:rPr lang="de-DE" dirty="0"/>
              <a:t>        </a:t>
            </a:r>
            <a:r>
              <a:rPr lang="de-DE" b="1" dirty="0" err="1"/>
              <a:t>group</a:t>
            </a:r>
            <a:r>
              <a:rPr lang="de-DE" b="1" dirty="0"/>
              <a:t> </a:t>
            </a:r>
            <a:r>
              <a:rPr lang="de-DE" b="1" dirty="0" err="1"/>
              <a:t>by</a:t>
            </a:r>
            <a:r>
              <a:rPr lang="de-DE" b="1" dirty="0"/>
              <a:t> </a:t>
            </a:r>
            <a:r>
              <a:rPr lang="de-DE" dirty="0" err="1"/>
              <a:t>prof.Name</a:t>
            </a:r>
            <a:r>
              <a:rPr lang="de-DE" dirty="0"/>
              <a:t>, </a:t>
            </a:r>
            <a:r>
              <a:rPr lang="de-DE" dirty="0" err="1"/>
              <a:t>prof.PersNr</a:t>
            </a:r>
            <a:endParaRPr lang="de-DE" dirty="0"/>
          </a:p>
          <a:p>
            <a:pPr algn="l"/>
            <a:r>
              <a:rPr lang="de-DE" dirty="0"/>
              <a:t>        </a:t>
            </a:r>
            <a:r>
              <a:rPr lang="de-DE" b="1" dirty="0" err="1"/>
              <a:t>having</a:t>
            </a:r>
            <a:r>
              <a:rPr lang="de-DE" b="1" dirty="0"/>
              <a:t> </a:t>
            </a:r>
            <a:r>
              <a:rPr lang="de-DE" b="1" dirty="0" err="1"/>
              <a:t>count</a:t>
            </a:r>
            <a:r>
              <a:rPr lang="de-DE" dirty="0"/>
              <a:t>(*) &gt; 50)</a:t>
            </a:r>
          </a:p>
          <a:p>
            <a:pPr algn="l" eaLnBrk="1" hangingPunct="1">
              <a:spcBef>
                <a:spcPct val="30000"/>
              </a:spcBef>
            </a:pPr>
            <a:endParaRPr lang="de-DE" dirty="0">
              <a:latin typeface="Tahoma" charset="0"/>
            </a:endParaRPr>
          </a:p>
          <a:p>
            <a:pPr algn="l" eaLnBrk="1" hangingPunct="1">
              <a:spcBef>
                <a:spcPct val="30000"/>
              </a:spcBef>
            </a:pPr>
            <a:r>
              <a:rPr lang="de-DE" dirty="0">
                <a:latin typeface="Tahoma" charset="0"/>
              </a:rPr>
              <a:t>		</a:t>
            </a:r>
          </a:p>
          <a:p>
            <a:pPr algn="l" eaLnBrk="1" hangingPunct="1">
              <a:spcBef>
                <a:spcPct val="30000"/>
              </a:spcBef>
            </a:pPr>
            <a:endParaRPr lang="de-DE" b="1" dirty="0">
              <a:latin typeface="Tahoma" charset="0"/>
            </a:endParaRPr>
          </a:p>
        </p:txBody>
      </p:sp>
      <p:sp>
        <p:nvSpPr>
          <p:cNvPr id="2" name="Wolkenförmige Legende 1"/>
          <p:cNvSpPr/>
          <p:nvPr/>
        </p:nvSpPr>
        <p:spPr bwMode="auto">
          <a:xfrm>
            <a:off x="4644008" y="5877272"/>
            <a:ext cx="3384376" cy="980728"/>
          </a:xfrm>
          <a:prstGeom prst="cloudCallout">
            <a:avLst>
              <a:gd name="adj1" fmla="val -65252"/>
              <a:gd name="adj2" fmla="val -53483"/>
            </a:avLst>
          </a:prstGeom>
          <a:solidFill>
            <a:schemeClr val="accent1"/>
          </a:solidFill>
          <a:ln w="38100" cap="flat" cmpd="sng" algn="ctr">
            <a:solidFill>
              <a:schemeClr val="tx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err="1" smtClean="0">
                <a:ln>
                  <a:noFill/>
                </a:ln>
                <a:solidFill>
                  <a:schemeClr val="tx1"/>
                </a:solidFill>
                <a:effectLst/>
                <a:latin typeface="Arial" pitchFamily="34" charset="0"/>
              </a:rPr>
              <a:t>k</a:t>
            </a:r>
            <a:r>
              <a:rPr lang="de-DE" dirty="0" smtClean="0">
                <a:latin typeface="Arial" pitchFamily="34" charset="0"/>
              </a:rPr>
              <a:t>-Anonymität</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pitchFamily="34" charset="0"/>
              </a:rPr>
              <a:t>(</a:t>
            </a:r>
            <a:r>
              <a:rPr kumimoji="0" lang="de-DE" sz="2400" b="0" i="0" u="none" strike="noStrike" cap="none" normalizeH="0" baseline="0" dirty="0" err="1" smtClean="0">
                <a:ln>
                  <a:noFill/>
                </a:ln>
                <a:solidFill>
                  <a:schemeClr val="tx1"/>
                </a:solidFill>
                <a:effectLst/>
                <a:latin typeface="Arial" pitchFamily="34" charset="0"/>
              </a:rPr>
              <a:t>k</a:t>
            </a:r>
            <a:r>
              <a:rPr kumimoji="0" lang="de-DE" sz="2400" b="0" i="0" u="none" strike="noStrike" cap="none" normalizeH="0" baseline="0" dirty="0" smtClean="0">
                <a:ln>
                  <a:noFill/>
                </a:ln>
                <a:solidFill>
                  <a:schemeClr val="tx1"/>
                </a:solidFill>
                <a:effectLst/>
                <a:latin typeface="Arial" pitchFamily="34" charset="0"/>
              </a:rPr>
              <a:t> hier 50)</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152400"/>
            <a:ext cx="7772400" cy="1143000"/>
          </a:xfrm>
        </p:spPr>
        <p:txBody>
          <a:bodyPr/>
          <a:lstStyle/>
          <a:p>
            <a:r>
              <a:rPr lang="de-DE">
                <a:latin typeface="Arial Black" charset="0"/>
              </a:rPr>
              <a:t>Sichten ...</a:t>
            </a:r>
          </a:p>
        </p:txBody>
      </p:sp>
      <p:sp>
        <p:nvSpPr>
          <p:cNvPr id="107523" name="Text Box 3"/>
          <p:cNvSpPr txBox="1">
            <a:spLocks noChangeArrowheads="1"/>
          </p:cNvSpPr>
          <p:nvPr/>
        </p:nvSpPr>
        <p:spPr bwMode="auto">
          <a:xfrm>
            <a:off x="76200" y="838200"/>
            <a:ext cx="89154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82600">
              <a:tabLst>
                <a:tab pos="381000" algn="l"/>
              </a:tabLst>
              <a:defRPr sz="2400">
                <a:solidFill>
                  <a:schemeClr val="tx1"/>
                </a:solidFill>
                <a:latin typeface="Arial" charset="0"/>
                <a:ea typeface="ＭＳ Ｐゴシック" charset="0"/>
              </a:defRPr>
            </a:lvl1pPr>
            <a:lvl2pPr marL="742950" indent="-285750" defTabSz="482600">
              <a:tabLst>
                <a:tab pos="381000" algn="l"/>
              </a:tabLst>
              <a:defRPr sz="2400">
                <a:solidFill>
                  <a:schemeClr val="tx1"/>
                </a:solidFill>
                <a:latin typeface="Arial" charset="0"/>
                <a:ea typeface="ＭＳ Ｐゴシック" charset="0"/>
              </a:defRPr>
            </a:lvl2pPr>
            <a:lvl3pPr marL="1143000" indent="-228600" defTabSz="482600">
              <a:tabLst>
                <a:tab pos="381000" algn="l"/>
              </a:tabLst>
              <a:defRPr sz="2400">
                <a:solidFill>
                  <a:schemeClr val="tx1"/>
                </a:solidFill>
                <a:latin typeface="Arial" charset="0"/>
                <a:ea typeface="ＭＳ Ｐゴシック" charset="0"/>
              </a:defRPr>
            </a:lvl3pPr>
            <a:lvl4pPr marL="1600200" indent="-228600" defTabSz="482600">
              <a:tabLst>
                <a:tab pos="381000" algn="l"/>
              </a:tabLst>
              <a:defRPr sz="2400">
                <a:solidFill>
                  <a:schemeClr val="tx1"/>
                </a:solidFill>
                <a:latin typeface="Arial" charset="0"/>
                <a:ea typeface="ＭＳ Ｐゴシック" charset="0"/>
              </a:defRPr>
            </a:lvl4pPr>
            <a:lvl5pPr marL="2057400" indent="-228600" defTabSz="482600">
              <a:tabLst>
                <a:tab pos="381000" algn="l"/>
              </a:tabLst>
              <a:defRPr sz="2400">
                <a:solidFill>
                  <a:schemeClr val="tx1"/>
                </a:solidFill>
                <a:latin typeface="Arial" charset="0"/>
                <a:ea typeface="ＭＳ Ｐゴシック" charset="0"/>
              </a:defRPr>
            </a:lvl5pPr>
            <a:lvl6pPr marL="25146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6pPr>
            <a:lvl7pPr marL="29718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7pPr>
            <a:lvl8pPr marL="34290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8pPr>
            <a:lvl9pPr marL="38862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9pPr>
          </a:lstStyle>
          <a:p>
            <a:pPr algn="l" eaLnBrk="1" hangingPunct="1">
              <a:spcBef>
                <a:spcPct val="30000"/>
              </a:spcBef>
            </a:pPr>
            <a:r>
              <a:rPr lang="de-DE" b="1">
                <a:solidFill>
                  <a:srgbClr val="CC0099"/>
                </a:solidFill>
                <a:latin typeface="Tahoma" charset="0"/>
              </a:rPr>
              <a:t>für die Vereinfachung von Anfagen</a:t>
            </a:r>
          </a:p>
          <a:p>
            <a:pPr algn="l" eaLnBrk="1" hangingPunct="1">
              <a:spcBef>
                <a:spcPct val="30000"/>
              </a:spcBef>
            </a:pPr>
            <a:r>
              <a:rPr lang="de-DE" b="1">
                <a:latin typeface="Tahoma" charset="0"/>
              </a:rPr>
              <a:t>create view</a:t>
            </a:r>
            <a:r>
              <a:rPr lang="de-DE">
                <a:latin typeface="Tahoma" charset="0"/>
              </a:rPr>
              <a:t> StudProf (Sname, Semester, Titel, Pname) as</a:t>
            </a:r>
          </a:p>
          <a:p>
            <a:pPr algn="l" eaLnBrk="1" hangingPunct="1">
              <a:spcBef>
                <a:spcPct val="30000"/>
              </a:spcBef>
            </a:pPr>
            <a:r>
              <a:rPr lang="de-DE">
                <a:latin typeface="Tahoma" charset="0"/>
              </a:rPr>
              <a:t>	</a:t>
            </a:r>
            <a:r>
              <a:rPr lang="de-DE" b="1">
                <a:latin typeface="Tahoma" charset="0"/>
              </a:rPr>
              <a:t>select</a:t>
            </a:r>
            <a:r>
              <a:rPr lang="de-DE">
                <a:latin typeface="Tahoma" charset="0"/>
              </a:rPr>
              <a:t> s.Name, s.Semester, v.Titel, p.Name</a:t>
            </a:r>
          </a:p>
          <a:p>
            <a:pPr algn="l" eaLnBrk="1" hangingPunct="1">
              <a:spcBef>
                <a:spcPct val="30000"/>
              </a:spcBef>
            </a:pPr>
            <a:r>
              <a:rPr lang="de-DE" b="1">
                <a:latin typeface="Tahoma" charset="0"/>
              </a:rPr>
              <a:t>	from</a:t>
            </a:r>
            <a:r>
              <a:rPr lang="de-DE">
                <a:latin typeface="Tahoma" charset="0"/>
              </a:rPr>
              <a:t> Studenten s, hören h, Vorlesungen v, Professoren p</a:t>
            </a:r>
          </a:p>
          <a:p>
            <a:pPr algn="l" eaLnBrk="1" hangingPunct="1">
              <a:spcBef>
                <a:spcPct val="30000"/>
              </a:spcBef>
            </a:pPr>
            <a:r>
              <a:rPr lang="de-DE">
                <a:latin typeface="Tahoma" charset="0"/>
              </a:rPr>
              <a:t>	</a:t>
            </a:r>
            <a:r>
              <a:rPr lang="de-DE" b="1">
                <a:latin typeface="Tahoma" charset="0"/>
              </a:rPr>
              <a:t>where</a:t>
            </a:r>
            <a:r>
              <a:rPr lang="de-DE">
                <a:latin typeface="Tahoma" charset="0"/>
              </a:rPr>
              <a:t> s.Matr.Nr=h.MatrNr and h.VorlNr=v.VorlNr and</a:t>
            </a:r>
          </a:p>
          <a:p>
            <a:pPr algn="l" eaLnBrk="1" hangingPunct="1">
              <a:spcBef>
                <a:spcPct val="30000"/>
              </a:spcBef>
            </a:pPr>
            <a:r>
              <a:rPr lang="de-DE">
                <a:latin typeface="Tahoma" charset="0"/>
              </a:rPr>
              <a:t>               v.gelesenVon = p.PersNr</a:t>
            </a:r>
          </a:p>
          <a:p>
            <a:pPr algn="l" eaLnBrk="1" hangingPunct="1">
              <a:spcBef>
                <a:spcPct val="30000"/>
              </a:spcBef>
            </a:pPr>
            <a:endParaRPr lang="de-DE" b="1">
              <a:latin typeface="Tahoma" charset="0"/>
            </a:endParaRPr>
          </a:p>
          <a:p>
            <a:pPr algn="l" eaLnBrk="1" hangingPunct="1">
              <a:spcBef>
                <a:spcPct val="30000"/>
              </a:spcBef>
            </a:pPr>
            <a:endParaRPr lang="de-DE" b="1">
              <a:latin typeface="Tahoma" charset="0"/>
            </a:endParaRPr>
          </a:p>
          <a:p>
            <a:pPr algn="l" eaLnBrk="1" hangingPunct="1">
              <a:spcBef>
                <a:spcPct val="30000"/>
              </a:spcBef>
            </a:pPr>
            <a:r>
              <a:rPr lang="de-DE" b="1">
                <a:latin typeface="Tahoma" charset="0"/>
              </a:rPr>
              <a:t>select distinct</a:t>
            </a:r>
            <a:r>
              <a:rPr lang="de-DE">
                <a:latin typeface="Tahoma" charset="0"/>
              </a:rPr>
              <a:t> Semester</a:t>
            </a:r>
          </a:p>
          <a:p>
            <a:pPr algn="l" eaLnBrk="1" hangingPunct="1">
              <a:spcBef>
                <a:spcPct val="30000"/>
              </a:spcBef>
            </a:pPr>
            <a:r>
              <a:rPr lang="de-DE" b="1">
                <a:latin typeface="Tahoma" charset="0"/>
              </a:rPr>
              <a:t>from</a:t>
            </a:r>
            <a:r>
              <a:rPr lang="de-DE">
                <a:latin typeface="Tahoma" charset="0"/>
              </a:rPr>
              <a:t> StudProf</a:t>
            </a:r>
          </a:p>
          <a:p>
            <a:pPr algn="l" eaLnBrk="1" hangingPunct="1">
              <a:spcBef>
                <a:spcPct val="30000"/>
              </a:spcBef>
            </a:pPr>
            <a:r>
              <a:rPr lang="de-DE" b="1">
                <a:latin typeface="Tahoma" charset="0"/>
              </a:rPr>
              <a:t>where</a:t>
            </a:r>
            <a:r>
              <a:rPr lang="de-DE">
                <a:latin typeface="Tahoma" charset="0"/>
              </a:rPr>
              <a:t> PName=`Sokrates‘;</a:t>
            </a:r>
          </a:p>
          <a:p>
            <a:pPr algn="l" eaLnBrk="1" hangingPunct="1">
              <a:spcBef>
                <a:spcPct val="30000"/>
              </a:spcBef>
            </a:pPr>
            <a:r>
              <a:rPr lang="de-DE">
                <a:latin typeface="Tahoma" charset="0"/>
              </a:rPr>
              <a:t>		</a:t>
            </a:r>
          </a:p>
          <a:p>
            <a:pPr algn="l" eaLnBrk="1" hangingPunct="1">
              <a:spcBef>
                <a:spcPct val="30000"/>
              </a:spcBef>
            </a:pPr>
            <a:endParaRPr lang="de-DE" b="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1066800"/>
          </a:xfrm>
        </p:spPr>
        <p:txBody>
          <a:bodyPr/>
          <a:lstStyle/>
          <a:p>
            <a:r>
              <a:rPr lang="de-DE">
                <a:latin typeface="Arial Black" charset="0"/>
              </a:rPr>
              <a:t>Relationale Modellierung der Generalisierung</a:t>
            </a:r>
          </a:p>
        </p:txBody>
      </p:sp>
      <p:sp>
        <p:nvSpPr>
          <p:cNvPr id="108547" name="Oval 3"/>
          <p:cNvSpPr>
            <a:spLocks noChangeArrowheads="1"/>
          </p:cNvSpPr>
          <p:nvPr/>
        </p:nvSpPr>
        <p:spPr bwMode="auto">
          <a:xfrm>
            <a:off x="762000" y="1295400"/>
            <a:ext cx="1676400" cy="6096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Fachgebiet</a:t>
            </a:r>
          </a:p>
        </p:txBody>
      </p:sp>
      <p:sp>
        <p:nvSpPr>
          <p:cNvPr id="108548" name="Rectangle 4"/>
          <p:cNvSpPr>
            <a:spLocks noChangeArrowheads="1"/>
          </p:cNvSpPr>
          <p:nvPr/>
        </p:nvSpPr>
        <p:spPr bwMode="auto">
          <a:xfrm>
            <a:off x="685800" y="2438400"/>
            <a:ext cx="1752600" cy="4572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charset="0"/>
              </a:rPr>
              <a:t>Assistenten</a:t>
            </a:r>
          </a:p>
        </p:txBody>
      </p:sp>
      <p:cxnSp>
        <p:nvCxnSpPr>
          <p:cNvPr id="108549" name="AutoShape 5"/>
          <p:cNvCxnSpPr>
            <a:cxnSpLocks noChangeShapeType="1"/>
            <a:stCxn id="108547" idx="4"/>
            <a:endCxn id="108548" idx="0"/>
          </p:cNvCxnSpPr>
          <p:nvPr/>
        </p:nvCxnSpPr>
        <p:spPr bwMode="auto">
          <a:xfrm flipH="1">
            <a:off x="1562100" y="1905000"/>
            <a:ext cx="38100" cy="5334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108550" name="Rectangle 6"/>
          <p:cNvSpPr>
            <a:spLocks noChangeArrowheads="1"/>
          </p:cNvSpPr>
          <p:nvPr/>
        </p:nvSpPr>
        <p:spPr bwMode="auto">
          <a:xfrm>
            <a:off x="1143000" y="3657600"/>
            <a:ext cx="1752600" cy="4572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charset="0"/>
              </a:rPr>
              <a:t>Professoren</a:t>
            </a:r>
          </a:p>
        </p:txBody>
      </p:sp>
      <p:sp>
        <p:nvSpPr>
          <p:cNvPr id="108551" name="Oval 7"/>
          <p:cNvSpPr>
            <a:spLocks noChangeArrowheads="1"/>
          </p:cNvSpPr>
          <p:nvPr/>
        </p:nvSpPr>
        <p:spPr bwMode="auto">
          <a:xfrm>
            <a:off x="228600" y="4419600"/>
            <a:ext cx="1676400" cy="6096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Raum</a:t>
            </a:r>
          </a:p>
        </p:txBody>
      </p:sp>
      <p:sp>
        <p:nvSpPr>
          <p:cNvPr id="108552" name="Oval 8"/>
          <p:cNvSpPr>
            <a:spLocks noChangeArrowheads="1"/>
          </p:cNvSpPr>
          <p:nvPr/>
        </p:nvSpPr>
        <p:spPr bwMode="auto">
          <a:xfrm>
            <a:off x="2057400" y="4419600"/>
            <a:ext cx="1676400" cy="6096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Rang</a:t>
            </a:r>
          </a:p>
        </p:txBody>
      </p:sp>
      <p:cxnSp>
        <p:nvCxnSpPr>
          <p:cNvPr id="108553" name="AutoShape 9"/>
          <p:cNvCxnSpPr>
            <a:cxnSpLocks noChangeShapeType="1"/>
            <a:stCxn id="108550" idx="2"/>
            <a:endCxn id="108551" idx="7"/>
          </p:cNvCxnSpPr>
          <p:nvPr/>
        </p:nvCxnSpPr>
        <p:spPr bwMode="auto">
          <a:xfrm flipH="1">
            <a:off x="1658938" y="4114800"/>
            <a:ext cx="360362" cy="3937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08554" name="AutoShape 10"/>
          <p:cNvCxnSpPr>
            <a:cxnSpLocks noChangeShapeType="1"/>
            <a:stCxn id="108550" idx="2"/>
            <a:endCxn id="108552" idx="1"/>
          </p:cNvCxnSpPr>
          <p:nvPr/>
        </p:nvCxnSpPr>
        <p:spPr bwMode="auto">
          <a:xfrm>
            <a:off x="2019300" y="4114800"/>
            <a:ext cx="284163" cy="3937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108555" name="AutoShape 11"/>
          <p:cNvSpPr>
            <a:spLocks noChangeArrowheads="1"/>
          </p:cNvSpPr>
          <p:nvPr/>
        </p:nvSpPr>
        <p:spPr bwMode="auto">
          <a:xfrm>
            <a:off x="3962400" y="3048000"/>
            <a:ext cx="1143000" cy="533400"/>
          </a:xfrm>
          <a:prstGeom prst="hexagon">
            <a:avLst>
              <a:gd name="adj" fmla="val 53571"/>
              <a:gd name="vf" fmla="val 115470"/>
            </a:avLst>
          </a:prstGeom>
          <a:solidFill>
            <a:srgbClr val="FF99FF"/>
          </a:solidFill>
          <a:ln w="6350">
            <a:solidFill>
              <a:schemeClr val="tx1"/>
            </a:solidFill>
            <a:miter lim="800000"/>
            <a:headEnd/>
            <a:tailEnd/>
          </a:ln>
        </p:spPr>
        <p:txBody>
          <a:bodyPr wrap="none" anchor="ctr"/>
          <a:lstStyle/>
          <a:p>
            <a:r>
              <a:rPr lang="de-DE" b="1">
                <a:latin typeface="Times New Roman" charset="0"/>
              </a:rPr>
              <a:t>is_a</a:t>
            </a:r>
          </a:p>
        </p:txBody>
      </p:sp>
      <p:sp>
        <p:nvSpPr>
          <p:cNvPr id="108556" name="Rectangle 12"/>
          <p:cNvSpPr>
            <a:spLocks noChangeArrowheads="1"/>
          </p:cNvSpPr>
          <p:nvPr/>
        </p:nvSpPr>
        <p:spPr bwMode="auto">
          <a:xfrm>
            <a:off x="6019800" y="3048000"/>
            <a:ext cx="1752600" cy="4572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charset="0"/>
              </a:rPr>
              <a:t>Angestellte</a:t>
            </a:r>
          </a:p>
        </p:txBody>
      </p:sp>
      <p:sp>
        <p:nvSpPr>
          <p:cNvPr id="108557" name="Oval 13"/>
          <p:cNvSpPr>
            <a:spLocks noChangeArrowheads="1"/>
          </p:cNvSpPr>
          <p:nvPr/>
        </p:nvSpPr>
        <p:spPr bwMode="auto">
          <a:xfrm>
            <a:off x="5105400" y="3810000"/>
            <a:ext cx="1676400" cy="609600"/>
          </a:xfrm>
          <a:prstGeom prst="ellipse">
            <a:avLst/>
          </a:prstGeom>
          <a:solidFill>
            <a:srgbClr val="FFFF99"/>
          </a:solidFill>
          <a:ln w="6350">
            <a:solidFill>
              <a:schemeClr val="tx1"/>
            </a:solidFill>
            <a:round/>
            <a:headEnd/>
            <a:tailEnd/>
          </a:ln>
        </p:spPr>
        <p:txBody>
          <a:bodyPr wrap="none" anchor="ctr"/>
          <a:lstStyle/>
          <a:p>
            <a:r>
              <a:rPr lang="de-DE" u="sng">
                <a:latin typeface="Times New Roman" charset="0"/>
              </a:rPr>
              <a:t>PersNr</a:t>
            </a:r>
          </a:p>
        </p:txBody>
      </p:sp>
      <p:sp>
        <p:nvSpPr>
          <p:cNvPr id="108558" name="Oval 14"/>
          <p:cNvSpPr>
            <a:spLocks noChangeArrowheads="1"/>
          </p:cNvSpPr>
          <p:nvPr/>
        </p:nvSpPr>
        <p:spPr bwMode="auto">
          <a:xfrm>
            <a:off x="6934200" y="3810000"/>
            <a:ext cx="1676400" cy="6096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Name</a:t>
            </a:r>
          </a:p>
        </p:txBody>
      </p:sp>
      <p:cxnSp>
        <p:nvCxnSpPr>
          <p:cNvPr id="108559" name="AutoShape 15"/>
          <p:cNvCxnSpPr>
            <a:cxnSpLocks noChangeShapeType="1"/>
            <a:stCxn id="108556" idx="2"/>
            <a:endCxn id="108557" idx="7"/>
          </p:cNvCxnSpPr>
          <p:nvPr/>
        </p:nvCxnSpPr>
        <p:spPr bwMode="auto">
          <a:xfrm flipH="1">
            <a:off x="6535738" y="3505200"/>
            <a:ext cx="360362" cy="3937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08560" name="AutoShape 16"/>
          <p:cNvCxnSpPr>
            <a:cxnSpLocks noChangeShapeType="1"/>
            <a:stCxn id="108556" idx="2"/>
            <a:endCxn id="108558" idx="1"/>
          </p:cNvCxnSpPr>
          <p:nvPr/>
        </p:nvCxnSpPr>
        <p:spPr bwMode="auto">
          <a:xfrm>
            <a:off x="6896100" y="3505200"/>
            <a:ext cx="284163" cy="393700"/>
          </a:xfrm>
          <a:prstGeom prst="straightConnector1">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08561" name="AutoShape 17"/>
          <p:cNvCxnSpPr>
            <a:cxnSpLocks noChangeShapeType="1"/>
            <a:stCxn id="108548" idx="3"/>
            <a:endCxn id="108555" idx="2"/>
          </p:cNvCxnSpPr>
          <p:nvPr/>
        </p:nvCxnSpPr>
        <p:spPr bwMode="auto">
          <a:xfrm>
            <a:off x="2438400" y="2667000"/>
            <a:ext cx="1524000" cy="647700"/>
          </a:xfrm>
          <a:prstGeom prst="straightConnector1">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562" name="AutoShape 18"/>
          <p:cNvCxnSpPr>
            <a:cxnSpLocks noChangeShapeType="1"/>
            <a:stCxn id="108550" idx="3"/>
            <a:endCxn id="108555" idx="2"/>
          </p:cNvCxnSpPr>
          <p:nvPr/>
        </p:nvCxnSpPr>
        <p:spPr bwMode="auto">
          <a:xfrm flipV="1">
            <a:off x="2895600" y="3314700"/>
            <a:ext cx="1066800" cy="571500"/>
          </a:xfrm>
          <a:prstGeom prst="straightConnector1">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8563" name="AutoShape 19"/>
          <p:cNvCxnSpPr>
            <a:cxnSpLocks noChangeShapeType="1"/>
            <a:stCxn id="108555" idx="2"/>
            <a:endCxn id="108556" idx="1"/>
          </p:cNvCxnSpPr>
          <p:nvPr/>
        </p:nvCxnSpPr>
        <p:spPr bwMode="auto">
          <a:xfrm flipV="1">
            <a:off x="5105400" y="3276600"/>
            <a:ext cx="914400" cy="38100"/>
          </a:xfrm>
          <a:prstGeom prst="straightConnector1">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8564" name="Text Box 20"/>
          <p:cNvSpPr txBox="1">
            <a:spLocks noChangeArrowheads="1"/>
          </p:cNvSpPr>
          <p:nvPr/>
        </p:nvSpPr>
        <p:spPr bwMode="auto">
          <a:xfrm>
            <a:off x="3276600" y="5181600"/>
            <a:ext cx="5867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de-DE">
                <a:latin typeface="Tahoma" charset="0"/>
              </a:rPr>
              <a:t>Angestellte: {[</a:t>
            </a:r>
            <a:r>
              <a:rPr lang="de-DE" i="1" u="sng">
                <a:latin typeface="Tahoma" charset="0"/>
              </a:rPr>
              <a:t>PersNr</a:t>
            </a:r>
            <a:r>
              <a:rPr lang="de-DE" i="1">
                <a:latin typeface="Tahoma" charset="0"/>
              </a:rPr>
              <a:t>, Name</a:t>
            </a:r>
            <a:r>
              <a:rPr lang="de-DE">
                <a:latin typeface="Tahoma" charset="0"/>
              </a:rPr>
              <a:t>]}</a:t>
            </a:r>
          </a:p>
          <a:p>
            <a:pPr algn="l">
              <a:spcBef>
                <a:spcPct val="50000"/>
              </a:spcBef>
            </a:pPr>
            <a:r>
              <a:rPr lang="de-DE">
                <a:latin typeface="Tahoma" charset="0"/>
              </a:rPr>
              <a:t>Professoren: {[</a:t>
            </a:r>
            <a:r>
              <a:rPr lang="de-DE" i="1" u="sng">
                <a:latin typeface="Tahoma" charset="0"/>
              </a:rPr>
              <a:t>PersNr</a:t>
            </a:r>
            <a:r>
              <a:rPr lang="de-DE" i="1">
                <a:latin typeface="Tahoma" charset="0"/>
              </a:rPr>
              <a:t>, Rang, Raum</a:t>
            </a:r>
            <a:r>
              <a:rPr lang="de-DE">
                <a:latin typeface="Tahoma" charset="0"/>
              </a:rPr>
              <a:t>]}</a:t>
            </a:r>
          </a:p>
          <a:p>
            <a:pPr algn="l">
              <a:spcBef>
                <a:spcPct val="50000"/>
              </a:spcBef>
            </a:pPr>
            <a:r>
              <a:rPr lang="de-DE">
                <a:latin typeface="Tahoma" charset="0"/>
              </a:rPr>
              <a:t>Assistenten: {[</a:t>
            </a:r>
            <a:r>
              <a:rPr lang="de-DE" i="1" u="sng">
                <a:latin typeface="Tahoma" charset="0"/>
              </a:rPr>
              <a:t>PersNr</a:t>
            </a:r>
            <a:r>
              <a:rPr lang="de-DE" i="1">
                <a:latin typeface="Tahoma" charset="0"/>
              </a:rPr>
              <a:t>, Fachgebiet</a:t>
            </a:r>
            <a:r>
              <a:rPr lang="de-DE">
                <a:latin typeface="Tahoma" charset="0"/>
              </a:rPr>
              <a:t>]}</a:t>
            </a:r>
          </a:p>
          <a:p>
            <a:pPr algn="l">
              <a:spcBef>
                <a:spcPct val="50000"/>
              </a:spcBef>
            </a:pPr>
            <a:endParaRPr lang="de-DE">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0" y="0"/>
            <a:ext cx="8458200" cy="1143000"/>
          </a:xfrm>
        </p:spPr>
        <p:txBody>
          <a:bodyPr/>
          <a:lstStyle/>
          <a:p>
            <a:r>
              <a:rPr lang="de-DE">
                <a:latin typeface="Arial Black" charset="0"/>
              </a:rPr>
              <a:t>Sichten zur Modellierung von Generalisierung</a:t>
            </a:r>
          </a:p>
        </p:txBody>
      </p:sp>
      <p:sp>
        <p:nvSpPr>
          <p:cNvPr id="109571" name="Text Box 3"/>
          <p:cNvSpPr txBox="1">
            <a:spLocks noChangeArrowheads="1"/>
          </p:cNvSpPr>
          <p:nvPr/>
        </p:nvSpPr>
        <p:spPr bwMode="auto">
          <a:xfrm>
            <a:off x="228600" y="1219200"/>
            <a:ext cx="87630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73100">
              <a:defRPr sz="2400">
                <a:solidFill>
                  <a:schemeClr val="tx1"/>
                </a:solidFill>
                <a:latin typeface="Arial" charset="0"/>
                <a:ea typeface="ＭＳ Ｐゴシック" charset="0"/>
              </a:defRPr>
            </a:lvl1pPr>
            <a:lvl2pPr marL="742950" indent="-285750" defTabSz="673100">
              <a:defRPr sz="2400">
                <a:solidFill>
                  <a:schemeClr val="tx1"/>
                </a:solidFill>
                <a:latin typeface="Arial" charset="0"/>
                <a:ea typeface="ＭＳ Ｐゴシック" charset="0"/>
              </a:defRPr>
            </a:lvl2pPr>
            <a:lvl3pPr marL="1143000" indent="-228600" defTabSz="673100">
              <a:defRPr sz="2400">
                <a:solidFill>
                  <a:schemeClr val="tx1"/>
                </a:solidFill>
                <a:latin typeface="Arial" charset="0"/>
                <a:ea typeface="ＭＳ Ｐゴシック" charset="0"/>
              </a:defRPr>
            </a:lvl3pPr>
            <a:lvl4pPr marL="1600200" indent="-228600" defTabSz="673100">
              <a:defRPr sz="2400">
                <a:solidFill>
                  <a:schemeClr val="tx1"/>
                </a:solidFill>
                <a:latin typeface="Arial" charset="0"/>
                <a:ea typeface="ＭＳ Ｐゴシック" charset="0"/>
              </a:defRPr>
            </a:lvl4pPr>
            <a:lvl5pPr marL="2057400" indent="-228600" defTabSz="673100">
              <a:defRPr sz="2400">
                <a:solidFill>
                  <a:schemeClr val="tx1"/>
                </a:solidFill>
                <a:latin typeface="Arial" charset="0"/>
                <a:ea typeface="ＭＳ Ｐゴシック" charset="0"/>
              </a:defRPr>
            </a:lvl5pPr>
            <a:lvl6pPr marL="2514600" indent="-228600" algn="ctr" defTabSz="6731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731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731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731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30000"/>
              </a:spcBef>
            </a:pPr>
            <a:r>
              <a:rPr lang="de-DE" b="1">
                <a:latin typeface="Tahoma" charset="0"/>
              </a:rPr>
              <a:t>create table</a:t>
            </a:r>
            <a:r>
              <a:rPr lang="de-DE">
                <a:latin typeface="Tahoma" charset="0"/>
              </a:rPr>
              <a:t> Angestellte</a:t>
            </a:r>
          </a:p>
          <a:p>
            <a:pPr algn="l" eaLnBrk="1" hangingPunct="1">
              <a:spcBef>
                <a:spcPct val="30000"/>
              </a:spcBef>
            </a:pPr>
            <a:r>
              <a:rPr lang="de-DE">
                <a:latin typeface="Tahoma" charset="0"/>
              </a:rPr>
              <a:t>	(PersNr	</a:t>
            </a:r>
            <a:r>
              <a:rPr lang="de-DE" b="1">
                <a:latin typeface="Tahoma" charset="0"/>
              </a:rPr>
              <a:t>integer not null,</a:t>
            </a:r>
          </a:p>
          <a:p>
            <a:pPr algn="l" eaLnBrk="1" hangingPunct="1">
              <a:spcBef>
                <a:spcPct val="30000"/>
              </a:spcBef>
            </a:pPr>
            <a:r>
              <a:rPr lang="de-DE">
                <a:latin typeface="Tahoma" charset="0"/>
              </a:rPr>
              <a:t>	Name	</a:t>
            </a:r>
            <a:r>
              <a:rPr lang="de-DE" b="1">
                <a:latin typeface="Tahoma" charset="0"/>
              </a:rPr>
              <a:t>varchar</a:t>
            </a:r>
            <a:r>
              <a:rPr lang="de-DE">
                <a:latin typeface="Tahoma" charset="0"/>
              </a:rPr>
              <a:t> (30) </a:t>
            </a:r>
            <a:r>
              <a:rPr lang="de-DE" b="1">
                <a:latin typeface="Tahoma" charset="0"/>
              </a:rPr>
              <a:t>not null</a:t>
            </a:r>
            <a:r>
              <a:rPr lang="de-DE">
                <a:latin typeface="Tahoma" charset="0"/>
              </a:rPr>
              <a:t>);</a:t>
            </a:r>
          </a:p>
          <a:p>
            <a:pPr algn="l" eaLnBrk="1" hangingPunct="1">
              <a:spcBef>
                <a:spcPct val="30000"/>
              </a:spcBef>
            </a:pPr>
            <a:r>
              <a:rPr lang="de-DE" b="1">
                <a:latin typeface="Tahoma" charset="0"/>
              </a:rPr>
              <a:t>create table</a:t>
            </a:r>
            <a:r>
              <a:rPr lang="de-DE">
                <a:latin typeface="Tahoma" charset="0"/>
              </a:rPr>
              <a:t> ProfDaten</a:t>
            </a:r>
          </a:p>
          <a:p>
            <a:pPr algn="l" eaLnBrk="1" hangingPunct="1">
              <a:spcBef>
                <a:spcPct val="30000"/>
              </a:spcBef>
            </a:pPr>
            <a:r>
              <a:rPr lang="de-DE">
                <a:latin typeface="Tahoma" charset="0"/>
              </a:rPr>
              <a:t>	(PersNr	</a:t>
            </a:r>
            <a:r>
              <a:rPr lang="de-DE" b="1">
                <a:latin typeface="Tahoma" charset="0"/>
              </a:rPr>
              <a:t>integer not null</a:t>
            </a:r>
            <a:r>
              <a:rPr lang="de-DE">
                <a:latin typeface="Tahoma" charset="0"/>
              </a:rPr>
              <a:t>,</a:t>
            </a:r>
          </a:p>
          <a:p>
            <a:pPr algn="l" eaLnBrk="1" hangingPunct="1">
              <a:spcBef>
                <a:spcPct val="30000"/>
              </a:spcBef>
            </a:pPr>
            <a:r>
              <a:rPr lang="de-DE">
                <a:latin typeface="Tahoma" charset="0"/>
              </a:rPr>
              <a:t>	Rang	</a:t>
            </a:r>
            <a:r>
              <a:rPr lang="de-DE" b="1">
                <a:latin typeface="Tahoma" charset="0"/>
              </a:rPr>
              <a:t>character</a:t>
            </a:r>
            <a:r>
              <a:rPr lang="de-DE">
                <a:latin typeface="Tahoma" charset="0"/>
              </a:rPr>
              <a:t>(2),</a:t>
            </a:r>
          </a:p>
          <a:p>
            <a:pPr algn="l" eaLnBrk="1" hangingPunct="1">
              <a:spcBef>
                <a:spcPct val="30000"/>
              </a:spcBef>
            </a:pPr>
            <a:r>
              <a:rPr lang="de-DE">
                <a:latin typeface="Tahoma" charset="0"/>
              </a:rPr>
              <a:t>	Raum 	</a:t>
            </a:r>
            <a:r>
              <a:rPr lang="de-DE" b="1">
                <a:latin typeface="Tahoma" charset="0"/>
              </a:rPr>
              <a:t>integer</a:t>
            </a:r>
            <a:r>
              <a:rPr lang="de-DE">
                <a:latin typeface="Tahoma" charset="0"/>
              </a:rPr>
              <a:t>);</a:t>
            </a:r>
          </a:p>
          <a:p>
            <a:pPr algn="l" eaLnBrk="1" hangingPunct="1">
              <a:spcBef>
                <a:spcPct val="30000"/>
              </a:spcBef>
            </a:pPr>
            <a:r>
              <a:rPr lang="de-DE" b="1">
                <a:latin typeface="Tahoma" charset="0"/>
              </a:rPr>
              <a:t>create table</a:t>
            </a:r>
            <a:r>
              <a:rPr lang="de-DE">
                <a:latin typeface="Tahoma" charset="0"/>
              </a:rPr>
              <a:t> AssiDaten</a:t>
            </a:r>
          </a:p>
          <a:p>
            <a:pPr algn="l" eaLnBrk="1" hangingPunct="1">
              <a:spcBef>
                <a:spcPct val="30000"/>
              </a:spcBef>
            </a:pPr>
            <a:r>
              <a:rPr lang="de-DE">
                <a:latin typeface="Tahoma" charset="0"/>
              </a:rPr>
              <a:t>	(PersNr		</a:t>
            </a:r>
            <a:r>
              <a:rPr lang="de-DE" b="1">
                <a:latin typeface="Tahoma" charset="0"/>
              </a:rPr>
              <a:t>integer not null</a:t>
            </a:r>
            <a:r>
              <a:rPr lang="de-DE">
                <a:latin typeface="Tahoma" charset="0"/>
              </a:rPr>
              <a:t>,</a:t>
            </a:r>
          </a:p>
          <a:p>
            <a:pPr algn="l" eaLnBrk="1" hangingPunct="1">
              <a:spcBef>
                <a:spcPct val="30000"/>
              </a:spcBef>
            </a:pPr>
            <a:r>
              <a:rPr lang="de-DE">
                <a:latin typeface="Tahoma" charset="0"/>
              </a:rPr>
              <a:t>	Fachgebiet	</a:t>
            </a:r>
            <a:r>
              <a:rPr lang="de-DE" b="1">
                <a:latin typeface="Tahoma" charset="0"/>
              </a:rPr>
              <a:t>varchar</a:t>
            </a:r>
            <a:r>
              <a:rPr lang="de-DE">
                <a:latin typeface="Tahoma" charset="0"/>
              </a:rPr>
              <a:t>(30),</a:t>
            </a:r>
          </a:p>
          <a:p>
            <a:pPr algn="l" eaLnBrk="1" hangingPunct="1">
              <a:spcBef>
                <a:spcPct val="30000"/>
              </a:spcBef>
            </a:pPr>
            <a:r>
              <a:rPr lang="de-DE">
                <a:latin typeface="Tahoma" charset="0"/>
              </a:rPr>
              <a:t>	Boss			</a:t>
            </a:r>
            <a:r>
              <a:rPr lang="de-DE" b="1">
                <a:latin typeface="Tahoma" charset="0"/>
              </a:rPr>
              <a:t>integer</a:t>
            </a:r>
            <a:r>
              <a:rPr lang="de-DE">
                <a:latin typeface="Tahoma" charset="0"/>
              </a:rPr>
              <a:t>);	</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990600"/>
            <a:ext cx="86106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30000"/>
              </a:spcBef>
            </a:pPr>
            <a:r>
              <a:rPr lang="de-DE" b="1">
                <a:latin typeface="Tahoma" charset="0"/>
              </a:rPr>
              <a:t>create view</a:t>
            </a:r>
            <a:r>
              <a:rPr lang="de-DE">
                <a:latin typeface="Tahoma" charset="0"/>
              </a:rPr>
              <a:t> Professoren </a:t>
            </a:r>
            <a:r>
              <a:rPr lang="de-DE" b="1">
                <a:latin typeface="Tahoma" charset="0"/>
              </a:rPr>
              <a:t>as</a:t>
            </a:r>
          </a:p>
          <a:p>
            <a:pPr algn="l" eaLnBrk="1" hangingPunct="1">
              <a:spcBef>
                <a:spcPct val="30000"/>
              </a:spcBef>
            </a:pPr>
            <a:r>
              <a:rPr lang="de-DE">
                <a:latin typeface="Tahoma" charset="0"/>
              </a:rPr>
              <a:t>	</a:t>
            </a:r>
            <a:r>
              <a:rPr lang="de-DE" b="1">
                <a:latin typeface="Tahoma" charset="0"/>
              </a:rPr>
              <a:t>select</a:t>
            </a:r>
            <a:r>
              <a:rPr lang="de-DE">
                <a:latin typeface="Tahoma" charset="0"/>
              </a:rPr>
              <a:t> *</a:t>
            </a:r>
          </a:p>
          <a:p>
            <a:pPr algn="l" eaLnBrk="1" hangingPunct="1">
              <a:spcBef>
                <a:spcPct val="30000"/>
              </a:spcBef>
            </a:pPr>
            <a:r>
              <a:rPr lang="de-DE">
                <a:latin typeface="Tahoma" charset="0"/>
              </a:rPr>
              <a:t>	</a:t>
            </a:r>
            <a:r>
              <a:rPr lang="de-DE" b="1">
                <a:latin typeface="Tahoma" charset="0"/>
              </a:rPr>
              <a:t>from</a:t>
            </a:r>
            <a:r>
              <a:rPr lang="de-DE">
                <a:latin typeface="Tahoma" charset="0"/>
              </a:rPr>
              <a:t> Angestellte a, ProfDaten d</a:t>
            </a:r>
          </a:p>
          <a:p>
            <a:pPr algn="l" eaLnBrk="1" hangingPunct="1">
              <a:spcBef>
                <a:spcPct val="30000"/>
              </a:spcBef>
            </a:pPr>
            <a:r>
              <a:rPr lang="de-DE">
                <a:latin typeface="Tahoma" charset="0"/>
              </a:rPr>
              <a:t>	</a:t>
            </a:r>
            <a:r>
              <a:rPr lang="de-DE" b="1">
                <a:latin typeface="Tahoma" charset="0"/>
              </a:rPr>
              <a:t>where</a:t>
            </a:r>
            <a:r>
              <a:rPr lang="de-DE">
                <a:latin typeface="Tahoma" charset="0"/>
              </a:rPr>
              <a:t> a.PersNr=d.PersNr;</a:t>
            </a:r>
          </a:p>
          <a:p>
            <a:pPr algn="l" eaLnBrk="1" hangingPunct="1">
              <a:spcBef>
                <a:spcPct val="30000"/>
              </a:spcBef>
            </a:pPr>
            <a:r>
              <a:rPr lang="de-DE" b="1">
                <a:latin typeface="Tahoma" charset="0"/>
              </a:rPr>
              <a:t>create view</a:t>
            </a:r>
            <a:r>
              <a:rPr lang="de-DE">
                <a:latin typeface="Tahoma" charset="0"/>
              </a:rPr>
              <a:t> Assistenten </a:t>
            </a:r>
            <a:r>
              <a:rPr lang="de-DE" b="1">
                <a:latin typeface="Tahoma" charset="0"/>
              </a:rPr>
              <a:t>as</a:t>
            </a:r>
          </a:p>
          <a:p>
            <a:pPr algn="l" eaLnBrk="1" hangingPunct="1">
              <a:spcBef>
                <a:spcPct val="30000"/>
              </a:spcBef>
            </a:pPr>
            <a:r>
              <a:rPr lang="de-DE">
                <a:latin typeface="Tahoma" charset="0"/>
              </a:rPr>
              <a:t>	</a:t>
            </a:r>
            <a:r>
              <a:rPr lang="de-DE" b="1">
                <a:latin typeface="Tahoma" charset="0"/>
              </a:rPr>
              <a:t>select</a:t>
            </a:r>
            <a:r>
              <a:rPr lang="de-DE">
                <a:latin typeface="Tahoma" charset="0"/>
              </a:rPr>
              <a:t> *</a:t>
            </a:r>
          </a:p>
          <a:p>
            <a:pPr algn="l" eaLnBrk="1" hangingPunct="1">
              <a:spcBef>
                <a:spcPct val="30000"/>
              </a:spcBef>
            </a:pPr>
            <a:r>
              <a:rPr lang="de-DE">
                <a:latin typeface="Tahoma" charset="0"/>
              </a:rPr>
              <a:t>	</a:t>
            </a:r>
            <a:r>
              <a:rPr lang="de-DE" b="1">
                <a:latin typeface="Tahoma" charset="0"/>
              </a:rPr>
              <a:t>from</a:t>
            </a:r>
            <a:r>
              <a:rPr lang="de-DE">
                <a:latin typeface="Tahoma" charset="0"/>
              </a:rPr>
              <a:t> Angestellte a, AssiDaten d</a:t>
            </a:r>
          </a:p>
          <a:p>
            <a:pPr algn="l" eaLnBrk="1" hangingPunct="1">
              <a:spcBef>
                <a:spcPct val="30000"/>
              </a:spcBef>
            </a:pPr>
            <a:r>
              <a:rPr lang="de-DE">
                <a:latin typeface="Tahoma" charset="0"/>
              </a:rPr>
              <a:t>	</a:t>
            </a:r>
            <a:r>
              <a:rPr lang="de-DE" b="1">
                <a:latin typeface="Tahoma" charset="0"/>
              </a:rPr>
              <a:t>where</a:t>
            </a:r>
            <a:r>
              <a:rPr lang="de-DE">
                <a:latin typeface="Tahoma" charset="0"/>
              </a:rPr>
              <a:t> a.PersNr=d.PersNr;</a:t>
            </a:r>
          </a:p>
          <a:p>
            <a:pPr algn="l" eaLnBrk="1" hangingPunct="1">
              <a:spcBef>
                <a:spcPct val="30000"/>
              </a:spcBef>
            </a:pPr>
            <a:endParaRPr lang="de-DE">
              <a:latin typeface="Tahoma" charset="0"/>
            </a:endParaRPr>
          </a:p>
          <a:p>
            <a:pPr algn="l" eaLnBrk="1" hangingPunct="1">
              <a:spcBef>
                <a:spcPct val="30000"/>
              </a:spcBef>
            </a:pPr>
            <a:r>
              <a:rPr lang="de-DE" sz="3200">
                <a:solidFill>
                  <a:srgbClr val="CC0099"/>
                </a:solidFill>
                <a:latin typeface="Tahoma" charset="0"/>
                <a:sym typeface="Wingdings" charset="0"/>
              </a:rPr>
              <a:t> </a:t>
            </a:r>
            <a:r>
              <a:rPr lang="de-DE" sz="3200">
                <a:solidFill>
                  <a:srgbClr val="CC0099"/>
                </a:solidFill>
                <a:latin typeface="Tahoma" charset="0"/>
              </a:rPr>
              <a:t>Untertypen als Sicht</a:t>
            </a:r>
          </a:p>
          <a:p>
            <a:pPr algn="l" eaLnBrk="1" hangingPunct="1">
              <a:spcBef>
                <a:spcPct val="30000"/>
              </a:spcBef>
            </a:pPr>
            <a:endParaRPr lang="de-DE" sz="3200">
              <a:latin typeface="Tahoma" charset="0"/>
            </a:endParaRPr>
          </a:p>
          <a:p>
            <a:pPr algn="l" eaLnBrk="1" hangingPunct="1">
              <a:spcBef>
                <a:spcPct val="30000"/>
              </a:spcBef>
            </a:pPr>
            <a:r>
              <a:rPr lang="de-DE">
                <a:latin typeface="Tahoma" charset="0"/>
              </a:rPr>
              <a:t>	</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52400" y="76200"/>
            <a:ext cx="8610600"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30000"/>
              </a:spcBef>
            </a:pPr>
            <a:r>
              <a:rPr lang="de-DE" b="1">
                <a:latin typeface="Tahoma" charset="0"/>
              </a:rPr>
              <a:t>create table</a:t>
            </a:r>
            <a:r>
              <a:rPr lang="de-DE">
                <a:latin typeface="Tahoma" charset="0"/>
              </a:rPr>
              <a:t> Professoren </a:t>
            </a:r>
          </a:p>
          <a:p>
            <a:pPr algn="l" eaLnBrk="1" hangingPunct="1">
              <a:spcBef>
                <a:spcPct val="30000"/>
              </a:spcBef>
            </a:pPr>
            <a:r>
              <a:rPr lang="de-DE">
                <a:latin typeface="Tahoma" charset="0"/>
              </a:rPr>
              <a:t>	(PersNr	</a:t>
            </a:r>
            <a:r>
              <a:rPr lang="de-DE" b="1">
                <a:latin typeface="Tahoma" charset="0"/>
              </a:rPr>
              <a:t>integer not null</a:t>
            </a:r>
            <a:r>
              <a:rPr lang="de-DE">
                <a:latin typeface="Tahoma" charset="0"/>
              </a:rPr>
              <a:t>,</a:t>
            </a:r>
          </a:p>
          <a:p>
            <a:pPr algn="l" eaLnBrk="1" hangingPunct="1">
              <a:spcBef>
                <a:spcPct val="30000"/>
              </a:spcBef>
            </a:pPr>
            <a:r>
              <a:rPr lang="de-DE">
                <a:latin typeface="Tahoma" charset="0"/>
              </a:rPr>
              <a:t>	Name 		</a:t>
            </a:r>
            <a:r>
              <a:rPr lang="de-DE" b="1">
                <a:latin typeface="Tahoma" charset="0"/>
              </a:rPr>
              <a:t>varchar</a:t>
            </a:r>
            <a:r>
              <a:rPr lang="de-DE">
                <a:latin typeface="Tahoma" charset="0"/>
              </a:rPr>
              <a:t> (30) </a:t>
            </a:r>
            <a:r>
              <a:rPr lang="de-DE" b="1">
                <a:latin typeface="Tahoma" charset="0"/>
              </a:rPr>
              <a:t>not null</a:t>
            </a:r>
            <a:r>
              <a:rPr lang="de-DE">
                <a:latin typeface="Tahoma" charset="0"/>
              </a:rPr>
              <a:t>,</a:t>
            </a:r>
          </a:p>
          <a:p>
            <a:pPr algn="l" eaLnBrk="1" hangingPunct="1">
              <a:spcBef>
                <a:spcPct val="30000"/>
              </a:spcBef>
            </a:pPr>
            <a:r>
              <a:rPr lang="de-DE">
                <a:latin typeface="Tahoma" charset="0"/>
              </a:rPr>
              <a:t>	Rang		</a:t>
            </a:r>
            <a:r>
              <a:rPr lang="de-DE" b="1">
                <a:latin typeface="Tahoma" charset="0"/>
              </a:rPr>
              <a:t>character</a:t>
            </a:r>
            <a:r>
              <a:rPr lang="de-DE">
                <a:latin typeface="Tahoma" charset="0"/>
              </a:rPr>
              <a:t> (2),</a:t>
            </a:r>
          </a:p>
          <a:p>
            <a:pPr algn="l" eaLnBrk="1" hangingPunct="1">
              <a:spcBef>
                <a:spcPct val="30000"/>
              </a:spcBef>
            </a:pPr>
            <a:r>
              <a:rPr lang="de-DE">
                <a:latin typeface="Tahoma" charset="0"/>
              </a:rPr>
              <a:t>	Raum 		</a:t>
            </a:r>
            <a:r>
              <a:rPr lang="de-DE" b="1">
                <a:latin typeface="Tahoma" charset="0"/>
              </a:rPr>
              <a:t>integer</a:t>
            </a:r>
            <a:r>
              <a:rPr lang="de-DE">
                <a:latin typeface="Tahoma" charset="0"/>
              </a:rPr>
              <a:t>);</a:t>
            </a:r>
          </a:p>
          <a:p>
            <a:pPr algn="l" eaLnBrk="1" hangingPunct="1">
              <a:spcBef>
                <a:spcPct val="30000"/>
              </a:spcBef>
            </a:pPr>
            <a:r>
              <a:rPr lang="de-DE" b="1">
                <a:latin typeface="Tahoma" charset="0"/>
              </a:rPr>
              <a:t>create table</a:t>
            </a:r>
            <a:r>
              <a:rPr lang="de-DE">
                <a:latin typeface="Tahoma" charset="0"/>
              </a:rPr>
              <a:t> Assistenten</a:t>
            </a:r>
          </a:p>
          <a:p>
            <a:pPr algn="l" eaLnBrk="1" hangingPunct="1">
              <a:spcBef>
                <a:spcPct val="30000"/>
              </a:spcBef>
            </a:pPr>
            <a:r>
              <a:rPr lang="de-DE">
                <a:latin typeface="Tahoma" charset="0"/>
              </a:rPr>
              <a:t>	(PersNr	</a:t>
            </a:r>
            <a:r>
              <a:rPr lang="de-DE" b="1">
                <a:latin typeface="Tahoma" charset="0"/>
              </a:rPr>
              <a:t>integer not null</a:t>
            </a:r>
            <a:r>
              <a:rPr lang="de-DE">
                <a:latin typeface="Tahoma" charset="0"/>
              </a:rPr>
              <a:t>,</a:t>
            </a:r>
          </a:p>
          <a:p>
            <a:pPr algn="l" eaLnBrk="1" hangingPunct="1">
              <a:spcBef>
                <a:spcPct val="30000"/>
              </a:spcBef>
            </a:pPr>
            <a:r>
              <a:rPr lang="de-DE">
                <a:latin typeface="Tahoma" charset="0"/>
              </a:rPr>
              <a:t>	Name 		</a:t>
            </a:r>
            <a:r>
              <a:rPr lang="de-DE" b="1">
                <a:latin typeface="Tahoma" charset="0"/>
              </a:rPr>
              <a:t>varchar</a:t>
            </a:r>
            <a:r>
              <a:rPr lang="de-DE">
                <a:latin typeface="Tahoma" charset="0"/>
              </a:rPr>
              <a:t> (30) </a:t>
            </a:r>
            <a:r>
              <a:rPr lang="de-DE" b="1">
                <a:latin typeface="Tahoma" charset="0"/>
              </a:rPr>
              <a:t>not null</a:t>
            </a:r>
            <a:r>
              <a:rPr lang="de-DE">
                <a:latin typeface="Tahoma" charset="0"/>
              </a:rPr>
              <a:t>,</a:t>
            </a:r>
          </a:p>
          <a:p>
            <a:pPr algn="l" eaLnBrk="1" hangingPunct="1">
              <a:spcBef>
                <a:spcPct val="30000"/>
              </a:spcBef>
            </a:pPr>
            <a:r>
              <a:rPr lang="de-DE">
                <a:latin typeface="Tahoma" charset="0"/>
              </a:rPr>
              <a:t>	Fachgebiet	</a:t>
            </a:r>
            <a:r>
              <a:rPr lang="de-DE" b="1">
                <a:latin typeface="Tahoma" charset="0"/>
              </a:rPr>
              <a:t>varchar</a:t>
            </a:r>
            <a:r>
              <a:rPr lang="de-DE">
                <a:latin typeface="Tahoma" charset="0"/>
              </a:rPr>
              <a:t> (30),</a:t>
            </a:r>
          </a:p>
          <a:p>
            <a:pPr algn="l" eaLnBrk="1" hangingPunct="1">
              <a:spcBef>
                <a:spcPct val="30000"/>
              </a:spcBef>
            </a:pPr>
            <a:r>
              <a:rPr lang="de-DE">
                <a:latin typeface="Tahoma" charset="0"/>
              </a:rPr>
              <a:t>	Boss		</a:t>
            </a:r>
            <a:r>
              <a:rPr lang="de-DE" b="1">
                <a:latin typeface="Tahoma" charset="0"/>
              </a:rPr>
              <a:t>integer</a:t>
            </a:r>
            <a:r>
              <a:rPr lang="de-DE">
                <a:latin typeface="Tahoma" charset="0"/>
              </a:rPr>
              <a:t>);</a:t>
            </a:r>
          </a:p>
          <a:p>
            <a:pPr algn="l" eaLnBrk="1" hangingPunct="1">
              <a:spcBef>
                <a:spcPct val="30000"/>
              </a:spcBef>
            </a:pPr>
            <a:r>
              <a:rPr lang="de-DE" b="1">
                <a:latin typeface="Tahoma" charset="0"/>
              </a:rPr>
              <a:t>create table</a:t>
            </a:r>
            <a:r>
              <a:rPr lang="de-DE">
                <a:latin typeface="Tahoma" charset="0"/>
              </a:rPr>
              <a:t> AndereAngestellte </a:t>
            </a:r>
          </a:p>
          <a:p>
            <a:pPr algn="l" eaLnBrk="1" hangingPunct="1">
              <a:spcBef>
                <a:spcPct val="30000"/>
              </a:spcBef>
            </a:pPr>
            <a:r>
              <a:rPr lang="de-DE">
                <a:latin typeface="Tahoma" charset="0"/>
              </a:rPr>
              <a:t>	(PersNr	</a:t>
            </a:r>
            <a:r>
              <a:rPr lang="de-DE" b="1">
                <a:latin typeface="Tahoma" charset="0"/>
              </a:rPr>
              <a:t>integer not null</a:t>
            </a:r>
            <a:r>
              <a:rPr lang="de-DE">
                <a:latin typeface="Tahoma" charset="0"/>
              </a:rPr>
              <a:t>,</a:t>
            </a:r>
          </a:p>
          <a:p>
            <a:pPr algn="l" eaLnBrk="1" hangingPunct="1">
              <a:spcBef>
                <a:spcPct val="30000"/>
              </a:spcBef>
            </a:pPr>
            <a:r>
              <a:rPr lang="de-DE">
                <a:latin typeface="Tahoma" charset="0"/>
              </a:rPr>
              <a:t>	Name 		</a:t>
            </a:r>
            <a:r>
              <a:rPr lang="de-DE" b="1">
                <a:latin typeface="Tahoma" charset="0"/>
              </a:rPr>
              <a:t>varchar</a:t>
            </a:r>
            <a:r>
              <a:rPr lang="de-DE">
                <a:latin typeface="Tahoma" charset="0"/>
              </a:rPr>
              <a:t> (30) </a:t>
            </a:r>
            <a:r>
              <a:rPr lang="de-DE" b="1">
                <a:latin typeface="Tahoma" charset="0"/>
              </a:rPr>
              <a:t>not null</a:t>
            </a:r>
            <a:r>
              <a:rPr lang="de-DE">
                <a:latin typeface="Tahoma" charset="0"/>
              </a:rPr>
              <a:t>);</a:t>
            </a:r>
          </a:p>
          <a:p>
            <a:pPr algn="l" eaLnBrk="1" hangingPunct="1">
              <a:spcBef>
                <a:spcPct val="30000"/>
              </a:spcBef>
            </a:pPr>
            <a:r>
              <a:rPr lang="de-DE">
                <a:latin typeface="Tahoma" charset="0"/>
              </a:rPr>
              <a:t>	</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152400"/>
            <a:ext cx="9144000" cy="622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hangingPunct="1">
              <a:spcBef>
                <a:spcPct val="30000"/>
              </a:spcBef>
            </a:pPr>
            <a:r>
              <a:rPr lang="de-DE" b="1">
                <a:latin typeface="Tahoma" charset="0"/>
              </a:rPr>
              <a:t>create view </a:t>
            </a:r>
            <a:r>
              <a:rPr lang="de-DE">
                <a:latin typeface="Tahoma" charset="0"/>
              </a:rPr>
              <a:t>Angestellte</a:t>
            </a:r>
            <a:r>
              <a:rPr lang="de-DE" b="1">
                <a:latin typeface="Tahoma" charset="0"/>
              </a:rPr>
              <a:t> as</a:t>
            </a:r>
            <a:endParaRPr lang="de-DE">
              <a:latin typeface="Tahoma" charset="0"/>
            </a:endParaRPr>
          </a:p>
          <a:p>
            <a:pPr algn="l" eaLnBrk="1" hangingPunct="1">
              <a:spcBef>
                <a:spcPct val="30000"/>
              </a:spcBef>
            </a:pPr>
            <a:r>
              <a:rPr lang="de-DE">
                <a:latin typeface="Tahoma" charset="0"/>
              </a:rPr>
              <a:t>	(</a:t>
            </a:r>
            <a:r>
              <a:rPr lang="de-DE" b="1">
                <a:latin typeface="Tahoma" charset="0"/>
              </a:rPr>
              <a:t>select </a:t>
            </a:r>
            <a:r>
              <a:rPr lang="de-DE">
                <a:latin typeface="Tahoma" charset="0"/>
              </a:rPr>
              <a:t>PersNr, Name</a:t>
            </a:r>
          </a:p>
          <a:p>
            <a:pPr algn="l" eaLnBrk="1" hangingPunct="1">
              <a:spcBef>
                <a:spcPct val="30000"/>
              </a:spcBef>
            </a:pPr>
            <a:r>
              <a:rPr lang="de-DE" b="1">
                <a:latin typeface="Tahoma" charset="0"/>
              </a:rPr>
              <a:t>	from</a:t>
            </a:r>
            <a:r>
              <a:rPr lang="de-DE">
                <a:latin typeface="Tahoma" charset="0"/>
              </a:rPr>
              <a:t> Professoren)</a:t>
            </a:r>
          </a:p>
          <a:p>
            <a:pPr algn="l" eaLnBrk="1" hangingPunct="1">
              <a:spcBef>
                <a:spcPct val="30000"/>
              </a:spcBef>
            </a:pPr>
            <a:r>
              <a:rPr lang="de-DE">
                <a:latin typeface="Tahoma" charset="0"/>
              </a:rPr>
              <a:t>	  </a:t>
            </a:r>
            <a:r>
              <a:rPr lang="de-DE" b="1">
                <a:latin typeface="Tahoma" charset="0"/>
              </a:rPr>
              <a:t>union</a:t>
            </a:r>
            <a:r>
              <a:rPr lang="de-DE">
                <a:latin typeface="Tahoma" charset="0"/>
              </a:rPr>
              <a:t>	</a:t>
            </a:r>
          </a:p>
          <a:p>
            <a:pPr algn="l" eaLnBrk="1" hangingPunct="1">
              <a:spcBef>
                <a:spcPct val="30000"/>
              </a:spcBef>
            </a:pPr>
            <a:r>
              <a:rPr lang="de-DE">
                <a:latin typeface="Tahoma" charset="0"/>
              </a:rPr>
              <a:t>	(</a:t>
            </a:r>
            <a:r>
              <a:rPr lang="de-DE" b="1">
                <a:latin typeface="Tahoma" charset="0"/>
              </a:rPr>
              <a:t>select </a:t>
            </a:r>
            <a:r>
              <a:rPr lang="de-DE">
                <a:latin typeface="Tahoma" charset="0"/>
              </a:rPr>
              <a:t>PersNr, Name</a:t>
            </a:r>
          </a:p>
          <a:p>
            <a:pPr algn="l" eaLnBrk="1" hangingPunct="1">
              <a:spcBef>
                <a:spcPct val="30000"/>
              </a:spcBef>
            </a:pPr>
            <a:r>
              <a:rPr lang="de-DE" b="1">
                <a:latin typeface="Tahoma" charset="0"/>
              </a:rPr>
              <a:t>	from</a:t>
            </a:r>
            <a:r>
              <a:rPr lang="de-DE">
                <a:latin typeface="Tahoma" charset="0"/>
              </a:rPr>
              <a:t> Assistenten)</a:t>
            </a:r>
          </a:p>
          <a:p>
            <a:pPr algn="l" eaLnBrk="1" hangingPunct="1">
              <a:spcBef>
                <a:spcPct val="30000"/>
              </a:spcBef>
            </a:pPr>
            <a:r>
              <a:rPr lang="de-DE">
                <a:latin typeface="Tahoma" charset="0"/>
              </a:rPr>
              <a:t>	 </a:t>
            </a:r>
            <a:r>
              <a:rPr lang="de-DE" b="1">
                <a:latin typeface="Tahoma" charset="0"/>
              </a:rPr>
              <a:t>union</a:t>
            </a:r>
            <a:endParaRPr lang="de-DE">
              <a:latin typeface="Tahoma" charset="0"/>
            </a:endParaRPr>
          </a:p>
          <a:p>
            <a:pPr algn="l" eaLnBrk="1" hangingPunct="1">
              <a:spcBef>
                <a:spcPct val="50000"/>
              </a:spcBef>
            </a:pPr>
            <a:r>
              <a:rPr lang="de-DE">
                <a:latin typeface="Tahoma" charset="0"/>
              </a:rPr>
              <a:t>	(</a:t>
            </a:r>
            <a:r>
              <a:rPr lang="de-DE" b="1">
                <a:latin typeface="Tahoma" charset="0"/>
              </a:rPr>
              <a:t>select*</a:t>
            </a:r>
            <a:endParaRPr lang="de-DE">
              <a:latin typeface="Tahoma" charset="0"/>
            </a:endParaRPr>
          </a:p>
          <a:p>
            <a:pPr algn="l" eaLnBrk="1" hangingPunct="1">
              <a:spcBef>
                <a:spcPct val="50000"/>
              </a:spcBef>
            </a:pPr>
            <a:r>
              <a:rPr lang="de-DE" b="1">
                <a:latin typeface="Tahoma" charset="0"/>
              </a:rPr>
              <a:t>	from </a:t>
            </a:r>
            <a:r>
              <a:rPr lang="de-DE">
                <a:latin typeface="Tahoma" charset="0"/>
              </a:rPr>
              <a:t>AndereAngestellte);</a:t>
            </a:r>
          </a:p>
          <a:p>
            <a:pPr algn="l" eaLnBrk="1" hangingPunct="1">
              <a:spcBef>
                <a:spcPct val="50000"/>
              </a:spcBef>
            </a:pPr>
            <a:endParaRPr lang="de-DE">
              <a:solidFill>
                <a:srgbClr val="CC0099"/>
              </a:solidFill>
              <a:latin typeface="Tahoma" charset="0"/>
              <a:sym typeface="Wingdings" charset="0"/>
            </a:endParaRPr>
          </a:p>
          <a:p>
            <a:pPr algn="l" eaLnBrk="1" hangingPunct="1">
              <a:spcBef>
                <a:spcPct val="50000"/>
              </a:spcBef>
            </a:pPr>
            <a:r>
              <a:rPr lang="de-DE" sz="3200">
                <a:solidFill>
                  <a:srgbClr val="CC0099"/>
                </a:solidFill>
                <a:latin typeface="Tahoma" charset="0"/>
                <a:sym typeface="Wingdings" charset="0"/>
              </a:rPr>
              <a:t></a:t>
            </a:r>
            <a:r>
              <a:rPr lang="de-DE" sz="3200">
                <a:solidFill>
                  <a:srgbClr val="CC0099"/>
                </a:solidFill>
                <a:latin typeface="Tahoma" charset="0"/>
              </a:rPr>
              <a:t> Obertypen als Sicht</a:t>
            </a:r>
          </a:p>
          <a:p>
            <a:pPr algn="l" eaLnBrk="1" hangingPunct="1">
              <a:spcBef>
                <a:spcPct val="50000"/>
              </a:spcBef>
            </a:pPr>
            <a:r>
              <a:rPr lang="de-DE">
                <a:latin typeface="Tahoma" charset="0"/>
              </a:rPr>
              <a:t>	</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52400" y="76200"/>
            <a:ext cx="8305800" cy="1143000"/>
          </a:xfrm>
        </p:spPr>
        <p:txBody>
          <a:bodyPr/>
          <a:lstStyle/>
          <a:p>
            <a:r>
              <a:rPr lang="de-DE">
                <a:latin typeface="Arial Black" charset="0"/>
              </a:rPr>
              <a:t>Sichten zur Gewährleistung von Datenunabhängigkeit</a:t>
            </a:r>
          </a:p>
        </p:txBody>
      </p:sp>
      <p:sp>
        <p:nvSpPr>
          <p:cNvPr id="113667" name="Rectangle 3"/>
          <p:cNvSpPr>
            <a:spLocks noChangeArrowheads="1"/>
          </p:cNvSpPr>
          <p:nvPr/>
        </p:nvSpPr>
        <p:spPr bwMode="auto">
          <a:xfrm>
            <a:off x="4816475" y="15240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Benutzer</a:t>
            </a:r>
          </a:p>
        </p:txBody>
      </p:sp>
      <p:sp>
        <p:nvSpPr>
          <p:cNvPr id="113668" name="Rectangle 4"/>
          <p:cNvSpPr>
            <a:spLocks noChangeArrowheads="1"/>
          </p:cNvSpPr>
          <p:nvPr/>
        </p:nvSpPr>
        <p:spPr bwMode="auto">
          <a:xfrm>
            <a:off x="2667000" y="27432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Sicht 1</a:t>
            </a:r>
          </a:p>
        </p:txBody>
      </p:sp>
      <p:sp>
        <p:nvSpPr>
          <p:cNvPr id="113669" name="Rectangle 5"/>
          <p:cNvSpPr>
            <a:spLocks noChangeArrowheads="1"/>
          </p:cNvSpPr>
          <p:nvPr/>
        </p:nvSpPr>
        <p:spPr bwMode="auto">
          <a:xfrm>
            <a:off x="4816475" y="27432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Sicht 2</a:t>
            </a:r>
          </a:p>
        </p:txBody>
      </p:sp>
      <p:sp>
        <p:nvSpPr>
          <p:cNvPr id="113670" name="Rectangle 6"/>
          <p:cNvSpPr>
            <a:spLocks noChangeArrowheads="1"/>
          </p:cNvSpPr>
          <p:nvPr/>
        </p:nvSpPr>
        <p:spPr bwMode="auto">
          <a:xfrm>
            <a:off x="6965950" y="27432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Sicht 3</a:t>
            </a:r>
          </a:p>
        </p:txBody>
      </p:sp>
      <p:sp>
        <p:nvSpPr>
          <p:cNvPr id="113671" name="Rectangle 7"/>
          <p:cNvSpPr>
            <a:spLocks noChangeArrowheads="1"/>
          </p:cNvSpPr>
          <p:nvPr/>
        </p:nvSpPr>
        <p:spPr bwMode="auto">
          <a:xfrm>
            <a:off x="2667000" y="41148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Relation 1</a:t>
            </a:r>
          </a:p>
        </p:txBody>
      </p:sp>
      <p:sp>
        <p:nvSpPr>
          <p:cNvPr id="113672" name="Rectangle 8"/>
          <p:cNvSpPr>
            <a:spLocks noChangeArrowheads="1"/>
          </p:cNvSpPr>
          <p:nvPr/>
        </p:nvSpPr>
        <p:spPr bwMode="auto">
          <a:xfrm>
            <a:off x="4816475" y="41148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Relation 2</a:t>
            </a:r>
          </a:p>
        </p:txBody>
      </p:sp>
      <p:sp>
        <p:nvSpPr>
          <p:cNvPr id="113673" name="Rectangle 9"/>
          <p:cNvSpPr>
            <a:spLocks noChangeArrowheads="1"/>
          </p:cNvSpPr>
          <p:nvPr/>
        </p:nvSpPr>
        <p:spPr bwMode="auto">
          <a:xfrm>
            <a:off x="6965950" y="4114800"/>
            <a:ext cx="1873250" cy="4572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Relation 3</a:t>
            </a:r>
          </a:p>
        </p:txBody>
      </p:sp>
      <p:cxnSp>
        <p:nvCxnSpPr>
          <p:cNvPr id="113674" name="AutoShape 10"/>
          <p:cNvCxnSpPr>
            <a:cxnSpLocks noChangeShapeType="1"/>
            <a:stCxn id="113667" idx="2"/>
            <a:endCxn id="113668" idx="0"/>
          </p:cNvCxnSpPr>
          <p:nvPr/>
        </p:nvCxnSpPr>
        <p:spPr bwMode="auto">
          <a:xfrm flipH="1">
            <a:off x="3603625" y="1981200"/>
            <a:ext cx="2149475"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5" name="AutoShape 11"/>
          <p:cNvCxnSpPr>
            <a:cxnSpLocks noChangeShapeType="1"/>
            <a:stCxn id="113667" idx="2"/>
            <a:endCxn id="113669" idx="0"/>
          </p:cNvCxnSpPr>
          <p:nvPr/>
        </p:nvCxnSpPr>
        <p:spPr bwMode="auto">
          <a:xfrm>
            <a:off x="5753100" y="1981200"/>
            <a:ext cx="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6" name="AutoShape 12"/>
          <p:cNvCxnSpPr>
            <a:cxnSpLocks noChangeShapeType="1"/>
            <a:stCxn id="113667" idx="2"/>
            <a:endCxn id="113670" idx="0"/>
          </p:cNvCxnSpPr>
          <p:nvPr/>
        </p:nvCxnSpPr>
        <p:spPr bwMode="auto">
          <a:xfrm>
            <a:off x="5753100" y="1981200"/>
            <a:ext cx="2149475"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7" name="AutoShape 13"/>
          <p:cNvCxnSpPr>
            <a:cxnSpLocks noChangeShapeType="1"/>
            <a:stCxn id="113669" idx="2"/>
            <a:endCxn id="113672" idx="0"/>
          </p:cNvCxnSpPr>
          <p:nvPr/>
        </p:nvCxnSpPr>
        <p:spPr bwMode="auto">
          <a:xfrm>
            <a:off x="5753100" y="3200400"/>
            <a:ext cx="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8" name="AutoShape 14"/>
          <p:cNvCxnSpPr>
            <a:cxnSpLocks noChangeShapeType="1"/>
            <a:stCxn id="113668" idx="2"/>
            <a:endCxn id="113671" idx="0"/>
          </p:cNvCxnSpPr>
          <p:nvPr/>
        </p:nvCxnSpPr>
        <p:spPr bwMode="auto">
          <a:xfrm>
            <a:off x="3603625" y="3200400"/>
            <a:ext cx="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79" name="AutoShape 15"/>
          <p:cNvCxnSpPr>
            <a:cxnSpLocks noChangeShapeType="1"/>
            <a:stCxn id="113668" idx="2"/>
            <a:endCxn id="113672" idx="0"/>
          </p:cNvCxnSpPr>
          <p:nvPr/>
        </p:nvCxnSpPr>
        <p:spPr bwMode="auto">
          <a:xfrm>
            <a:off x="3603625" y="3200400"/>
            <a:ext cx="2149475"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0" name="AutoShape 16"/>
          <p:cNvCxnSpPr>
            <a:cxnSpLocks noChangeShapeType="1"/>
            <a:stCxn id="113670" idx="2"/>
            <a:endCxn id="113673" idx="0"/>
          </p:cNvCxnSpPr>
          <p:nvPr/>
        </p:nvCxnSpPr>
        <p:spPr bwMode="auto">
          <a:xfrm>
            <a:off x="7902575" y="3200400"/>
            <a:ext cx="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681" name="AutoShape 17"/>
          <p:cNvSpPr>
            <a:spLocks noChangeArrowheads="1"/>
          </p:cNvSpPr>
          <p:nvPr/>
        </p:nvSpPr>
        <p:spPr bwMode="auto">
          <a:xfrm>
            <a:off x="4343400" y="5334000"/>
            <a:ext cx="2819400" cy="914400"/>
          </a:xfrm>
          <a:prstGeom prst="can">
            <a:avLst>
              <a:gd name="adj" fmla="val 25000"/>
            </a:avLst>
          </a:prstGeom>
          <a:solidFill>
            <a:schemeClr val="accent1"/>
          </a:solidFill>
          <a:ln w="9525">
            <a:solidFill>
              <a:schemeClr val="tx1"/>
            </a:solidFill>
            <a:round/>
            <a:headEnd/>
            <a:tailEnd/>
          </a:ln>
        </p:spPr>
        <p:txBody>
          <a:bodyPr wrap="none" anchor="ctr"/>
          <a:lstStyle/>
          <a:p>
            <a:endParaRPr lang="de-DE"/>
          </a:p>
        </p:txBody>
      </p:sp>
      <p:cxnSp>
        <p:nvCxnSpPr>
          <p:cNvPr id="113682" name="AutoShape 18"/>
          <p:cNvCxnSpPr>
            <a:cxnSpLocks noChangeShapeType="1"/>
            <a:stCxn id="113672" idx="2"/>
            <a:endCxn id="113681" idx="1"/>
          </p:cNvCxnSpPr>
          <p:nvPr/>
        </p:nvCxnSpPr>
        <p:spPr bwMode="auto">
          <a:xfrm>
            <a:off x="5753100" y="4572000"/>
            <a:ext cx="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3" name="AutoShape 20"/>
          <p:cNvCxnSpPr>
            <a:cxnSpLocks noChangeShapeType="1"/>
            <a:stCxn id="113673" idx="2"/>
            <a:endCxn id="113681" idx="1"/>
          </p:cNvCxnSpPr>
          <p:nvPr/>
        </p:nvCxnSpPr>
        <p:spPr bwMode="auto">
          <a:xfrm flipH="1">
            <a:off x="5753100" y="4572000"/>
            <a:ext cx="2149475"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3684" name="AutoShape 21"/>
          <p:cNvCxnSpPr>
            <a:cxnSpLocks noChangeShapeType="1"/>
            <a:stCxn id="113671" idx="2"/>
            <a:endCxn id="113681" idx="1"/>
          </p:cNvCxnSpPr>
          <p:nvPr/>
        </p:nvCxnSpPr>
        <p:spPr bwMode="auto">
          <a:xfrm>
            <a:off x="3603625" y="4572000"/>
            <a:ext cx="2149475"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3685" name="Text Box 23"/>
          <p:cNvSpPr txBox="1">
            <a:spLocks noChangeArrowheads="1"/>
          </p:cNvSpPr>
          <p:nvPr/>
        </p:nvSpPr>
        <p:spPr bwMode="auto">
          <a:xfrm>
            <a:off x="0" y="3124200"/>
            <a:ext cx="320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5000"/>
              </a:spcBef>
            </a:pPr>
            <a:r>
              <a:rPr lang="de-DE">
                <a:latin typeface="Tahoma" charset="0"/>
              </a:rPr>
              <a:t>logische </a:t>
            </a:r>
          </a:p>
          <a:p>
            <a:pPr algn="l" eaLnBrk="1" hangingPunct="1">
              <a:spcBef>
                <a:spcPct val="25000"/>
              </a:spcBef>
            </a:pPr>
            <a:r>
              <a:rPr lang="de-DE">
                <a:latin typeface="Tahoma" charset="0"/>
              </a:rPr>
              <a:t>Datenunabhängigkeit</a:t>
            </a:r>
          </a:p>
        </p:txBody>
      </p:sp>
      <p:sp>
        <p:nvSpPr>
          <p:cNvPr id="113686" name="Text Box 24"/>
          <p:cNvSpPr txBox="1">
            <a:spLocks noChangeArrowheads="1"/>
          </p:cNvSpPr>
          <p:nvPr/>
        </p:nvSpPr>
        <p:spPr bwMode="auto">
          <a:xfrm>
            <a:off x="0" y="4572000"/>
            <a:ext cx="320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5000"/>
              </a:spcBef>
            </a:pPr>
            <a:r>
              <a:rPr lang="de-DE">
                <a:latin typeface="Tahoma" charset="0"/>
              </a:rPr>
              <a:t>physische </a:t>
            </a:r>
          </a:p>
          <a:p>
            <a:pPr algn="l" eaLnBrk="1" hangingPunct="1">
              <a:spcBef>
                <a:spcPct val="25000"/>
              </a:spcBef>
            </a:pPr>
            <a:r>
              <a:rPr lang="de-DE">
                <a:latin typeface="Tahoma" charset="0"/>
              </a:rPr>
              <a:t>Datenunabhängigkeit</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0"/>
            <a:ext cx="7772400" cy="1143000"/>
          </a:xfrm>
        </p:spPr>
        <p:txBody>
          <a:bodyPr/>
          <a:lstStyle/>
          <a:p>
            <a:r>
              <a:rPr lang="de-DE">
                <a:latin typeface="Arial Black" charset="0"/>
              </a:rPr>
              <a:t>Änderbarkeit von Sichten</a:t>
            </a:r>
          </a:p>
        </p:txBody>
      </p:sp>
      <p:sp>
        <p:nvSpPr>
          <p:cNvPr id="114691" name="Rectangle 3"/>
          <p:cNvSpPr>
            <a:spLocks noChangeArrowheads="1"/>
          </p:cNvSpPr>
          <p:nvPr/>
        </p:nvSpPr>
        <p:spPr bwMode="auto">
          <a:xfrm>
            <a:off x="152400" y="1219200"/>
            <a:ext cx="8915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571500" eaLnBrk="1" hangingPunct="1">
              <a:spcBef>
                <a:spcPct val="30000"/>
              </a:spcBef>
            </a:pPr>
            <a:r>
              <a:rPr lang="de-DE" dirty="0">
                <a:solidFill>
                  <a:srgbClr val="FF0000"/>
                </a:solidFill>
                <a:latin typeface="Tahoma" charset="0"/>
              </a:rPr>
              <a:t>Beispiele für nicht änderbare Sichten</a:t>
            </a:r>
          </a:p>
          <a:p>
            <a:pPr algn="l" defTabSz="571500" eaLnBrk="1" hangingPunct="1">
              <a:spcBef>
                <a:spcPct val="30000"/>
              </a:spcBef>
            </a:pPr>
            <a:r>
              <a:rPr lang="de-DE" b="1" dirty="0" err="1">
                <a:latin typeface="Tahoma" charset="0"/>
              </a:rPr>
              <a:t>create</a:t>
            </a:r>
            <a:r>
              <a:rPr lang="de-DE" b="1" dirty="0">
                <a:latin typeface="Tahoma" charset="0"/>
              </a:rPr>
              <a:t> </a:t>
            </a:r>
            <a:r>
              <a:rPr lang="de-DE" b="1" dirty="0" err="1">
                <a:latin typeface="Tahoma" charset="0"/>
              </a:rPr>
              <a:t>view</a:t>
            </a:r>
            <a:r>
              <a:rPr lang="de-DE" dirty="0">
                <a:latin typeface="Tahoma" charset="0"/>
              </a:rPr>
              <a:t> </a:t>
            </a:r>
            <a:r>
              <a:rPr lang="de-DE" dirty="0" err="1">
                <a:latin typeface="Tahoma" charset="0"/>
              </a:rPr>
              <a:t>WieHartAlsPrüfer</a:t>
            </a:r>
            <a:r>
              <a:rPr lang="de-DE" dirty="0">
                <a:latin typeface="Tahoma" charset="0"/>
              </a:rPr>
              <a:t> (</a:t>
            </a:r>
            <a:r>
              <a:rPr lang="de-DE" dirty="0" err="1">
                <a:latin typeface="Tahoma" charset="0"/>
              </a:rPr>
              <a:t>PersNr</a:t>
            </a:r>
            <a:r>
              <a:rPr lang="de-DE" dirty="0">
                <a:latin typeface="Tahoma" charset="0"/>
              </a:rPr>
              <a:t>, Durchschnittsnote) </a:t>
            </a:r>
            <a:r>
              <a:rPr lang="de-DE" b="1" dirty="0" err="1">
                <a:latin typeface="Tahoma" charset="0"/>
              </a:rPr>
              <a:t>as</a:t>
            </a:r>
            <a:endParaRPr lang="de-DE" b="1" dirty="0">
              <a:latin typeface="Tahoma" charset="0"/>
            </a:endParaRPr>
          </a:p>
          <a:p>
            <a:pPr algn="l" defTabSz="571500" eaLnBrk="1" hangingPunct="1">
              <a:spcBef>
                <a:spcPct val="30000"/>
              </a:spcBef>
            </a:pPr>
            <a:r>
              <a:rPr lang="de-DE" dirty="0">
                <a:latin typeface="Tahoma" charset="0"/>
              </a:rPr>
              <a:t>	</a:t>
            </a:r>
            <a:r>
              <a:rPr lang="de-DE" b="1" dirty="0" err="1">
                <a:latin typeface="Tahoma" charset="0"/>
              </a:rPr>
              <a:t>select</a:t>
            </a:r>
            <a:r>
              <a:rPr lang="de-DE" dirty="0">
                <a:latin typeface="Tahoma" charset="0"/>
              </a:rPr>
              <a:t> </a:t>
            </a:r>
            <a:r>
              <a:rPr lang="de-DE" dirty="0" err="1">
                <a:latin typeface="Tahoma" charset="0"/>
              </a:rPr>
              <a:t>PersNr</a:t>
            </a:r>
            <a:r>
              <a:rPr lang="de-DE" dirty="0">
                <a:latin typeface="Tahoma" charset="0"/>
              </a:rPr>
              <a:t>, </a:t>
            </a:r>
            <a:r>
              <a:rPr lang="de-DE" b="1" dirty="0" err="1">
                <a:latin typeface="Tahoma" charset="0"/>
              </a:rPr>
              <a:t>avg</a:t>
            </a:r>
            <a:r>
              <a:rPr lang="de-DE" dirty="0">
                <a:latin typeface="Tahoma" charset="0"/>
              </a:rPr>
              <a:t>(Note)</a:t>
            </a:r>
          </a:p>
          <a:p>
            <a:pPr algn="l" defTabSz="571500" eaLnBrk="1" hangingPunct="1">
              <a:spcBef>
                <a:spcPct val="30000"/>
              </a:spcBef>
            </a:pPr>
            <a:r>
              <a:rPr lang="de-DE" dirty="0">
                <a:latin typeface="Tahoma" charset="0"/>
              </a:rPr>
              <a:t>	</a:t>
            </a:r>
            <a:r>
              <a:rPr lang="de-DE" b="1" dirty="0" err="1">
                <a:latin typeface="Tahoma" charset="0"/>
              </a:rPr>
              <a:t>from</a:t>
            </a:r>
            <a:r>
              <a:rPr lang="de-DE" dirty="0">
                <a:latin typeface="Tahoma" charset="0"/>
              </a:rPr>
              <a:t> prüfen</a:t>
            </a:r>
          </a:p>
          <a:p>
            <a:pPr algn="l" defTabSz="571500" eaLnBrk="1" hangingPunct="1">
              <a:spcBef>
                <a:spcPct val="30000"/>
              </a:spcBef>
            </a:pPr>
            <a:r>
              <a:rPr lang="de-DE" dirty="0">
                <a:latin typeface="Tahoma" charset="0"/>
              </a:rPr>
              <a:t>	</a:t>
            </a:r>
            <a:r>
              <a:rPr lang="de-DE" b="1" dirty="0" err="1">
                <a:latin typeface="Tahoma" charset="0"/>
              </a:rPr>
              <a:t>group</a:t>
            </a:r>
            <a:r>
              <a:rPr lang="de-DE" b="1" dirty="0">
                <a:latin typeface="Tahoma" charset="0"/>
              </a:rPr>
              <a:t> </a:t>
            </a:r>
            <a:r>
              <a:rPr lang="de-DE" b="1" dirty="0" err="1">
                <a:latin typeface="Tahoma" charset="0"/>
              </a:rPr>
              <a:t>by</a:t>
            </a:r>
            <a:r>
              <a:rPr lang="de-DE" dirty="0">
                <a:latin typeface="Tahoma" charset="0"/>
              </a:rPr>
              <a:t> </a:t>
            </a:r>
            <a:r>
              <a:rPr lang="de-DE" dirty="0" err="1">
                <a:latin typeface="Tahoma" charset="0"/>
              </a:rPr>
              <a:t>PersNr</a:t>
            </a:r>
            <a:r>
              <a:rPr lang="de-DE" dirty="0">
                <a:latin typeface="Tahoma" charset="0"/>
              </a:rPr>
              <a:t>;</a:t>
            </a:r>
          </a:p>
          <a:p>
            <a:pPr algn="l" defTabSz="571500" eaLnBrk="1" hangingPunct="1">
              <a:spcBef>
                <a:spcPct val="30000"/>
              </a:spcBef>
            </a:pPr>
            <a:r>
              <a:rPr lang="de-DE" b="1" dirty="0" err="1">
                <a:latin typeface="Tahoma" charset="0"/>
              </a:rPr>
              <a:t>create</a:t>
            </a:r>
            <a:r>
              <a:rPr lang="de-DE" b="1" dirty="0">
                <a:latin typeface="Tahoma" charset="0"/>
              </a:rPr>
              <a:t> </a:t>
            </a:r>
            <a:r>
              <a:rPr lang="de-DE" b="1" dirty="0" err="1">
                <a:latin typeface="Tahoma" charset="0"/>
              </a:rPr>
              <a:t>view</a:t>
            </a:r>
            <a:r>
              <a:rPr lang="de-DE" dirty="0">
                <a:latin typeface="Tahoma" charset="0"/>
              </a:rPr>
              <a:t> </a:t>
            </a:r>
            <a:r>
              <a:rPr lang="de-DE" dirty="0" err="1">
                <a:latin typeface="Tahoma" charset="0"/>
              </a:rPr>
              <a:t>VorlesungenSicht</a:t>
            </a:r>
            <a:r>
              <a:rPr lang="de-DE" dirty="0">
                <a:latin typeface="Tahoma" charset="0"/>
              </a:rPr>
              <a:t> </a:t>
            </a:r>
            <a:r>
              <a:rPr lang="de-DE" b="1" dirty="0" err="1">
                <a:latin typeface="Tahoma" charset="0"/>
              </a:rPr>
              <a:t>as</a:t>
            </a:r>
            <a:endParaRPr lang="de-DE" b="1" dirty="0">
              <a:latin typeface="Tahoma" charset="0"/>
            </a:endParaRPr>
          </a:p>
          <a:p>
            <a:pPr algn="l" defTabSz="571500" eaLnBrk="1" hangingPunct="1">
              <a:spcBef>
                <a:spcPct val="30000"/>
              </a:spcBef>
            </a:pPr>
            <a:r>
              <a:rPr lang="de-DE" dirty="0">
                <a:latin typeface="Tahoma" charset="0"/>
              </a:rPr>
              <a:t>	</a:t>
            </a:r>
            <a:r>
              <a:rPr lang="de-DE" b="1" dirty="0" err="1">
                <a:latin typeface="Tahoma" charset="0"/>
              </a:rPr>
              <a:t>select</a:t>
            </a:r>
            <a:r>
              <a:rPr lang="de-DE" dirty="0">
                <a:latin typeface="Tahoma" charset="0"/>
              </a:rPr>
              <a:t> Titel, SWS, Name</a:t>
            </a:r>
            <a:endParaRPr lang="de-DE" b="1" dirty="0">
              <a:latin typeface="Tahoma" charset="0"/>
            </a:endParaRPr>
          </a:p>
          <a:p>
            <a:pPr algn="l" defTabSz="571500" eaLnBrk="1" hangingPunct="1">
              <a:spcBef>
                <a:spcPct val="30000"/>
              </a:spcBef>
            </a:pPr>
            <a:r>
              <a:rPr lang="de-DE" dirty="0">
                <a:latin typeface="Tahoma" charset="0"/>
              </a:rPr>
              <a:t>	</a:t>
            </a:r>
            <a:r>
              <a:rPr lang="de-DE" b="1" dirty="0" err="1">
                <a:latin typeface="Tahoma" charset="0"/>
              </a:rPr>
              <a:t>from</a:t>
            </a:r>
            <a:r>
              <a:rPr lang="de-DE" dirty="0">
                <a:latin typeface="Tahoma" charset="0"/>
              </a:rPr>
              <a:t> Vorlesungen, Professoren</a:t>
            </a:r>
          </a:p>
          <a:p>
            <a:pPr algn="l" defTabSz="571500" eaLnBrk="1" hangingPunct="1">
              <a:spcBef>
                <a:spcPct val="30000"/>
              </a:spcBef>
            </a:pPr>
            <a:r>
              <a:rPr lang="de-DE" dirty="0">
                <a:latin typeface="Tahoma" charset="0"/>
              </a:rPr>
              <a:t>	</a:t>
            </a:r>
            <a:r>
              <a:rPr lang="de-DE" b="1" dirty="0" err="1">
                <a:latin typeface="Tahoma" charset="0"/>
              </a:rPr>
              <a:t>where</a:t>
            </a:r>
            <a:r>
              <a:rPr lang="de-DE" b="1" dirty="0">
                <a:latin typeface="Tahoma" charset="0"/>
              </a:rPr>
              <a:t> </a:t>
            </a:r>
            <a:r>
              <a:rPr lang="de-DE" dirty="0">
                <a:latin typeface="Tahoma" charset="0"/>
              </a:rPr>
              <a:t>gelesen Von=</a:t>
            </a:r>
            <a:r>
              <a:rPr lang="de-DE" dirty="0" err="1">
                <a:latin typeface="Tahoma" charset="0"/>
              </a:rPr>
              <a:t>PersNr</a:t>
            </a:r>
            <a:r>
              <a:rPr lang="de-DE" dirty="0">
                <a:latin typeface="Tahoma" charset="0"/>
              </a:rPr>
              <a:t>;</a:t>
            </a:r>
          </a:p>
          <a:p>
            <a:pPr algn="l" defTabSz="571500" eaLnBrk="1" hangingPunct="1">
              <a:spcBef>
                <a:spcPct val="30000"/>
              </a:spcBef>
            </a:pPr>
            <a:r>
              <a:rPr lang="de-DE" b="1" dirty="0" err="1">
                <a:latin typeface="Tahoma" charset="0"/>
              </a:rPr>
              <a:t>insert</a:t>
            </a:r>
            <a:r>
              <a:rPr lang="de-DE" b="1" dirty="0">
                <a:latin typeface="Tahoma" charset="0"/>
              </a:rPr>
              <a:t> </a:t>
            </a:r>
            <a:r>
              <a:rPr lang="de-DE" b="1" dirty="0" err="1">
                <a:latin typeface="Tahoma" charset="0"/>
              </a:rPr>
              <a:t>into</a:t>
            </a:r>
            <a:r>
              <a:rPr lang="de-DE" dirty="0">
                <a:latin typeface="Tahoma" charset="0"/>
              </a:rPr>
              <a:t> </a:t>
            </a:r>
            <a:r>
              <a:rPr lang="de-DE" dirty="0" err="1">
                <a:latin typeface="Tahoma" charset="0"/>
              </a:rPr>
              <a:t>VorlesungenSicht</a:t>
            </a:r>
            <a:endParaRPr lang="de-DE" dirty="0">
              <a:latin typeface="Tahoma" charset="0"/>
            </a:endParaRPr>
          </a:p>
          <a:p>
            <a:pPr algn="l" defTabSz="571500" eaLnBrk="1" hangingPunct="1">
              <a:spcBef>
                <a:spcPct val="30000"/>
              </a:spcBef>
            </a:pPr>
            <a:r>
              <a:rPr lang="de-DE" dirty="0">
                <a:latin typeface="Tahoma" charset="0"/>
              </a:rPr>
              <a:t>	</a:t>
            </a:r>
            <a:r>
              <a:rPr lang="de-DE" b="1" dirty="0" err="1">
                <a:latin typeface="Tahoma" charset="0"/>
              </a:rPr>
              <a:t>values</a:t>
            </a:r>
            <a:r>
              <a:rPr lang="de-DE" dirty="0">
                <a:latin typeface="Tahoma" charset="0"/>
              </a:rPr>
              <a:t> (`Nihilismus‘, 2, `Nobody‘);</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rwHashing">
  <a:themeElements>
    <a:clrScheme name="ErwHashing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ErwHashing">
      <a:majorFont>
        <a:latin typeface="Arial Black"/>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rwHashing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ErwHashing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ErwHashing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rwHashing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ErwHashing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ErwHashing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ErwHashing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Template>
  <TotalTime>0</TotalTime>
  <Words>5858</Words>
  <Application>Microsoft Macintosh PowerPoint</Application>
  <PresentationFormat>Bildschirmpräsentation (4:3)</PresentationFormat>
  <Paragraphs>3331</Paragraphs>
  <Slides>127</Slides>
  <Notes>119</Notes>
  <HiddenSlides>0</HiddenSlides>
  <MMClips>0</MMClips>
  <ScaleCrop>false</ScaleCrop>
  <HeadingPairs>
    <vt:vector size="8" baseType="variant">
      <vt:variant>
        <vt:lpstr>Design</vt:lpstr>
      </vt:variant>
      <vt:variant>
        <vt:i4>1</vt:i4>
      </vt:variant>
      <vt:variant>
        <vt:lpstr>Verknüpfungen</vt:lpstr>
      </vt:variant>
      <vt:variant>
        <vt:i4>5</vt:i4>
      </vt:variant>
      <vt:variant>
        <vt:lpstr>Eingebettete OLE-Server</vt:lpstr>
      </vt:variant>
      <vt:variant>
        <vt:i4>3</vt:i4>
      </vt:variant>
      <vt:variant>
        <vt:lpstr>Folientitel</vt:lpstr>
      </vt:variant>
      <vt:variant>
        <vt:i4>127</vt:i4>
      </vt:variant>
    </vt:vector>
  </HeadingPairs>
  <TitlesOfParts>
    <vt:vector size="136" baseType="lpstr">
      <vt:lpstr>ErwHashing</vt:lpstr>
      <vt:lpstr>\\localhost\Users\kemper\Documents\Lehre\EIS\Macintosh HD:Users:kemper:Documents:Lehre:Elite:Quiz:Medaillen.docx!OLE_LINK1</vt:lpstr>
      <vt:lpstr>\\localhost\Users\kemper\Documents\Lehre\EIS\Macintosh HD:Users:kemper:Documents:Lehre:Elite:Quiz:Medaillen.docx!OLE_LINK1</vt:lpstr>
      <vt:lpstr>\\localhost\Users\kemper\Documents\Lehre\EIS\Macintosh HD:Users:kemper:Documents:Lehre:Elite:Quiz:Medaillen.docx!OLE_LINK1</vt:lpstr>
      <vt:lpstr>\\localhost\Users\kemper\Documents\Lehre\EIS\Macintosh HD:Users:kemper:Documents:Lehre:Elite:Quiz:U-Bahn.docx!OLE_LINK2</vt:lpstr>
      <vt:lpstr>\\localhost\Users\kemper\Documents\Lehre\EIS\Macintosh HD:Users:kemper:Documents:Lehre:Elite:Quiz:U-Bahn.docx!OLE_LINK3</vt:lpstr>
      <vt:lpstr>Formel</vt:lpstr>
      <vt:lpstr>Equation</vt:lpstr>
      <vt:lpstr>VISIO</vt:lpstr>
      <vt:lpstr>SQL</vt:lpstr>
      <vt:lpstr>SQL Übungen</vt:lpstr>
      <vt:lpstr>PowerPoint-Präsentation</vt:lpstr>
      <vt:lpstr>PowerPoint-Präsentation</vt:lpstr>
      <vt:lpstr>(Einfache) Datendefinition in SQL </vt:lpstr>
      <vt:lpstr>Veränderung am Datenbestand</vt:lpstr>
      <vt:lpstr>PowerPoint-Präsentation</vt:lpstr>
      <vt:lpstr>Veränderungen am Datenbestand</vt:lpstr>
      <vt:lpstr>Einfache SQL-Anfrage</vt:lpstr>
      <vt:lpstr>Einfache SQL-Anfragen</vt:lpstr>
      <vt:lpstr>Duplikateliminierung</vt:lpstr>
      <vt:lpstr>PowerPoint-Präsentation</vt:lpstr>
      <vt:lpstr>Anfragen über mehrere Relationen</vt:lpstr>
      <vt:lpstr>Anfragen über mehrere Relationen</vt:lpstr>
      <vt:lpstr>PowerPoint-Präsentation</vt:lpstr>
      <vt:lpstr>Kanonische Übersetzung in die relationale Algebra</vt:lpstr>
      <vt:lpstr>Anfragen über mehrere Relationen</vt:lpstr>
      <vt:lpstr>PowerPoint-Präsentation</vt:lpstr>
      <vt:lpstr>Welche Studenten kennen sich aus Vorlesungen</vt:lpstr>
      <vt:lpstr>PowerPoint-Präsentation</vt:lpstr>
      <vt:lpstr>Mengenoperationen und geschachtelte Anfragen</vt:lpstr>
      <vt:lpstr>Existenzquantor exists </vt:lpstr>
      <vt:lpstr>Existenzquantor exists </vt:lpstr>
      <vt:lpstr>Mengenvergleich</vt:lpstr>
      <vt:lpstr>Der Vergleich mit "all"</vt:lpstr>
      <vt:lpstr>Aggregatfunktion und Gruppierung</vt:lpstr>
      <vt:lpstr>PowerPoint-Präsentation</vt:lpstr>
      <vt:lpstr>Besonderheiten bei Aggregatoperationen</vt:lpstr>
      <vt:lpstr>Ausführen einer Anfrage mit group by</vt:lpstr>
      <vt:lpstr>PowerPoint-Präsentation</vt:lpstr>
      <vt:lpstr>PowerPoint-Präsentation</vt:lpstr>
      <vt:lpstr>PowerPoint-Präsentation</vt:lpstr>
      <vt:lpstr>Geschachtelte Anfrage (Forts.)</vt:lpstr>
      <vt:lpstr>Geschachtelte Anfrage (Forts.)</vt:lpstr>
      <vt:lpstr>PowerPoint-Präsentation</vt:lpstr>
      <vt:lpstr>Unkorrelierte versus korrelierte Unteranfragen</vt:lpstr>
      <vt:lpstr>PowerPoint-Präsentation</vt:lpstr>
      <vt:lpstr>Entschachtelung korrelierter Unteranfragen -- Forts.</vt:lpstr>
      <vt:lpstr>Verwertung der Ergebnismenge einer Unteranfrage</vt:lpstr>
      <vt:lpstr>Decision-Support-Anfrag mit geschachtelten Unteranfragen</vt:lpstr>
      <vt:lpstr>Casting der Integer zu Decimal</vt:lpstr>
      <vt:lpstr>Das Ergebnis der Anfrage</vt:lpstr>
      <vt:lpstr>Modularisierung mit „with“</vt:lpstr>
      <vt:lpstr>PowerPoint-Präsentation</vt:lpstr>
      <vt:lpstr>PowerPoint-Präsentation</vt:lpstr>
      <vt:lpstr>Frauenanteil pro Fakultät</vt:lpstr>
      <vt:lpstr>Weitere Anfragen mit Unteranfragen</vt:lpstr>
      <vt:lpstr>Quantifizierte Anfragen in SQL</vt:lpstr>
      <vt:lpstr>Allquantifizierung</vt:lpstr>
      <vt:lpstr>Umformung des Kalkül-Ausdrucks ...</vt:lpstr>
      <vt:lpstr>PowerPoint-Präsentation</vt:lpstr>
      <vt:lpstr>PowerPoint-Präsentation</vt:lpstr>
      <vt:lpstr>Allquantifizierung durch count-Aggregation</vt:lpstr>
      <vt:lpstr>PowerPoint-Präsentation</vt:lpstr>
      <vt:lpstr>Nullwerte</vt:lpstr>
      <vt:lpstr>Auswertung bei Null-Werten</vt:lpstr>
      <vt:lpstr>PowerPoint-Präsentation</vt:lpstr>
      <vt:lpstr>PowerPoint-Präsentation</vt:lpstr>
      <vt:lpstr>Spezielle Sprachkonstrukte ("syntaktischer Zucker")</vt:lpstr>
      <vt:lpstr>String-Vergleiche mit like</vt:lpstr>
      <vt:lpstr>Das case-Konstrukt</vt:lpstr>
      <vt:lpstr>Joins in SQL-92</vt:lpstr>
      <vt:lpstr>Äußere Joins</vt:lpstr>
      <vt:lpstr>Äußere Joins</vt:lpstr>
      <vt:lpstr>Äußere Joins</vt:lpstr>
      <vt:lpstr>PowerPoint-Präsentation</vt:lpstr>
      <vt:lpstr>Rekursion</vt:lpstr>
      <vt:lpstr>PowerPoint-Präsentation</vt:lpstr>
      <vt:lpstr>PowerPoint-Präsentation</vt:lpstr>
      <vt:lpstr>Rekursion Vor-Vorgänger-Vorlesungen des „Wiener Kreis“ </vt:lpstr>
      <vt:lpstr>Rekursion</vt:lpstr>
      <vt:lpstr>Rekursion</vt:lpstr>
      <vt:lpstr>Vorgänger des „Wiener Kreises“  der Tiefe n</vt:lpstr>
      <vt:lpstr>Transitive Hülle</vt:lpstr>
      <vt:lpstr>PowerPoint-Präsentation</vt:lpstr>
      <vt:lpstr>Die connect by-Klausel</vt:lpstr>
      <vt:lpstr>PowerPoint-Präsentation</vt:lpstr>
      <vt:lpstr>PowerPoint-Präsentation</vt:lpstr>
      <vt:lpstr>PowerPoint-Präsentation</vt:lpstr>
      <vt:lpstr>Rekursion in Prolog/Datalog</vt:lpstr>
      <vt:lpstr>Transitive Hülle der Relation voraussetzen</vt:lpstr>
      <vt:lpstr>Rekursion in DB2/SQL99:  gleiche Anfrage</vt:lpstr>
      <vt:lpstr>PowerPoint-Präsentation</vt:lpstr>
      <vt:lpstr>Veränderung am Datenbestand</vt:lpstr>
      <vt:lpstr>PowerPoint-Präsentation</vt:lpstr>
      <vt:lpstr>Veränderungen am Datenbestand</vt:lpstr>
      <vt:lpstr>Zweistufiges Vorgehen bei Änderungen</vt:lpstr>
      <vt:lpstr>PowerPoint-Präsentation</vt:lpstr>
      <vt:lpstr>PowerPoint-Präsentation</vt:lpstr>
      <vt:lpstr>Sichten ...</vt:lpstr>
      <vt:lpstr>Sichten ...</vt:lpstr>
      <vt:lpstr>Sichten ...</vt:lpstr>
      <vt:lpstr>Relationale Modellierung der Generalisierung</vt:lpstr>
      <vt:lpstr>Sichten zur Modellierung von Generalisierung</vt:lpstr>
      <vt:lpstr>PowerPoint-Präsentation</vt:lpstr>
      <vt:lpstr>PowerPoint-Präsentation</vt:lpstr>
      <vt:lpstr>PowerPoint-Präsentation</vt:lpstr>
      <vt:lpstr>Sichten zur Gewährleistung von Datenunabhängigkeit</vt:lpstr>
      <vt:lpstr>Änderbarkeit von Sichten</vt:lpstr>
      <vt:lpstr>Änderbarkeit von Sichten</vt:lpstr>
      <vt:lpstr>Embedded SQL</vt:lpstr>
      <vt:lpstr>PowerPoint-Präsentation</vt:lpstr>
      <vt:lpstr>error: exec sql whenever sqlerror continue; exec sql rollback work release; printf("fehler aufgetreten!\n"); exit(-1); }</vt:lpstr>
      <vt:lpstr>Anfragen in Anwendungsprogrammen</vt:lpstr>
      <vt:lpstr>Anfragen in  Anwendungsprogrammen</vt:lpstr>
      <vt:lpstr>Cursor-Schnittstelle in SQL</vt:lpstr>
      <vt:lpstr>JDBC: Java Database Connectivity</vt:lpstr>
      <vt:lpstr>Zugriff auf Datenbanken via JDBC</vt:lpstr>
      <vt:lpstr>           Web-Anbindung von Datenbanken via Servlets/JDBC        </vt:lpstr>
      <vt:lpstr>JDBC-Beispielprogramm</vt:lpstr>
      <vt:lpstr>PowerPoint-Präsentation</vt:lpstr>
      <vt:lpstr>PowerPoint-Präsentation</vt:lpstr>
      <vt:lpstr>Sicherheitsproblem: SQL Injection  (von: xkcd übernommen)</vt:lpstr>
      <vt:lpstr>Vorübersetzung von SQL-Ausdrücken</vt:lpstr>
      <vt:lpstr>Anfragen in  Anwendungsprogrammen</vt:lpstr>
      <vt:lpstr>SQL/J-Beispielprogramm</vt:lpstr>
      <vt:lpstr>PowerPoint-Präsentation</vt:lpstr>
      <vt:lpstr>Query by Example</vt:lpstr>
      <vt:lpstr>Die Condition Box</vt:lpstr>
      <vt:lpstr>Updates in QBE: Sokrates ist „von uns gegangen“</vt:lpstr>
      <vt:lpstr>Uni.PunkteListe</vt:lpstr>
      <vt:lpstr>Medaillengewinner</vt:lpstr>
      <vt:lpstr>Medaillengewinner</vt:lpstr>
      <vt:lpstr>Medaillengewinner</vt:lpstr>
      <vt:lpstr>Rekursive Sicht Pfad mit Pfadlänge</vt:lpstr>
      <vt:lpstr>U-Bahn Verbindungen</vt:lpstr>
      <vt:lpstr>QuizBonus-Aufgabe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Alfons Kemper</cp:lastModifiedBy>
  <cp:revision>1242</cp:revision>
  <cp:lastPrinted>2012-11-14T08:36:16Z</cp:lastPrinted>
  <dcterms:created xsi:type="dcterms:W3CDTF">1601-01-01T00:00:00Z</dcterms:created>
  <dcterms:modified xsi:type="dcterms:W3CDTF">2013-10-28T08:55:21Z</dcterms:modified>
</cp:coreProperties>
</file>