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69"/>
  </p:notesMasterIdLst>
  <p:handoutMasterIdLst>
    <p:handoutMasterId r:id="rId70"/>
  </p:handoutMasterIdLst>
  <p:sldIdLst>
    <p:sldId id="504" r:id="rId7"/>
    <p:sldId id="505" r:id="rId8"/>
    <p:sldId id="566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25" r:id="rId29"/>
    <p:sldId id="526" r:id="rId30"/>
    <p:sldId id="527" r:id="rId31"/>
    <p:sldId id="528" r:id="rId32"/>
    <p:sldId id="529" r:id="rId33"/>
    <p:sldId id="530" r:id="rId34"/>
    <p:sldId id="531" r:id="rId35"/>
    <p:sldId id="533" r:id="rId36"/>
    <p:sldId id="534" r:id="rId37"/>
    <p:sldId id="535" r:id="rId38"/>
    <p:sldId id="536" r:id="rId39"/>
    <p:sldId id="537" r:id="rId40"/>
    <p:sldId id="538" r:id="rId41"/>
    <p:sldId id="539" r:id="rId42"/>
    <p:sldId id="540" r:id="rId43"/>
    <p:sldId id="541" r:id="rId44"/>
    <p:sldId id="542" r:id="rId45"/>
    <p:sldId id="543" r:id="rId46"/>
    <p:sldId id="544" r:id="rId47"/>
    <p:sldId id="545" r:id="rId48"/>
    <p:sldId id="546" r:id="rId49"/>
    <p:sldId id="547" r:id="rId50"/>
    <p:sldId id="548" r:id="rId51"/>
    <p:sldId id="549" r:id="rId52"/>
    <p:sldId id="567" r:id="rId53"/>
    <p:sldId id="568" r:id="rId54"/>
    <p:sldId id="552" r:id="rId55"/>
    <p:sldId id="553" r:id="rId56"/>
    <p:sldId id="554" r:id="rId57"/>
    <p:sldId id="555" r:id="rId58"/>
    <p:sldId id="556" r:id="rId59"/>
    <p:sldId id="557" r:id="rId60"/>
    <p:sldId id="558" r:id="rId61"/>
    <p:sldId id="559" r:id="rId62"/>
    <p:sldId id="560" r:id="rId63"/>
    <p:sldId id="561" r:id="rId64"/>
    <p:sldId id="562" r:id="rId65"/>
    <p:sldId id="563" r:id="rId66"/>
    <p:sldId id="565" r:id="rId67"/>
    <p:sldId id="569" r:id="rId68"/>
  </p:sldIdLst>
  <p:sldSz cx="9144000" cy="5143500" type="screen16x9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6" autoAdjust="0"/>
    <p:restoredTop sz="88272" autoAdjust="0"/>
  </p:normalViewPr>
  <p:slideViewPr>
    <p:cSldViewPr snapToGrid="0">
      <p:cViewPr varScale="1">
        <p:scale>
          <a:sx n="185" d="100"/>
          <a:sy n="185" d="100"/>
        </p:scale>
        <p:origin x="184" y="175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1" d="100"/>
          <a:sy n="131" d="100"/>
        </p:scale>
        <p:origin x="-810" y="-96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70" Type="http://schemas.openxmlformats.org/officeDocument/2006/relationships/handoutMaster" Target="handoutMasters/handout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06/09/2021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06/09/2021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CDBD5-2739-4E02-A973-17D4C884D99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62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08216-DA31-4253-BD6D-131F854963E6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5975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37D22-C49B-42A5-9B0A-E42E868C2DF3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331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F9818-BE44-4D4B-9C30-3B48248DBEAD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647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05FF-D2C5-4067-AA53-9F51D664A2C3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3926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16FE7-968E-4404-A590-4346D81F9B4F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96414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DF81F-675F-4C8D-8E90-0AE012609956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3476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96A0B-C3B2-4404-8B70-E253AB3955BE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0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DB70A-4FAD-4BA6-8CC8-1350371EA7A9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041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CF424-8A86-4864-96CC-24EF481B7414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832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A0B66-14EA-4628-92F7-95459FF9F0CD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13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47971-8E73-45A5-9E6D-A9E20854FC83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85897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959E7-3EF3-4CD3-BE46-A3F7D7E35777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93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9BA5D-62A5-4B2D-A5A8-C3ECFB3B2EEE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81608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C52C9-0604-41CD-9AF5-511759297AAC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5524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C708B-4E99-4DC2-AF40-5B7E7C2642A6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29735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F39F9-E5F1-4464-B2AB-C6B7BFB5B147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3729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0429-1CA9-48A9-8A3A-C12C49617B54}" type="slidenum">
              <a:rPr lang="de-DE" smtClean="0"/>
              <a:pPr/>
              <a:t>29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77218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B7DCA-9BF5-4CE6-BCFD-F766409B8C7F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2770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56F21-D49A-4016-ACE2-DC21C1FEAF20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96828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6B989-9E25-4570-97F7-09A1342E0C29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14036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88E63D-0169-4AC0-8FB2-7FD36D8EF475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6671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5E35A-5BD1-4A52-9256-47ED64F62DE1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9573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DFE37-5C7D-4846-9E02-EA43A0B34DC0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758065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6234-C12E-4014-8113-D503F0B58A34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22758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F92C4-BDBC-44D4-94AA-FB9B57F292AE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20373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46653-8972-406E-9BFC-468C06C19152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881739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333E5-7170-4076-9E81-765C49D9EA9C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21349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2257-D63D-48AC-A666-311CE38F6044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4701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AE6C7-CC67-471A-8669-48D956962CEC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51521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35568-1971-46CC-A630-3378B54B56E9}" type="slidenum">
              <a:rPr lang="de-DE" smtClean="0"/>
              <a:pPr/>
              <a:t>41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66676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35568-1971-46CC-A630-3378B54B56E9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24755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E880F-B54D-4D9A-892B-370096423BEA}" type="slidenum">
              <a:rPr lang="de-DE" smtClean="0"/>
              <a:pPr/>
              <a:t>43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55679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F39F9-E5F1-4464-B2AB-C6B7BFB5B147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58477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F9CA1-A089-4BD5-8F75-C26DB10A84D4}" type="slidenum">
              <a:rPr lang="de-DE" smtClean="0"/>
              <a:pPr/>
              <a:t>44</a:t>
            </a:fld>
            <a:endParaRPr lang="de-DE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164946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E0105-351F-498D-B16F-832C5218A5B5}" type="slidenum">
              <a:rPr lang="de-DE" smtClean="0"/>
              <a:pPr/>
              <a:t>45</a:t>
            </a:fld>
            <a:endParaRPr lang="de-DE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519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27CB5-F086-4818-A8A5-26EFC93BAE7A}" type="slidenum">
              <a:rPr lang="de-DE" smtClean="0"/>
              <a:pPr/>
              <a:t>46</a:t>
            </a:fld>
            <a:endParaRPr lang="de-DE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44565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0429-1CA9-48A9-8A3A-C12C49617B54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6525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0429-1CA9-48A9-8A3A-C12C49617B54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758126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430D-BFED-4B18-A01A-F8289C0A14CB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851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1430D-BFED-4B18-A01A-F8289C0A14CB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5636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4C470-F95F-4442-8CB4-291CEDF4F1E6}" type="slidenum">
              <a:rPr lang="de-DE" smtClean="0"/>
              <a:pPr/>
              <a:t>51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954778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AF201-B899-4B2F-A70D-3F3862DC3626}" type="slidenum">
              <a:rPr lang="de-DE" smtClean="0"/>
              <a:pPr/>
              <a:t>52</a:t>
            </a:fld>
            <a:endParaRPr lang="de-DE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050516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BAE45-EFFE-49DD-9B06-6E7C405903CF}" type="slidenum">
              <a:rPr lang="de-DE" smtClean="0"/>
              <a:pPr/>
              <a:t>53</a:t>
            </a:fld>
            <a:endParaRPr lang="de-DE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076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12B23-C328-4761-B14A-85689E5355FC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9493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44BAC-A257-4386-AF19-742C4C3E940E}" type="slidenum">
              <a:rPr lang="de-DE" smtClean="0"/>
              <a:pPr/>
              <a:t>54</a:t>
            </a:fld>
            <a:endParaRPr lang="de-DE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112893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81B3A-9C1F-4835-82C2-D8EAD8ED2BA1}" type="slidenum">
              <a:rPr lang="de-DE" smtClean="0"/>
              <a:pPr/>
              <a:t>55</a:t>
            </a:fld>
            <a:endParaRPr lang="de-DE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743430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FE0D6-1EAF-4779-BCB9-4471DE1E2F21}" type="slidenum">
              <a:rPr lang="de-DE" smtClean="0"/>
              <a:pPr/>
              <a:t>56</a:t>
            </a:fld>
            <a:endParaRPr lang="de-DE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709119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44E88-D2D0-40F9-A17A-91DC843E3B41}" type="slidenum">
              <a:rPr lang="de-DE" smtClean="0"/>
              <a:pPr/>
              <a:t>57</a:t>
            </a:fld>
            <a:endParaRPr lang="de-DE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49273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DC75F-CEA6-441C-8D1A-B0FDF6328B1F}" type="slidenum">
              <a:rPr lang="de-DE" smtClean="0"/>
              <a:pPr/>
              <a:t>58</a:t>
            </a:fld>
            <a:endParaRPr lang="de-DE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665661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ADC60-28AA-405A-96DA-D6E25C7463A6}" type="slidenum">
              <a:rPr lang="de-DE" smtClean="0"/>
              <a:pPr/>
              <a:t>59</a:t>
            </a:fld>
            <a:endParaRPr lang="de-DE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615882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7AB24-797E-4E98-9475-027B0919B357}" type="slidenum">
              <a:rPr lang="de-DE" smtClean="0"/>
              <a:pPr/>
              <a:t>60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546016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A6806-531B-4D70-9004-D9B684D7F386}" type="slidenum">
              <a:rPr lang="de-DE" smtClean="0"/>
              <a:pPr/>
              <a:t>61</a:t>
            </a:fld>
            <a:endParaRPr lang="de-DE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0561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6C431-A01E-4029-98A8-F988717CC339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5779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A2EE4-60C1-4363-A743-1458C18F39EF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7317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08FB8-FD23-4926-8D2E-C4D09CAA7CFA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968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01A52-DFA5-4CE9-B7B9-EBA17B7056EB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8515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8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602000"/>
            <a:ext cx="4180910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48752"/>
            <a:ext cx="4188333" cy="2547074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8840"/>
            <a:ext cx="4180392" cy="2546911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152650"/>
            <a:ext cx="9144000" cy="29908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152650"/>
            <a:ext cx="4197858" cy="2552700"/>
          </a:xfrm>
          <a:prstGeom prst="rect">
            <a:avLst/>
          </a:prstGeom>
        </p:spPr>
        <p:txBody>
          <a:bodyPr lIns="0" rIns="0"/>
          <a:lstStyle>
            <a:lvl1pPr>
              <a:defRPr lang="de-DE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2143125"/>
            <a:ext cx="4180392" cy="25431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noProof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133600"/>
            <a:ext cx="9144000" cy="3009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19090" y="1600200"/>
            <a:ext cx="8508999" cy="49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00200"/>
            <a:ext cx="9144000" cy="35432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sz="1400"/>
            </a:lvl1pPr>
          </a:lstStyle>
          <a:p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r>
              <a:rPr lang="de-DE" noProof="0" dirty="0"/>
              <a:t/>
            </a: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7F6C5-4A33-2D48-A031-50A1F03A2AD8}" type="slidenum">
              <a:rPr lang="en-US" altLang="x-none"/>
              <a:pPr/>
              <a:t>‹Nr.›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7E101-771E-2144-A9C3-B5705BBE049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94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00600"/>
            <a:ext cx="2971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47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2500" noProof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484040"/>
            <a:ext cx="8508999" cy="9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4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4806203"/>
            <a:ext cx="575236" cy="2689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600200"/>
            <a:ext cx="8508999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143125"/>
            <a:ext cx="8508999" cy="25431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  <a:lvl2pPr>
              <a:lnSpc>
                <a:spcPct val="114000"/>
              </a:lnSpc>
              <a:defRPr lang="de-DE" sz="1400" noProof="0" dirty="0" smtClean="0"/>
            </a:lvl2pPr>
            <a:lvl3pPr>
              <a:defRPr sz="14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 useBgFill="1"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72000"/>
            <a:ext cx="8508999" cy="41036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25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90" y="1600200"/>
            <a:ext cx="8508999" cy="50530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sz="1400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Relationship Id="rId3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4.xml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Relationship Id="rId3" Type="http://schemas.openxmlformats.org/officeDocument/2006/relationships/image" Target="../media/image3.emf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7829538" cy="28851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Bild 8" descr="20150416 tum logo blau png fin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2702" y="140098"/>
            <a:ext cx="604774" cy="3185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2" r:id="rId2"/>
    <p:sldLayoutId id="2147483715" r:id="rId3"/>
    <p:sldLayoutId id="2147483719" r:id="rId4"/>
  </p:sldLayoutIdLst>
  <p:hf hdr="0" ft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4922462"/>
            <a:ext cx="1115376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 l="398" t="14167" b="108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19506" y="321468"/>
            <a:ext cx="7160425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Mustertechnik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Musterverfahren</a:t>
            </a:r>
          </a:p>
          <a:p>
            <a:pPr>
              <a:lnSpc>
                <a:spcPts val="900"/>
              </a:lnSpc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000"/>
            <a:ext cx="604774" cy="31851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7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5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18800" y="324000"/>
            <a:ext cx="599513" cy="320288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4854985"/>
            <a:ext cx="2052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4854985"/>
            <a:ext cx="646428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357188"/>
          </a:xfrm>
        </p:spPr>
        <p:txBody>
          <a:bodyPr/>
          <a:lstStyle/>
          <a:p>
            <a:r>
              <a:rPr lang="de-DE" sz="2100"/>
              <a:t>Historische Entwicklung relationaler DBMS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23628" y="51952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Ted </a:t>
            </a:r>
            <a:r>
              <a:rPr lang="en-US" dirty="0" err="1" smtClean="0"/>
              <a:t>Codd</a:t>
            </a:r>
            <a:r>
              <a:rPr lang="en-US" dirty="0" smtClean="0"/>
              <a:t>: A </a:t>
            </a:r>
            <a:r>
              <a:rPr lang="en-US" dirty="0"/>
              <a:t>Relational Model of Data for Large Shared </a:t>
            </a:r>
            <a:r>
              <a:rPr lang="en-US" dirty="0" smtClean="0"/>
              <a:t>Data Banks, Comm. ACM, </a:t>
            </a:r>
            <a:r>
              <a:rPr lang="en-US" dirty="0" err="1" smtClean="0"/>
              <a:t>Juni</a:t>
            </a:r>
            <a:r>
              <a:rPr lang="en-US" dirty="0" smtClean="0"/>
              <a:t> 1970, S. </a:t>
            </a:r>
            <a:r>
              <a:rPr lang="de-DE" dirty="0" smtClean="0"/>
              <a:t>377</a:t>
            </a:r>
            <a:r>
              <a:rPr lang="de-DE" dirty="0"/>
              <a:t>–387</a:t>
            </a:r>
          </a:p>
        </p:txBody>
      </p:sp>
      <p:cxnSp>
        <p:nvCxnSpPr>
          <p:cNvPr id="4" name="Gerade Verbindung mit Pfeil 3"/>
          <p:cNvCxnSpPr/>
          <p:nvPr/>
        </p:nvCxnSpPr>
        <p:spPr bwMode="auto">
          <a:xfrm flipH="1">
            <a:off x="2735796" y="1221600"/>
            <a:ext cx="1134126" cy="2700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3977934" y="1221600"/>
            <a:ext cx="0" cy="3780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4085946" y="1221600"/>
            <a:ext cx="1404156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65"/>
          <p:cNvSpPr>
            <a:spLocks noChangeArrowheads="1"/>
          </p:cNvSpPr>
          <p:nvPr/>
        </p:nvSpPr>
        <p:spPr bwMode="auto">
          <a:xfrm>
            <a:off x="4857750" y="4057650"/>
            <a:ext cx="1257300" cy="400050"/>
          </a:xfrm>
          <a:prstGeom prst="rect">
            <a:avLst/>
          </a:prstGeom>
          <a:solidFill>
            <a:srgbClr val="FF99FF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A</a:t>
            </a:r>
            <a:r>
              <a:rPr lang="de-DE" i="1" baseline="-25000" dirty="0" smtClean="0">
                <a:latin typeface="Times New Roman" pitchFamily="18" charset="0"/>
              </a:rPr>
              <a:t>n</a:t>
            </a:r>
            <a:r>
              <a:rPr lang="de-DE" baseline="-25000" dirty="0" smtClean="0">
                <a:latin typeface="Times New Roman" pitchFamily="18" charset="0"/>
              </a:rPr>
              <a:t>1 </a:t>
            </a:r>
            <a:r>
              <a:rPr lang="de-DE" dirty="0" smtClean="0">
                <a:latin typeface="Times New Roman" pitchFamily="18" charset="0"/>
              </a:rPr>
              <a:t> , ... ,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32" name="Rectangle 64"/>
          <p:cNvSpPr>
            <a:spLocks noChangeArrowheads="1"/>
          </p:cNvSpPr>
          <p:nvPr/>
        </p:nvSpPr>
        <p:spPr bwMode="auto">
          <a:xfrm>
            <a:off x="3200400" y="4057650"/>
            <a:ext cx="1200150" cy="457200"/>
          </a:xfrm>
          <a:prstGeom prst="rect">
            <a:avLst/>
          </a:prstGeom>
          <a:solidFill>
            <a:srgbClr val="99FF99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A</a:t>
            </a:r>
            <a:r>
              <a:rPr lang="de-DE" baseline="-25000" dirty="0" smtClean="0">
                <a:latin typeface="Times New Roman" pitchFamily="18" charset="0"/>
              </a:rPr>
              <a:t>21 </a:t>
            </a:r>
            <a:r>
              <a:rPr lang="de-DE" dirty="0" smtClean="0">
                <a:latin typeface="Times New Roman" pitchFamily="18" charset="0"/>
              </a:rPr>
              <a:t>, ... ,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33" name="Rectangle 63"/>
          <p:cNvSpPr>
            <a:spLocks noChangeArrowheads="1"/>
          </p:cNvSpPr>
          <p:nvPr/>
        </p:nvSpPr>
        <p:spPr bwMode="auto">
          <a:xfrm>
            <a:off x="1771650" y="4057650"/>
            <a:ext cx="1257300" cy="457200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  A</a:t>
            </a:r>
            <a:r>
              <a:rPr lang="de-DE" baseline="-25000" dirty="0" smtClean="0">
                <a:latin typeface="Times New Roman" pitchFamily="18" charset="0"/>
              </a:rPr>
              <a:t>11</a:t>
            </a:r>
            <a:r>
              <a:rPr lang="de-DE" dirty="0" smtClean="0">
                <a:latin typeface="Times New Roman" pitchFamily="18" charset="0"/>
              </a:rPr>
              <a:t> , ... ,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914400"/>
          </a:xfrm>
        </p:spPr>
        <p:txBody>
          <a:bodyPr/>
          <a:lstStyle/>
          <a:p>
            <a:r>
              <a:rPr lang="de-DE" smtClean="0"/>
              <a:t>Relationale Darstellung von Beziehungen</a:t>
            </a:r>
          </a:p>
        </p:txBody>
      </p:sp>
      <p:sp>
        <p:nvSpPr>
          <p:cNvPr id="1035" name="Oval 3"/>
          <p:cNvSpPr>
            <a:spLocks noChangeArrowheads="1"/>
          </p:cNvSpPr>
          <p:nvPr/>
        </p:nvSpPr>
        <p:spPr bwMode="auto">
          <a:xfrm>
            <a:off x="2628900" y="971550"/>
            <a:ext cx="971550" cy="342900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A</a:t>
            </a:r>
            <a:r>
              <a:rPr lang="de-DE" baseline="-25000" dirty="0">
                <a:latin typeface="Times New Roman" pitchFamily="18" charset="0"/>
              </a:rPr>
              <a:t>11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36" name="Oval 4"/>
          <p:cNvSpPr>
            <a:spLocks noChangeArrowheads="1"/>
          </p:cNvSpPr>
          <p:nvPr/>
        </p:nvSpPr>
        <p:spPr bwMode="auto">
          <a:xfrm>
            <a:off x="5029200" y="971550"/>
            <a:ext cx="1028700" cy="400050"/>
          </a:xfrm>
          <a:prstGeom prst="ellipse">
            <a:avLst/>
          </a:prstGeom>
          <a:solidFill>
            <a:schemeClr val="accent2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sz="1500" dirty="0" smtClean="0">
                <a:latin typeface="Times New Roman" pitchFamily="18" charset="0"/>
              </a:rPr>
              <a:t>...</a:t>
            </a:r>
            <a:endParaRPr lang="de-DE" sz="1500" dirty="0">
              <a:latin typeface="Times New Roman" pitchFamily="18" charset="0"/>
            </a:endParaRPr>
          </a:p>
        </p:txBody>
      </p:sp>
      <p:sp>
        <p:nvSpPr>
          <p:cNvPr id="1037" name="Rectangle 5"/>
          <p:cNvSpPr>
            <a:spLocks noChangeArrowheads="1"/>
          </p:cNvSpPr>
          <p:nvPr/>
        </p:nvSpPr>
        <p:spPr bwMode="auto">
          <a:xfrm>
            <a:off x="3943350" y="971550"/>
            <a:ext cx="857250" cy="4000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1</a:t>
            </a:r>
            <a:endParaRPr lang="de-DE">
              <a:latin typeface="Times New Roman" pitchFamily="18" charset="0"/>
            </a:endParaRPr>
          </a:p>
        </p:txBody>
      </p:sp>
      <p:cxnSp>
        <p:nvCxnSpPr>
          <p:cNvPr id="1038" name="AutoShape 6"/>
          <p:cNvCxnSpPr>
            <a:cxnSpLocks noChangeShapeType="1"/>
            <a:stCxn id="1037" idx="3"/>
            <a:endCxn id="1036" idx="2"/>
          </p:cNvCxnSpPr>
          <p:nvPr/>
        </p:nvCxnSpPr>
        <p:spPr bwMode="auto">
          <a:xfrm>
            <a:off x="4800600" y="1171575"/>
            <a:ext cx="2143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39" name="AutoShape 8"/>
          <p:cNvSpPr>
            <a:spLocks noChangeArrowheads="1"/>
          </p:cNvSpPr>
          <p:nvPr/>
        </p:nvSpPr>
        <p:spPr bwMode="auto">
          <a:xfrm>
            <a:off x="3771900" y="1771650"/>
            <a:ext cx="1200150" cy="628650"/>
          </a:xfrm>
          <a:prstGeom prst="diamond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</a:t>
            </a:r>
          </a:p>
        </p:txBody>
      </p:sp>
      <p:cxnSp>
        <p:nvCxnSpPr>
          <p:cNvPr id="1040" name="AutoShape 9"/>
          <p:cNvCxnSpPr>
            <a:cxnSpLocks noChangeShapeType="1"/>
            <a:stCxn id="1037" idx="2"/>
            <a:endCxn id="1039" idx="0"/>
          </p:cNvCxnSpPr>
          <p:nvPr/>
        </p:nvCxnSpPr>
        <p:spPr bwMode="auto">
          <a:xfrm>
            <a:off x="4371975" y="1371600"/>
            <a:ext cx="0" cy="400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1" name="Oval 10"/>
          <p:cNvSpPr>
            <a:spLocks noChangeArrowheads="1"/>
          </p:cNvSpPr>
          <p:nvPr/>
        </p:nvSpPr>
        <p:spPr bwMode="auto">
          <a:xfrm>
            <a:off x="2628900" y="1428750"/>
            <a:ext cx="857250" cy="28575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1042" name="Oval 12"/>
          <p:cNvSpPr>
            <a:spLocks noChangeArrowheads="1"/>
          </p:cNvSpPr>
          <p:nvPr/>
        </p:nvSpPr>
        <p:spPr bwMode="auto">
          <a:xfrm>
            <a:off x="5200650" y="1543050"/>
            <a:ext cx="857250" cy="342900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A</a:t>
            </a:r>
            <a:r>
              <a:rPr lang="de-DE" i="1" baseline="30000" dirty="0">
                <a:latin typeface="Times New Roman" pitchFamily="18" charset="0"/>
              </a:rPr>
              <a:t>R</a:t>
            </a:r>
            <a:r>
              <a:rPr lang="de-DE" baseline="-25000" dirty="0">
                <a:latin typeface="Times New Roman" pitchFamily="18" charset="0"/>
              </a:rPr>
              <a:t>1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43" name="Oval 13"/>
          <p:cNvSpPr>
            <a:spLocks noChangeArrowheads="1"/>
          </p:cNvSpPr>
          <p:nvPr/>
        </p:nvSpPr>
        <p:spPr bwMode="auto">
          <a:xfrm>
            <a:off x="5200650" y="2171700"/>
            <a:ext cx="971550" cy="514350"/>
          </a:xfrm>
          <a:prstGeom prst="ellipse">
            <a:avLst/>
          </a:prstGeom>
          <a:solidFill>
            <a:srgbClr val="FF6600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 dirty="0" smtClean="0">
                <a:latin typeface="Times New Roman" pitchFamily="18" charset="0"/>
              </a:rPr>
              <a:t>...</a:t>
            </a:r>
            <a:endParaRPr lang="de-DE" i="1" dirty="0">
              <a:latin typeface="Times New Roman" pitchFamily="18" charset="0"/>
            </a:endParaRPr>
          </a:p>
        </p:txBody>
      </p:sp>
      <p:sp>
        <p:nvSpPr>
          <p:cNvPr id="1044" name="Rectangle 16"/>
          <p:cNvSpPr>
            <a:spLocks noChangeArrowheads="1"/>
          </p:cNvSpPr>
          <p:nvPr/>
        </p:nvSpPr>
        <p:spPr bwMode="auto">
          <a:xfrm>
            <a:off x="4972050" y="2800350"/>
            <a:ext cx="6858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i="1" baseline="-25000">
                <a:latin typeface="Times New Roman" pitchFamily="18" charset="0"/>
              </a:rPr>
              <a:t>n</a:t>
            </a:r>
            <a:endParaRPr lang="de-DE" i="1">
              <a:latin typeface="Times New Roman" pitchFamily="18" charset="0"/>
            </a:endParaRPr>
          </a:p>
        </p:txBody>
      </p:sp>
      <p:sp>
        <p:nvSpPr>
          <p:cNvPr id="1045" name="Rectangle 17"/>
          <p:cNvSpPr>
            <a:spLocks noChangeArrowheads="1"/>
          </p:cNvSpPr>
          <p:nvPr/>
        </p:nvSpPr>
        <p:spPr bwMode="auto">
          <a:xfrm>
            <a:off x="3028950" y="2800350"/>
            <a:ext cx="6858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E</a:t>
            </a:r>
            <a:r>
              <a:rPr lang="de-DE" baseline="-25000">
                <a:latin typeface="Times New Roman" pitchFamily="18" charset="0"/>
              </a:rPr>
              <a:t>2</a:t>
            </a:r>
            <a:endParaRPr lang="de-DE">
              <a:latin typeface="Times New Roman" pitchFamily="18" charset="0"/>
            </a:endParaRPr>
          </a:p>
        </p:txBody>
      </p:sp>
      <p:cxnSp>
        <p:nvCxnSpPr>
          <p:cNvPr id="1046" name="AutoShape 18"/>
          <p:cNvCxnSpPr>
            <a:cxnSpLocks noChangeShapeType="1"/>
            <a:stCxn id="1039" idx="2"/>
            <a:endCxn id="1045" idx="0"/>
          </p:cNvCxnSpPr>
          <p:nvPr/>
        </p:nvCxnSpPr>
        <p:spPr bwMode="auto">
          <a:xfrm flipH="1">
            <a:off x="3371850" y="2400300"/>
            <a:ext cx="1000125" cy="400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7" name="AutoShape 19"/>
          <p:cNvCxnSpPr>
            <a:cxnSpLocks noChangeShapeType="1"/>
            <a:stCxn id="1039" idx="2"/>
            <a:endCxn id="1044" idx="0"/>
          </p:cNvCxnSpPr>
          <p:nvPr/>
        </p:nvCxnSpPr>
        <p:spPr bwMode="auto">
          <a:xfrm>
            <a:off x="4371975" y="2400300"/>
            <a:ext cx="942975" cy="4000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8" name="Oval 20"/>
          <p:cNvSpPr>
            <a:spLocks noChangeArrowheads="1"/>
          </p:cNvSpPr>
          <p:nvPr/>
        </p:nvSpPr>
        <p:spPr bwMode="auto">
          <a:xfrm>
            <a:off x="5886450" y="2857500"/>
            <a:ext cx="971550" cy="342900"/>
          </a:xfrm>
          <a:prstGeom prst="ellipse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A</a:t>
            </a:r>
            <a:r>
              <a:rPr lang="de-DE" i="1" baseline="-25000" dirty="0">
                <a:latin typeface="Times New Roman" pitchFamily="18" charset="0"/>
              </a:rPr>
              <a:t>n</a:t>
            </a:r>
            <a:r>
              <a:rPr lang="de-DE" baseline="-25000" dirty="0">
                <a:latin typeface="Times New Roman" pitchFamily="18" charset="0"/>
              </a:rPr>
              <a:t>1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49" name="Oval 21"/>
          <p:cNvSpPr>
            <a:spLocks noChangeArrowheads="1"/>
          </p:cNvSpPr>
          <p:nvPr/>
        </p:nvSpPr>
        <p:spPr bwMode="auto">
          <a:xfrm>
            <a:off x="5886450" y="3314700"/>
            <a:ext cx="1085850" cy="457200"/>
          </a:xfrm>
          <a:prstGeom prst="ellipse">
            <a:avLst/>
          </a:prstGeom>
          <a:solidFill>
            <a:srgbClr val="FF99FF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...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50" name="Oval 22"/>
          <p:cNvSpPr>
            <a:spLocks noChangeArrowheads="1"/>
          </p:cNvSpPr>
          <p:nvPr/>
        </p:nvSpPr>
        <p:spPr bwMode="auto">
          <a:xfrm>
            <a:off x="1714500" y="2514600"/>
            <a:ext cx="971550" cy="342900"/>
          </a:xfrm>
          <a:prstGeom prst="ellipse">
            <a:avLst/>
          </a:prstGeom>
          <a:solidFill>
            <a:srgbClr val="99FF99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A</a:t>
            </a:r>
            <a:r>
              <a:rPr lang="de-DE" baseline="-25000" dirty="0">
                <a:latin typeface="Times New Roman" pitchFamily="18" charset="0"/>
              </a:rPr>
              <a:t>21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1051" name="Oval 23"/>
          <p:cNvSpPr>
            <a:spLocks noChangeArrowheads="1"/>
          </p:cNvSpPr>
          <p:nvPr/>
        </p:nvSpPr>
        <p:spPr bwMode="auto">
          <a:xfrm>
            <a:off x="1657350" y="3143250"/>
            <a:ext cx="1028700" cy="457200"/>
          </a:xfrm>
          <a:prstGeom prst="ellipse">
            <a:avLst/>
          </a:prstGeom>
          <a:solidFill>
            <a:srgbClr val="99FF99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 dirty="0" smtClean="0">
                <a:latin typeface="Times New Roman" pitchFamily="18" charset="0"/>
              </a:rPr>
              <a:t>...</a:t>
            </a:r>
            <a:endParaRPr lang="de-DE" i="1" dirty="0">
              <a:latin typeface="Times New Roman" pitchFamily="18" charset="0"/>
            </a:endParaRPr>
          </a:p>
        </p:txBody>
      </p:sp>
      <p:sp>
        <p:nvSpPr>
          <p:cNvPr id="1052" name="Oval 24"/>
          <p:cNvSpPr>
            <a:spLocks noChangeArrowheads="1"/>
          </p:cNvSpPr>
          <p:nvPr/>
        </p:nvSpPr>
        <p:spPr bwMode="auto">
          <a:xfrm>
            <a:off x="2914650" y="3371850"/>
            <a:ext cx="857250" cy="28575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1053" name="Oval 25"/>
          <p:cNvSpPr>
            <a:spLocks noChangeArrowheads="1"/>
          </p:cNvSpPr>
          <p:nvPr/>
        </p:nvSpPr>
        <p:spPr bwMode="auto">
          <a:xfrm>
            <a:off x="4914900" y="3371850"/>
            <a:ext cx="857250" cy="285750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...</a:t>
            </a:r>
          </a:p>
        </p:txBody>
      </p:sp>
      <p:sp>
        <p:nvSpPr>
          <p:cNvPr id="1054" name="Text Box 45"/>
          <p:cNvSpPr txBox="1">
            <a:spLocks noChangeArrowheads="1"/>
          </p:cNvSpPr>
          <p:nvPr/>
        </p:nvSpPr>
        <p:spPr bwMode="auto">
          <a:xfrm rot="5328716">
            <a:off x="5575713" y="1814661"/>
            <a:ext cx="415498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Times New Roman" pitchFamily="18" charset="0"/>
              </a:rPr>
              <a:t>...</a:t>
            </a:r>
          </a:p>
        </p:txBody>
      </p:sp>
      <p:sp>
        <p:nvSpPr>
          <p:cNvPr id="1055" name="Text Box 47"/>
          <p:cNvSpPr txBox="1">
            <a:spLocks noChangeArrowheads="1"/>
          </p:cNvSpPr>
          <p:nvPr/>
        </p:nvSpPr>
        <p:spPr bwMode="auto">
          <a:xfrm>
            <a:off x="4171950" y="2857500"/>
            <a:ext cx="415498" cy="461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Times New Roman" pitchFamily="18" charset="0"/>
              </a:rPr>
              <a:t>...</a:t>
            </a:r>
          </a:p>
        </p:txBody>
      </p:sp>
      <p:sp>
        <p:nvSpPr>
          <p:cNvPr id="1056" name="Text Box 53"/>
          <p:cNvSpPr txBox="1">
            <a:spLocks noChangeArrowheads="1"/>
          </p:cNvSpPr>
          <p:nvPr/>
        </p:nvSpPr>
        <p:spPr bwMode="auto">
          <a:xfrm>
            <a:off x="1816894" y="3631406"/>
            <a:ext cx="184731" cy="3693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>
              <a:latin typeface="Times New Roman" pitchFamily="18" charset="0"/>
            </a:endParaRPr>
          </a:p>
        </p:txBody>
      </p:sp>
      <p:sp>
        <p:nvSpPr>
          <p:cNvPr id="1057" name="Rectangle 66"/>
          <p:cNvSpPr>
            <a:spLocks noChangeArrowheads="1"/>
          </p:cNvSpPr>
          <p:nvPr/>
        </p:nvSpPr>
        <p:spPr bwMode="auto">
          <a:xfrm>
            <a:off x="6286500" y="4057650"/>
            <a:ext cx="1200150" cy="457200"/>
          </a:xfrm>
          <a:prstGeom prst="rect">
            <a:avLst/>
          </a:prstGeom>
          <a:solidFill>
            <a:srgbClr val="FF33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 smtClean="0">
                <a:latin typeface="Times New Roman" pitchFamily="18" charset="0"/>
              </a:rPr>
              <a:t>A</a:t>
            </a:r>
            <a:r>
              <a:rPr lang="de-DE" i="1" baseline="30000" dirty="0" smtClean="0">
                <a:latin typeface="Times New Roman" pitchFamily="18" charset="0"/>
              </a:rPr>
              <a:t>R</a:t>
            </a:r>
            <a:r>
              <a:rPr lang="de-DE" baseline="-25000" dirty="0" smtClean="0">
                <a:latin typeface="Times New Roman" pitchFamily="18" charset="0"/>
              </a:rPr>
              <a:t>1  </a:t>
            </a:r>
            <a:r>
              <a:rPr lang="de-DE" dirty="0" smtClean="0">
                <a:latin typeface="Times New Roman" pitchFamily="18" charset="0"/>
              </a:rPr>
              <a:t>, ...</a:t>
            </a:r>
            <a:endParaRPr lang="de-DE" dirty="0">
              <a:latin typeface="Times New Roman" pitchFamily="18" charset="0"/>
            </a:endParaRPr>
          </a:p>
        </p:txBody>
      </p:sp>
      <p:cxnSp>
        <p:nvCxnSpPr>
          <p:cNvPr id="1058" name="AutoShape 67"/>
          <p:cNvCxnSpPr>
            <a:cxnSpLocks noChangeShapeType="1"/>
            <a:stCxn id="1037" idx="1"/>
            <a:endCxn id="1035" idx="6"/>
          </p:cNvCxnSpPr>
          <p:nvPr/>
        </p:nvCxnSpPr>
        <p:spPr bwMode="auto">
          <a:xfrm flipH="1" flipV="1">
            <a:off x="3614737" y="1143000"/>
            <a:ext cx="328613" cy="285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9" name="AutoShape 69"/>
          <p:cNvCxnSpPr>
            <a:cxnSpLocks noChangeShapeType="1"/>
            <a:stCxn id="1037" idx="1"/>
            <a:endCxn id="1041" idx="6"/>
          </p:cNvCxnSpPr>
          <p:nvPr/>
        </p:nvCxnSpPr>
        <p:spPr bwMode="auto">
          <a:xfrm flipH="1">
            <a:off x="3486150" y="1171575"/>
            <a:ext cx="457200" cy="400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0" name="AutoShape 70"/>
          <p:cNvCxnSpPr>
            <a:cxnSpLocks noChangeShapeType="1"/>
            <a:stCxn id="1037" idx="3"/>
            <a:endCxn id="1036" idx="2"/>
          </p:cNvCxnSpPr>
          <p:nvPr/>
        </p:nvCxnSpPr>
        <p:spPr bwMode="auto">
          <a:xfrm>
            <a:off x="4800600" y="1171575"/>
            <a:ext cx="214313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1" name="AutoShape 72"/>
          <p:cNvCxnSpPr>
            <a:cxnSpLocks noChangeShapeType="1"/>
            <a:stCxn id="1045" idx="1"/>
            <a:endCxn id="1050" idx="6"/>
          </p:cNvCxnSpPr>
          <p:nvPr/>
        </p:nvCxnSpPr>
        <p:spPr bwMode="auto">
          <a:xfrm flipH="1" flipV="1">
            <a:off x="2700337" y="2686050"/>
            <a:ext cx="328613" cy="2857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2" name="AutoShape 73"/>
          <p:cNvCxnSpPr>
            <a:cxnSpLocks noChangeShapeType="1"/>
            <a:stCxn id="1045" idx="1"/>
            <a:endCxn id="1051" idx="6"/>
          </p:cNvCxnSpPr>
          <p:nvPr/>
        </p:nvCxnSpPr>
        <p:spPr bwMode="auto">
          <a:xfrm flipH="1">
            <a:off x="2700337" y="2971800"/>
            <a:ext cx="328613" cy="400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3" name="AutoShape 74"/>
          <p:cNvCxnSpPr>
            <a:cxnSpLocks noChangeShapeType="1"/>
            <a:stCxn id="1045" idx="2"/>
            <a:endCxn id="1052" idx="0"/>
          </p:cNvCxnSpPr>
          <p:nvPr/>
        </p:nvCxnSpPr>
        <p:spPr bwMode="auto">
          <a:xfrm flipH="1">
            <a:off x="3343275" y="3143250"/>
            <a:ext cx="28575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4" name="AutoShape 75"/>
          <p:cNvCxnSpPr>
            <a:cxnSpLocks noChangeShapeType="1"/>
            <a:stCxn id="1044" idx="2"/>
            <a:endCxn id="1053" idx="0"/>
          </p:cNvCxnSpPr>
          <p:nvPr/>
        </p:nvCxnSpPr>
        <p:spPr bwMode="auto">
          <a:xfrm>
            <a:off x="5314950" y="3143250"/>
            <a:ext cx="28575" cy="2286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5" name="AutoShape 76"/>
          <p:cNvCxnSpPr>
            <a:cxnSpLocks noChangeShapeType="1"/>
            <a:stCxn id="1044" idx="3"/>
            <a:endCxn id="1048" idx="2"/>
          </p:cNvCxnSpPr>
          <p:nvPr/>
        </p:nvCxnSpPr>
        <p:spPr bwMode="auto">
          <a:xfrm>
            <a:off x="5657850" y="2971800"/>
            <a:ext cx="214313" cy="571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6" name="AutoShape 77"/>
          <p:cNvCxnSpPr>
            <a:cxnSpLocks noChangeShapeType="1"/>
            <a:stCxn id="1044" idx="3"/>
            <a:endCxn id="1049" idx="1"/>
          </p:cNvCxnSpPr>
          <p:nvPr/>
        </p:nvCxnSpPr>
        <p:spPr bwMode="auto">
          <a:xfrm>
            <a:off x="5657850" y="2971800"/>
            <a:ext cx="388144" cy="3952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7" name="AutoShape 78"/>
          <p:cNvCxnSpPr>
            <a:cxnSpLocks noChangeShapeType="1"/>
            <a:stCxn id="1039" idx="3"/>
            <a:endCxn id="1042" idx="2"/>
          </p:cNvCxnSpPr>
          <p:nvPr/>
        </p:nvCxnSpPr>
        <p:spPr bwMode="auto">
          <a:xfrm flipV="1">
            <a:off x="4972050" y="1714500"/>
            <a:ext cx="228600" cy="3714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68" name="AutoShape 79"/>
          <p:cNvCxnSpPr>
            <a:cxnSpLocks noChangeShapeType="1"/>
            <a:stCxn id="1039" idx="3"/>
            <a:endCxn id="1043" idx="2"/>
          </p:cNvCxnSpPr>
          <p:nvPr/>
        </p:nvCxnSpPr>
        <p:spPr bwMode="auto">
          <a:xfrm>
            <a:off x="4972050" y="2085975"/>
            <a:ext cx="228600" cy="3429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69" name="Text Box 80"/>
          <p:cNvSpPr txBox="1">
            <a:spLocks noChangeArrowheads="1"/>
          </p:cNvSpPr>
          <p:nvPr/>
        </p:nvSpPr>
        <p:spPr bwMode="auto">
          <a:xfrm>
            <a:off x="1143001" y="3943350"/>
            <a:ext cx="928459" cy="6001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300">
                <a:latin typeface="Times New Roman" pitchFamily="18" charset="0"/>
              </a:rPr>
              <a:t>R</a:t>
            </a:r>
            <a:r>
              <a:rPr lang="de-DE" sz="3300" smtClean="0">
                <a:latin typeface="Times New Roman" pitchFamily="18" charset="0"/>
              </a:rPr>
              <a:t>:{[</a:t>
            </a:r>
            <a:endParaRPr lang="de-DE" sz="3300" dirty="0">
              <a:latin typeface="Times New Roman" pitchFamily="18" charset="0"/>
            </a:endParaRPr>
          </a:p>
        </p:txBody>
      </p:sp>
      <p:sp>
        <p:nvSpPr>
          <p:cNvPr id="1070" name="Text Box 81"/>
          <p:cNvSpPr txBox="1">
            <a:spLocks noChangeArrowheads="1"/>
          </p:cNvSpPr>
          <p:nvPr/>
        </p:nvSpPr>
        <p:spPr bwMode="auto">
          <a:xfrm>
            <a:off x="7372350" y="3943350"/>
            <a:ext cx="529312" cy="60016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300">
                <a:latin typeface="Times New Roman" pitchFamily="18" charset="0"/>
              </a:rPr>
              <a:t>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31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65535"/>
          </a:xfrm>
        </p:spPr>
        <p:txBody>
          <a:bodyPr/>
          <a:lstStyle/>
          <a:p>
            <a:r>
              <a:rPr lang="de-DE" sz="2400"/>
              <a:t>Beziehungen unseres Beispiel-Schemas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71120" y="2127077"/>
            <a:ext cx="7464735" cy="267868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>
                <a:solidFill>
                  <a:srgbClr val="CC0099"/>
                </a:solidFill>
              </a:rPr>
              <a:t>hören</a:t>
            </a:r>
            <a:r>
              <a:rPr lang="de-DE" dirty="0" smtClean="0">
                <a:solidFill>
                  <a:srgbClr val="CC0099"/>
                </a:solidFill>
              </a:rPr>
              <a:t> : {[</a:t>
            </a:r>
            <a:r>
              <a:rPr lang="de-DE" u="sng" dirty="0" err="1" smtClean="0">
                <a:solidFill>
                  <a:srgbClr val="CC0099"/>
                </a:solidFill>
              </a:rPr>
              <a:t>MatrNr</a:t>
            </a:r>
            <a:r>
              <a:rPr lang="de-DE" u="sng" dirty="0" smtClean="0">
                <a:solidFill>
                  <a:srgbClr val="CC0099"/>
                </a:solidFill>
              </a:rPr>
              <a:t>: integer, </a:t>
            </a:r>
            <a:r>
              <a:rPr lang="de-DE" u="sng" dirty="0" err="1" smtClean="0">
                <a:solidFill>
                  <a:srgbClr val="CC0099"/>
                </a:solidFill>
              </a:rPr>
              <a:t>VorlNr</a:t>
            </a:r>
            <a:r>
              <a:rPr lang="de-DE" u="sng" dirty="0" smtClean="0">
                <a:solidFill>
                  <a:srgbClr val="CC0099"/>
                </a:solidFill>
              </a:rPr>
              <a:t>: integer</a:t>
            </a:r>
            <a:r>
              <a:rPr lang="de-DE" dirty="0" smtClean="0">
                <a:solidFill>
                  <a:srgbClr val="CC0099"/>
                </a:solidFill>
              </a:rPr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lesen </a:t>
            </a:r>
            <a:r>
              <a:rPr lang="de-DE" dirty="0" smtClean="0"/>
              <a:t>: {[</a:t>
            </a:r>
            <a:r>
              <a:rPr lang="de-DE" dirty="0" err="1" smtClean="0"/>
              <a:t>PersNr</a:t>
            </a:r>
            <a:r>
              <a:rPr lang="de-DE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err="1" smtClean="0"/>
              <a:t>arbeitenFür</a:t>
            </a:r>
            <a:r>
              <a:rPr lang="de-DE" dirty="0" smtClean="0"/>
              <a:t> : {[</a:t>
            </a:r>
            <a:r>
              <a:rPr lang="de-DE" u="sng" dirty="0" err="1" smtClean="0"/>
              <a:t>AssistentenPersNr</a:t>
            </a:r>
            <a:r>
              <a:rPr lang="de-DE" u="sng" dirty="0" smtClean="0"/>
              <a:t>: integer</a:t>
            </a:r>
            <a:r>
              <a:rPr lang="de-DE" dirty="0" smtClean="0"/>
              <a:t>, </a:t>
            </a:r>
            <a:r>
              <a:rPr lang="de-DE" i="1" dirty="0" err="1" smtClean="0"/>
              <a:t>ProfPersNr</a:t>
            </a:r>
            <a:r>
              <a:rPr lang="de-DE" i="1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voraussetzen</a:t>
            </a:r>
            <a:r>
              <a:rPr lang="de-DE" dirty="0" smtClean="0"/>
              <a:t> : {[</a:t>
            </a:r>
            <a:r>
              <a:rPr lang="de-DE" u="sng" dirty="0" smtClean="0"/>
              <a:t>Vorgänger: integer, Nachfolger: integer</a:t>
            </a:r>
            <a:r>
              <a:rPr lang="de-DE" dirty="0" smtClean="0"/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prüfen</a:t>
            </a:r>
            <a:r>
              <a:rPr lang="de-DE" dirty="0" smtClean="0"/>
              <a:t> : {[</a:t>
            </a:r>
            <a:r>
              <a:rPr lang="de-DE" u="sng" dirty="0" err="1" smtClean="0"/>
              <a:t>MatrNr</a:t>
            </a:r>
            <a:r>
              <a:rPr lang="de-DE" u="sng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, </a:t>
            </a:r>
            <a:r>
              <a:rPr lang="de-DE" dirty="0" err="1" smtClean="0"/>
              <a:t>PersNr</a:t>
            </a:r>
            <a:r>
              <a:rPr lang="de-DE" dirty="0" smtClean="0"/>
              <a:t>: integer, </a:t>
            </a:r>
            <a:r>
              <a:rPr lang="de-DE" dirty="0" smtClean="0"/>
              <a:t>Note</a:t>
            </a:r>
            <a:r>
              <a:rPr lang="de-DE" dirty="0" smtClean="0"/>
              <a:t>: </a:t>
            </a:r>
            <a:r>
              <a:rPr lang="de-DE" dirty="0" err="1" smtClean="0"/>
              <a:t>decimal</a:t>
            </a:r>
            <a:r>
              <a:rPr lang="de-DE" dirty="0" smtClean="0"/>
              <a:t>]} 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2538412" y="1202532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1439466" y="465535"/>
            <a:ext cx="1056084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1143000" y="1437085"/>
            <a:ext cx="1056085" cy="41076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1143000" y="951310"/>
            <a:ext cx="1056085" cy="41076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4114800" y="1028701"/>
            <a:ext cx="890588" cy="54649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pitchFamily="18" charset="0"/>
              </a:rPr>
              <a:t>hören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5264944" y="1133475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5610" name="Oval 13"/>
          <p:cNvSpPr>
            <a:spLocks noChangeArrowheads="1"/>
          </p:cNvSpPr>
          <p:nvPr/>
        </p:nvSpPr>
        <p:spPr bwMode="auto">
          <a:xfrm>
            <a:off x="6943725" y="1085850"/>
            <a:ext cx="105727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25611" name="Oval 14"/>
          <p:cNvSpPr>
            <a:spLocks noChangeArrowheads="1"/>
          </p:cNvSpPr>
          <p:nvPr/>
        </p:nvSpPr>
        <p:spPr bwMode="auto">
          <a:xfrm>
            <a:off x="6943725" y="5143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25612" name="Oval 15"/>
          <p:cNvSpPr>
            <a:spLocks noChangeArrowheads="1"/>
          </p:cNvSpPr>
          <p:nvPr/>
        </p:nvSpPr>
        <p:spPr bwMode="auto">
          <a:xfrm>
            <a:off x="6943725" y="16573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1143000" y="228600"/>
            <a:ext cx="3943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endParaRPr kumimoji="1" lang="de-DE" sz="2700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25614" name="AutoShape 21"/>
          <p:cNvCxnSpPr>
            <a:cxnSpLocks noChangeShapeType="1"/>
            <a:stCxn id="25604" idx="3"/>
            <a:endCxn id="25608" idx="1"/>
          </p:cNvCxnSpPr>
          <p:nvPr/>
        </p:nvCxnSpPr>
        <p:spPr bwMode="auto">
          <a:xfrm flipV="1">
            <a:off x="3762375" y="1302544"/>
            <a:ext cx="352425" cy="71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5" name="AutoShape 22"/>
          <p:cNvCxnSpPr>
            <a:cxnSpLocks noChangeShapeType="1"/>
            <a:stCxn id="25608" idx="3"/>
            <a:endCxn id="25609" idx="1"/>
          </p:cNvCxnSpPr>
          <p:nvPr/>
        </p:nvCxnSpPr>
        <p:spPr bwMode="auto">
          <a:xfrm>
            <a:off x="5005388" y="1302544"/>
            <a:ext cx="259556" cy="23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6" name="AutoShape 23"/>
          <p:cNvCxnSpPr>
            <a:cxnSpLocks noChangeShapeType="1"/>
            <a:stCxn id="25604" idx="1"/>
            <a:endCxn id="25605" idx="5"/>
          </p:cNvCxnSpPr>
          <p:nvPr/>
        </p:nvCxnSpPr>
        <p:spPr bwMode="auto">
          <a:xfrm flipH="1" flipV="1">
            <a:off x="2340769" y="815579"/>
            <a:ext cx="197644" cy="55840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7" name="AutoShape 24"/>
          <p:cNvCxnSpPr>
            <a:cxnSpLocks noChangeShapeType="1"/>
            <a:stCxn id="25604" idx="1"/>
            <a:endCxn id="25607" idx="6"/>
          </p:cNvCxnSpPr>
          <p:nvPr/>
        </p:nvCxnSpPr>
        <p:spPr bwMode="auto">
          <a:xfrm flipH="1" flipV="1">
            <a:off x="2199085" y="1157288"/>
            <a:ext cx="339328" cy="21669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8" name="AutoShape 25"/>
          <p:cNvCxnSpPr>
            <a:cxnSpLocks noChangeShapeType="1"/>
            <a:stCxn id="25604" idx="1"/>
            <a:endCxn id="25606" idx="7"/>
          </p:cNvCxnSpPr>
          <p:nvPr/>
        </p:nvCxnSpPr>
        <p:spPr bwMode="auto">
          <a:xfrm flipH="1">
            <a:off x="2044304" y="1373981"/>
            <a:ext cx="494109" cy="1238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9" name="AutoShape 26"/>
          <p:cNvCxnSpPr>
            <a:cxnSpLocks noChangeShapeType="1"/>
            <a:stCxn id="25609" idx="3"/>
            <a:endCxn id="25611" idx="3"/>
          </p:cNvCxnSpPr>
          <p:nvPr/>
        </p:nvCxnSpPr>
        <p:spPr bwMode="auto">
          <a:xfrm flipV="1">
            <a:off x="6488906" y="864394"/>
            <a:ext cx="609600" cy="4405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0" name="AutoShape 27"/>
          <p:cNvCxnSpPr>
            <a:cxnSpLocks noChangeShapeType="1"/>
            <a:stCxn id="25609" idx="3"/>
            <a:endCxn id="25610" idx="2"/>
          </p:cNvCxnSpPr>
          <p:nvPr/>
        </p:nvCxnSpPr>
        <p:spPr bwMode="auto">
          <a:xfrm flipV="1">
            <a:off x="6488907" y="1290637"/>
            <a:ext cx="454819" cy="142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21" name="AutoShape 28"/>
          <p:cNvCxnSpPr>
            <a:cxnSpLocks noChangeShapeType="1"/>
            <a:stCxn id="25609" idx="3"/>
            <a:endCxn id="25612" idx="1"/>
          </p:cNvCxnSpPr>
          <p:nvPr/>
        </p:nvCxnSpPr>
        <p:spPr bwMode="auto">
          <a:xfrm>
            <a:off x="6488906" y="1304926"/>
            <a:ext cx="609600" cy="41314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2" name="Text Box 34"/>
          <p:cNvSpPr txBox="1">
            <a:spLocks noChangeArrowheads="1"/>
          </p:cNvSpPr>
          <p:nvPr/>
        </p:nvSpPr>
        <p:spPr bwMode="auto">
          <a:xfrm>
            <a:off x="4914900" y="12573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5623" name="Text Box 35"/>
          <p:cNvSpPr txBox="1">
            <a:spLocks noChangeArrowheads="1"/>
          </p:cNvSpPr>
          <p:nvPr/>
        </p:nvSpPr>
        <p:spPr bwMode="auto">
          <a:xfrm>
            <a:off x="3829050" y="12573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444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65535"/>
          </a:xfrm>
        </p:spPr>
        <p:txBody>
          <a:bodyPr/>
          <a:lstStyle/>
          <a:p>
            <a:r>
              <a:rPr lang="de-DE" sz="2400"/>
              <a:t>Beziehungen unseres Beispiel-Schemas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62125"/>
            <a:ext cx="6858000" cy="3381375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hören</a:t>
            </a:r>
            <a:r>
              <a:rPr lang="de-DE" dirty="0" smtClean="0"/>
              <a:t> : {[</a:t>
            </a:r>
            <a:r>
              <a:rPr lang="de-DE" u="sng" dirty="0" err="1" smtClean="0"/>
              <a:t>MatrNr</a:t>
            </a:r>
            <a:r>
              <a:rPr lang="de-DE" u="sng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lesen </a:t>
            </a:r>
            <a:r>
              <a:rPr lang="de-DE" dirty="0" smtClean="0"/>
              <a:t>: {[</a:t>
            </a:r>
            <a:r>
              <a:rPr lang="de-DE" dirty="0" err="1" smtClean="0"/>
              <a:t>PersNr</a:t>
            </a:r>
            <a:r>
              <a:rPr lang="de-DE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err="1" smtClean="0"/>
              <a:t>arbeitenFür</a:t>
            </a:r>
            <a:r>
              <a:rPr lang="de-DE" dirty="0" smtClean="0"/>
              <a:t> : {[</a:t>
            </a:r>
            <a:r>
              <a:rPr lang="de-DE" u="sng" dirty="0" err="1" smtClean="0"/>
              <a:t>AssistentenPersNr</a:t>
            </a:r>
            <a:r>
              <a:rPr lang="de-DE" u="sng" dirty="0" smtClean="0"/>
              <a:t>: integer</a:t>
            </a:r>
            <a:r>
              <a:rPr lang="de-DE" dirty="0" smtClean="0"/>
              <a:t>, </a:t>
            </a:r>
            <a:r>
              <a:rPr lang="de-DE" i="1" dirty="0" err="1" smtClean="0"/>
              <a:t>ProfPersNr</a:t>
            </a:r>
            <a:r>
              <a:rPr lang="de-DE" i="1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voraussetzen</a:t>
            </a:r>
            <a:r>
              <a:rPr lang="de-DE" dirty="0" smtClean="0"/>
              <a:t> : {[</a:t>
            </a:r>
            <a:r>
              <a:rPr lang="de-DE" u="sng" dirty="0" smtClean="0"/>
              <a:t>Vorgänger: integer, Nachfolger: integer</a:t>
            </a:r>
            <a:r>
              <a:rPr lang="de-DE" dirty="0" smtClean="0"/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prüfen</a:t>
            </a:r>
            <a:r>
              <a:rPr lang="de-DE" dirty="0" smtClean="0"/>
              <a:t> : {[</a:t>
            </a:r>
            <a:r>
              <a:rPr lang="de-DE" u="sng" dirty="0" err="1" smtClean="0"/>
              <a:t>MatrNr</a:t>
            </a:r>
            <a:r>
              <a:rPr lang="de-DE" u="sng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, </a:t>
            </a:r>
            <a:r>
              <a:rPr lang="de-DE" dirty="0" err="1" smtClean="0"/>
              <a:t>PersNr</a:t>
            </a:r>
            <a:r>
              <a:rPr lang="de-DE" dirty="0" smtClean="0"/>
              <a:t>: integer, </a:t>
            </a:r>
            <a:r>
              <a:rPr lang="de-DE" dirty="0" smtClean="0"/>
              <a:t>Note</a:t>
            </a:r>
            <a:r>
              <a:rPr lang="de-DE" dirty="0" smtClean="0"/>
              <a:t>: </a:t>
            </a:r>
            <a:r>
              <a:rPr lang="de-DE" dirty="0" err="1" smtClean="0"/>
              <a:t>decimal</a:t>
            </a:r>
            <a:r>
              <a:rPr lang="de-DE" dirty="0" smtClean="0"/>
              <a:t>]} </a:t>
            </a: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1143000" y="228600"/>
            <a:ext cx="3943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endParaRPr kumimoji="1" lang="de-DE" sz="27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227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519113"/>
          </a:xfrm>
        </p:spPr>
        <p:txBody>
          <a:bodyPr/>
          <a:lstStyle/>
          <a:p>
            <a:r>
              <a:rPr lang="de-DE" smtClean="0"/>
              <a:t>Schlüssel der Relationen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24050"/>
            <a:ext cx="6858000" cy="321945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hören</a:t>
            </a:r>
            <a:r>
              <a:rPr lang="de-DE" dirty="0" smtClean="0"/>
              <a:t> : {[</a:t>
            </a:r>
            <a:r>
              <a:rPr lang="de-DE" u="sng" dirty="0" err="1" smtClean="0"/>
              <a:t>MatrNr</a:t>
            </a:r>
            <a:r>
              <a:rPr lang="de-DE" u="sng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lesen </a:t>
            </a:r>
            <a:r>
              <a:rPr lang="de-DE" dirty="0" smtClean="0"/>
              <a:t>: {[</a:t>
            </a:r>
            <a:r>
              <a:rPr lang="de-DE" dirty="0" err="1" smtClean="0"/>
              <a:t>PersNr</a:t>
            </a:r>
            <a:r>
              <a:rPr lang="de-DE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4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err="1" smtClean="0"/>
              <a:t>arbeitenFür</a:t>
            </a:r>
            <a:r>
              <a:rPr lang="de-DE" dirty="0" smtClean="0"/>
              <a:t> : {[</a:t>
            </a:r>
            <a:r>
              <a:rPr lang="de-DE" u="sng" dirty="0" err="1" smtClean="0"/>
              <a:t>AssistentenPersNr</a:t>
            </a:r>
            <a:r>
              <a:rPr lang="de-DE" u="sng" dirty="0" smtClean="0"/>
              <a:t>: integer</a:t>
            </a:r>
            <a:r>
              <a:rPr lang="de-DE" dirty="0" smtClean="0"/>
              <a:t>, </a:t>
            </a:r>
            <a:r>
              <a:rPr lang="de-DE" i="1" dirty="0" err="1" smtClean="0"/>
              <a:t>ProfPersNr</a:t>
            </a:r>
            <a:r>
              <a:rPr lang="de-DE" i="1" dirty="0" smtClean="0"/>
              <a:t>: integer</a:t>
            </a:r>
            <a:r>
              <a:rPr lang="de-DE" dirty="0" smtClean="0"/>
              <a:t>]}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voraussetzen</a:t>
            </a:r>
            <a:r>
              <a:rPr lang="de-DE" dirty="0" smtClean="0"/>
              <a:t> : {[</a:t>
            </a:r>
            <a:r>
              <a:rPr lang="de-DE" u="sng" dirty="0" smtClean="0"/>
              <a:t>Vorgänger: integer, Nachfolger: integer</a:t>
            </a:r>
            <a:r>
              <a:rPr lang="de-DE" dirty="0" smtClean="0"/>
              <a:t>]} </a:t>
            </a:r>
          </a:p>
          <a:p>
            <a:pPr>
              <a:lnSpc>
                <a:spcPct val="1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b="1" dirty="0" smtClean="0"/>
              <a:t>prüfen</a:t>
            </a:r>
            <a:r>
              <a:rPr lang="de-DE" dirty="0" smtClean="0"/>
              <a:t> : {[</a:t>
            </a:r>
            <a:r>
              <a:rPr lang="de-DE" u="sng" dirty="0" err="1" smtClean="0"/>
              <a:t>MatrNr</a:t>
            </a:r>
            <a:r>
              <a:rPr lang="de-DE" u="sng" dirty="0" smtClean="0"/>
              <a:t>: integer, </a:t>
            </a:r>
            <a:r>
              <a:rPr lang="de-DE" u="sng" dirty="0" err="1" smtClean="0"/>
              <a:t>VorlNr</a:t>
            </a:r>
            <a:r>
              <a:rPr lang="de-DE" u="sng" dirty="0" smtClean="0"/>
              <a:t>: integer</a:t>
            </a:r>
            <a:r>
              <a:rPr lang="de-DE" dirty="0" smtClean="0"/>
              <a:t>, </a:t>
            </a:r>
            <a:r>
              <a:rPr lang="de-DE" dirty="0" err="1" smtClean="0"/>
              <a:t>PersNr</a:t>
            </a:r>
            <a:r>
              <a:rPr lang="de-DE" dirty="0" smtClean="0"/>
              <a:t>: integer, </a:t>
            </a:r>
            <a:r>
              <a:rPr lang="de-DE" dirty="0" smtClean="0"/>
              <a:t>Note</a:t>
            </a:r>
            <a:r>
              <a:rPr lang="de-DE" dirty="0" smtClean="0"/>
              <a:t>: </a:t>
            </a:r>
            <a:r>
              <a:rPr lang="de-DE" dirty="0" err="1" smtClean="0"/>
              <a:t>decimal</a:t>
            </a:r>
            <a:r>
              <a:rPr lang="de-DE" dirty="0" smtClean="0"/>
              <a:t>]}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36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7"/>
          <p:cNvSpPr>
            <a:spLocks noGrp="1" noChangeArrowheads="1"/>
          </p:cNvSpPr>
          <p:nvPr>
            <p:ph type="title"/>
          </p:nvPr>
        </p:nvSpPr>
        <p:spPr>
          <a:xfrm>
            <a:off x="1143000" y="-114300"/>
            <a:ext cx="6858000" cy="685800"/>
          </a:xfrm>
        </p:spPr>
        <p:txBody>
          <a:bodyPr/>
          <a:lstStyle/>
          <a:p>
            <a:r>
              <a:rPr lang="de-DE" smtClean="0"/>
              <a:t>Ausprägung der Beziehung </a:t>
            </a:r>
            <a:r>
              <a:rPr lang="de-DE" i="1" smtClean="0"/>
              <a:t>hören</a:t>
            </a:r>
          </a:p>
        </p:txBody>
      </p:sp>
      <p:graphicFrame>
        <p:nvGraphicFramePr>
          <p:cNvPr id="79016" name="Group 168"/>
          <p:cNvGraphicFramePr>
            <a:graphicFrameLocks noGrp="1"/>
          </p:cNvGraphicFramePr>
          <p:nvPr>
            <p:ph type="body" idx="4294967295"/>
          </p:nvPr>
        </p:nvGraphicFramePr>
        <p:xfrm>
          <a:off x="1143000" y="685800"/>
          <a:ext cx="1771650" cy="1508760"/>
        </p:xfrm>
        <a:graphic>
          <a:graphicData uri="http://schemas.openxmlformats.org/drawingml/2006/table">
            <a:tbl>
              <a:tblPr/>
              <a:tblGrid>
                <a:gridCol w="857250"/>
                <a:gridCol w="914400"/>
              </a:tblGrid>
              <a:tr h="29489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20" name="Group 172"/>
          <p:cNvGraphicFramePr>
            <a:graphicFrameLocks noGrp="1"/>
          </p:cNvGraphicFramePr>
          <p:nvPr/>
        </p:nvGraphicFramePr>
        <p:xfrm>
          <a:off x="3600450" y="571500"/>
          <a:ext cx="1714500" cy="3986786"/>
        </p:xfrm>
        <a:graphic>
          <a:graphicData uri="http://schemas.openxmlformats.org/drawingml/2006/table">
            <a:tbl>
              <a:tblPr/>
              <a:tblGrid>
                <a:gridCol w="858441"/>
                <a:gridCol w="856059"/>
              </a:tblGrid>
              <a:tr h="29489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44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8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017" name="Group 169"/>
          <p:cNvGraphicFramePr>
            <a:graphicFrameLocks noGrp="1"/>
          </p:cNvGraphicFramePr>
          <p:nvPr/>
        </p:nvGraphicFramePr>
        <p:xfrm>
          <a:off x="6229350" y="628650"/>
          <a:ext cx="1771650" cy="1508760"/>
        </p:xfrm>
        <a:graphic>
          <a:graphicData uri="http://schemas.openxmlformats.org/drawingml/2006/table">
            <a:tbl>
              <a:tblPr/>
              <a:tblGrid>
                <a:gridCol w="858441"/>
                <a:gridCol w="913209"/>
              </a:tblGrid>
              <a:tr h="29489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8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2" name="Rectangle 173"/>
          <p:cNvSpPr>
            <a:spLocks noChangeArrowheads="1"/>
          </p:cNvSpPr>
          <p:nvPr/>
        </p:nvSpPr>
        <p:spPr bwMode="auto">
          <a:xfrm>
            <a:off x="1257300" y="445770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8763" name="AutoShape 174"/>
          <p:cNvSpPr>
            <a:spLocks noChangeArrowheads="1"/>
          </p:cNvSpPr>
          <p:nvPr/>
        </p:nvSpPr>
        <p:spPr bwMode="auto">
          <a:xfrm>
            <a:off x="3543300" y="4597003"/>
            <a:ext cx="1771650" cy="54649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28764" name="Rectangle 175"/>
          <p:cNvSpPr>
            <a:spLocks noChangeArrowheads="1"/>
          </p:cNvSpPr>
          <p:nvPr/>
        </p:nvSpPr>
        <p:spPr bwMode="auto">
          <a:xfrm>
            <a:off x="6629400" y="45148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cxnSp>
        <p:nvCxnSpPr>
          <p:cNvPr id="28765" name="AutoShape 176"/>
          <p:cNvCxnSpPr>
            <a:cxnSpLocks noChangeShapeType="1"/>
            <a:stCxn id="28762" idx="3"/>
            <a:endCxn id="28763" idx="1"/>
          </p:cNvCxnSpPr>
          <p:nvPr/>
        </p:nvCxnSpPr>
        <p:spPr bwMode="auto">
          <a:xfrm>
            <a:off x="2481262" y="4629151"/>
            <a:ext cx="1062038" cy="2416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66" name="AutoShape 177"/>
          <p:cNvCxnSpPr>
            <a:cxnSpLocks noChangeShapeType="1"/>
            <a:stCxn id="28763" idx="3"/>
            <a:endCxn id="28764" idx="1"/>
          </p:cNvCxnSpPr>
          <p:nvPr/>
        </p:nvCxnSpPr>
        <p:spPr bwMode="auto">
          <a:xfrm flipV="1">
            <a:off x="5314950" y="4686301"/>
            <a:ext cx="1314450" cy="1845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8767" name="Text Box 180"/>
          <p:cNvSpPr txBox="1">
            <a:spLocks noChangeArrowheads="1"/>
          </p:cNvSpPr>
          <p:nvPr/>
        </p:nvSpPr>
        <p:spPr bwMode="auto">
          <a:xfrm>
            <a:off x="6115050" y="428625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8768" name="Text Box 181"/>
          <p:cNvSpPr txBox="1">
            <a:spLocks noChangeArrowheads="1"/>
          </p:cNvSpPr>
          <p:nvPr/>
        </p:nvSpPr>
        <p:spPr bwMode="auto">
          <a:xfrm>
            <a:off x="2686050" y="42291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8769" name="Oval 182"/>
          <p:cNvSpPr>
            <a:spLocks noChangeArrowheads="1"/>
          </p:cNvSpPr>
          <p:nvPr/>
        </p:nvSpPr>
        <p:spPr bwMode="auto">
          <a:xfrm>
            <a:off x="1143000" y="36576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8770" name="Oval 183"/>
          <p:cNvSpPr>
            <a:spLocks noChangeArrowheads="1"/>
          </p:cNvSpPr>
          <p:nvPr/>
        </p:nvSpPr>
        <p:spPr bwMode="auto">
          <a:xfrm>
            <a:off x="6943725" y="36004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cxnSp>
        <p:nvCxnSpPr>
          <p:cNvPr id="28771" name="AutoShape 184"/>
          <p:cNvCxnSpPr>
            <a:cxnSpLocks noChangeShapeType="1"/>
            <a:stCxn id="28764" idx="0"/>
            <a:endCxn id="28770" idx="4"/>
          </p:cNvCxnSpPr>
          <p:nvPr/>
        </p:nvCxnSpPr>
        <p:spPr bwMode="auto">
          <a:xfrm flipV="1">
            <a:off x="7241382" y="4011216"/>
            <a:ext cx="230981" cy="50363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72" name="AutoShape 185"/>
          <p:cNvCxnSpPr>
            <a:cxnSpLocks noChangeShapeType="1"/>
            <a:stCxn id="28762" idx="0"/>
            <a:endCxn id="28769" idx="4"/>
          </p:cNvCxnSpPr>
          <p:nvPr/>
        </p:nvCxnSpPr>
        <p:spPr bwMode="auto">
          <a:xfrm flipH="1" flipV="1">
            <a:off x="1671638" y="4067175"/>
            <a:ext cx="197644" cy="3905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Verfeinerung des relationalen Schemas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1993805"/>
            <a:ext cx="6686550" cy="3149696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z="1800" b="1" dirty="0" smtClean="0"/>
              <a:t>1:N-Beziehung:   </a:t>
            </a:r>
            <a:r>
              <a:rPr lang="de-DE" sz="1800" dirty="0" smtClean="0"/>
              <a:t>Initial-Entwurf</a:t>
            </a:r>
          </a:p>
          <a:p>
            <a:pPr lvl="1"/>
            <a:endParaRPr lang="de-DE" sz="1500" dirty="0"/>
          </a:p>
          <a:p>
            <a:pPr lvl="1"/>
            <a:endParaRPr lang="de-DE" sz="1500" dirty="0" smtClean="0"/>
          </a:p>
          <a:p>
            <a:pPr lvl="1"/>
            <a:r>
              <a:rPr lang="de-DE" sz="1500" dirty="0"/>
              <a:t>	</a:t>
            </a:r>
            <a:r>
              <a:rPr lang="de-DE" sz="1500" b="1" i="1" dirty="0"/>
              <a:t>Vorlesungen :</a:t>
            </a:r>
            <a:r>
              <a:rPr lang="de-DE" sz="1500" i="1" dirty="0"/>
              <a:t> </a:t>
            </a:r>
            <a:r>
              <a:rPr lang="de-DE" sz="1500" dirty="0"/>
              <a:t>{[</a:t>
            </a:r>
            <a:r>
              <a:rPr lang="de-DE" sz="1500" i="1" u="sng" dirty="0" err="1"/>
              <a:t>VorlNr</a:t>
            </a:r>
            <a:r>
              <a:rPr lang="de-DE" sz="1500" i="1" dirty="0"/>
              <a:t>, Titel, SWS</a:t>
            </a:r>
            <a:r>
              <a:rPr lang="de-DE" sz="1500" dirty="0"/>
              <a:t>]}</a:t>
            </a:r>
          </a:p>
          <a:p>
            <a:pPr lvl="1"/>
            <a:endParaRPr lang="de-DE" sz="1500" dirty="0"/>
          </a:p>
          <a:p>
            <a:pPr lvl="1"/>
            <a:r>
              <a:rPr lang="de-DE" sz="1500" dirty="0"/>
              <a:t>	</a:t>
            </a:r>
            <a:r>
              <a:rPr lang="de-DE" sz="1500" b="1" i="1" dirty="0"/>
              <a:t>Professoren :</a:t>
            </a:r>
            <a:r>
              <a:rPr lang="de-DE" sz="1500" i="1" dirty="0"/>
              <a:t> </a:t>
            </a:r>
            <a:r>
              <a:rPr lang="de-DE" sz="1500" dirty="0"/>
              <a:t>{[</a:t>
            </a:r>
            <a:r>
              <a:rPr lang="de-DE" sz="1500" i="1" u="sng" dirty="0" err="1"/>
              <a:t>PersNr</a:t>
            </a:r>
            <a:r>
              <a:rPr lang="de-DE" sz="1500" i="1" dirty="0"/>
              <a:t>, Name, Rang, Raum</a:t>
            </a:r>
            <a:r>
              <a:rPr lang="de-DE" sz="1500" dirty="0"/>
              <a:t>]}</a:t>
            </a:r>
          </a:p>
          <a:p>
            <a:pPr lvl="1"/>
            <a:endParaRPr lang="de-DE" sz="1500" dirty="0"/>
          </a:p>
          <a:p>
            <a:pPr lvl="1"/>
            <a:r>
              <a:rPr lang="de-DE" sz="1500" dirty="0"/>
              <a:t>	</a:t>
            </a:r>
            <a:r>
              <a:rPr lang="de-DE" sz="1500" b="1" i="1" dirty="0"/>
              <a:t>lesen:</a:t>
            </a:r>
            <a:r>
              <a:rPr lang="de-DE" sz="1500" i="1" dirty="0"/>
              <a:t> </a:t>
            </a:r>
            <a:r>
              <a:rPr lang="de-DE" sz="1500" dirty="0"/>
              <a:t>{[</a:t>
            </a:r>
            <a:r>
              <a:rPr lang="de-DE" sz="1500" i="1" u="sng" dirty="0" err="1"/>
              <a:t>VorlNr</a:t>
            </a:r>
            <a:r>
              <a:rPr lang="de-DE" sz="1500" i="1" dirty="0"/>
              <a:t>, </a:t>
            </a:r>
            <a:r>
              <a:rPr lang="de-DE" sz="1500" i="1" dirty="0" err="1"/>
              <a:t>PersNr</a:t>
            </a:r>
            <a:r>
              <a:rPr lang="de-DE" sz="1500" dirty="0"/>
              <a:t>]}</a:t>
            </a:r>
          </a:p>
          <a:p>
            <a:pPr>
              <a:buFont typeface="Webdings" pitchFamily="18" charset="2"/>
              <a:buNone/>
            </a:pPr>
            <a:endParaRPr lang="de-DE" sz="1500" dirty="0"/>
          </a:p>
          <a:p>
            <a:pPr>
              <a:buFont typeface="Webdings" pitchFamily="18" charset="2"/>
              <a:buNone/>
            </a:pPr>
            <a:r>
              <a:rPr lang="de-DE" sz="1500" dirty="0"/>
              <a:t>		</a:t>
            </a:r>
          </a:p>
          <a:p>
            <a:pPr>
              <a:buFont typeface="Webdings" pitchFamily="18" charset="2"/>
              <a:buNone/>
            </a:pPr>
            <a:endParaRPr lang="de-DE" sz="1500" dirty="0"/>
          </a:p>
          <a:p>
            <a:pPr>
              <a:buFont typeface="Webdings" pitchFamily="18" charset="2"/>
              <a:buNone/>
            </a:pPr>
            <a:endParaRPr lang="de-DE" sz="1500" dirty="0"/>
          </a:p>
          <a:p>
            <a:pPr>
              <a:buFont typeface="Webdings" pitchFamily="18" charset="2"/>
              <a:buNone/>
            </a:pPr>
            <a:endParaRPr lang="de-DE" sz="1500" dirty="0"/>
          </a:p>
          <a:p>
            <a:pPr>
              <a:buFont typeface="Webdings" pitchFamily="18" charset="2"/>
              <a:buNone/>
            </a:pPr>
            <a:endParaRPr lang="de-DE" sz="1500" dirty="0"/>
          </a:p>
          <a:p>
            <a:pPr>
              <a:buFont typeface="Webdings" pitchFamily="18" charset="2"/>
              <a:buNone/>
            </a:pPr>
            <a:endParaRPr lang="de-DE" sz="15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236675" y="1026319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265875" y="969169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979876" y="797719"/>
            <a:ext cx="889397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29703" name="AutoShape 8"/>
          <p:cNvCxnSpPr>
            <a:cxnSpLocks noChangeShapeType="1"/>
            <a:stCxn id="29700" idx="3"/>
            <a:endCxn id="29702" idx="1"/>
          </p:cNvCxnSpPr>
          <p:nvPr/>
        </p:nvCxnSpPr>
        <p:spPr bwMode="auto">
          <a:xfrm flipV="1">
            <a:off x="2460637" y="1070372"/>
            <a:ext cx="1519238" cy="1273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4" name="AutoShape 9"/>
          <p:cNvCxnSpPr>
            <a:cxnSpLocks noChangeShapeType="1"/>
            <a:stCxn id="29701" idx="1"/>
            <a:endCxn id="29702" idx="3"/>
          </p:cNvCxnSpPr>
          <p:nvPr/>
        </p:nvCxnSpPr>
        <p:spPr bwMode="auto">
          <a:xfrm flipH="1" flipV="1">
            <a:off x="4869273" y="1070372"/>
            <a:ext cx="1396603" cy="702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2894025" y="1083469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9706" name="Text Box 18"/>
          <p:cNvSpPr txBox="1">
            <a:spLocks noChangeArrowheads="1"/>
          </p:cNvSpPr>
          <p:nvPr/>
        </p:nvSpPr>
        <p:spPr bwMode="auto">
          <a:xfrm>
            <a:off x="5637225" y="1026319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4890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11510"/>
          </a:xfrm>
        </p:spPr>
        <p:txBody>
          <a:bodyPr/>
          <a:lstStyle/>
          <a:p>
            <a:r>
              <a:rPr lang="de-DE" sz="2400" dirty="0"/>
              <a:t>Verfeinerung des relationalen Schemas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1505666"/>
            <a:ext cx="6686550" cy="3637834"/>
          </a:xfrm>
        </p:spPr>
        <p:txBody>
          <a:bodyPr/>
          <a:lstStyle/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b="1" dirty="0" smtClean="0"/>
              <a:t>1:N-Beziehung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Initial-Entwurf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Vorlesungen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VorlNr</a:t>
            </a:r>
            <a:r>
              <a:rPr lang="de-DE" i="1" dirty="0" smtClean="0"/>
              <a:t>, Titel, SWS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Professoren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PersNr</a:t>
            </a:r>
            <a:r>
              <a:rPr lang="de-DE" i="1" dirty="0" smtClean="0"/>
              <a:t>, Name, Rang, Raum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lesen: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VorlNr</a:t>
            </a:r>
            <a:r>
              <a:rPr lang="de-DE" i="1" dirty="0" smtClean="0"/>
              <a:t>, </a:t>
            </a:r>
            <a:r>
              <a:rPr lang="de-DE" i="1" dirty="0" err="1" smtClean="0"/>
              <a:t>PersNr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</a:pPr>
            <a:r>
              <a:rPr lang="de-DE" dirty="0" smtClean="0"/>
              <a:t>Verfeinerung durch </a:t>
            </a:r>
            <a:r>
              <a:rPr lang="de-DE" dirty="0" smtClean="0"/>
              <a:t>Zusammenfassung</a:t>
            </a:r>
          </a:p>
          <a:p>
            <a:pPr>
              <a:lnSpc>
                <a:spcPct val="80000"/>
              </a:lnSpc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Vorlesungen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VorlNr</a:t>
            </a:r>
            <a:r>
              <a:rPr lang="de-DE" i="1" dirty="0" smtClean="0"/>
              <a:t>, Titel, SWS, </a:t>
            </a:r>
            <a:r>
              <a:rPr lang="de-DE" b="1" i="1" dirty="0" err="1" smtClean="0">
                <a:solidFill>
                  <a:srgbClr val="CC0099"/>
                </a:solidFill>
              </a:rPr>
              <a:t>gelesenVon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		</a:t>
            </a:r>
            <a:r>
              <a:rPr lang="de-DE" b="1" i="1" dirty="0" smtClean="0"/>
              <a:t>Professoren :</a:t>
            </a:r>
            <a:r>
              <a:rPr lang="de-DE" i="1" dirty="0" smtClean="0"/>
              <a:t> </a:t>
            </a:r>
            <a:r>
              <a:rPr lang="de-DE" dirty="0" smtClean="0"/>
              <a:t>{[</a:t>
            </a:r>
            <a:r>
              <a:rPr lang="de-DE" i="1" u="sng" dirty="0" err="1" smtClean="0"/>
              <a:t>PersNr</a:t>
            </a:r>
            <a:r>
              <a:rPr lang="de-DE" i="1" dirty="0" smtClean="0"/>
              <a:t>, Name, Rang, Raum</a:t>
            </a:r>
            <a:r>
              <a:rPr lang="de-DE" dirty="0" smtClean="0"/>
              <a:t>]}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b="1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sz="2700" b="1" dirty="0"/>
              <a:t>Regel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dirty="0" smtClean="0"/>
              <a:t>Relationen mit gleichem Schlüssel kann man zusammenfassen</a:t>
            </a:r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r>
              <a:rPr lang="de-DE" b="1" dirty="0" smtClean="0"/>
              <a:t>aber nur diese und keine anderen!</a:t>
            </a: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  <a:p>
            <a:pPr>
              <a:lnSpc>
                <a:spcPct val="80000"/>
              </a:lnSpc>
              <a:buFont typeface="Webdings" pitchFamily="18" charset="2"/>
              <a:buNone/>
            </a:pPr>
            <a:endParaRPr lang="de-DE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56117" y="825021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dirty="0">
                <a:latin typeface="Times New Roman" pitchFamily="18" charset="0"/>
              </a:rPr>
              <a:t>Professoren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85317" y="767871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399318" y="596422"/>
            <a:ext cx="889397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7" name="AutoShape 8"/>
          <p:cNvCxnSpPr>
            <a:cxnSpLocks noChangeShapeType="1"/>
            <a:stCxn id="4" idx="3"/>
            <a:endCxn id="6" idx="1"/>
          </p:cNvCxnSpPr>
          <p:nvPr/>
        </p:nvCxnSpPr>
        <p:spPr bwMode="auto">
          <a:xfrm flipV="1">
            <a:off x="2880079" y="869074"/>
            <a:ext cx="1519238" cy="1273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AutoShape 9"/>
          <p:cNvCxnSpPr>
            <a:cxnSpLocks noChangeShapeType="1"/>
            <a:stCxn id="5" idx="1"/>
            <a:endCxn id="6" idx="3"/>
          </p:cNvCxnSpPr>
          <p:nvPr/>
        </p:nvCxnSpPr>
        <p:spPr bwMode="auto">
          <a:xfrm flipH="1" flipV="1">
            <a:off x="5288715" y="869074"/>
            <a:ext cx="1396603" cy="702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313467" y="882171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056667" y="825021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939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Ausprägung von </a:t>
            </a:r>
            <a:r>
              <a:rPr lang="de-DE" i="1" dirty="0" smtClean="0"/>
              <a:t>Professoren </a:t>
            </a:r>
            <a:r>
              <a:rPr lang="de-DE" dirty="0" smtClean="0"/>
              <a:t>und </a:t>
            </a:r>
            <a:r>
              <a:rPr lang="de-DE" i="1" dirty="0" smtClean="0"/>
              <a:t>Vorlesungen</a:t>
            </a:r>
            <a:endParaRPr lang="de-DE" dirty="0" smtClean="0"/>
          </a:p>
        </p:txBody>
      </p:sp>
      <p:graphicFrame>
        <p:nvGraphicFramePr>
          <p:cNvPr id="85066" name="Group 74"/>
          <p:cNvGraphicFramePr>
            <a:graphicFrameLocks noGrp="1"/>
          </p:cNvGraphicFramePr>
          <p:nvPr/>
        </p:nvGraphicFramePr>
        <p:xfrm>
          <a:off x="1257300" y="1135856"/>
          <a:ext cx="2686051" cy="2468880"/>
        </p:xfrm>
        <a:graphic>
          <a:graphicData uri="http://schemas.openxmlformats.org/drawingml/2006/table">
            <a:tbl>
              <a:tblPr/>
              <a:tblGrid>
                <a:gridCol w="585788"/>
                <a:gridCol w="1092994"/>
                <a:gridCol w="447675"/>
                <a:gridCol w="559594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5158" name="Group 166"/>
          <p:cNvGraphicFramePr>
            <a:graphicFrameLocks noGrp="1"/>
          </p:cNvGraphicFramePr>
          <p:nvPr/>
        </p:nvGraphicFramePr>
        <p:xfrm>
          <a:off x="4171950" y="571500"/>
          <a:ext cx="3829050" cy="3497580"/>
        </p:xfrm>
        <a:graphic>
          <a:graphicData uri="http://schemas.openxmlformats.org/drawingml/2006/table">
            <a:tbl>
              <a:tblPr/>
              <a:tblGrid>
                <a:gridCol w="589360"/>
                <a:gridCol w="1810940"/>
                <a:gridCol w="571500"/>
                <a:gridCol w="85725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 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60" name="Rectangle 167"/>
          <p:cNvSpPr>
            <a:spLocks noChangeArrowheads="1"/>
          </p:cNvSpPr>
          <p:nvPr/>
        </p:nvSpPr>
        <p:spPr bwMode="auto">
          <a:xfrm>
            <a:off x="1314450" y="445770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1861" name="Rectangle 168"/>
          <p:cNvSpPr>
            <a:spLocks noChangeArrowheads="1"/>
          </p:cNvSpPr>
          <p:nvPr/>
        </p:nvSpPr>
        <p:spPr bwMode="auto">
          <a:xfrm>
            <a:off x="6343650" y="44005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1862" name="AutoShape 169"/>
          <p:cNvSpPr>
            <a:spLocks noChangeArrowheads="1"/>
          </p:cNvSpPr>
          <p:nvPr/>
        </p:nvSpPr>
        <p:spPr bwMode="auto">
          <a:xfrm>
            <a:off x="4057651" y="4229101"/>
            <a:ext cx="889397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31863" name="AutoShape 170"/>
          <p:cNvCxnSpPr>
            <a:cxnSpLocks noChangeShapeType="1"/>
            <a:stCxn id="31860" idx="3"/>
            <a:endCxn id="31862" idx="1"/>
          </p:cNvCxnSpPr>
          <p:nvPr/>
        </p:nvCxnSpPr>
        <p:spPr bwMode="auto">
          <a:xfrm flipV="1">
            <a:off x="2538412" y="4501753"/>
            <a:ext cx="1519238" cy="1273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864" name="AutoShape 171"/>
          <p:cNvCxnSpPr>
            <a:cxnSpLocks noChangeShapeType="1"/>
            <a:stCxn id="31861" idx="1"/>
            <a:endCxn id="31862" idx="3"/>
          </p:cNvCxnSpPr>
          <p:nvPr/>
        </p:nvCxnSpPr>
        <p:spPr bwMode="auto">
          <a:xfrm flipH="1" flipV="1">
            <a:off x="4947048" y="4501753"/>
            <a:ext cx="1396603" cy="702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1865" name="Text Box 172"/>
          <p:cNvSpPr txBox="1">
            <a:spLocks noChangeArrowheads="1"/>
          </p:cNvSpPr>
          <p:nvPr/>
        </p:nvSpPr>
        <p:spPr bwMode="auto">
          <a:xfrm>
            <a:off x="2971800" y="45148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31866" name="Text Box 173"/>
          <p:cNvSpPr txBox="1">
            <a:spLocks noChangeArrowheads="1"/>
          </p:cNvSpPr>
          <p:nvPr/>
        </p:nvSpPr>
        <p:spPr bwMode="auto">
          <a:xfrm>
            <a:off x="5715000" y="44577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Vorsicht: So geht es </a:t>
            </a:r>
            <a:r>
              <a:rPr lang="de-DE" smtClean="0">
                <a:solidFill>
                  <a:srgbClr val="CC0099"/>
                </a:solidFill>
              </a:rPr>
              <a:t>NICHT</a:t>
            </a:r>
            <a:br>
              <a:rPr lang="de-DE" smtClean="0">
                <a:solidFill>
                  <a:srgbClr val="CC0099"/>
                </a:solidFill>
              </a:rPr>
            </a:br>
            <a:endParaRPr lang="de-DE" smtClean="0">
              <a:solidFill>
                <a:srgbClr val="CC0099"/>
              </a:solidFill>
            </a:endParaRPr>
          </a:p>
        </p:txBody>
      </p:sp>
      <p:graphicFrame>
        <p:nvGraphicFramePr>
          <p:cNvPr id="96448" name="Group 192"/>
          <p:cNvGraphicFramePr>
            <a:graphicFrameLocks noGrp="1"/>
          </p:cNvGraphicFramePr>
          <p:nvPr/>
        </p:nvGraphicFramePr>
        <p:xfrm>
          <a:off x="1257300" y="1135856"/>
          <a:ext cx="3245645" cy="2468880"/>
        </p:xfrm>
        <a:graphic>
          <a:graphicData uri="http://schemas.openxmlformats.org/drawingml/2006/table">
            <a:tbl>
              <a:tblPr/>
              <a:tblGrid>
                <a:gridCol w="585788"/>
                <a:gridCol w="1092994"/>
                <a:gridCol w="447675"/>
                <a:gridCol w="559594"/>
                <a:gridCol w="559594"/>
              </a:tblGrid>
              <a:tr h="27432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liest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379" name="Group 123"/>
          <p:cNvGraphicFramePr>
            <a:graphicFrameLocks noGrp="1"/>
          </p:cNvGraphicFramePr>
          <p:nvPr/>
        </p:nvGraphicFramePr>
        <p:xfrm>
          <a:off x="5029200" y="571500"/>
          <a:ext cx="2971800" cy="3291840"/>
        </p:xfrm>
        <a:graphic>
          <a:graphicData uri="http://schemas.openxmlformats.org/drawingml/2006/table">
            <a:tbl>
              <a:tblPr/>
              <a:tblGrid>
                <a:gridCol w="589360"/>
                <a:gridCol w="1810940"/>
                <a:gridCol w="571500"/>
              </a:tblGrid>
              <a:tr h="27432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81" name="Rectangle 116"/>
          <p:cNvSpPr>
            <a:spLocks noChangeArrowheads="1"/>
          </p:cNvSpPr>
          <p:nvPr/>
        </p:nvSpPr>
        <p:spPr bwMode="auto">
          <a:xfrm>
            <a:off x="1314450" y="445770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2882" name="Rectangle 117"/>
          <p:cNvSpPr>
            <a:spLocks noChangeArrowheads="1"/>
          </p:cNvSpPr>
          <p:nvPr/>
        </p:nvSpPr>
        <p:spPr bwMode="auto">
          <a:xfrm>
            <a:off x="6343650" y="44005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32883" name="AutoShape 118"/>
          <p:cNvSpPr>
            <a:spLocks noChangeArrowheads="1"/>
          </p:cNvSpPr>
          <p:nvPr/>
        </p:nvSpPr>
        <p:spPr bwMode="auto">
          <a:xfrm>
            <a:off x="4057651" y="4229101"/>
            <a:ext cx="889397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lesen</a:t>
            </a:r>
          </a:p>
        </p:txBody>
      </p:sp>
      <p:cxnSp>
        <p:nvCxnSpPr>
          <p:cNvPr id="32884" name="AutoShape 119"/>
          <p:cNvCxnSpPr>
            <a:cxnSpLocks noChangeShapeType="1"/>
            <a:stCxn id="32881" idx="3"/>
            <a:endCxn id="32883" idx="1"/>
          </p:cNvCxnSpPr>
          <p:nvPr/>
        </p:nvCxnSpPr>
        <p:spPr bwMode="auto">
          <a:xfrm flipV="1">
            <a:off x="2538412" y="4501753"/>
            <a:ext cx="1519238" cy="1273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85" name="AutoShape 120"/>
          <p:cNvCxnSpPr>
            <a:cxnSpLocks noChangeShapeType="1"/>
            <a:stCxn id="32882" idx="1"/>
            <a:endCxn id="32883" idx="3"/>
          </p:cNvCxnSpPr>
          <p:nvPr/>
        </p:nvCxnSpPr>
        <p:spPr bwMode="auto">
          <a:xfrm flipH="1" flipV="1">
            <a:off x="4947048" y="4501753"/>
            <a:ext cx="1396603" cy="702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886" name="Text Box 121"/>
          <p:cNvSpPr txBox="1">
            <a:spLocks noChangeArrowheads="1"/>
          </p:cNvSpPr>
          <p:nvPr/>
        </p:nvSpPr>
        <p:spPr bwMode="auto">
          <a:xfrm>
            <a:off x="2971800" y="45148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32887" name="Text Box 122"/>
          <p:cNvSpPr txBox="1">
            <a:spLocks noChangeArrowheads="1"/>
          </p:cNvSpPr>
          <p:nvPr/>
        </p:nvSpPr>
        <p:spPr bwMode="auto">
          <a:xfrm>
            <a:off x="5715000" y="44577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1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Vorsicht: So geht es </a:t>
            </a:r>
            <a:r>
              <a:rPr lang="de-DE" smtClean="0">
                <a:solidFill>
                  <a:srgbClr val="CC0099"/>
                </a:solidFill>
              </a:rPr>
              <a:t>NICHT:</a:t>
            </a:r>
            <a:br>
              <a:rPr lang="de-DE" smtClean="0">
                <a:solidFill>
                  <a:srgbClr val="CC0099"/>
                </a:solidFill>
              </a:rPr>
            </a:br>
            <a:r>
              <a:rPr lang="de-DE" smtClean="0">
                <a:solidFill>
                  <a:srgbClr val="CC0099"/>
                </a:solidFill>
              </a:rPr>
              <a:t>Folgen</a:t>
            </a:r>
            <a:r>
              <a:rPr lang="de-DE" smtClean="0">
                <a:solidFill>
                  <a:srgbClr val="CC0099"/>
                </a:solidFill>
                <a:sym typeface="Wingdings" pitchFamily="2" charset="2"/>
              </a:rPr>
              <a:t>Anomalien</a:t>
            </a:r>
            <a:endParaRPr lang="de-DE" smtClean="0">
              <a:solidFill>
                <a:srgbClr val="CC0099"/>
              </a:solidFill>
            </a:endParaRPr>
          </a:p>
        </p:txBody>
      </p:sp>
      <p:sp>
        <p:nvSpPr>
          <p:cNvPr id="33795" name="Rectangle 120"/>
          <p:cNvSpPr>
            <a:spLocks noGrp="1" noChangeArrowheads="1"/>
          </p:cNvSpPr>
          <p:nvPr>
            <p:ph type="body" idx="1"/>
          </p:nvPr>
        </p:nvSpPr>
        <p:spPr>
          <a:xfrm>
            <a:off x="1143000" y="3657600"/>
            <a:ext cx="6858000" cy="1485900"/>
          </a:xfrm>
        </p:spPr>
        <p:txBody>
          <a:bodyPr/>
          <a:lstStyle/>
          <a:p>
            <a:r>
              <a:rPr lang="de-DE" dirty="0" smtClean="0"/>
              <a:t>Update-Anomalie: Was passiert wenn Sokrates umzieht</a:t>
            </a:r>
          </a:p>
          <a:p>
            <a:r>
              <a:rPr lang="de-DE" dirty="0" smtClean="0"/>
              <a:t>Lösch-Anomalie: Was passiert wenn „Glaube und Wissen“ wegfällt</a:t>
            </a:r>
          </a:p>
          <a:p>
            <a:r>
              <a:rPr lang="de-DE" dirty="0" err="1" smtClean="0"/>
              <a:t>Einfügeanomalie</a:t>
            </a:r>
            <a:r>
              <a:rPr lang="de-DE" dirty="0" smtClean="0"/>
              <a:t>: Curie ist neu und liest noch keine Vorlesungen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/>
        </p:nvGraphicFramePr>
        <p:xfrm>
          <a:off x="1257300" y="1135856"/>
          <a:ext cx="3245645" cy="2468880"/>
        </p:xfrm>
        <a:graphic>
          <a:graphicData uri="http://schemas.openxmlformats.org/drawingml/2006/table">
            <a:tbl>
              <a:tblPr/>
              <a:tblGrid>
                <a:gridCol w="585788"/>
                <a:gridCol w="1092994"/>
                <a:gridCol w="447675"/>
                <a:gridCol w="559594"/>
                <a:gridCol w="559594"/>
              </a:tblGrid>
              <a:tr h="27432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liest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ahoma" pitchFamily="34" charset="0"/>
                        </a:rPr>
                        <a:t>??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402" name="Group 122"/>
          <p:cNvGraphicFramePr>
            <a:graphicFrameLocks noGrp="1"/>
          </p:cNvGraphicFramePr>
          <p:nvPr/>
        </p:nvGraphicFramePr>
        <p:xfrm>
          <a:off x="5029200" y="571500"/>
          <a:ext cx="2971800" cy="3086816"/>
        </p:xfrm>
        <a:graphic>
          <a:graphicData uri="http://schemas.openxmlformats.org/drawingml/2006/table">
            <a:tbl>
              <a:tblPr/>
              <a:tblGrid>
                <a:gridCol w="589360"/>
                <a:gridCol w="1810940"/>
                <a:gridCol w="571500"/>
              </a:tblGrid>
              <a:tr h="25146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6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8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8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8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5383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2875"/>
            <a:ext cx="6858000" cy="485415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7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Vermeidung von Null-Werten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059656"/>
          <a:ext cx="68580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Visio" r:id="rId4" imgW="7507847" imgH="2647904" progId="Visio.Drawing.11">
                  <p:embed/>
                </p:oleObj>
              </mc:Choice>
              <mc:Fallback>
                <p:oleObj name="Visio" r:id="rId4" imgW="7507847" imgH="26479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59656"/>
                        <a:ext cx="68580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246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0"/>
          <a:ext cx="68580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Visio" r:id="rId4" imgW="7507847" imgH="2647904" progId="Visio.Drawing.11">
                  <p:embed/>
                </p:oleObj>
              </mc:Choice>
              <mc:Fallback>
                <p:oleObj name="Visio" r:id="rId4" imgW="7507847" imgH="26479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0"/>
                        <a:ext cx="68580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21</a:t>
            </a:fld>
            <a:endParaRPr lang="en-US" altLang="x-non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 l="21429" t="37762" r="21428" b="27682"/>
          <a:stretch>
            <a:fillRect/>
          </a:stretch>
        </p:blipFill>
        <p:spPr bwMode="auto">
          <a:xfrm>
            <a:off x="1143000" y="2551510"/>
            <a:ext cx="6858000" cy="259199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1225" y="3556397"/>
            <a:ext cx="539354" cy="303609"/>
          </a:xfrm>
          <a:custGeom>
            <a:avLst/>
            <a:gdLst>
              <a:gd name="T0" fmla="+- 0 4082 3846"/>
              <a:gd name="T1" fmla="*/ T0 w 1997"/>
              <a:gd name="T2" fmla="+- 0 13789 13172"/>
              <a:gd name="T3" fmla="*/ 13789 h 1126"/>
              <a:gd name="T4" fmla="+- 0 4336 3846"/>
              <a:gd name="T5" fmla="*/ T4 w 1997"/>
              <a:gd name="T6" fmla="+- 0 13662 13172"/>
              <a:gd name="T7" fmla="*/ 13662 h 1126"/>
              <a:gd name="T8" fmla="+- 0 4227 3846"/>
              <a:gd name="T9" fmla="*/ T8 w 1997"/>
              <a:gd name="T10" fmla="+- 0 13607 13172"/>
              <a:gd name="T11" fmla="*/ 13607 h 1126"/>
              <a:gd name="T12" fmla="+- 0 3901 3846"/>
              <a:gd name="T13" fmla="*/ T12 w 1997"/>
              <a:gd name="T14" fmla="+- 0 13698 13172"/>
              <a:gd name="T15" fmla="*/ 13698 h 1126"/>
              <a:gd name="T16" fmla="+- 0 3901 3846"/>
              <a:gd name="T17" fmla="*/ T16 w 1997"/>
              <a:gd name="T18" fmla="+- 0 13934 13172"/>
              <a:gd name="T19" fmla="*/ 13934 h 1126"/>
              <a:gd name="T20" fmla="+- 0 4173 3846"/>
              <a:gd name="T21" fmla="*/ T20 w 1997"/>
              <a:gd name="T22" fmla="+- 0 13952 13172"/>
              <a:gd name="T23" fmla="*/ 13952 h 1126"/>
              <a:gd name="T24" fmla="+- 0 4463 3846"/>
              <a:gd name="T25" fmla="*/ T24 w 1997"/>
              <a:gd name="T26" fmla="+- 0 13825 13172"/>
              <a:gd name="T27" fmla="*/ 13825 h 1126"/>
              <a:gd name="T28" fmla="+- 0 4572 3846"/>
              <a:gd name="T29" fmla="*/ T28 w 1997"/>
              <a:gd name="T30" fmla="+- 0 13643 13172"/>
              <a:gd name="T31" fmla="*/ 13643 h 1126"/>
              <a:gd name="T32" fmla="+- 0 4463 3846"/>
              <a:gd name="T33" fmla="*/ T32 w 1997"/>
              <a:gd name="T34" fmla="+- 0 13571 13172"/>
              <a:gd name="T35" fmla="*/ 13571 h 1126"/>
              <a:gd name="T36" fmla="+- 0 4318 3846"/>
              <a:gd name="T37" fmla="*/ T36 w 1997"/>
              <a:gd name="T38" fmla="+- 0 13789 13172"/>
              <a:gd name="T39" fmla="*/ 13789 h 1126"/>
              <a:gd name="T40" fmla="+- 0 4445 3846"/>
              <a:gd name="T41" fmla="*/ T40 w 1997"/>
              <a:gd name="T42" fmla="+- 0 13970 13172"/>
              <a:gd name="T43" fmla="*/ 13970 h 1126"/>
              <a:gd name="T44" fmla="+- 0 4753 3846"/>
              <a:gd name="T45" fmla="*/ T44 w 1997"/>
              <a:gd name="T46" fmla="+- 0 13789 13172"/>
              <a:gd name="T47" fmla="*/ 13789 h 1126"/>
              <a:gd name="T48" fmla="+- 0 4953 3846"/>
              <a:gd name="T49" fmla="*/ T48 w 1997"/>
              <a:gd name="T50" fmla="+- 0 13480 13172"/>
              <a:gd name="T51" fmla="*/ 13480 h 1126"/>
              <a:gd name="T52" fmla="+- 0 4862 3846"/>
              <a:gd name="T53" fmla="*/ T52 w 1997"/>
              <a:gd name="T54" fmla="+- 0 13208 13172"/>
              <a:gd name="T55" fmla="*/ 13208 h 1126"/>
              <a:gd name="T56" fmla="+- 0 4772 3846"/>
              <a:gd name="T57" fmla="*/ T56 w 1997"/>
              <a:gd name="T58" fmla="+- 0 13462 13172"/>
              <a:gd name="T59" fmla="*/ 13462 h 1126"/>
              <a:gd name="T60" fmla="+- 0 4717 3846"/>
              <a:gd name="T61" fmla="*/ T60 w 1997"/>
              <a:gd name="T62" fmla="+- 0 13807 13172"/>
              <a:gd name="T63" fmla="*/ 13807 h 1126"/>
              <a:gd name="T64" fmla="+- 0 4663 3846"/>
              <a:gd name="T65" fmla="*/ T64 w 1997"/>
              <a:gd name="T66" fmla="+- 0 14024 13172"/>
              <a:gd name="T67" fmla="*/ 14024 h 1126"/>
              <a:gd name="T68" fmla="+- 0 4645 3846"/>
              <a:gd name="T69" fmla="*/ T68 w 1997"/>
              <a:gd name="T70" fmla="+- 0 13916 13172"/>
              <a:gd name="T71" fmla="*/ 13916 h 1126"/>
              <a:gd name="T72" fmla="+- 0 4880 3846"/>
              <a:gd name="T73" fmla="*/ T72 w 1997"/>
              <a:gd name="T74" fmla="+- 0 13662 13172"/>
              <a:gd name="T75" fmla="*/ 13662 h 1126"/>
              <a:gd name="T76" fmla="+- 0 4935 3846"/>
              <a:gd name="T77" fmla="*/ T76 w 1997"/>
              <a:gd name="T78" fmla="+- 0 13916 13172"/>
              <a:gd name="T79" fmla="*/ 13916 h 1126"/>
              <a:gd name="T80" fmla="+- 0 5080 3846"/>
              <a:gd name="T81" fmla="*/ T80 w 1997"/>
              <a:gd name="T82" fmla="+- 0 13934 13172"/>
              <a:gd name="T83" fmla="*/ 13934 h 1126"/>
              <a:gd name="T84" fmla="+- 0 5298 3846"/>
              <a:gd name="T85" fmla="*/ T84 w 1997"/>
              <a:gd name="T86" fmla="+- 0 13589 13172"/>
              <a:gd name="T87" fmla="*/ 13589 h 1126"/>
              <a:gd name="T88" fmla="+- 0 5134 3846"/>
              <a:gd name="T89" fmla="*/ T88 w 1997"/>
              <a:gd name="T90" fmla="+- 0 13916 13172"/>
              <a:gd name="T91" fmla="*/ 13916 h 1126"/>
              <a:gd name="T92" fmla="+- 0 5370 3846"/>
              <a:gd name="T93" fmla="*/ T92 w 1997"/>
              <a:gd name="T94" fmla="+- 0 13752 13172"/>
              <a:gd name="T95" fmla="*/ 13752 h 1126"/>
              <a:gd name="T96" fmla="+- 0 5334 3846"/>
              <a:gd name="T97" fmla="*/ T96 w 1997"/>
              <a:gd name="T98" fmla="+- 0 13571 13172"/>
              <a:gd name="T99" fmla="*/ 13571 h 1126"/>
              <a:gd name="T100" fmla="+- 0 5842 3846"/>
              <a:gd name="T101" fmla="*/ T100 w 1997"/>
              <a:gd name="T102" fmla="+- 0 13281 13172"/>
              <a:gd name="T103" fmla="*/ 13281 h 1126"/>
              <a:gd name="T104" fmla="+- 0 5697 3846"/>
              <a:gd name="T105" fmla="*/ T104 w 1997"/>
              <a:gd name="T106" fmla="+- 0 13172 13172"/>
              <a:gd name="T107" fmla="*/ 13172 h 1126"/>
              <a:gd name="T108" fmla="+- 0 5570 3846"/>
              <a:gd name="T109" fmla="*/ T108 w 1997"/>
              <a:gd name="T110" fmla="+- 0 13516 13172"/>
              <a:gd name="T111" fmla="*/ 13516 h 1126"/>
              <a:gd name="T112" fmla="+- 0 5370 3846"/>
              <a:gd name="T113" fmla="*/ T112 w 1997"/>
              <a:gd name="T114" fmla="+- 0 13934 13172"/>
              <a:gd name="T115" fmla="*/ 13934 h 1126"/>
              <a:gd name="T116" fmla="+- 0 5261 3846"/>
              <a:gd name="T117" fmla="*/ T116 w 1997"/>
              <a:gd name="T118" fmla="+- 0 14260 13172"/>
              <a:gd name="T119" fmla="*/ 14260 h 1126"/>
              <a:gd name="T120" fmla="+- 0 5261 3846"/>
              <a:gd name="T121" fmla="*/ T120 w 1997"/>
              <a:gd name="T122" fmla="+- 0 14188 13172"/>
              <a:gd name="T123" fmla="*/ 14188 h 1126"/>
              <a:gd name="T124" fmla="+- 0 5334 3846"/>
              <a:gd name="T125" fmla="*/ T124 w 1997"/>
              <a:gd name="T126" fmla="+- 0 13916 13172"/>
              <a:gd name="T127" fmla="*/ 13916 h 1126"/>
              <a:gd name="T128" fmla="+- 0 5497 3846"/>
              <a:gd name="T129" fmla="*/ T128 w 1997"/>
              <a:gd name="T130" fmla="+- 0 13970 13172"/>
              <a:gd name="T131" fmla="*/ 13970 h 1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97" h="1126" extrusionOk="0">
                <a:moveTo>
                  <a:pt x="109" y="635"/>
                </a:moveTo>
                <a:cubicBezTo>
                  <a:pt x="156" y="635"/>
                  <a:pt x="193" y="622"/>
                  <a:pt x="236" y="617"/>
                </a:cubicBezTo>
                <a:cubicBezTo>
                  <a:pt x="316" y="607"/>
                  <a:pt x="346" y="585"/>
                  <a:pt x="418" y="544"/>
                </a:cubicBezTo>
                <a:cubicBezTo>
                  <a:pt x="461" y="520"/>
                  <a:pt x="470" y="531"/>
                  <a:pt x="490" y="490"/>
                </a:cubicBezTo>
                <a:cubicBezTo>
                  <a:pt x="490" y="484"/>
                  <a:pt x="490" y="477"/>
                  <a:pt x="490" y="471"/>
                </a:cubicBezTo>
                <a:cubicBezTo>
                  <a:pt x="457" y="462"/>
                  <a:pt x="409" y="439"/>
                  <a:pt x="381" y="435"/>
                </a:cubicBezTo>
                <a:cubicBezTo>
                  <a:pt x="314" y="425"/>
                  <a:pt x="200" y="423"/>
                  <a:pt x="145" y="453"/>
                </a:cubicBezTo>
                <a:cubicBezTo>
                  <a:pt x="115" y="470"/>
                  <a:pt x="77" y="497"/>
                  <a:pt x="55" y="526"/>
                </a:cubicBezTo>
                <a:cubicBezTo>
                  <a:pt x="24" y="566"/>
                  <a:pt x="-31" y="632"/>
                  <a:pt x="0" y="689"/>
                </a:cubicBezTo>
                <a:cubicBezTo>
                  <a:pt x="11" y="709"/>
                  <a:pt x="33" y="744"/>
                  <a:pt x="55" y="762"/>
                </a:cubicBezTo>
                <a:cubicBezTo>
                  <a:pt x="84" y="785"/>
                  <a:pt x="148" y="797"/>
                  <a:pt x="182" y="798"/>
                </a:cubicBezTo>
                <a:cubicBezTo>
                  <a:pt x="235" y="800"/>
                  <a:pt x="277" y="799"/>
                  <a:pt x="327" y="780"/>
                </a:cubicBezTo>
                <a:cubicBezTo>
                  <a:pt x="377" y="761"/>
                  <a:pt x="468" y="731"/>
                  <a:pt x="508" y="707"/>
                </a:cubicBezTo>
                <a:cubicBezTo>
                  <a:pt x="548" y="683"/>
                  <a:pt x="575" y="670"/>
                  <a:pt x="617" y="653"/>
                </a:cubicBezTo>
                <a:cubicBezTo>
                  <a:pt x="650" y="639"/>
                  <a:pt x="670" y="611"/>
                  <a:pt x="690" y="580"/>
                </a:cubicBezTo>
                <a:cubicBezTo>
                  <a:pt x="700" y="564"/>
                  <a:pt x="732" y="487"/>
                  <a:pt x="726" y="471"/>
                </a:cubicBezTo>
                <a:cubicBezTo>
                  <a:pt x="713" y="438"/>
                  <a:pt x="682" y="437"/>
                  <a:pt x="653" y="417"/>
                </a:cubicBezTo>
                <a:cubicBezTo>
                  <a:pt x="637" y="406"/>
                  <a:pt x="632" y="411"/>
                  <a:pt x="617" y="399"/>
                </a:cubicBezTo>
                <a:cubicBezTo>
                  <a:pt x="583" y="428"/>
                  <a:pt x="565" y="455"/>
                  <a:pt x="545" y="508"/>
                </a:cubicBezTo>
                <a:cubicBezTo>
                  <a:pt x="532" y="543"/>
                  <a:pt x="480" y="595"/>
                  <a:pt x="472" y="617"/>
                </a:cubicBezTo>
                <a:cubicBezTo>
                  <a:pt x="458" y="657"/>
                  <a:pt x="465" y="766"/>
                  <a:pt x="490" y="780"/>
                </a:cubicBezTo>
                <a:cubicBezTo>
                  <a:pt x="519" y="796"/>
                  <a:pt x="561" y="808"/>
                  <a:pt x="599" y="798"/>
                </a:cubicBezTo>
                <a:cubicBezTo>
                  <a:pt x="657" y="783"/>
                  <a:pt x="722" y="794"/>
                  <a:pt x="762" y="744"/>
                </a:cubicBezTo>
                <a:cubicBezTo>
                  <a:pt x="809" y="685"/>
                  <a:pt x="852" y="667"/>
                  <a:pt x="907" y="617"/>
                </a:cubicBezTo>
                <a:cubicBezTo>
                  <a:pt x="963" y="567"/>
                  <a:pt x="1000" y="538"/>
                  <a:pt x="1034" y="471"/>
                </a:cubicBezTo>
                <a:cubicBezTo>
                  <a:pt x="1060" y="419"/>
                  <a:pt x="1096" y="366"/>
                  <a:pt x="1107" y="308"/>
                </a:cubicBezTo>
                <a:cubicBezTo>
                  <a:pt x="1118" y="249"/>
                  <a:pt x="1122" y="141"/>
                  <a:pt x="1089" y="90"/>
                </a:cubicBezTo>
                <a:cubicBezTo>
                  <a:pt x="1071" y="62"/>
                  <a:pt x="1027" y="43"/>
                  <a:pt x="1016" y="36"/>
                </a:cubicBezTo>
                <a:cubicBezTo>
                  <a:pt x="980" y="67"/>
                  <a:pt x="964" y="81"/>
                  <a:pt x="962" y="145"/>
                </a:cubicBezTo>
                <a:cubicBezTo>
                  <a:pt x="960" y="206"/>
                  <a:pt x="954" y="235"/>
                  <a:pt x="926" y="290"/>
                </a:cubicBezTo>
                <a:cubicBezTo>
                  <a:pt x="899" y="343"/>
                  <a:pt x="891" y="412"/>
                  <a:pt x="889" y="471"/>
                </a:cubicBezTo>
                <a:cubicBezTo>
                  <a:pt x="887" y="528"/>
                  <a:pt x="874" y="578"/>
                  <a:pt x="871" y="635"/>
                </a:cubicBezTo>
                <a:cubicBezTo>
                  <a:pt x="868" y="695"/>
                  <a:pt x="847" y="724"/>
                  <a:pt x="835" y="780"/>
                </a:cubicBezTo>
                <a:cubicBezTo>
                  <a:pt x="829" y="808"/>
                  <a:pt x="823" y="826"/>
                  <a:pt x="817" y="852"/>
                </a:cubicBezTo>
                <a:cubicBezTo>
                  <a:pt x="817" y="858"/>
                  <a:pt x="817" y="865"/>
                  <a:pt x="817" y="871"/>
                </a:cubicBezTo>
                <a:cubicBezTo>
                  <a:pt x="809" y="850"/>
                  <a:pt x="787" y="793"/>
                  <a:pt x="799" y="744"/>
                </a:cubicBezTo>
                <a:cubicBezTo>
                  <a:pt x="815" y="677"/>
                  <a:pt x="915" y="593"/>
                  <a:pt x="962" y="544"/>
                </a:cubicBezTo>
                <a:cubicBezTo>
                  <a:pt x="986" y="519"/>
                  <a:pt x="1009" y="505"/>
                  <a:pt x="1034" y="490"/>
                </a:cubicBezTo>
                <a:cubicBezTo>
                  <a:pt x="1048" y="516"/>
                  <a:pt x="1065" y="548"/>
                  <a:pt x="1071" y="580"/>
                </a:cubicBezTo>
                <a:cubicBezTo>
                  <a:pt x="1081" y="630"/>
                  <a:pt x="1048" y="703"/>
                  <a:pt x="1089" y="744"/>
                </a:cubicBezTo>
                <a:cubicBezTo>
                  <a:pt x="1115" y="770"/>
                  <a:pt x="1144" y="794"/>
                  <a:pt x="1180" y="798"/>
                </a:cubicBezTo>
                <a:cubicBezTo>
                  <a:pt x="1212" y="782"/>
                  <a:pt x="1220" y="780"/>
                  <a:pt x="1234" y="762"/>
                </a:cubicBezTo>
              </a:path>
              <a:path w="1997" h="1126" extrusionOk="0">
                <a:moveTo>
                  <a:pt x="1524" y="435"/>
                </a:moveTo>
                <a:cubicBezTo>
                  <a:pt x="1502" y="427"/>
                  <a:pt x="1483" y="405"/>
                  <a:pt x="1452" y="417"/>
                </a:cubicBezTo>
                <a:cubicBezTo>
                  <a:pt x="1385" y="443"/>
                  <a:pt x="1372" y="499"/>
                  <a:pt x="1343" y="562"/>
                </a:cubicBezTo>
                <a:cubicBezTo>
                  <a:pt x="1317" y="619"/>
                  <a:pt x="1301" y="685"/>
                  <a:pt x="1288" y="744"/>
                </a:cubicBezTo>
                <a:cubicBezTo>
                  <a:pt x="1345" y="772"/>
                  <a:pt x="1382" y="804"/>
                  <a:pt x="1452" y="762"/>
                </a:cubicBezTo>
                <a:cubicBezTo>
                  <a:pt x="1503" y="732"/>
                  <a:pt x="1519" y="634"/>
                  <a:pt x="1524" y="580"/>
                </a:cubicBezTo>
                <a:cubicBezTo>
                  <a:pt x="1530" y="517"/>
                  <a:pt x="1530" y="451"/>
                  <a:pt x="1506" y="399"/>
                </a:cubicBezTo>
                <a:cubicBezTo>
                  <a:pt x="1487" y="359"/>
                  <a:pt x="1502" y="395"/>
                  <a:pt x="1488" y="399"/>
                </a:cubicBezTo>
                <a:cubicBezTo>
                  <a:pt x="1533" y="423"/>
                  <a:pt x="1592" y="459"/>
                  <a:pt x="1669" y="435"/>
                </a:cubicBezTo>
                <a:cubicBezTo>
                  <a:pt x="1839" y="381"/>
                  <a:pt x="1962" y="285"/>
                  <a:pt x="1996" y="109"/>
                </a:cubicBezTo>
                <a:cubicBezTo>
                  <a:pt x="2009" y="43"/>
                  <a:pt x="1983" y="40"/>
                  <a:pt x="1942" y="18"/>
                </a:cubicBezTo>
                <a:cubicBezTo>
                  <a:pt x="1930" y="12"/>
                  <a:pt x="1868" y="-13"/>
                  <a:pt x="1851" y="0"/>
                </a:cubicBezTo>
                <a:cubicBezTo>
                  <a:pt x="1801" y="39"/>
                  <a:pt x="1812" y="77"/>
                  <a:pt x="1796" y="127"/>
                </a:cubicBezTo>
                <a:cubicBezTo>
                  <a:pt x="1775" y="192"/>
                  <a:pt x="1752" y="282"/>
                  <a:pt x="1724" y="344"/>
                </a:cubicBezTo>
                <a:cubicBezTo>
                  <a:pt x="1689" y="422"/>
                  <a:pt x="1660" y="497"/>
                  <a:pt x="1633" y="580"/>
                </a:cubicBezTo>
                <a:cubicBezTo>
                  <a:pt x="1607" y="658"/>
                  <a:pt x="1566" y="694"/>
                  <a:pt x="1524" y="762"/>
                </a:cubicBezTo>
                <a:cubicBezTo>
                  <a:pt x="1496" y="807"/>
                  <a:pt x="1463" y="874"/>
                  <a:pt x="1452" y="925"/>
                </a:cubicBezTo>
                <a:cubicBezTo>
                  <a:pt x="1440" y="980"/>
                  <a:pt x="1427" y="1034"/>
                  <a:pt x="1415" y="1088"/>
                </a:cubicBezTo>
                <a:cubicBezTo>
                  <a:pt x="1415" y="1094"/>
                  <a:pt x="1415" y="1100"/>
                  <a:pt x="1415" y="1106"/>
                </a:cubicBezTo>
                <a:cubicBezTo>
                  <a:pt x="1415" y="1063"/>
                  <a:pt x="1407" y="1058"/>
                  <a:pt x="1415" y="1016"/>
                </a:cubicBezTo>
                <a:cubicBezTo>
                  <a:pt x="1428" y="944"/>
                  <a:pt x="1455" y="884"/>
                  <a:pt x="1470" y="816"/>
                </a:cubicBezTo>
                <a:cubicBezTo>
                  <a:pt x="1477" y="785"/>
                  <a:pt x="1478" y="771"/>
                  <a:pt x="1488" y="744"/>
                </a:cubicBezTo>
                <a:cubicBezTo>
                  <a:pt x="1515" y="757"/>
                  <a:pt x="1534" y="769"/>
                  <a:pt x="1561" y="780"/>
                </a:cubicBezTo>
                <a:cubicBezTo>
                  <a:pt x="1588" y="790"/>
                  <a:pt x="1616" y="808"/>
                  <a:pt x="1651" y="798"/>
                </a:cubicBezTo>
                <a:cubicBezTo>
                  <a:pt x="1672" y="798"/>
                  <a:pt x="1680" y="796"/>
                  <a:pt x="1688" y="7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028180" y="3556397"/>
            <a:ext cx="873149" cy="30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2004573" y="3556397"/>
            <a:ext cx="972383" cy="86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2081690" y="3556397"/>
            <a:ext cx="818147" cy="842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smtClean="0">
                <a:latin typeface="+mn-lt"/>
              </a:rPr>
              <a:t>Söder</a:t>
            </a: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+mn-lt"/>
              </a:rPr>
              <a:t>Demirel</a:t>
            </a:r>
          </a:p>
          <a:p>
            <a:pPr>
              <a:lnSpc>
                <a:spcPct val="114000"/>
              </a:lnSpc>
            </a:pPr>
            <a:r>
              <a:rPr lang="de-DE" sz="1600" dirty="0" err="1" smtClean="0">
                <a:latin typeface="+mn-lt"/>
              </a:rPr>
              <a:t>Woidke</a:t>
            </a:r>
            <a:endParaRPr lang="de-DE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115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53716" y="627460"/>
          <a:ext cx="6847284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isio" r:id="rId4" imgW="7517061" imgH="2656643" progId="Visio.Drawing.11">
                  <p:embed/>
                </p:oleObj>
              </mc:Choice>
              <mc:Fallback>
                <p:oleObj name="Visio" r:id="rId4" imgW="7517061" imgH="26566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716" y="627460"/>
                        <a:ext cx="6847284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985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153716" y="86916"/>
          <a:ext cx="6847284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Visio" r:id="rId4" imgW="7517061" imgH="2656643" progId="Visio.Drawing.11">
                  <p:embed/>
                </p:oleObj>
              </mc:Choice>
              <mc:Fallback>
                <p:oleObj name="Visio" r:id="rId4" imgW="7517061" imgH="265664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716" y="86916"/>
                        <a:ext cx="6847284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6" cstate="print"/>
          <a:srcRect l="21429" t="37762" r="21428" b="27682"/>
          <a:stretch>
            <a:fillRect/>
          </a:stretch>
        </p:blipFill>
        <p:spPr bwMode="auto">
          <a:xfrm>
            <a:off x="1143000" y="2551510"/>
            <a:ext cx="6858000" cy="259199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5123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81225" y="3556397"/>
            <a:ext cx="539354" cy="303609"/>
          </a:xfrm>
          <a:custGeom>
            <a:avLst/>
            <a:gdLst>
              <a:gd name="T0" fmla="+- 0 4082 3846"/>
              <a:gd name="T1" fmla="*/ T0 w 1997"/>
              <a:gd name="T2" fmla="+- 0 13789 13172"/>
              <a:gd name="T3" fmla="*/ 13789 h 1126"/>
              <a:gd name="T4" fmla="+- 0 4336 3846"/>
              <a:gd name="T5" fmla="*/ T4 w 1997"/>
              <a:gd name="T6" fmla="+- 0 13662 13172"/>
              <a:gd name="T7" fmla="*/ 13662 h 1126"/>
              <a:gd name="T8" fmla="+- 0 4227 3846"/>
              <a:gd name="T9" fmla="*/ T8 w 1997"/>
              <a:gd name="T10" fmla="+- 0 13607 13172"/>
              <a:gd name="T11" fmla="*/ 13607 h 1126"/>
              <a:gd name="T12" fmla="+- 0 3901 3846"/>
              <a:gd name="T13" fmla="*/ T12 w 1997"/>
              <a:gd name="T14" fmla="+- 0 13698 13172"/>
              <a:gd name="T15" fmla="*/ 13698 h 1126"/>
              <a:gd name="T16" fmla="+- 0 3901 3846"/>
              <a:gd name="T17" fmla="*/ T16 w 1997"/>
              <a:gd name="T18" fmla="+- 0 13934 13172"/>
              <a:gd name="T19" fmla="*/ 13934 h 1126"/>
              <a:gd name="T20" fmla="+- 0 4173 3846"/>
              <a:gd name="T21" fmla="*/ T20 w 1997"/>
              <a:gd name="T22" fmla="+- 0 13952 13172"/>
              <a:gd name="T23" fmla="*/ 13952 h 1126"/>
              <a:gd name="T24" fmla="+- 0 4463 3846"/>
              <a:gd name="T25" fmla="*/ T24 w 1997"/>
              <a:gd name="T26" fmla="+- 0 13825 13172"/>
              <a:gd name="T27" fmla="*/ 13825 h 1126"/>
              <a:gd name="T28" fmla="+- 0 4572 3846"/>
              <a:gd name="T29" fmla="*/ T28 w 1997"/>
              <a:gd name="T30" fmla="+- 0 13643 13172"/>
              <a:gd name="T31" fmla="*/ 13643 h 1126"/>
              <a:gd name="T32" fmla="+- 0 4463 3846"/>
              <a:gd name="T33" fmla="*/ T32 w 1997"/>
              <a:gd name="T34" fmla="+- 0 13571 13172"/>
              <a:gd name="T35" fmla="*/ 13571 h 1126"/>
              <a:gd name="T36" fmla="+- 0 4318 3846"/>
              <a:gd name="T37" fmla="*/ T36 w 1997"/>
              <a:gd name="T38" fmla="+- 0 13789 13172"/>
              <a:gd name="T39" fmla="*/ 13789 h 1126"/>
              <a:gd name="T40" fmla="+- 0 4445 3846"/>
              <a:gd name="T41" fmla="*/ T40 w 1997"/>
              <a:gd name="T42" fmla="+- 0 13970 13172"/>
              <a:gd name="T43" fmla="*/ 13970 h 1126"/>
              <a:gd name="T44" fmla="+- 0 4753 3846"/>
              <a:gd name="T45" fmla="*/ T44 w 1997"/>
              <a:gd name="T46" fmla="+- 0 13789 13172"/>
              <a:gd name="T47" fmla="*/ 13789 h 1126"/>
              <a:gd name="T48" fmla="+- 0 4953 3846"/>
              <a:gd name="T49" fmla="*/ T48 w 1997"/>
              <a:gd name="T50" fmla="+- 0 13480 13172"/>
              <a:gd name="T51" fmla="*/ 13480 h 1126"/>
              <a:gd name="T52" fmla="+- 0 4862 3846"/>
              <a:gd name="T53" fmla="*/ T52 w 1997"/>
              <a:gd name="T54" fmla="+- 0 13208 13172"/>
              <a:gd name="T55" fmla="*/ 13208 h 1126"/>
              <a:gd name="T56" fmla="+- 0 4772 3846"/>
              <a:gd name="T57" fmla="*/ T56 w 1997"/>
              <a:gd name="T58" fmla="+- 0 13462 13172"/>
              <a:gd name="T59" fmla="*/ 13462 h 1126"/>
              <a:gd name="T60" fmla="+- 0 4717 3846"/>
              <a:gd name="T61" fmla="*/ T60 w 1997"/>
              <a:gd name="T62" fmla="+- 0 13807 13172"/>
              <a:gd name="T63" fmla="*/ 13807 h 1126"/>
              <a:gd name="T64" fmla="+- 0 4663 3846"/>
              <a:gd name="T65" fmla="*/ T64 w 1997"/>
              <a:gd name="T66" fmla="+- 0 14024 13172"/>
              <a:gd name="T67" fmla="*/ 14024 h 1126"/>
              <a:gd name="T68" fmla="+- 0 4645 3846"/>
              <a:gd name="T69" fmla="*/ T68 w 1997"/>
              <a:gd name="T70" fmla="+- 0 13916 13172"/>
              <a:gd name="T71" fmla="*/ 13916 h 1126"/>
              <a:gd name="T72" fmla="+- 0 4880 3846"/>
              <a:gd name="T73" fmla="*/ T72 w 1997"/>
              <a:gd name="T74" fmla="+- 0 13662 13172"/>
              <a:gd name="T75" fmla="*/ 13662 h 1126"/>
              <a:gd name="T76" fmla="+- 0 4935 3846"/>
              <a:gd name="T77" fmla="*/ T76 w 1997"/>
              <a:gd name="T78" fmla="+- 0 13916 13172"/>
              <a:gd name="T79" fmla="*/ 13916 h 1126"/>
              <a:gd name="T80" fmla="+- 0 5080 3846"/>
              <a:gd name="T81" fmla="*/ T80 w 1997"/>
              <a:gd name="T82" fmla="+- 0 13934 13172"/>
              <a:gd name="T83" fmla="*/ 13934 h 1126"/>
              <a:gd name="T84" fmla="+- 0 5298 3846"/>
              <a:gd name="T85" fmla="*/ T84 w 1997"/>
              <a:gd name="T86" fmla="+- 0 13589 13172"/>
              <a:gd name="T87" fmla="*/ 13589 h 1126"/>
              <a:gd name="T88" fmla="+- 0 5134 3846"/>
              <a:gd name="T89" fmla="*/ T88 w 1997"/>
              <a:gd name="T90" fmla="+- 0 13916 13172"/>
              <a:gd name="T91" fmla="*/ 13916 h 1126"/>
              <a:gd name="T92" fmla="+- 0 5370 3846"/>
              <a:gd name="T93" fmla="*/ T92 w 1997"/>
              <a:gd name="T94" fmla="+- 0 13752 13172"/>
              <a:gd name="T95" fmla="*/ 13752 h 1126"/>
              <a:gd name="T96" fmla="+- 0 5334 3846"/>
              <a:gd name="T97" fmla="*/ T96 w 1997"/>
              <a:gd name="T98" fmla="+- 0 13571 13172"/>
              <a:gd name="T99" fmla="*/ 13571 h 1126"/>
              <a:gd name="T100" fmla="+- 0 5842 3846"/>
              <a:gd name="T101" fmla="*/ T100 w 1997"/>
              <a:gd name="T102" fmla="+- 0 13281 13172"/>
              <a:gd name="T103" fmla="*/ 13281 h 1126"/>
              <a:gd name="T104" fmla="+- 0 5697 3846"/>
              <a:gd name="T105" fmla="*/ T104 w 1997"/>
              <a:gd name="T106" fmla="+- 0 13172 13172"/>
              <a:gd name="T107" fmla="*/ 13172 h 1126"/>
              <a:gd name="T108" fmla="+- 0 5570 3846"/>
              <a:gd name="T109" fmla="*/ T108 w 1997"/>
              <a:gd name="T110" fmla="+- 0 13516 13172"/>
              <a:gd name="T111" fmla="*/ 13516 h 1126"/>
              <a:gd name="T112" fmla="+- 0 5370 3846"/>
              <a:gd name="T113" fmla="*/ T112 w 1997"/>
              <a:gd name="T114" fmla="+- 0 13934 13172"/>
              <a:gd name="T115" fmla="*/ 13934 h 1126"/>
              <a:gd name="T116" fmla="+- 0 5261 3846"/>
              <a:gd name="T117" fmla="*/ T116 w 1997"/>
              <a:gd name="T118" fmla="+- 0 14260 13172"/>
              <a:gd name="T119" fmla="*/ 14260 h 1126"/>
              <a:gd name="T120" fmla="+- 0 5261 3846"/>
              <a:gd name="T121" fmla="*/ T120 w 1997"/>
              <a:gd name="T122" fmla="+- 0 14188 13172"/>
              <a:gd name="T123" fmla="*/ 14188 h 1126"/>
              <a:gd name="T124" fmla="+- 0 5334 3846"/>
              <a:gd name="T125" fmla="*/ T124 w 1997"/>
              <a:gd name="T126" fmla="+- 0 13916 13172"/>
              <a:gd name="T127" fmla="*/ 13916 h 1126"/>
              <a:gd name="T128" fmla="+- 0 5497 3846"/>
              <a:gd name="T129" fmla="*/ T128 w 1997"/>
              <a:gd name="T130" fmla="+- 0 13970 13172"/>
              <a:gd name="T131" fmla="*/ 13970 h 1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1997" h="1126" extrusionOk="0">
                <a:moveTo>
                  <a:pt x="109" y="635"/>
                </a:moveTo>
                <a:cubicBezTo>
                  <a:pt x="156" y="635"/>
                  <a:pt x="193" y="622"/>
                  <a:pt x="236" y="617"/>
                </a:cubicBezTo>
                <a:cubicBezTo>
                  <a:pt x="316" y="607"/>
                  <a:pt x="346" y="585"/>
                  <a:pt x="418" y="544"/>
                </a:cubicBezTo>
                <a:cubicBezTo>
                  <a:pt x="461" y="520"/>
                  <a:pt x="470" y="531"/>
                  <a:pt x="490" y="490"/>
                </a:cubicBezTo>
                <a:cubicBezTo>
                  <a:pt x="490" y="484"/>
                  <a:pt x="490" y="477"/>
                  <a:pt x="490" y="471"/>
                </a:cubicBezTo>
                <a:cubicBezTo>
                  <a:pt x="457" y="462"/>
                  <a:pt x="409" y="439"/>
                  <a:pt x="381" y="435"/>
                </a:cubicBezTo>
                <a:cubicBezTo>
                  <a:pt x="314" y="425"/>
                  <a:pt x="200" y="423"/>
                  <a:pt x="145" y="453"/>
                </a:cubicBezTo>
                <a:cubicBezTo>
                  <a:pt x="115" y="470"/>
                  <a:pt x="77" y="497"/>
                  <a:pt x="55" y="526"/>
                </a:cubicBezTo>
                <a:cubicBezTo>
                  <a:pt x="24" y="566"/>
                  <a:pt x="-31" y="632"/>
                  <a:pt x="0" y="689"/>
                </a:cubicBezTo>
                <a:cubicBezTo>
                  <a:pt x="11" y="709"/>
                  <a:pt x="33" y="744"/>
                  <a:pt x="55" y="762"/>
                </a:cubicBezTo>
                <a:cubicBezTo>
                  <a:pt x="84" y="785"/>
                  <a:pt x="148" y="797"/>
                  <a:pt x="182" y="798"/>
                </a:cubicBezTo>
                <a:cubicBezTo>
                  <a:pt x="235" y="800"/>
                  <a:pt x="277" y="799"/>
                  <a:pt x="327" y="780"/>
                </a:cubicBezTo>
                <a:cubicBezTo>
                  <a:pt x="377" y="761"/>
                  <a:pt x="468" y="731"/>
                  <a:pt x="508" y="707"/>
                </a:cubicBezTo>
                <a:cubicBezTo>
                  <a:pt x="548" y="683"/>
                  <a:pt x="575" y="670"/>
                  <a:pt x="617" y="653"/>
                </a:cubicBezTo>
                <a:cubicBezTo>
                  <a:pt x="650" y="639"/>
                  <a:pt x="670" y="611"/>
                  <a:pt x="690" y="580"/>
                </a:cubicBezTo>
                <a:cubicBezTo>
                  <a:pt x="700" y="564"/>
                  <a:pt x="732" y="487"/>
                  <a:pt x="726" y="471"/>
                </a:cubicBezTo>
                <a:cubicBezTo>
                  <a:pt x="713" y="438"/>
                  <a:pt x="682" y="437"/>
                  <a:pt x="653" y="417"/>
                </a:cubicBezTo>
                <a:cubicBezTo>
                  <a:pt x="637" y="406"/>
                  <a:pt x="632" y="411"/>
                  <a:pt x="617" y="399"/>
                </a:cubicBezTo>
                <a:cubicBezTo>
                  <a:pt x="583" y="428"/>
                  <a:pt x="565" y="455"/>
                  <a:pt x="545" y="508"/>
                </a:cubicBezTo>
                <a:cubicBezTo>
                  <a:pt x="532" y="543"/>
                  <a:pt x="480" y="595"/>
                  <a:pt x="472" y="617"/>
                </a:cubicBezTo>
                <a:cubicBezTo>
                  <a:pt x="458" y="657"/>
                  <a:pt x="465" y="766"/>
                  <a:pt x="490" y="780"/>
                </a:cubicBezTo>
                <a:cubicBezTo>
                  <a:pt x="519" y="796"/>
                  <a:pt x="561" y="808"/>
                  <a:pt x="599" y="798"/>
                </a:cubicBezTo>
                <a:cubicBezTo>
                  <a:pt x="657" y="783"/>
                  <a:pt x="722" y="794"/>
                  <a:pt x="762" y="744"/>
                </a:cubicBezTo>
                <a:cubicBezTo>
                  <a:pt x="809" y="685"/>
                  <a:pt x="852" y="667"/>
                  <a:pt x="907" y="617"/>
                </a:cubicBezTo>
                <a:cubicBezTo>
                  <a:pt x="963" y="567"/>
                  <a:pt x="1000" y="538"/>
                  <a:pt x="1034" y="471"/>
                </a:cubicBezTo>
                <a:cubicBezTo>
                  <a:pt x="1060" y="419"/>
                  <a:pt x="1096" y="366"/>
                  <a:pt x="1107" y="308"/>
                </a:cubicBezTo>
                <a:cubicBezTo>
                  <a:pt x="1118" y="249"/>
                  <a:pt x="1122" y="141"/>
                  <a:pt x="1089" y="90"/>
                </a:cubicBezTo>
                <a:cubicBezTo>
                  <a:pt x="1071" y="62"/>
                  <a:pt x="1027" y="43"/>
                  <a:pt x="1016" y="36"/>
                </a:cubicBezTo>
                <a:cubicBezTo>
                  <a:pt x="980" y="67"/>
                  <a:pt x="964" y="81"/>
                  <a:pt x="962" y="145"/>
                </a:cubicBezTo>
                <a:cubicBezTo>
                  <a:pt x="960" y="206"/>
                  <a:pt x="954" y="235"/>
                  <a:pt x="926" y="290"/>
                </a:cubicBezTo>
                <a:cubicBezTo>
                  <a:pt x="899" y="343"/>
                  <a:pt x="891" y="412"/>
                  <a:pt x="889" y="471"/>
                </a:cubicBezTo>
                <a:cubicBezTo>
                  <a:pt x="887" y="528"/>
                  <a:pt x="874" y="578"/>
                  <a:pt x="871" y="635"/>
                </a:cubicBezTo>
                <a:cubicBezTo>
                  <a:pt x="868" y="695"/>
                  <a:pt x="847" y="724"/>
                  <a:pt x="835" y="780"/>
                </a:cubicBezTo>
                <a:cubicBezTo>
                  <a:pt x="829" y="808"/>
                  <a:pt x="823" y="826"/>
                  <a:pt x="817" y="852"/>
                </a:cubicBezTo>
                <a:cubicBezTo>
                  <a:pt x="817" y="858"/>
                  <a:pt x="817" y="865"/>
                  <a:pt x="817" y="871"/>
                </a:cubicBezTo>
                <a:cubicBezTo>
                  <a:pt x="809" y="850"/>
                  <a:pt x="787" y="793"/>
                  <a:pt x="799" y="744"/>
                </a:cubicBezTo>
                <a:cubicBezTo>
                  <a:pt x="815" y="677"/>
                  <a:pt x="915" y="593"/>
                  <a:pt x="962" y="544"/>
                </a:cubicBezTo>
                <a:cubicBezTo>
                  <a:pt x="986" y="519"/>
                  <a:pt x="1009" y="505"/>
                  <a:pt x="1034" y="490"/>
                </a:cubicBezTo>
                <a:cubicBezTo>
                  <a:pt x="1048" y="516"/>
                  <a:pt x="1065" y="548"/>
                  <a:pt x="1071" y="580"/>
                </a:cubicBezTo>
                <a:cubicBezTo>
                  <a:pt x="1081" y="630"/>
                  <a:pt x="1048" y="703"/>
                  <a:pt x="1089" y="744"/>
                </a:cubicBezTo>
                <a:cubicBezTo>
                  <a:pt x="1115" y="770"/>
                  <a:pt x="1144" y="794"/>
                  <a:pt x="1180" y="798"/>
                </a:cubicBezTo>
                <a:cubicBezTo>
                  <a:pt x="1212" y="782"/>
                  <a:pt x="1220" y="780"/>
                  <a:pt x="1234" y="762"/>
                </a:cubicBezTo>
              </a:path>
              <a:path w="1997" h="1126" extrusionOk="0">
                <a:moveTo>
                  <a:pt x="1524" y="435"/>
                </a:moveTo>
                <a:cubicBezTo>
                  <a:pt x="1502" y="427"/>
                  <a:pt x="1483" y="405"/>
                  <a:pt x="1452" y="417"/>
                </a:cubicBezTo>
                <a:cubicBezTo>
                  <a:pt x="1385" y="443"/>
                  <a:pt x="1372" y="499"/>
                  <a:pt x="1343" y="562"/>
                </a:cubicBezTo>
                <a:cubicBezTo>
                  <a:pt x="1317" y="619"/>
                  <a:pt x="1301" y="685"/>
                  <a:pt x="1288" y="744"/>
                </a:cubicBezTo>
                <a:cubicBezTo>
                  <a:pt x="1345" y="772"/>
                  <a:pt x="1382" y="804"/>
                  <a:pt x="1452" y="762"/>
                </a:cubicBezTo>
                <a:cubicBezTo>
                  <a:pt x="1503" y="732"/>
                  <a:pt x="1519" y="634"/>
                  <a:pt x="1524" y="580"/>
                </a:cubicBezTo>
                <a:cubicBezTo>
                  <a:pt x="1530" y="517"/>
                  <a:pt x="1530" y="451"/>
                  <a:pt x="1506" y="399"/>
                </a:cubicBezTo>
                <a:cubicBezTo>
                  <a:pt x="1487" y="359"/>
                  <a:pt x="1502" y="395"/>
                  <a:pt x="1488" y="399"/>
                </a:cubicBezTo>
                <a:cubicBezTo>
                  <a:pt x="1533" y="423"/>
                  <a:pt x="1592" y="459"/>
                  <a:pt x="1669" y="435"/>
                </a:cubicBezTo>
                <a:cubicBezTo>
                  <a:pt x="1839" y="381"/>
                  <a:pt x="1962" y="285"/>
                  <a:pt x="1996" y="109"/>
                </a:cubicBezTo>
                <a:cubicBezTo>
                  <a:pt x="2009" y="43"/>
                  <a:pt x="1983" y="40"/>
                  <a:pt x="1942" y="18"/>
                </a:cubicBezTo>
                <a:cubicBezTo>
                  <a:pt x="1930" y="12"/>
                  <a:pt x="1868" y="-13"/>
                  <a:pt x="1851" y="0"/>
                </a:cubicBezTo>
                <a:cubicBezTo>
                  <a:pt x="1801" y="39"/>
                  <a:pt x="1812" y="77"/>
                  <a:pt x="1796" y="127"/>
                </a:cubicBezTo>
                <a:cubicBezTo>
                  <a:pt x="1775" y="192"/>
                  <a:pt x="1752" y="282"/>
                  <a:pt x="1724" y="344"/>
                </a:cubicBezTo>
                <a:cubicBezTo>
                  <a:pt x="1689" y="422"/>
                  <a:pt x="1660" y="497"/>
                  <a:pt x="1633" y="580"/>
                </a:cubicBezTo>
                <a:cubicBezTo>
                  <a:pt x="1607" y="658"/>
                  <a:pt x="1566" y="694"/>
                  <a:pt x="1524" y="762"/>
                </a:cubicBezTo>
                <a:cubicBezTo>
                  <a:pt x="1496" y="807"/>
                  <a:pt x="1463" y="874"/>
                  <a:pt x="1452" y="925"/>
                </a:cubicBezTo>
                <a:cubicBezTo>
                  <a:pt x="1440" y="980"/>
                  <a:pt x="1427" y="1034"/>
                  <a:pt x="1415" y="1088"/>
                </a:cubicBezTo>
                <a:cubicBezTo>
                  <a:pt x="1415" y="1094"/>
                  <a:pt x="1415" y="1100"/>
                  <a:pt x="1415" y="1106"/>
                </a:cubicBezTo>
                <a:cubicBezTo>
                  <a:pt x="1415" y="1063"/>
                  <a:pt x="1407" y="1058"/>
                  <a:pt x="1415" y="1016"/>
                </a:cubicBezTo>
                <a:cubicBezTo>
                  <a:pt x="1428" y="944"/>
                  <a:pt x="1455" y="884"/>
                  <a:pt x="1470" y="816"/>
                </a:cubicBezTo>
                <a:cubicBezTo>
                  <a:pt x="1477" y="785"/>
                  <a:pt x="1478" y="771"/>
                  <a:pt x="1488" y="744"/>
                </a:cubicBezTo>
                <a:cubicBezTo>
                  <a:pt x="1515" y="757"/>
                  <a:pt x="1534" y="769"/>
                  <a:pt x="1561" y="780"/>
                </a:cubicBezTo>
                <a:cubicBezTo>
                  <a:pt x="1588" y="790"/>
                  <a:pt x="1616" y="808"/>
                  <a:pt x="1651" y="798"/>
                </a:cubicBezTo>
                <a:cubicBezTo>
                  <a:pt x="1672" y="798"/>
                  <a:pt x="1680" y="796"/>
                  <a:pt x="1688" y="78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23</a:t>
            </a:fld>
            <a:endParaRPr lang="en-US" altLang="x-none"/>
          </a:p>
        </p:txBody>
      </p:sp>
      <p:sp>
        <p:nvSpPr>
          <p:cNvPr id="3" name="Rechteck 2"/>
          <p:cNvSpPr/>
          <p:nvPr/>
        </p:nvSpPr>
        <p:spPr>
          <a:xfrm>
            <a:off x="2028180" y="3556397"/>
            <a:ext cx="873149" cy="30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9" name="Rechteck 8"/>
          <p:cNvSpPr/>
          <p:nvPr/>
        </p:nvSpPr>
        <p:spPr>
          <a:xfrm>
            <a:off x="2004573" y="3556397"/>
            <a:ext cx="972383" cy="869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2081690" y="3556397"/>
            <a:ext cx="818147" cy="842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smtClean="0">
                <a:latin typeface="+mn-lt"/>
              </a:rPr>
              <a:t>Söder</a:t>
            </a:r>
          </a:p>
          <a:p>
            <a:pPr>
              <a:lnSpc>
                <a:spcPct val="114000"/>
              </a:lnSpc>
            </a:pPr>
            <a:r>
              <a:rPr lang="de-DE" sz="1600" dirty="0" smtClean="0">
                <a:latin typeface="+mn-lt"/>
              </a:rPr>
              <a:t>Demirel</a:t>
            </a:r>
          </a:p>
          <a:p>
            <a:pPr>
              <a:lnSpc>
                <a:spcPct val="114000"/>
              </a:lnSpc>
            </a:pPr>
            <a:r>
              <a:rPr lang="de-DE" sz="1600" dirty="0" err="1" smtClean="0">
                <a:latin typeface="+mn-lt"/>
              </a:rPr>
              <a:t>Woidke</a:t>
            </a:r>
            <a:endParaRPr lang="de-DE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4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 l="20297" t="14000" r="18045" b="4636"/>
          <a:stretch>
            <a:fillRect/>
          </a:stretch>
        </p:blipFill>
        <p:spPr bwMode="auto">
          <a:xfrm>
            <a:off x="1385888" y="0"/>
            <a:ext cx="6347222" cy="52339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E101-771E-2144-A9C3-B5705BBE049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2582089" y="2898221"/>
            <a:ext cx="786753" cy="616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3" name="Rechteck 2"/>
          <p:cNvSpPr/>
          <p:nvPr/>
        </p:nvSpPr>
        <p:spPr>
          <a:xfrm>
            <a:off x="2582089" y="2844715"/>
            <a:ext cx="773458" cy="723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200" dirty="0"/>
              <a:t>Söder</a:t>
            </a:r>
          </a:p>
          <a:p>
            <a:pPr>
              <a:lnSpc>
                <a:spcPct val="114000"/>
              </a:lnSpc>
            </a:pPr>
            <a:r>
              <a:rPr lang="de-DE" sz="1200" dirty="0"/>
              <a:t>Demirel</a:t>
            </a:r>
          </a:p>
          <a:p>
            <a:pPr>
              <a:lnSpc>
                <a:spcPct val="114000"/>
              </a:lnSpc>
            </a:pPr>
            <a:r>
              <a:rPr lang="de-DE" sz="1200" dirty="0" err="1"/>
              <a:t>Woidke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6068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800100"/>
          </a:xfrm>
        </p:spPr>
        <p:txBody>
          <a:bodyPr/>
          <a:lstStyle/>
          <a:p>
            <a:r>
              <a:rPr lang="de-DE" smtClean="0"/>
              <a:t>Relationale Modellierung der Generalisierung</a:t>
            </a:r>
          </a:p>
        </p:txBody>
      </p:sp>
      <p:sp>
        <p:nvSpPr>
          <p:cNvPr id="34819" name="Oval 8"/>
          <p:cNvSpPr>
            <a:spLocks noChangeArrowheads="1"/>
          </p:cNvSpPr>
          <p:nvPr/>
        </p:nvSpPr>
        <p:spPr bwMode="auto">
          <a:xfrm>
            <a:off x="1714500" y="971550"/>
            <a:ext cx="1257300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1657350" y="1828800"/>
            <a:ext cx="131445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cxnSp>
        <p:nvCxnSpPr>
          <p:cNvPr id="34821" name="AutoShape 13"/>
          <p:cNvCxnSpPr>
            <a:cxnSpLocks noChangeShapeType="1"/>
            <a:stCxn id="34819" idx="4"/>
            <a:endCxn id="34820" idx="0"/>
          </p:cNvCxnSpPr>
          <p:nvPr/>
        </p:nvCxnSpPr>
        <p:spPr bwMode="auto">
          <a:xfrm flipH="1">
            <a:off x="2314575" y="1428750"/>
            <a:ext cx="28575" cy="4000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2000250" y="2743200"/>
            <a:ext cx="131445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34823" name="Oval 11"/>
          <p:cNvSpPr>
            <a:spLocks noChangeArrowheads="1"/>
          </p:cNvSpPr>
          <p:nvPr/>
        </p:nvSpPr>
        <p:spPr bwMode="auto">
          <a:xfrm>
            <a:off x="1314450" y="3314700"/>
            <a:ext cx="1257300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34824" name="Oval 12"/>
          <p:cNvSpPr>
            <a:spLocks noChangeArrowheads="1"/>
          </p:cNvSpPr>
          <p:nvPr/>
        </p:nvSpPr>
        <p:spPr bwMode="auto">
          <a:xfrm>
            <a:off x="2686050" y="3314700"/>
            <a:ext cx="1257300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Rang</a:t>
            </a:r>
          </a:p>
        </p:txBody>
      </p:sp>
      <p:cxnSp>
        <p:nvCxnSpPr>
          <p:cNvPr id="34825" name="AutoShape 14"/>
          <p:cNvCxnSpPr>
            <a:cxnSpLocks noChangeShapeType="1"/>
            <a:stCxn id="34822" idx="2"/>
            <a:endCxn id="34823" idx="7"/>
          </p:cNvCxnSpPr>
          <p:nvPr/>
        </p:nvCxnSpPr>
        <p:spPr bwMode="auto">
          <a:xfrm flipH="1">
            <a:off x="2387203" y="3086100"/>
            <a:ext cx="270272" cy="2952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26" name="AutoShape 15"/>
          <p:cNvCxnSpPr>
            <a:cxnSpLocks noChangeShapeType="1"/>
            <a:stCxn id="34822" idx="2"/>
            <a:endCxn id="34824" idx="1"/>
          </p:cNvCxnSpPr>
          <p:nvPr/>
        </p:nvCxnSpPr>
        <p:spPr bwMode="auto">
          <a:xfrm>
            <a:off x="2657476" y="3086100"/>
            <a:ext cx="213122" cy="2952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7" name="AutoShape 16"/>
          <p:cNvSpPr>
            <a:spLocks noChangeArrowheads="1"/>
          </p:cNvSpPr>
          <p:nvPr/>
        </p:nvSpPr>
        <p:spPr bwMode="auto">
          <a:xfrm>
            <a:off x="4114800" y="2286000"/>
            <a:ext cx="857250" cy="400050"/>
          </a:xfrm>
          <a:prstGeom prst="hexagon">
            <a:avLst>
              <a:gd name="adj" fmla="val 53571"/>
              <a:gd name="vf" fmla="val 115470"/>
            </a:avLst>
          </a:prstGeom>
          <a:solidFill>
            <a:srgbClr val="FF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is_a</a:t>
            </a:r>
          </a:p>
        </p:txBody>
      </p:sp>
      <p:sp>
        <p:nvSpPr>
          <p:cNvPr id="34828" name="Rectangle 19"/>
          <p:cNvSpPr>
            <a:spLocks noChangeArrowheads="1"/>
          </p:cNvSpPr>
          <p:nvPr/>
        </p:nvSpPr>
        <p:spPr bwMode="auto">
          <a:xfrm>
            <a:off x="5657850" y="2286000"/>
            <a:ext cx="1314450" cy="3429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Angestellte</a:t>
            </a:r>
          </a:p>
        </p:txBody>
      </p:sp>
      <p:sp>
        <p:nvSpPr>
          <p:cNvPr id="34829" name="Oval 20"/>
          <p:cNvSpPr>
            <a:spLocks noChangeArrowheads="1"/>
          </p:cNvSpPr>
          <p:nvPr/>
        </p:nvSpPr>
        <p:spPr bwMode="auto">
          <a:xfrm>
            <a:off x="4972050" y="2857500"/>
            <a:ext cx="1257300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6343650" y="2857500"/>
            <a:ext cx="1257300" cy="4572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cxnSp>
        <p:nvCxnSpPr>
          <p:cNvPr id="34831" name="AutoShape 22"/>
          <p:cNvCxnSpPr>
            <a:cxnSpLocks noChangeShapeType="1"/>
            <a:stCxn id="34828" idx="2"/>
            <a:endCxn id="34829" idx="7"/>
          </p:cNvCxnSpPr>
          <p:nvPr/>
        </p:nvCxnSpPr>
        <p:spPr bwMode="auto">
          <a:xfrm flipH="1">
            <a:off x="6044803" y="2628900"/>
            <a:ext cx="270272" cy="2952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2" name="AutoShape 23"/>
          <p:cNvCxnSpPr>
            <a:cxnSpLocks noChangeShapeType="1"/>
            <a:stCxn id="34828" idx="2"/>
            <a:endCxn id="34830" idx="1"/>
          </p:cNvCxnSpPr>
          <p:nvPr/>
        </p:nvCxnSpPr>
        <p:spPr bwMode="auto">
          <a:xfrm>
            <a:off x="6315076" y="2628900"/>
            <a:ext cx="213122" cy="2952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3" name="AutoShape 24"/>
          <p:cNvCxnSpPr>
            <a:cxnSpLocks noChangeShapeType="1"/>
            <a:stCxn id="34820" idx="3"/>
            <a:endCxn id="34827" idx="2"/>
          </p:cNvCxnSpPr>
          <p:nvPr/>
        </p:nvCxnSpPr>
        <p:spPr bwMode="auto">
          <a:xfrm>
            <a:off x="2971800" y="2000250"/>
            <a:ext cx="1143000" cy="4857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34" name="AutoShape 27"/>
          <p:cNvCxnSpPr>
            <a:cxnSpLocks noChangeShapeType="1"/>
            <a:stCxn id="34822" idx="3"/>
            <a:endCxn id="34827" idx="2"/>
          </p:cNvCxnSpPr>
          <p:nvPr/>
        </p:nvCxnSpPr>
        <p:spPr bwMode="auto">
          <a:xfrm flipV="1">
            <a:off x="3314700" y="2486025"/>
            <a:ext cx="800100" cy="4286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35" name="AutoShape 28"/>
          <p:cNvCxnSpPr>
            <a:cxnSpLocks noChangeShapeType="1"/>
            <a:stCxn id="34827" idx="2"/>
            <a:endCxn id="34828" idx="1"/>
          </p:cNvCxnSpPr>
          <p:nvPr/>
        </p:nvCxnSpPr>
        <p:spPr bwMode="auto">
          <a:xfrm flipV="1">
            <a:off x="4972050" y="2457450"/>
            <a:ext cx="685800" cy="2857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Text Box 30"/>
          <p:cNvSpPr txBox="1">
            <a:spLocks noChangeArrowheads="1"/>
          </p:cNvSpPr>
          <p:nvPr/>
        </p:nvSpPr>
        <p:spPr bwMode="auto">
          <a:xfrm>
            <a:off x="3600450" y="3886201"/>
            <a:ext cx="4400550" cy="16158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Angestellte: {[</a:t>
            </a:r>
            <a:r>
              <a:rPr lang="de-DE" i="1" u="sng">
                <a:latin typeface="Tahoma" pitchFamily="34" charset="0"/>
              </a:rPr>
              <a:t>PersNr</a:t>
            </a:r>
            <a:r>
              <a:rPr lang="de-DE" i="1">
                <a:latin typeface="Tahoma" pitchFamily="34" charset="0"/>
              </a:rPr>
              <a:t>, Name</a:t>
            </a:r>
            <a:r>
              <a:rPr lang="de-DE">
                <a:latin typeface="Tahoma" pitchFamily="34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Professoren: {[</a:t>
            </a:r>
            <a:r>
              <a:rPr lang="de-DE" i="1" u="sng">
                <a:latin typeface="Tahoma" pitchFamily="34" charset="0"/>
              </a:rPr>
              <a:t>PersNr</a:t>
            </a:r>
            <a:r>
              <a:rPr lang="de-DE" i="1">
                <a:latin typeface="Tahoma" pitchFamily="34" charset="0"/>
              </a:rPr>
              <a:t>, Rang, Raum</a:t>
            </a:r>
            <a:r>
              <a:rPr lang="de-DE">
                <a:latin typeface="Tahoma" pitchFamily="34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>
                <a:latin typeface="Tahoma" pitchFamily="34" charset="0"/>
              </a:rPr>
              <a:t>Assistenten: {[</a:t>
            </a:r>
            <a:r>
              <a:rPr lang="de-DE" i="1" u="sng">
                <a:latin typeface="Tahoma" pitchFamily="34" charset="0"/>
              </a:rPr>
              <a:t>PersNr</a:t>
            </a:r>
            <a:r>
              <a:rPr lang="de-DE" i="1">
                <a:latin typeface="Tahoma" pitchFamily="34" charset="0"/>
              </a:rPr>
              <a:t>, Fachgebiet</a:t>
            </a:r>
            <a:r>
              <a:rPr lang="de-DE">
                <a:latin typeface="Tahoma" pitchFamily="34" charset="0"/>
              </a:rPr>
              <a:t>]}</a:t>
            </a:r>
          </a:p>
          <a:p>
            <a:pPr algn="l">
              <a:spcBef>
                <a:spcPct val="50000"/>
              </a:spcBef>
            </a:pPr>
            <a:endParaRPr lang="de-DE"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73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Relationale Modellierung schwacher Entitytypen</a:t>
            </a:r>
          </a:p>
        </p:txBody>
      </p:sp>
      <p:grpSp>
        <p:nvGrpSpPr>
          <p:cNvPr id="35843" name="Group 37"/>
          <p:cNvGrpSpPr>
            <a:grpSpLocks/>
          </p:cNvGrpSpPr>
          <p:nvPr/>
        </p:nvGrpSpPr>
        <p:grpSpPr bwMode="auto">
          <a:xfrm>
            <a:off x="1257300" y="914400"/>
            <a:ext cx="6572250" cy="2514600"/>
            <a:chOff x="288" y="912"/>
            <a:chExt cx="5328" cy="2112"/>
          </a:xfrm>
        </p:grpSpPr>
        <p:sp>
          <p:nvSpPr>
            <p:cNvPr id="35845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960" cy="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Studenten</a:t>
              </a:r>
            </a:p>
          </p:txBody>
        </p:sp>
        <p:sp>
          <p:nvSpPr>
            <p:cNvPr id="35846" name="AutoShape 5"/>
            <p:cNvSpPr>
              <a:spLocks noChangeArrowheads="1"/>
            </p:cNvSpPr>
            <p:nvPr/>
          </p:nvSpPr>
          <p:spPr bwMode="auto">
            <a:xfrm>
              <a:off x="1680" y="1008"/>
              <a:ext cx="864" cy="432"/>
            </a:xfrm>
            <a:prstGeom prst="diamond">
              <a:avLst/>
            </a:prstGeom>
            <a:noFill/>
            <a:ln w="254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dirty="0">
                  <a:latin typeface="Times New Roman" pitchFamily="18" charset="0"/>
                </a:rPr>
                <a:t>ablegen</a:t>
              </a:r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3024" y="1008"/>
              <a:ext cx="960" cy="384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Prüfungen</a:t>
              </a:r>
            </a:p>
          </p:txBody>
        </p:sp>
        <p:sp>
          <p:nvSpPr>
            <p:cNvPr id="35848" name="Line 7"/>
            <p:cNvSpPr>
              <a:spLocks noChangeShapeType="1"/>
            </p:cNvSpPr>
            <p:nvPr/>
          </p:nvSpPr>
          <p:spPr bwMode="auto">
            <a:xfrm>
              <a:off x="2496" y="1200"/>
              <a:ext cx="5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5849" name="Line 8"/>
            <p:cNvSpPr>
              <a:spLocks noChangeShapeType="1"/>
            </p:cNvSpPr>
            <p:nvPr/>
          </p:nvSpPr>
          <p:spPr bwMode="auto">
            <a:xfrm>
              <a:off x="2496" y="1248"/>
              <a:ext cx="52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5850" name="Text Box 9"/>
            <p:cNvSpPr txBox="1">
              <a:spLocks noChangeArrowheads="1"/>
            </p:cNvSpPr>
            <p:nvPr/>
          </p:nvSpPr>
          <p:spPr bwMode="auto">
            <a:xfrm>
              <a:off x="1344" y="1008"/>
              <a:ext cx="192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5851" name="Text Box 10"/>
            <p:cNvSpPr txBox="1">
              <a:spLocks noChangeArrowheads="1"/>
            </p:cNvSpPr>
            <p:nvPr/>
          </p:nvSpPr>
          <p:spPr bwMode="auto">
            <a:xfrm>
              <a:off x="2710" y="947"/>
              <a:ext cx="274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5852" name="Oval 11"/>
            <p:cNvSpPr>
              <a:spLocks noChangeArrowheads="1"/>
            </p:cNvSpPr>
            <p:nvPr/>
          </p:nvSpPr>
          <p:spPr bwMode="auto">
            <a:xfrm>
              <a:off x="4128" y="912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Note</a:t>
              </a:r>
            </a:p>
          </p:txBody>
        </p:sp>
        <p:sp>
          <p:nvSpPr>
            <p:cNvPr id="35853" name="Oval 12"/>
            <p:cNvSpPr>
              <a:spLocks noChangeArrowheads="1"/>
            </p:cNvSpPr>
            <p:nvPr/>
          </p:nvSpPr>
          <p:spPr bwMode="auto">
            <a:xfrm>
              <a:off x="4128" y="1296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PrüfTeil</a:t>
              </a:r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4320" y="1536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5855" name="Oval 14"/>
            <p:cNvSpPr>
              <a:spLocks noChangeArrowheads="1"/>
            </p:cNvSpPr>
            <p:nvPr/>
          </p:nvSpPr>
          <p:spPr bwMode="auto">
            <a:xfrm>
              <a:off x="336" y="1776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u="sng">
                  <a:latin typeface="Times New Roman" pitchFamily="18" charset="0"/>
                </a:rPr>
                <a:t>MatrNr</a:t>
              </a:r>
            </a:p>
          </p:txBody>
        </p:sp>
        <p:sp>
          <p:nvSpPr>
            <p:cNvPr id="35856" name="Rectangle 15"/>
            <p:cNvSpPr>
              <a:spLocks noChangeArrowheads="1"/>
            </p:cNvSpPr>
            <p:nvPr/>
          </p:nvSpPr>
          <p:spPr bwMode="auto">
            <a:xfrm>
              <a:off x="1680" y="2640"/>
              <a:ext cx="960" cy="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Vorlesungen</a:t>
              </a:r>
            </a:p>
          </p:txBody>
        </p:sp>
        <p:sp>
          <p:nvSpPr>
            <p:cNvPr id="35857" name="AutoShape 16"/>
            <p:cNvSpPr>
              <a:spLocks noChangeArrowheads="1"/>
            </p:cNvSpPr>
            <p:nvPr/>
          </p:nvSpPr>
          <p:spPr bwMode="auto">
            <a:xfrm>
              <a:off x="1680" y="1872"/>
              <a:ext cx="960" cy="480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umfassen</a:t>
              </a:r>
            </a:p>
          </p:txBody>
        </p:sp>
        <p:sp>
          <p:nvSpPr>
            <p:cNvPr id="35858" name="Oval 17"/>
            <p:cNvSpPr>
              <a:spLocks noChangeArrowheads="1"/>
            </p:cNvSpPr>
            <p:nvPr/>
          </p:nvSpPr>
          <p:spPr bwMode="auto">
            <a:xfrm>
              <a:off x="720" y="2304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u="sng">
                  <a:latin typeface="Times New Roman" pitchFamily="18" charset="0"/>
                </a:rPr>
                <a:t>VorlNr</a:t>
              </a:r>
            </a:p>
          </p:txBody>
        </p:sp>
        <p:cxnSp>
          <p:nvCxnSpPr>
            <p:cNvPr id="35859" name="AutoShape 18"/>
            <p:cNvCxnSpPr>
              <a:cxnSpLocks noChangeShapeType="1"/>
              <a:stCxn id="35845" idx="2"/>
              <a:endCxn id="35855" idx="0"/>
            </p:cNvCxnSpPr>
            <p:nvPr/>
          </p:nvCxnSpPr>
          <p:spPr bwMode="auto">
            <a:xfrm>
              <a:off x="768" y="1392"/>
              <a:ext cx="0" cy="38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0" name="AutoShape 19"/>
            <p:cNvCxnSpPr>
              <a:cxnSpLocks noChangeShapeType="1"/>
              <a:stCxn id="35858" idx="5"/>
              <a:endCxn id="35856" idx="1"/>
            </p:cNvCxnSpPr>
            <p:nvPr/>
          </p:nvCxnSpPr>
          <p:spPr bwMode="auto">
            <a:xfrm>
              <a:off x="1457" y="2550"/>
              <a:ext cx="223" cy="282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1" name="AutoShape 20"/>
            <p:cNvCxnSpPr>
              <a:cxnSpLocks noChangeShapeType="1"/>
              <a:stCxn id="35857" idx="0"/>
              <a:endCxn id="35847" idx="2"/>
            </p:cNvCxnSpPr>
            <p:nvPr/>
          </p:nvCxnSpPr>
          <p:spPr bwMode="auto">
            <a:xfrm flipV="1">
              <a:off x="2160" y="1404"/>
              <a:ext cx="1344" cy="4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62" name="AutoShape 21"/>
            <p:cNvSpPr>
              <a:spLocks noChangeArrowheads="1"/>
            </p:cNvSpPr>
            <p:nvPr/>
          </p:nvSpPr>
          <p:spPr bwMode="auto">
            <a:xfrm>
              <a:off x="3792" y="1872"/>
              <a:ext cx="960" cy="480"/>
            </a:xfrm>
            <a:prstGeom prst="diamond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abhalten</a:t>
              </a:r>
            </a:p>
          </p:txBody>
        </p:sp>
        <p:cxnSp>
          <p:nvCxnSpPr>
            <p:cNvPr id="35863" name="AutoShape 22"/>
            <p:cNvCxnSpPr>
              <a:cxnSpLocks noChangeShapeType="1"/>
              <a:stCxn id="35847" idx="2"/>
              <a:endCxn id="35862" idx="0"/>
            </p:cNvCxnSpPr>
            <p:nvPr/>
          </p:nvCxnSpPr>
          <p:spPr bwMode="auto">
            <a:xfrm>
              <a:off x="3504" y="1404"/>
              <a:ext cx="768" cy="46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64" name="Rectangle 23"/>
            <p:cNvSpPr>
              <a:spLocks noChangeArrowheads="1"/>
            </p:cNvSpPr>
            <p:nvPr/>
          </p:nvSpPr>
          <p:spPr bwMode="auto">
            <a:xfrm>
              <a:off x="3792" y="2640"/>
              <a:ext cx="960" cy="38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>
                  <a:latin typeface="Times New Roman" pitchFamily="18" charset="0"/>
                </a:rPr>
                <a:t>Professoren</a:t>
              </a:r>
            </a:p>
          </p:txBody>
        </p:sp>
        <p:sp>
          <p:nvSpPr>
            <p:cNvPr id="35865" name="Oval 24"/>
            <p:cNvSpPr>
              <a:spLocks noChangeArrowheads="1"/>
            </p:cNvSpPr>
            <p:nvPr/>
          </p:nvSpPr>
          <p:spPr bwMode="auto">
            <a:xfrm>
              <a:off x="4752" y="2256"/>
              <a:ext cx="864" cy="288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u="sng">
                  <a:latin typeface="Times New Roman" pitchFamily="18" charset="0"/>
                </a:rPr>
                <a:t>PersNr</a:t>
              </a:r>
            </a:p>
          </p:txBody>
        </p:sp>
        <p:cxnSp>
          <p:nvCxnSpPr>
            <p:cNvPr id="35866" name="AutoShape 25"/>
            <p:cNvCxnSpPr>
              <a:cxnSpLocks noChangeShapeType="1"/>
              <a:stCxn id="35857" idx="2"/>
              <a:endCxn id="35856" idx="0"/>
            </p:cNvCxnSpPr>
            <p:nvPr/>
          </p:nvCxnSpPr>
          <p:spPr bwMode="auto">
            <a:xfrm>
              <a:off x="2160" y="2352"/>
              <a:ext cx="0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7" name="AutoShape 26"/>
            <p:cNvCxnSpPr>
              <a:cxnSpLocks noChangeShapeType="1"/>
              <a:stCxn id="35862" idx="2"/>
              <a:endCxn id="35864" idx="0"/>
            </p:cNvCxnSpPr>
            <p:nvPr/>
          </p:nvCxnSpPr>
          <p:spPr bwMode="auto">
            <a:xfrm>
              <a:off x="4272" y="2352"/>
              <a:ext cx="0" cy="28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8" name="AutoShape 27"/>
            <p:cNvCxnSpPr>
              <a:cxnSpLocks noChangeShapeType="1"/>
              <a:stCxn id="35845" idx="3"/>
              <a:endCxn id="35846" idx="1"/>
            </p:cNvCxnSpPr>
            <p:nvPr/>
          </p:nvCxnSpPr>
          <p:spPr bwMode="auto">
            <a:xfrm>
              <a:off x="1248" y="1200"/>
              <a:ext cx="424" cy="2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69" name="AutoShape 28"/>
            <p:cNvCxnSpPr>
              <a:cxnSpLocks noChangeShapeType="1"/>
              <a:stCxn id="35865" idx="3"/>
              <a:endCxn id="35864" idx="3"/>
            </p:cNvCxnSpPr>
            <p:nvPr/>
          </p:nvCxnSpPr>
          <p:spPr bwMode="auto">
            <a:xfrm flipH="1">
              <a:off x="4752" y="2502"/>
              <a:ext cx="127" cy="33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70" name="AutoShape 29"/>
            <p:cNvCxnSpPr>
              <a:cxnSpLocks noChangeShapeType="1"/>
              <a:stCxn id="35847" idx="3"/>
              <a:endCxn id="35852" idx="2"/>
            </p:cNvCxnSpPr>
            <p:nvPr/>
          </p:nvCxnSpPr>
          <p:spPr bwMode="auto">
            <a:xfrm flipV="1">
              <a:off x="3996" y="1056"/>
              <a:ext cx="132" cy="144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871" name="AutoShape 30"/>
            <p:cNvCxnSpPr>
              <a:cxnSpLocks noChangeShapeType="1"/>
              <a:stCxn id="35847" idx="3"/>
              <a:endCxn id="35853" idx="2"/>
            </p:cNvCxnSpPr>
            <p:nvPr/>
          </p:nvCxnSpPr>
          <p:spPr bwMode="auto">
            <a:xfrm>
              <a:off x="3996" y="1200"/>
              <a:ext cx="132" cy="240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872" name="Text Box 31"/>
            <p:cNvSpPr txBox="1">
              <a:spLocks noChangeArrowheads="1"/>
            </p:cNvSpPr>
            <p:nvPr/>
          </p:nvSpPr>
          <p:spPr bwMode="auto">
            <a:xfrm>
              <a:off x="2613" y="1639"/>
              <a:ext cx="28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5873" name="Text Box 32"/>
            <p:cNvSpPr txBox="1">
              <a:spLocks noChangeArrowheads="1"/>
            </p:cNvSpPr>
            <p:nvPr/>
          </p:nvSpPr>
          <p:spPr bwMode="auto">
            <a:xfrm>
              <a:off x="3793" y="1639"/>
              <a:ext cx="285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5874" name="Text Box 33"/>
            <p:cNvSpPr txBox="1">
              <a:spLocks noChangeArrowheads="1"/>
            </p:cNvSpPr>
            <p:nvPr/>
          </p:nvSpPr>
          <p:spPr bwMode="auto">
            <a:xfrm>
              <a:off x="2282" y="2321"/>
              <a:ext cx="316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35875" name="Text Box 34"/>
            <p:cNvSpPr txBox="1">
              <a:spLocks noChangeArrowheads="1"/>
            </p:cNvSpPr>
            <p:nvPr/>
          </p:nvSpPr>
          <p:spPr bwMode="auto">
            <a:xfrm>
              <a:off x="3927" y="2321"/>
              <a:ext cx="316" cy="31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>
                  <a:latin typeface="Times New Roman" pitchFamily="18" charset="0"/>
                </a:rPr>
                <a:t>M</a:t>
              </a:r>
            </a:p>
          </p:txBody>
        </p:sp>
      </p:grp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1143000" y="3792142"/>
            <a:ext cx="7429500" cy="1384995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100">
                <a:latin typeface="Times New Roman" pitchFamily="18" charset="0"/>
              </a:rPr>
              <a:t>Prüfungen: </a:t>
            </a:r>
            <a:r>
              <a:rPr lang="de-DE" sz="2100" u="sng">
                <a:latin typeface="Times New Roman" pitchFamily="18" charset="0"/>
              </a:rPr>
              <a:t>{[MatrNr: integer, PrüfTeil: string</a:t>
            </a:r>
            <a:r>
              <a:rPr lang="de-DE" sz="2100">
                <a:latin typeface="Times New Roman" pitchFamily="18" charset="0"/>
              </a:rPr>
              <a:t>, Note: integer]}</a:t>
            </a:r>
          </a:p>
          <a:p>
            <a:pPr algn="l">
              <a:spcBef>
                <a:spcPct val="50000"/>
              </a:spcBef>
            </a:pPr>
            <a:r>
              <a:rPr lang="de-DE" sz="2100">
                <a:latin typeface="Times New Roman" pitchFamily="18" charset="0"/>
              </a:rPr>
              <a:t>umfassen: </a:t>
            </a:r>
            <a:r>
              <a:rPr lang="de-DE" sz="2100" u="sng">
                <a:latin typeface="Times New Roman" pitchFamily="18" charset="0"/>
              </a:rPr>
              <a:t>{[MatrNr: integer, PrüfTeil: string, VorlNr: integer</a:t>
            </a:r>
            <a:r>
              <a:rPr lang="de-DE" sz="2100">
                <a:latin typeface="Times New Roman" pitchFamily="18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 sz="2100">
                <a:latin typeface="Times New Roman" pitchFamily="18" charset="0"/>
              </a:rPr>
              <a:t>abhalten: </a:t>
            </a:r>
            <a:r>
              <a:rPr lang="de-DE" sz="2100" u="sng">
                <a:latin typeface="Times New Roman" pitchFamily="18" charset="0"/>
              </a:rPr>
              <a:t>{[MatrNr: integer, PrüfTeil: string, PersNr: integer</a:t>
            </a:r>
            <a:r>
              <a:rPr lang="de-DE" sz="2100">
                <a:latin typeface="Times New Roman" pitchFamily="18" charset="0"/>
              </a:rPr>
              <a:t>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9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0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43000" y="1977629"/>
            <a:ext cx="6629400" cy="120032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dirty="0">
                <a:latin typeface="Tahoma" pitchFamily="34" charset="0"/>
              </a:rPr>
              <a:t>Man beachte, dass in diesem Fall der (global eindeutige) Schlüssel der Relation </a:t>
            </a:r>
            <a:r>
              <a:rPr lang="de-DE" i="1" dirty="0" smtClean="0">
                <a:latin typeface="Tahoma" pitchFamily="34" charset="0"/>
              </a:rPr>
              <a:t>Prüfungen</a:t>
            </a:r>
            <a:r>
              <a:rPr lang="de-DE" dirty="0">
                <a:latin typeface="Tahoma" pitchFamily="34" charset="0"/>
              </a:rPr>
              <a:t> </a:t>
            </a:r>
            <a:r>
              <a:rPr lang="de-DE" dirty="0" smtClean="0">
                <a:latin typeface="Tahoma" pitchFamily="34" charset="0"/>
              </a:rPr>
              <a:t>nämlich </a:t>
            </a:r>
            <a:r>
              <a:rPr lang="de-DE" i="1" dirty="0" err="1">
                <a:latin typeface="Tahoma" pitchFamily="34" charset="0"/>
              </a:rPr>
              <a:t>MatrNr</a:t>
            </a:r>
            <a:r>
              <a:rPr lang="de-DE" b="1" dirty="0">
                <a:latin typeface="Tahoma" pitchFamily="34" charset="0"/>
              </a:rPr>
              <a:t> und </a:t>
            </a:r>
            <a:r>
              <a:rPr lang="de-DE" i="1" dirty="0" err="1">
                <a:latin typeface="Tahoma" pitchFamily="34" charset="0"/>
              </a:rPr>
              <a:t>PrüfTeil</a:t>
            </a:r>
            <a:r>
              <a:rPr lang="de-DE" dirty="0">
                <a:latin typeface="Tahoma" pitchFamily="34" charset="0"/>
              </a:rPr>
              <a:t> als Fremdschlüssel in die Relationen </a:t>
            </a:r>
            <a:r>
              <a:rPr lang="de-DE" i="1" dirty="0">
                <a:latin typeface="Tahoma" pitchFamily="34" charset="0"/>
              </a:rPr>
              <a:t>umfassen </a:t>
            </a:r>
            <a:r>
              <a:rPr lang="de-DE" dirty="0">
                <a:latin typeface="Tahoma" pitchFamily="34" charset="0"/>
              </a:rPr>
              <a:t>und </a:t>
            </a:r>
            <a:r>
              <a:rPr lang="de-DE" i="1" dirty="0">
                <a:latin typeface="Tahoma" pitchFamily="34" charset="0"/>
              </a:rPr>
              <a:t>abhalten</a:t>
            </a:r>
            <a:r>
              <a:rPr lang="de-DE" dirty="0">
                <a:latin typeface="Tahoma" pitchFamily="34" charset="0"/>
              </a:rPr>
              <a:t> übernommen werden </a:t>
            </a:r>
            <a:r>
              <a:rPr lang="de-DE" dirty="0" smtClean="0">
                <a:latin typeface="Tahoma" pitchFamily="34" charset="0"/>
              </a:rPr>
              <a:t>muss.</a:t>
            </a:r>
            <a:endParaRPr lang="de-DE" dirty="0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Fremdschlüssel auf ein schwaches Entity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538412" y="1202532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28850" y="40576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1143000" y="5715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1143000" y="3486150"/>
            <a:ext cx="971550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1143000" y="1714500"/>
            <a:ext cx="105608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143000" y="1143000"/>
            <a:ext cx="105608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1143000" y="4000500"/>
            <a:ext cx="914400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1143000" y="45720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2370535" y="3732610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2686050" y="26289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auto">
          <a:xfrm>
            <a:off x="4114800" y="1028701"/>
            <a:ext cx="890588" cy="54649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auto">
          <a:xfrm>
            <a:off x="4095750" y="2570560"/>
            <a:ext cx="890588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prüfen</a:t>
            </a:r>
          </a:p>
        </p:txBody>
      </p:sp>
      <p:sp>
        <p:nvSpPr>
          <p:cNvPr id="23566" name="AutoShape 15"/>
          <p:cNvSpPr>
            <a:spLocks noChangeArrowheads="1"/>
          </p:cNvSpPr>
          <p:nvPr/>
        </p:nvSpPr>
        <p:spPr bwMode="auto">
          <a:xfrm>
            <a:off x="3829050" y="3886200"/>
            <a:ext cx="1314450" cy="73104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arbeitenFür</a:t>
            </a: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5486400" y="40576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5264944" y="1133475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5943601" y="2514601"/>
            <a:ext cx="889397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lesen</a:t>
            </a:r>
          </a:p>
        </p:txBody>
      </p:sp>
      <p:sp>
        <p:nvSpPr>
          <p:cNvPr id="23570" name="AutoShape 19"/>
          <p:cNvSpPr>
            <a:spLocks noChangeArrowheads="1"/>
          </p:cNvSpPr>
          <p:nvPr/>
        </p:nvSpPr>
        <p:spPr bwMode="auto">
          <a:xfrm>
            <a:off x="5055394" y="39291"/>
            <a:ext cx="1574006" cy="475059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voraussetzen</a:t>
            </a: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6943725" y="1085850"/>
            <a:ext cx="105727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6943725" y="5143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943725" y="16573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6944916" y="4114800"/>
            <a:ext cx="1056084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944916" y="3600451"/>
            <a:ext cx="1056084" cy="41195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Rang</a:t>
            </a:r>
          </a:p>
        </p:txBody>
      </p:sp>
      <p:sp>
        <p:nvSpPr>
          <p:cNvPr id="23576" name="Oval 25"/>
          <p:cNvSpPr>
            <a:spLocks noChangeArrowheads="1"/>
          </p:cNvSpPr>
          <p:nvPr/>
        </p:nvSpPr>
        <p:spPr bwMode="auto">
          <a:xfrm>
            <a:off x="4914900" y="4733925"/>
            <a:ext cx="105727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5886450" y="411956"/>
            <a:ext cx="1034654" cy="48577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Nach-</a:t>
            </a:r>
          </a:p>
          <a:p>
            <a:pPr algn="ctr">
              <a:lnSpc>
                <a:spcPct val="70000"/>
              </a:lnSpc>
            </a:pPr>
            <a:r>
              <a:rPr lang="de-DE">
                <a:latin typeface="Times New Roman" pitchFamily="18" charset="0"/>
              </a:rPr>
              <a:t>folger</a:t>
            </a: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4343400" y="571500"/>
            <a:ext cx="129421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Vorgänger</a:t>
            </a:r>
          </a:p>
        </p:txBody>
      </p:sp>
      <p:sp>
        <p:nvSpPr>
          <p:cNvPr id="23579" name="Oval 28"/>
          <p:cNvSpPr>
            <a:spLocks noChangeArrowheads="1"/>
          </p:cNvSpPr>
          <p:nvPr/>
        </p:nvSpPr>
        <p:spPr bwMode="auto">
          <a:xfrm>
            <a:off x="6057900" y="4733925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600700" y="457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6057900" y="457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1143000" y="228600"/>
            <a:ext cx="3943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kumimoji="1" lang="de-DE" sz="2700">
                <a:solidFill>
                  <a:schemeClr val="tx2"/>
                </a:solidFill>
                <a:latin typeface="Arial Black" pitchFamily="34" charset="0"/>
              </a:rPr>
              <a:t>Uni-Schema</a:t>
            </a:r>
          </a:p>
        </p:txBody>
      </p:sp>
      <p:cxnSp>
        <p:nvCxnSpPr>
          <p:cNvPr id="23583" name="AutoShape 32"/>
          <p:cNvCxnSpPr>
            <a:cxnSpLocks noChangeShapeType="1"/>
            <a:stCxn id="23555" idx="1"/>
            <a:endCxn id="23557" idx="5"/>
          </p:cNvCxnSpPr>
          <p:nvPr/>
        </p:nvCxnSpPr>
        <p:spPr bwMode="auto">
          <a:xfrm flipH="1" flipV="1">
            <a:off x="1972866" y="3836194"/>
            <a:ext cx="255984" cy="39290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55" idx="1"/>
            <a:endCxn id="23560" idx="6"/>
          </p:cNvCxnSpPr>
          <p:nvPr/>
        </p:nvCxnSpPr>
        <p:spPr bwMode="auto">
          <a:xfrm flipH="1" flipV="1">
            <a:off x="2057400" y="4205287"/>
            <a:ext cx="171450" cy="238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5" idx="1"/>
            <a:endCxn id="23561" idx="7"/>
          </p:cNvCxnSpPr>
          <p:nvPr/>
        </p:nvCxnSpPr>
        <p:spPr bwMode="auto">
          <a:xfrm flipH="1">
            <a:off x="2044303" y="4229101"/>
            <a:ext cx="184547" cy="4024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5" idx="2"/>
            <a:endCxn id="23567" idx="0"/>
          </p:cNvCxnSpPr>
          <p:nvPr/>
        </p:nvCxnSpPr>
        <p:spPr bwMode="auto">
          <a:xfrm>
            <a:off x="4541044" y="3115866"/>
            <a:ext cx="1557338" cy="94178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6" idx="3"/>
            <a:endCxn id="23567" idx="1"/>
          </p:cNvCxnSpPr>
          <p:nvPr/>
        </p:nvCxnSpPr>
        <p:spPr bwMode="auto">
          <a:xfrm flipV="1">
            <a:off x="5143500" y="4229101"/>
            <a:ext cx="342900" cy="2262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55" idx="3"/>
            <a:endCxn id="23566" idx="1"/>
          </p:cNvCxnSpPr>
          <p:nvPr/>
        </p:nvCxnSpPr>
        <p:spPr bwMode="auto">
          <a:xfrm>
            <a:off x="3452812" y="4229101"/>
            <a:ext cx="376238" cy="2262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0"/>
            <a:endCxn id="23554" idx="2"/>
          </p:cNvCxnSpPr>
          <p:nvPr/>
        </p:nvCxnSpPr>
        <p:spPr bwMode="auto">
          <a:xfrm flipH="1" flipV="1">
            <a:off x="3150394" y="1544241"/>
            <a:ext cx="1390650" cy="102631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8" idx="2"/>
            <a:endCxn id="23565" idx="0"/>
          </p:cNvCxnSpPr>
          <p:nvPr/>
        </p:nvCxnSpPr>
        <p:spPr bwMode="auto">
          <a:xfrm flipH="1">
            <a:off x="4541044" y="1475185"/>
            <a:ext cx="1335881" cy="1095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7" idx="0"/>
            <a:endCxn id="23569" idx="2"/>
          </p:cNvCxnSpPr>
          <p:nvPr/>
        </p:nvCxnSpPr>
        <p:spPr bwMode="auto">
          <a:xfrm flipV="1">
            <a:off x="6098381" y="3059907"/>
            <a:ext cx="290513" cy="9977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8" idx="2"/>
            <a:endCxn id="23569" idx="0"/>
          </p:cNvCxnSpPr>
          <p:nvPr/>
        </p:nvCxnSpPr>
        <p:spPr bwMode="auto">
          <a:xfrm>
            <a:off x="5876925" y="1475185"/>
            <a:ext cx="511969" cy="1039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54" idx="3"/>
            <a:endCxn id="23564" idx="1"/>
          </p:cNvCxnSpPr>
          <p:nvPr/>
        </p:nvCxnSpPr>
        <p:spPr bwMode="auto">
          <a:xfrm flipV="1">
            <a:off x="3762375" y="1302544"/>
            <a:ext cx="352425" cy="71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4" idx="3"/>
            <a:endCxn id="23568" idx="1"/>
          </p:cNvCxnSpPr>
          <p:nvPr/>
        </p:nvCxnSpPr>
        <p:spPr bwMode="auto">
          <a:xfrm>
            <a:off x="5005388" y="1302544"/>
            <a:ext cx="259556" cy="23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7" idx="2"/>
            <a:endCxn id="23576" idx="0"/>
          </p:cNvCxnSpPr>
          <p:nvPr/>
        </p:nvCxnSpPr>
        <p:spPr bwMode="auto">
          <a:xfrm flipH="1">
            <a:off x="5443538" y="4399360"/>
            <a:ext cx="654844" cy="33456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7" idx="2"/>
            <a:endCxn id="23579" idx="0"/>
          </p:cNvCxnSpPr>
          <p:nvPr/>
        </p:nvCxnSpPr>
        <p:spPr bwMode="auto">
          <a:xfrm>
            <a:off x="6098382" y="4399360"/>
            <a:ext cx="488156" cy="33456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7" idx="3"/>
            <a:endCxn id="23575" idx="3"/>
          </p:cNvCxnSpPr>
          <p:nvPr/>
        </p:nvCxnSpPr>
        <p:spPr bwMode="auto">
          <a:xfrm flipV="1">
            <a:off x="6710363" y="3951685"/>
            <a:ext cx="389335" cy="27741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8" name="AutoShape 47"/>
          <p:cNvCxnSpPr>
            <a:cxnSpLocks noChangeShapeType="1"/>
            <a:stCxn id="23567" idx="3"/>
            <a:endCxn id="23574" idx="2"/>
          </p:cNvCxnSpPr>
          <p:nvPr/>
        </p:nvCxnSpPr>
        <p:spPr bwMode="auto">
          <a:xfrm>
            <a:off x="6710362" y="4229100"/>
            <a:ext cx="234554" cy="904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9" name="AutoShape 48"/>
          <p:cNvCxnSpPr>
            <a:cxnSpLocks noChangeShapeType="1"/>
            <a:stCxn id="23554" idx="1"/>
            <a:endCxn id="23556" idx="5"/>
          </p:cNvCxnSpPr>
          <p:nvPr/>
        </p:nvCxnSpPr>
        <p:spPr bwMode="auto">
          <a:xfrm flipH="1" flipV="1">
            <a:off x="2044304" y="921544"/>
            <a:ext cx="494109" cy="4524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54" idx="1"/>
            <a:endCxn id="23559" idx="6"/>
          </p:cNvCxnSpPr>
          <p:nvPr/>
        </p:nvCxnSpPr>
        <p:spPr bwMode="auto">
          <a:xfrm flipH="1" flipV="1">
            <a:off x="2199085" y="1348979"/>
            <a:ext cx="339328" cy="2500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54" idx="1"/>
            <a:endCxn id="23558" idx="7"/>
          </p:cNvCxnSpPr>
          <p:nvPr/>
        </p:nvCxnSpPr>
        <p:spPr bwMode="auto">
          <a:xfrm flipH="1">
            <a:off x="2044304" y="1373981"/>
            <a:ext cx="494109" cy="4012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68" idx="3"/>
            <a:endCxn id="23572" idx="3"/>
          </p:cNvCxnSpPr>
          <p:nvPr/>
        </p:nvCxnSpPr>
        <p:spPr bwMode="auto">
          <a:xfrm flipV="1">
            <a:off x="6488906" y="864394"/>
            <a:ext cx="609600" cy="4405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3" name="AutoShape 52"/>
          <p:cNvCxnSpPr>
            <a:cxnSpLocks noChangeShapeType="1"/>
            <a:stCxn id="23568" idx="3"/>
            <a:endCxn id="23571" idx="2"/>
          </p:cNvCxnSpPr>
          <p:nvPr/>
        </p:nvCxnSpPr>
        <p:spPr bwMode="auto">
          <a:xfrm flipV="1">
            <a:off x="6488907" y="1290637"/>
            <a:ext cx="454819" cy="142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4" name="AutoShape 53"/>
          <p:cNvCxnSpPr>
            <a:cxnSpLocks noChangeShapeType="1"/>
            <a:stCxn id="23568" idx="3"/>
            <a:endCxn id="23573" idx="1"/>
          </p:cNvCxnSpPr>
          <p:nvPr/>
        </p:nvCxnSpPr>
        <p:spPr bwMode="auto">
          <a:xfrm>
            <a:off x="6488906" y="1304926"/>
            <a:ext cx="609600" cy="41314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5" name="AutoShape 54"/>
          <p:cNvCxnSpPr>
            <a:cxnSpLocks noChangeShapeType="1"/>
            <a:stCxn id="23565" idx="1"/>
            <a:endCxn id="23563" idx="6"/>
          </p:cNvCxnSpPr>
          <p:nvPr/>
        </p:nvCxnSpPr>
        <p:spPr bwMode="auto">
          <a:xfrm flipH="1" flipV="1">
            <a:off x="3742135" y="2833688"/>
            <a:ext cx="353615" cy="95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606" name="Text Box 55"/>
          <p:cNvSpPr txBox="1">
            <a:spLocks noChangeArrowheads="1"/>
          </p:cNvSpPr>
          <p:nvPr/>
        </p:nvSpPr>
        <p:spPr bwMode="auto">
          <a:xfrm>
            <a:off x="6115050" y="36004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5314950" y="8001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08" name="Text Box 57"/>
          <p:cNvSpPr txBox="1">
            <a:spLocks noChangeArrowheads="1"/>
          </p:cNvSpPr>
          <p:nvPr/>
        </p:nvSpPr>
        <p:spPr bwMode="auto">
          <a:xfrm>
            <a:off x="5314950" y="36004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3609" name="Text Box 58"/>
          <p:cNvSpPr txBox="1">
            <a:spLocks noChangeArrowheads="1"/>
          </p:cNvSpPr>
          <p:nvPr/>
        </p:nvSpPr>
        <p:spPr bwMode="auto">
          <a:xfrm>
            <a:off x="5257800" y="41719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3610" name="Text Box 59"/>
          <p:cNvSpPr txBox="1">
            <a:spLocks noChangeArrowheads="1"/>
          </p:cNvSpPr>
          <p:nvPr/>
        </p:nvSpPr>
        <p:spPr bwMode="auto">
          <a:xfrm>
            <a:off x="2914650" y="154305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11" name="Text Box 60"/>
          <p:cNvSpPr txBox="1">
            <a:spLocks noChangeArrowheads="1"/>
          </p:cNvSpPr>
          <p:nvPr/>
        </p:nvSpPr>
        <p:spPr bwMode="auto">
          <a:xfrm>
            <a:off x="6000750" y="14859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12" name="Text Box 61"/>
          <p:cNvSpPr txBox="1">
            <a:spLocks noChangeArrowheads="1"/>
          </p:cNvSpPr>
          <p:nvPr/>
        </p:nvSpPr>
        <p:spPr bwMode="auto">
          <a:xfrm>
            <a:off x="3486150" y="417195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13" name="Text Box 62"/>
          <p:cNvSpPr txBox="1">
            <a:spLocks noChangeArrowheads="1"/>
          </p:cNvSpPr>
          <p:nvPr/>
        </p:nvSpPr>
        <p:spPr bwMode="auto">
          <a:xfrm>
            <a:off x="5429250" y="17145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3614" name="Text Box 63"/>
          <p:cNvSpPr txBox="1">
            <a:spLocks noChangeArrowheads="1"/>
          </p:cNvSpPr>
          <p:nvPr/>
        </p:nvSpPr>
        <p:spPr bwMode="auto">
          <a:xfrm>
            <a:off x="6057900" y="8001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3615" name="Text Box 64"/>
          <p:cNvSpPr txBox="1">
            <a:spLocks noChangeArrowheads="1"/>
          </p:cNvSpPr>
          <p:nvPr/>
        </p:nvSpPr>
        <p:spPr bwMode="auto">
          <a:xfrm>
            <a:off x="4914900" y="12573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3616" name="Text Box 65"/>
          <p:cNvSpPr txBox="1">
            <a:spLocks noChangeArrowheads="1"/>
          </p:cNvSpPr>
          <p:nvPr/>
        </p:nvSpPr>
        <p:spPr bwMode="auto">
          <a:xfrm>
            <a:off x="3829050" y="12573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27E101-771E-2144-A9C3-B5705BBE0494}" type="slidenum">
              <a:rPr lang="en-US" smtClean="0"/>
              <a:pPr algn="ct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 rot="5400000">
            <a:off x="6872672" y="2488066"/>
            <a:ext cx="3875674" cy="615329"/>
          </a:xfrm>
        </p:spPr>
        <p:txBody>
          <a:bodyPr/>
          <a:lstStyle/>
          <a:p>
            <a:r>
              <a:rPr lang="de-DE" dirty="0" smtClean="0"/>
              <a:t>Die relationale Uni-DB</a:t>
            </a:r>
          </a:p>
        </p:txBody>
      </p:sp>
      <p:graphicFrame>
        <p:nvGraphicFramePr>
          <p:cNvPr id="90173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01329"/>
              </p:ext>
            </p:extLst>
          </p:nvPr>
        </p:nvGraphicFramePr>
        <p:xfrm>
          <a:off x="494154" y="244070"/>
          <a:ext cx="1943100" cy="1770793"/>
        </p:xfrm>
        <a:graphic>
          <a:graphicData uri="http://schemas.openxmlformats.org/drawingml/2006/table">
            <a:tbl>
              <a:tblPr/>
              <a:tblGrid>
                <a:gridCol w="507206"/>
                <a:gridCol w="692944"/>
                <a:gridCol w="342900"/>
                <a:gridCol w="400050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8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000"/>
              </p:ext>
            </p:extLst>
          </p:nvPr>
        </p:nvGraphicFramePr>
        <p:xfrm>
          <a:off x="3299016" y="230310"/>
          <a:ext cx="2057400" cy="1973199"/>
        </p:xfrm>
        <a:graphic>
          <a:graphicData uri="http://schemas.openxmlformats.org/drawingml/2006/table">
            <a:tbl>
              <a:tblPr/>
              <a:tblGrid>
                <a:gridCol w="507206"/>
                <a:gridCol w="750094"/>
                <a:gridCol w="800100"/>
              </a:tblGrid>
              <a:tr h="21259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03" name="Group 3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02180"/>
              </p:ext>
            </p:extLst>
          </p:nvPr>
        </p:nvGraphicFramePr>
        <p:xfrm>
          <a:off x="5797932" y="137778"/>
          <a:ext cx="2437210" cy="2497741"/>
        </p:xfrm>
        <a:graphic>
          <a:graphicData uri="http://schemas.openxmlformats.org/drawingml/2006/table">
            <a:tbl>
              <a:tblPr/>
              <a:tblGrid>
                <a:gridCol w="400050"/>
                <a:gridCol w="1122760"/>
                <a:gridCol w="341709"/>
                <a:gridCol w="572691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449" name="Group 3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52899"/>
              </p:ext>
            </p:extLst>
          </p:nvPr>
        </p:nvGraphicFramePr>
        <p:xfrm>
          <a:off x="987234" y="2153432"/>
          <a:ext cx="1428750" cy="1770793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1259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67" name="Group 555"/>
          <p:cNvGraphicFramePr>
            <a:graphicFrameLocks noGrp="1"/>
          </p:cNvGraphicFramePr>
          <p:nvPr/>
        </p:nvGraphicFramePr>
        <p:xfrm>
          <a:off x="3486150" y="2400300"/>
          <a:ext cx="1428750" cy="2730913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1259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76" name="Group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88161"/>
              </p:ext>
            </p:extLst>
          </p:nvPr>
        </p:nvGraphicFramePr>
        <p:xfrm>
          <a:off x="5657850" y="3326772"/>
          <a:ext cx="2857501" cy="1576055"/>
        </p:xfrm>
        <a:graphic>
          <a:graphicData uri="http://schemas.openxmlformats.org/drawingml/2006/table">
            <a:tbl>
              <a:tblPr/>
              <a:tblGrid>
                <a:gridCol w="384572"/>
                <a:gridCol w="823913"/>
                <a:gridCol w="1044178"/>
                <a:gridCol w="604838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8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 Gesetze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70" name="Group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46787"/>
              </p:ext>
            </p:extLst>
          </p:nvPr>
        </p:nvGraphicFramePr>
        <p:xfrm>
          <a:off x="494154" y="4062794"/>
          <a:ext cx="2057400" cy="1020557"/>
        </p:xfrm>
        <a:graphic>
          <a:graphicData uri="http://schemas.openxmlformats.org/drawingml/2006/table">
            <a:tbl>
              <a:tblPr/>
              <a:tblGrid>
                <a:gridCol w="507206"/>
                <a:gridCol w="578644"/>
                <a:gridCol w="457200"/>
                <a:gridCol w="514350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t="68724"/>
          <a:stretch/>
        </p:blipFill>
        <p:spPr>
          <a:xfrm>
            <a:off x="1973180" y="-397362"/>
            <a:ext cx="6027820" cy="539438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98" y="80783"/>
            <a:ext cx="6858000" cy="857250"/>
          </a:xfrm>
        </p:spPr>
        <p:txBody>
          <a:bodyPr/>
          <a:lstStyle/>
          <a:p>
            <a:pPr algn="ctr"/>
            <a:r>
              <a:rPr lang="de-DE" smtClean="0"/>
              <a:t>Die relationale Algebra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00100"/>
            <a:ext cx="6858000" cy="4229100"/>
          </a:xfrm>
        </p:spPr>
        <p:txBody>
          <a:bodyPr/>
          <a:lstStyle/>
          <a:p>
            <a:r>
              <a:rPr lang="de-DE" dirty="0" smtClean="0">
                <a:sym typeface="Symbol" pitchFamily="18" charset="2"/>
              </a:rPr>
              <a:t> </a:t>
            </a:r>
            <a:r>
              <a:rPr lang="de-DE" dirty="0" smtClean="0"/>
              <a:t>Selektion</a:t>
            </a:r>
          </a:p>
          <a:p>
            <a:r>
              <a:rPr lang="de-DE" dirty="0" smtClean="0">
                <a:sym typeface="Symbol" pitchFamily="18" charset="2"/>
              </a:rPr>
              <a:t> </a:t>
            </a:r>
            <a:r>
              <a:rPr lang="de-DE" dirty="0" err="1" smtClean="0">
                <a:sym typeface="Symbol" pitchFamily="18" charset="2"/>
              </a:rPr>
              <a:t>Pojektion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x Kreuzprodukt</a:t>
            </a:r>
          </a:p>
          <a:p>
            <a:r>
              <a:rPr lang="de-DE" sz="1800" b="1" dirty="0">
                <a:sym typeface="Symbol" pitchFamily="18" charset="2"/>
              </a:rPr>
              <a:t>⋈</a:t>
            </a:r>
            <a:r>
              <a:rPr lang="de-DE" dirty="0" err="1">
                <a:sym typeface="Symbol" pitchFamily="18" charset="2"/>
              </a:rPr>
              <a:t>Join</a:t>
            </a:r>
            <a:r>
              <a:rPr lang="de-DE" dirty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(Verbund)</a:t>
            </a:r>
          </a:p>
          <a:p>
            <a:r>
              <a:rPr lang="de-DE" dirty="0" smtClean="0">
                <a:sym typeface="Symbol" pitchFamily="18" charset="2"/>
              </a:rPr>
              <a:t> Umbenennung</a:t>
            </a:r>
          </a:p>
          <a:p>
            <a:r>
              <a:rPr lang="de-DE" dirty="0" smtClean="0">
                <a:sym typeface="Symbol" pitchFamily="18" charset="2"/>
              </a:rPr>
              <a:t> Mengendifferenz</a:t>
            </a:r>
          </a:p>
          <a:p>
            <a:r>
              <a:rPr lang="de-DE" dirty="0" smtClean="0">
                <a:sym typeface="Symbol" pitchFamily="18" charset="2"/>
              </a:rPr>
              <a:t> Division</a:t>
            </a:r>
          </a:p>
          <a:p>
            <a:r>
              <a:rPr lang="de-DE" dirty="0" smtClean="0">
                <a:sym typeface="Symbol" pitchFamily="18" charset="2"/>
              </a:rPr>
              <a:t> Vereinigung</a:t>
            </a:r>
          </a:p>
          <a:p>
            <a:r>
              <a:rPr lang="de-DE" dirty="0" smtClean="0">
                <a:sym typeface="Symbol" pitchFamily="18" charset="2"/>
              </a:rPr>
              <a:t> Mengendurchschnitt</a:t>
            </a:r>
          </a:p>
          <a:p>
            <a:r>
              <a:rPr lang="de-DE" dirty="0" smtClean="0">
                <a:sym typeface="Symbol" pitchFamily="18" charset="2"/>
              </a:rPr>
              <a:t>⋉  Semi-</a:t>
            </a:r>
            <a:r>
              <a:rPr lang="de-DE" dirty="0" err="1" smtClean="0">
                <a:sym typeface="Symbol" pitchFamily="18" charset="2"/>
              </a:rPr>
              <a:t>Join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(linkes Argument wird gefiltert</a:t>
            </a:r>
            <a:r>
              <a:rPr lang="de-DE" dirty="0" smtClean="0">
                <a:sym typeface="Symbol" pitchFamily="18" charset="2"/>
              </a:rPr>
              <a:t>)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⋊  Semi-</a:t>
            </a:r>
            <a:r>
              <a:rPr lang="de-DE" dirty="0" err="1" smtClean="0">
                <a:sym typeface="Symbol" pitchFamily="18" charset="2"/>
              </a:rPr>
              <a:t>Join</a:t>
            </a:r>
            <a:r>
              <a:rPr lang="de-DE" dirty="0" smtClean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(rechtes Argument wird </a:t>
            </a:r>
            <a:r>
              <a:rPr lang="de-DE" dirty="0" smtClean="0">
                <a:sym typeface="Symbol" pitchFamily="18" charset="2"/>
              </a:rPr>
              <a:t>gefiltert)</a:t>
            </a:r>
          </a:p>
          <a:p>
            <a:r>
              <a:rPr lang="de-DE" dirty="0" smtClean="0">
                <a:sym typeface="Symbol" pitchFamily="18" charset="2"/>
              </a:rPr>
              <a:t>⟕ linker </a:t>
            </a:r>
            <a:r>
              <a:rPr lang="de-DE" dirty="0" smtClean="0">
                <a:sym typeface="Symbol" pitchFamily="18" charset="2"/>
              </a:rPr>
              <a:t>äußerer </a:t>
            </a:r>
            <a:r>
              <a:rPr lang="de-DE" dirty="0" err="1" smtClean="0">
                <a:sym typeface="Symbol" pitchFamily="18" charset="2"/>
              </a:rPr>
              <a:t>Join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⟖ rechter </a:t>
            </a:r>
            <a:r>
              <a:rPr lang="de-DE" dirty="0" smtClean="0">
                <a:sym typeface="Symbol" pitchFamily="18" charset="2"/>
              </a:rPr>
              <a:t>äußerer </a:t>
            </a:r>
            <a:r>
              <a:rPr lang="de-DE" dirty="0" err="1" smtClean="0">
                <a:sym typeface="Symbol" pitchFamily="18" charset="2"/>
              </a:rPr>
              <a:t>Join</a:t>
            </a: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⟗ (</a:t>
            </a:r>
            <a:r>
              <a:rPr lang="de-DE" dirty="0" smtClean="0">
                <a:sym typeface="Symbol" pitchFamily="18" charset="2"/>
              </a:rPr>
              <a:t>voller) äußerer </a:t>
            </a:r>
            <a:r>
              <a:rPr lang="de-DE" dirty="0" err="1">
                <a:sym typeface="Symbol" pitchFamily="18" charset="2"/>
              </a:rPr>
              <a:t>Join</a:t>
            </a:r>
            <a:endParaRPr lang="de-DE" dirty="0">
              <a:sym typeface="Symbol" pitchFamily="18" charset="2"/>
            </a:endParaRPr>
          </a:p>
          <a:p>
            <a:endParaRPr lang="de-DE" dirty="0" smtClean="0">
              <a:sym typeface="Symbol" pitchFamily="18" charset="2"/>
            </a:endParaRPr>
          </a:p>
          <a:p>
            <a:endParaRPr lang="de-DE" dirty="0" smtClean="0">
              <a:sym typeface="Symbol" pitchFamily="18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758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Die relationalen Algebra-Operatoren</a:t>
            </a:r>
          </a:p>
        </p:txBody>
      </p:sp>
      <p:graphicFrame>
        <p:nvGraphicFramePr>
          <p:cNvPr id="104548" name="Group 100"/>
          <p:cNvGraphicFramePr>
            <a:graphicFrameLocks noGrp="1"/>
          </p:cNvGraphicFramePr>
          <p:nvPr/>
        </p:nvGraphicFramePr>
        <p:xfrm>
          <a:off x="3886200" y="1257300"/>
          <a:ext cx="3257550" cy="1346454"/>
        </p:xfrm>
        <a:graphic>
          <a:graphicData uri="http://schemas.openxmlformats.org/drawingml/2006/table">
            <a:tbl>
              <a:tblPr/>
              <a:tblGrid>
                <a:gridCol w="803672"/>
                <a:gridCol w="1187053"/>
                <a:gridCol w="1266825"/>
              </a:tblGrid>
              <a:tr h="40005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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Semester &gt; 10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 (Studenten)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3" name="Text Box 52"/>
          <p:cNvSpPr txBox="1">
            <a:spLocks noChangeArrowheads="1"/>
          </p:cNvSpPr>
          <p:nvPr/>
        </p:nvSpPr>
        <p:spPr bwMode="auto">
          <a:xfrm>
            <a:off x="4216004" y="858441"/>
            <a:ext cx="262296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de-DE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</a:t>
            </a:r>
            <a:r>
              <a:rPr kumimoji="1" lang="de-DE" baseline="-2500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Semester &gt; 10</a:t>
            </a:r>
            <a:r>
              <a:rPr kumimoji="1" lang="de-DE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 (Studenten)</a:t>
            </a:r>
          </a:p>
        </p:txBody>
      </p:sp>
      <p:sp>
        <p:nvSpPr>
          <p:cNvPr id="40984" name="Text Box 53"/>
          <p:cNvSpPr txBox="1">
            <a:spLocks noChangeArrowheads="1"/>
          </p:cNvSpPr>
          <p:nvPr/>
        </p:nvSpPr>
        <p:spPr bwMode="auto">
          <a:xfrm>
            <a:off x="1927623" y="1162050"/>
            <a:ext cx="1289135" cy="415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100"/>
              <a:t>Selektion</a:t>
            </a:r>
          </a:p>
        </p:txBody>
      </p:sp>
      <p:graphicFrame>
        <p:nvGraphicFramePr>
          <p:cNvPr id="104544" name="Group 96"/>
          <p:cNvGraphicFramePr>
            <a:graphicFrameLocks noGrp="1"/>
          </p:cNvGraphicFramePr>
          <p:nvPr/>
        </p:nvGraphicFramePr>
        <p:xfrm>
          <a:off x="4057650" y="3584972"/>
          <a:ext cx="2743200" cy="1447038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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Rang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(Professoren)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5" name="Text Box 97"/>
          <p:cNvSpPr txBox="1">
            <a:spLocks noChangeArrowheads="1"/>
          </p:cNvSpPr>
          <p:nvPr/>
        </p:nvSpPr>
        <p:spPr bwMode="auto">
          <a:xfrm>
            <a:off x="5074444" y="3115866"/>
            <a:ext cx="18473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0996" name="Text Box 98"/>
          <p:cNvSpPr txBox="1">
            <a:spLocks noChangeArrowheads="1"/>
          </p:cNvSpPr>
          <p:nvPr/>
        </p:nvSpPr>
        <p:spPr bwMode="auto">
          <a:xfrm>
            <a:off x="4442223" y="3112294"/>
            <a:ext cx="207595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de-DE">
                <a:latin typeface="Tahoma" pitchFamily="34" charset="0"/>
                <a:sym typeface="Symbol" pitchFamily="18" charset="2"/>
              </a:rPr>
              <a:t></a:t>
            </a:r>
            <a:r>
              <a:rPr kumimoji="1" lang="de-DE" baseline="-25000">
                <a:latin typeface="Tahoma" pitchFamily="34" charset="0"/>
                <a:sym typeface="Symbol" pitchFamily="18" charset="2"/>
              </a:rPr>
              <a:t>Rang</a:t>
            </a:r>
            <a:r>
              <a:rPr kumimoji="1" lang="de-DE">
                <a:latin typeface="Tahoma" pitchFamily="34" charset="0"/>
                <a:sym typeface="Symbol" pitchFamily="18" charset="2"/>
              </a:rPr>
              <a:t>(Professoren)</a:t>
            </a:r>
          </a:p>
        </p:txBody>
      </p:sp>
      <p:sp>
        <p:nvSpPr>
          <p:cNvPr id="40997" name="Text Box 99"/>
          <p:cNvSpPr txBox="1">
            <a:spLocks noChangeArrowheads="1"/>
          </p:cNvSpPr>
          <p:nvPr/>
        </p:nvSpPr>
        <p:spPr bwMode="auto">
          <a:xfrm>
            <a:off x="1862138" y="3371850"/>
            <a:ext cx="1454244" cy="415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100"/>
              <a:t>Projektion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Die relationalen Algebra-Operatoren</a:t>
            </a:r>
          </a:p>
        </p:txBody>
      </p:sp>
      <p:graphicFrame>
        <p:nvGraphicFramePr>
          <p:cNvPr id="106458" name="Group 986"/>
          <p:cNvGraphicFramePr>
            <a:graphicFrameLocks noGrp="1"/>
          </p:cNvGraphicFramePr>
          <p:nvPr/>
        </p:nvGraphicFramePr>
        <p:xfrm>
          <a:off x="1657350" y="1371600"/>
          <a:ext cx="6057901" cy="2208276"/>
        </p:xfrm>
        <a:graphic>
          <a:graphicData uri="http://schemas.openxmlformats.org/drawingml/2006/table">
            <a:tbl>
              <a:tblPr/>
              <a:tblGrid>
                <a:gridCol w="1428750"/>
                <a:gridCol w="1143000"/>
                <a:gridCol w="759619"/>
                <a:gridCol w="833438"/>
                <a:gridCol w="946547"/>
                <a:gridCol w="946547"/>
              </a:tblGrid>
              <a:tr h="31546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41" name="Text Box 616"/>
          <p:cNvSpPr txBox="1">
            <a:spLocks noChangeArrowheads="1"/>
          </p:cNvSpPr>
          <p:nvPr/>
        </p:nvSpPr>
        <p:spPr bwMode="auto">
          <a:xfrm>
            <a:off x="1129903" y="857250"/>
            <a:ext cx="23647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Kartesisches Produkt</a:t>
            </a:r>
          </a:p>
        </p:txBody>
      </p:sp>
      <p:sp>
        <p:nvSpPr>
          <p:cNvPr id="42042" name="Text Box 617"/>
          <p:cNvSpPr txBox="1">
            <a:spLocks noChangeArrowheads="1"/>
          </p:cNvSpPr>
          <p:nvPr/>
        </p:nvSpPr>
        <p:spPr bwMode="auto">
          <a:xfrm>
            <a:off x="4017169" y="1022747"/>
            <a:ext cx="2383631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2043" name="Text Box 618"/>
          <p:cNvSpPr txBox="1">
            <a:spLocks noChangeArrowheads="1"/>
          </p:cNvSpPr>
          <p:nvPr/>
        </p:nvSpPr>
        <p:spPr bwMode="auto">
          <a:xfrm>
            <a:off x="3688557" y="914400"/>
            <a:ext cx="2262158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Professoren x hören</a:t>
            </a:r>
          </a:p>
        </p:txBody>
      </p:sp>
      <p:sp>
        <p:nvSpPr>
          <p:cNvPr id="42044" name="Text Box 619"/>
          <p:cNvSpPr txBox="1">
            <a:spLocks noChangeArrowheads="1"/>
          </p:cNvSpPr>
          <p:nvPr/>
        </p:nvSpPr>
        <p:spPr bwMode="auto">
          <a:xfrm>
            <a:off x="1371600" y="3771901"/>
            <a:ext cx="520065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 Problem: riesige Zwischenergebnisse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 Beispiel: (Professoren x hören)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 "bessere" Operation: Join (siehe unten)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Die relationalen Algebra-Operatoren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de-DE" dirty="0" smtClean="0"/>
              <a:t>Umbenennung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  <a:p>
            <a:r>
              <a:rPr lang="de-DE" dirty="0" smtClean="0"/>
              <a:t>Umbenennung von Relationen</a:t>
            </a:r>
          </a:p>
          <a:p>
            <a:r>
              <a:rPr lang="de-DE" dirty="0" smtClean="0"/>
              <a:t>Beispiel: Ermittlung indirekter Vorgänger 2. Stufe der Vorlesung 5216</a:t>
            </a:r>
          </a:p>
          <a:p>
            <a:endParaRPr lang="de-DE" dirty="0" smtClean="0"/>
          </a:p>
          <a:p>
            <a:pPr>
              <a:buFont typeface="Webdings" pitchFamily="18" charset="2"/>
              <a:buNone/>
            </a:pPr>
            <a:r>
              <a:rPr lang="de-DE" dirty="0" smtClean="0"/>
              <a:t>	</a:t>
            </a:r>
            <a:r>
              <a:rPr lang="de-DE" dirty="0" smtClean="0">
                <a:sym typeface="Symbol" pitchFamily="18" charset="2"/>
              </a:rPr>
              <a:t></a:t>
            </a:r>
            <a:r>
              <a:rPr lang="de-DE" baseline="-25000" dirty="0" smtClean="0">
                <a:sym typeface="Symbol" pitchFamily="18" charset="2"/>
              </a:rPr>
              <a:t>V1. Vorgänger(</a:t>
            </a:r>
            <a:r>
              <a:rPr lang="de-DE" dirty="0" smtClean="0">
                <a:sym typeface="Symbol" pitchFamily="18" charset="2"/>
              </a:rPr>
              <a:t></a:t>
            </a:r>
            <a:r>
              <a:rPr lang="de-DE" baseline="-25000" dirty="0" smtClean="0">
                <a:sym typeface="Symbol" pitchFamily="18" charset="2"/>
              </a:rPr>
              <a:t>V2. Nachfolger=5216  V1.Nachfolger = V2.Vorgänger</a:t>
            </a:r>
          </a:p>
          <a:p>
            <a:pPr>
              <a:buFont typeface="Webdings" pitchFamily="18" charset="2"/>
              <a:buNone/>
            </a:pPr>
            <a:r>
              <a:rPr lang="de-DE" baseline="-25000" dirty="0" smtClean="0">
                <a:sym typeface="Symbol" pitchFamily="18" charset="2"/>
              </a:rPr>
              <a:t>				</a:t>
            </a:r>
            <a:r>
              <a:rPr lang="de-DE" dirty="0" smtClean="0">
                <a:sym typeface="Symbol" pitchFamily="18" charset="2"/>
              </a:rPr>
              <a:t>(</a:t>
            </a:r>
            <a:r>
              <a:rPr lang="de-DE" baseline="-25000" dirty="0" smtClean="0">
                <a:sym typeface="Symbol" pitchFamily="18" charset="2"/>
              </a:rPr>
              <a:t>V1</a:t>
            </a:r>
            <a:r>
              <a:rPr lang="de-DE" dirty="0" smtClean="0">
                <a:sym typeface="Symbol" pitchFamily="18" charset="2"/>
              </a:rPr>
              <a:t> (voraussetzen) x </a:t>
            </a:r>
            <a:r>
              <a:rPr lang="de-DE" baseline="-25000" dirty="0" smtClean="0">
                <a:sym typeface="Symbol" pitchFamily="18" charset="2"/>
              </a:rPr>
              <a:t>V2 </a:t>
            </a:r>
            <a:r>
              <a:rPr lang="de-DE" dirty="0" smtClean="0">
                <a:sym typeface="Symbol" pitchFamily="18" charset="2"/>
              </a:rPr>
              <a:t>(voraussetzen)))</a:t>
            </a:r>
          </a:p>
          <a:p>
            <a:pPr>
              <a:buFont typeface="Webdings" pitchFamily="18" charset="2"/>
              <a:buNone/>
            </a:pPr>
            <a:endParaRPr lang="de-DE" dirty="0" smtClean="0">
              <a:sym typeface="Symbol" pitchFamily="18" charset="2"/>
            </a:endParaRPr>
          </a:p>
          <a:p>
            <a:r>
              <a:rPr lang="de-DE" dirty="0" smtClean="0"/>
              <a:t>Umbenennung von Attributen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		 	</a:t>
            </a:r>
            <a:r>
              <a:rPr lang="de-DE" dirty="0" smtClean="0">
                <a:sym typeface="Symbol" pitchFamily="18" charset="2"/>
              </a:rPr>
              <a:t></a:t>
            </a:r>
            <a:r>
              <a:rPr lang="de-DE" baseline="-25000" dirty="0" smtClean="0">
                <a:sym typeface="Symbol" pitchFamily="18" charset="2"/>
              </a:rPr>
              <a:t>Voraussetzung  Vorgänger </a:t>
            </a:r>
            <a:r>
              <a:rPr lang="de-DE" dirty="0" smtClean="0">
                <a:sym typeface="Symbol" pitchFamily="18" charset="2"/>
              </a:rPr>
              <a:t>(voraussetzen)</a:t>
            </a:r>
            <a:endParaRPr lang="de-DE" baseline="-25000" dirty="0" smtClean="0">
              <a:sym typeface="Symbol" pitchFamily="18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709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Formale Definition der Algebra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14350"/>
            <a:ext cx="6858000" cy="422910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de-DE" smtClean="0"/>
          </a:p>
          <a:p>
            <a:pPr>
              <a:lnSpc>
                <a:spcPct val="110000"/>
              </a:lnSpc>
              <a:buFont typeface="Webdings" pitchFamily="18" charset="2"/>
              <a:buNone/>
            </a:pPr>
            <a:r>
              <a:rPr lang="de-DE" smtClean="0"/>
              <a:t>Basisausdrücke</a:t>
            </a:r>
          </a:p>
          <a:p>
            <a:pPr>
              <a:lnSpc>
                <a:spcPct val="110000"/>
              </a:lnSpc>
            </a:pPr>
            <a:r>
              <a:rPr lang="de-DE" smtClean="0"/>
              <a:t>Relation der Datenbank oder</a:t>
            </a:r>
          </a:p>
          <a:p>
            <a:pPr>
              <a:lnSpc>
                <a:spcPct val="110000"/>
              </a:lnSpc>
            </a:pPr>
            <a:r>
              <a:rPr lang="de-DE" smtClean="0"/>
              <a:t>konstante Relationen</a:t>
            </a:r>
          </a:p>
          <a:p>
            <a:pPr>
              <a:lnSpc>
                <a:spcPct val="110000"/>
              </a:lnSpc>
            </a:pPr>
            <a:endParaRPr lang="de-DE" smtClean="0"/>
          </a:p>
          <a:p>
            <a:pPr>
              <a:lnSpc>
                <a:spcPct val="110000"/>
              </a:lnSpc>
              <a:buFont typeface="Webdings" pitchFamily="18" charset="2"/>
              <a:buNone/>
            </a:pPr>
            <a:r>
              <a:rPr lang="de-DE" smtClean="0"/>
              <a:t>Operationen</a:t>
            </a:r>
          </a:p>
          <a:p>
            <a:pPr>
              <a:lnSpc>
                <a:spcPct val="110000"/>
              </a:lnSpc>
            </a:pPr>
            <a:r>
              <a:rPr lang="de-DE" smtClean="0"/>
              <a:t>Selektion: </a:t>
            </a:r>
            <a:r>
              <a:rPr lang="de-DE" smtClean="0">
                <a:sym typeface="Symbol" pitchFamily="18" charset="2"/>
              </a:rPr>
              <a:t></a:t>
            </a:r>
            <a:r>
              <a:rPr lang="de-DE" baseline="-25000" smtClean="0">
                <a:sym typeface="Symbol" pitchFamily="18" charset="2"/>
              </a:rPr>
              <a:t>p</a:t>
            </a:r>
            <a:r>
              <a:rPr lang="de-DE" smtClean="0">
                <a:sym typeface="Symbol" pitchFamily="18" charset="2"/>
              </a:rPr>
              <a:t> 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Projektion: </a:t>
            </a:r>
            <a:r>
              <a:rPr lang="de-DE" baseline="-25000" smtClean="0">
                <a:sym typeface="Symbol" pitchFamily="18" charset="2"/>
              </a:rPr>
              <a:t>S</a:t>
            </a:r>
            <a:r>
              <a:rPr lang="de-DE" smtClean="0">
                <a:sym typeface="Symbol" pitchFamily="18" charset="2"/>
              </a:rPr>
              <a:t> 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Kartesisches Produkt: 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 x E</a:t>
            </a:r>
            <a:r>
              <a:rPr lang="de-DE" baseline="-25000" smtClean="0">
                <a:sym typeface="Symbol" pitchFamily="18" charset="2"/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Umbenennung: </a:t>
            </a:r>
            <a:r>
              <a:rPr lang="de-DE" baseline="-25000" smtClean="0">
                <a:sym typeface="Symbol" pitchFamily="18" charset="2"/>
              </a:rPr>
              <a:t>V </a:t>
            </a:r>
            <a:r>
              <a:rPr lang="de-DE" smtClean="0">
                <a:sym typeface="Symbol" pitchFamily="18" charset="2"/>
              </a:rPr>
              <a:t>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), </a:t>
            </a:r>
            <a:r>
              <a:rPr lang="de-DE" baseline="-25000" smtClean="0">
                <a:sym typeface="Symbol" pitchFamily="18" charset="2"/>
              </a:rPr>
              <a:t>A  B </a:t>
            </a:r>
            <a:r>
              <a:rPr lang="de-DE" smtClean="0">
                <a:sym typeface="Symbol" pitchFamily="18" charset="2"/>
              </a:rPr>
              <a:t>(E</a:t>
            </a:r>
            <a:r>
              <a:rPr lang="de-DE" baseline="-25000" smtClean="0">
                <a:sym typeface="Symbol" pitchFamily="18" charset="2"/>
              </a:rPr>
              <a:t>1</a:t>
            </a:r>
            <a:r>
              <a:rPr lang="de-DE" smtClean="0">
                <a:sym typeface="Symbol" pitchFamily="18" charset="2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Vereinigung: E</a:t>
            </a:r>
            <a:r>
              <a:rPr lang="de-DE" baseline="-25000" smtClean="0">
                <a:sym typeface="Symbol" pitchFamily="18" charset="2"/>
              </a:rPr>
              <a:t>1</a:t>
            </a:r>
            <a:r>
              <a:rPr lang="de-DE" smtClean="0">
                <a:sym typeface="Symbol" pitchFamily="18" charset="2"/>
              </a:rPr>
              <a:t>  E</a:t>
            </a:r>
            <a:r>
              <a:rPr lang="de-DE" baseline="-25000" smtClean="0">
                <a:sym typeface="Symbol" pitchFamily="18" charset="2"/>
              </a:rPr>
              <a:t>2</a:t>
            </a:r>
            <a:r>
              <a:rPr lang="de-DE" smtClean="0">
                <a:sym typeface="Symbol" pitchFamily="18" charset="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smtClean="0">
                <a:sym typeface="Symbol" pitchFamily="18" charset="2"/>
              </a:rPr>
              <a:t>Differenz: E</a:t>
            </a:r>
            <a:r>
              <a:rPr lang="de-DE" baseline="-25000" smtClean="0">
                <a:sym typeface="Symbol" pitchFamily="18" charset="2"/>
              </a:rPr>
              <a:t>1</a:t>
            </a:r>
            <a:r>
              <a:rPr lang="de-DE" smtClean="0">
                <a:sym typeface="Symbol" pitchFamily="18" charset="2"/>
              </a:rPr>
              <a:t>- E</a:t>
            </a:r>
            <a:r>
              <a:rPr lang="de-DE" baseline="-25000" smtClean="0">
                <a:sym typeface="Symbol" pitchFamily="18" charset="2"/>
              </a:rPr>
              <a:t>2</a:t>
            </a:r>
            <a:r>
              <a:rPr lang="de-DE" smtClean="0">
                <a:sym typeface="Symbol" pitchFamily="18" charset="2"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227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857250"/>
          </a:xfrm>
        </p:spPr>
        <p:txBody>
          <a:bodyPr/>
          <a:lstStyle/>
          <a:p>
            <a:pPr algn="ctr"/>
            <a:r>
              <a:rPr lang="de-DE" dirty="0" smtClean="0"/>
              <a:t>Der natürliche Verbund (</a:t>
            </a:r>
            <a:r>
              <a:rPr lang="de-DE" dirty="0" err="1" smtClean="0"/>
              <a:t>Join</a:t>
            </a:r>
            <a:r>
              <a:rPr lang="de-DE" dirty="0" smtClean="0"/>
              <a:t>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428750" y="685801"/>
            <a:ext cx="37719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Gegeben seien: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R(A</a:t>
            </a:r>
            <a:r>
              <a:rPr lang="de-DE" baseline="-25000"/>
              <a:t>1</a:t>
            </a:r>
            <a:r>
              <a:rPr lang="de-DE"/>
              <a:t>,..., A</a:t>
            </a:r>
            <a:r>
              <a:rPr lang="de-DE" baseline="-25000"/>
              <a:t>m</a:t>
            </a:r>
            <a:r>
              <a:rPr lang="de-DE"/>
              <a:t>, B</a:t>
            </a:r>
            <a:r>
              <a:rPr lang="de-DE" baseline="-25000"/>
              <a:t>1</a:t>
            </a:r>
            <a:r>
              <a:rPr lang="de-DE"/>
              <a:t>,..., B</a:t>
            </a:r>
            <a:r>
              <a:rPr lang="de-DE" baseline="-25000"/>
              <a:t>k</a:t>
            </a:r>
            <a:r>
              <a:rPr lang="de-DE"/>
              <a:t>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/>
              <a:t>S(B</a:t>
            </a:r>
            <a:r>
              <a:rPr lang="de-DE" baseline="-25000"/>
              <a:t>1</a:t>
            </a:r>
            <a:r>
              <a:rPr lang="de-DE"/>
              <a:t>,..., B</a:t>
            </a:r>
            <a:r>
              <a:rPr lang="de-DE" baseline="-25000"/>
              <a:t>k</a:t>
            </a:r>
            <a:r>
              <a:rPr lang="de-DE"/>
              <a:t>, C</a:t>
            </a:r>
            <a:r>
              <a:rPr lang="de-DE" baseline="-25000"/>
              <a:t>1</a:t>
            </a:r>
            <a:r>
              <a:rPr lang="de-DE"/>
              <a:t>,..., C</a:t>
            </a:r>
            <a:r>
              <a:rPr lang="de-DE" baseline="-25000"/>
              <a:t>n</a:t>
            </a:r>
            <a:r>
              <a:rPr lang="de-DE"/>
              <a:t>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0" y="2139554"/>
            <a:ext cx="6723460" cy="369332"/>
          </a:xfrm>
          <a:prstGeom prst="rect">
            <a:avLst/>
          </a:prstGeom>
          <a:solidFill>
            <a:srgbClr val="99FF9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R </a:t>
            </a:r>
            <a:r>
              <a:rPr lang="de-DE" b="1" dirty="0" smtClean="0"/>
              <a:t>⋈</a:t>
            </a:r>
            <a:r>
              <a:rPr lang="de-DE" dirty="0" smtClean="0"/>
              <a:t> S </a:t>
            </a:r>
            <a:r>
              <a:rPr lang="de-DE" dirty="0"/>
              <a:t>= </a:t>
            </a:r>
            <a:r>
              <a:rPr lang="de-DE" dirty="0">
                <a:sym typeface="Symbol" pitchFamily="18" charset="2"/>
              </a:rPr>
              <a:t></a:t>
            </a:r>
            <a:r>
              <a:rPr lang="de-DE" baseline="-25000" dirty="0"/>
              <a:t>A1,..., Am, R.B1,..., </a:t>
            </a:r>
            <a:r>
              <a:rPr lang="de-DE" baseline="-25000" dirty="0" err="1"/>
              <a:t>R.Bk</a:t>
            </a:r>
            <a:r>
              <a:rPr lang="de-DE" baseline="-25000" dirty="0"/>
              <a:t>, C1,..., </a:t>
            </a:r>
            <a:r>
              <a:rPr lang="de-DE" baseline="-25000" dirty="0" err="1"/>
              <a:t>Cn</a:t>
            </a:r>
            <a:r>
              <a:rPr lang="de-DE" dirty="0"/>
              <a:t>(</a:t>
            </a:r>
            <a:r>
              <a:rPr lang="de-DE" dirty="0">
                <a:sym typeface="Symbol" pitchFamily="18" charset="2"/>
              </a:rPr>
              <a:t></a:t>
            </a:r>
            <a:r>
              <a:rPr lang="de-DE" baseline="-25000" dirty="0"/>
              <a:t>R.B1=S. B1  </a:t>
            </a:r>
            <a:r>
              <a:rPr lang="de-DE" baseline="-25000" dirty="0">
                <a:sym typeface="Symbol" pitchFamily="18" charset="2"/>
              </a:rPr>
              <a:t>... </a:t>
            </a:r>
            <a:r>
              <a:rPr lang="de-DE" baseline="-25000" dirty="0" err="1">
                <a:sym typeface="Symbol" pitchFamily="18" charset="2"/>
              </a:rPr>
              <a:t>R.</a:t>
            </a:r>
            <a:r>
              <a:rPr lang="de-DE" baseline="-25000" dirty="0" err="1"/>
              <a:t>Bk</a:t>
            </a:r>
            <a:r>
              <a:rPr lang="de-DE" baseline="-25000" dirty="0">
                <a:sym typeface="Symbol" pitchFamily="18" charset="2"/>
              </a:rPr>
              <a:t> = </a:t>
            </a:r>
            <a:r>
              <a:rPr lang="de-DE" baseline="-25000" dirty="0" err="1">
                <a:sym typeface="Symbol" pitchFamily="18" charset="2"/>
              </a:rPr>
              <a:t>S.</a:t>
            </a:r>
            <a:r>
              <a:rPr lang="de-DE" baseline="-25000" dirty="0" err="1"/>
              <a:t>Bk</a:t>
            </a:r>
            <a:r>
              <a:rPr lang="de-DE" dirty="0"/>
              <a:t>(</a:t>
            </a:r>
            <a:r>
              <a:rPr lang="de-DE" dirty="0" err="1"/>
              <a:t>RxS</a:t>
            </a:r>
            <a:r>
              <a:rPr lang="de-DE" dirty="0"/>
              <a:t>))</a:t>
            </a:r>
          </a:p>
        </p:txBody>
      </p:sp>
      <p:graphicFrame>
        <p:nvGraphicFramePr>
          <p:cNvPr id="109116" name="Group 5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173945"/>
              </p:ext>
            </p:extLst>
          </p:nvPr>
        </p:nvGraphicFramePr>
        <p:xfrm>
          <a:off x="1943100" y="3228975"/>
          <a:ext cx="5543552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85775"/>
                <a:gridCol w="485775"/>
                <a:gridCol w="485775"/>
                <a:gridCol w="485775"/>
                <a:gridCol w="442913"/>
                <a:gridCol w="442913"/>
                <a:gridCol w="442913"/>
                <a:gridCol w="442913"/>
              </a:tblGrid>
              <a:tr h="315468"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R⋈S</a:t>
                      </a:r>
                      <a:endParaRPr kumimoji="1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 S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 S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 </a:t>
                      </a: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 R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8" name="Line 163"/>
          <p:cNvSpPr>
            <a:spLocks noChangeShapeType="1"/>
          </p:cNvSpPr>
          <p:nvPr/>
        </p:nvSpPr>
        <p:spPr bwMode="auto">
          <a:xfrm>
            <a:off x="21717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09" name="Line 164"/>
          <p:cNvSpPr>
            <a:spLocks noChangeShapeType="1"/>
          </p:cNvSpPr>
          <p:nvPr/>
        </p:nvSpPr>
        <p:spPr bwMode="auto">
          <a:xfrm>
            <a:off x="26289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0" name="Line 165"/>
          <p:cNvSpPr>
            <a:spLocks noChangeShapeType="1"/>
          </p:cNvSpPr>
          <p:nvPr/>
        </p:nvSpPr>
        <p:spPr bwMode="auto">
          <a:xfrm>
            <a:off x="30861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1" name="Line 166"/>
          <p:cNvSpPr>
            <a:spLocks noChangeShapeType="1"/>
          </p:cNvSpPr>
          <p:nvPr/>
        </p:nvSpPr>
        <p:spPr bwMode="auto">
          <a:xfrm>
            <a:off x="35433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2" name="Line 167"/>
          <p:cNvSpPr>
            <a:spLocks noChangeShapeType="1"/>
          </p:cNvSpPr>
          <p:nvPr/>
        </p:nvSpPr>
        <p:spPr bwMode="auto">
          <a:xfrm>
            <a:off x="40005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3" name="Line 168"/>
          <p:cNvSpPr>
            <a:spLocks noChangeShapeType="1"/>
          </p:cNvSpPr>
          <p:nvPr/>
        </p:nvSpPr>
        <p:spPr bwMode="auto">
          <a:xfrm>
            <a:off x="451485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4" name="Line 169"/>
          <p:cNvSpPr>
            <a:spLocks noChangeShapeType="1"/>
          </p:cNvSpPr>
          <p:nvPr/>
        </p:nvSpPr>
        <p:spPr bwMode="auto">
          <a:xfrm>
            <a:off x="497205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5" name="Line 170"/>
          <p:cNvSpPr>
            <a:spLocks noChangeShapeType="1"/>
          </p:cNvSpPr>
          <p:nvPr/>
        </p:nvSpPr>
        <p:spPr bwMode="auto">
          <a:xfrm>
            <a:off x="542925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6" name="Line 171"/>
          <p:cNvSpPr>
            <a:spLocks noChangeShapeType="1"/>
          </p:cNvSpPr>
          <p:nvPr/>
        </p:nvSpPr>
        <p:spPr bwMode="auto">
          <a:xfrm>
            <a:off x="59436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7" name="Line 172"/>
          <p:cNvSpPr>
            <a:spLocks noChangeShapeType="1"/>
          </p:cNvSpPr>
          <p:nvPr/>
        </p:nvSpPr>
        <p:spPr bwMode="auto">
          <a:xfrm>
            <a:off x="640080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8" name="Line 173"/>
          <p:cNvSpPr>
            <a:spLocks noChangeShapeType="1"/>
          </p:cNvSpPr>
          <p:nvPr/>
        </p:nvSpPr>
        <p:spPr bwMode="auto">
          <a:xfrm>
            <a:off x="680085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119" name="Line 174"/>
          <p:cNvSpPr>
            <a:spLocks noChangeShapeType="1"/>
          </p:cNvSpPr>
          <p:nvPr/>
        </p:nvSpPr>
        <p:spPr bwMode="auto">
          <a:xfrm>
            <a:off x="7258050" y="422910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99208"/>
            <a:ext cx="6858000" cy="857250"/>
          </a:xfrm>
        </p:spPr>
        <p:txBody>
          <a:bodyPr/>
          <a:lstStyle/>
          <a:p>
            <a:pPr algn="ctr"/>
            <a:r>
              <a:rPr lang="de-DE" smtClean="0"/>
              <a:t>Drei-Wege-</a:t>
            </a:r>
            <a:r>
              <a:rPr lang="de-DE" dirty="0" err="1" smtClean="0"/>
              <a:t>Join</a:t>
            </a:r>
            <a:endParaRPr lang="de-DE" dirty="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457450" y="1428750"/>
            <a:ext cx="4057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(</a:t>
            </a:r>
            <a:r>
              <a:rPr lang="de-DE" dirty="0" smtClean="0"/>
              <a:t>Studenten ⋈ hören</a:t>
            </a:r>
            <a:r>
              <a:rPr lang="de-DE" dirty="0"/>
              <a:t>) </a:t>
            </a:r>
            <a:r>
              <a:rPr lang="de-DE" dirty="0" smtClean="0"/>
              <a:t>⋈ Vorlesungen </a:t>
            </a:r>
            <a:endParaRPr lang="de-DE" dirty="0"/>
          </a:p>
        </p:txBody>
      </p:sp>
      <p:graphicFrame>
        <p:nvGraphicFramePr>
          <p:cNvPr id="110284" name="Group 7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96377"/>
              </p:ext>
            </p:extLst>
          </p:nvPr>
        </p:nvGraphicFramePr>
        <p:xfrm>
          <a:off x="1257300" y="2057400"/>
          <a:ext cx="6629400" cy="2325293"/>
        </p:xfrm>
        <a:graphic>
          <a:graphicData uri="http://schemas.openxmlformats.org/drawingml/2006/table">
            <a:tbl>
              <a:tblPr/>
              <a:tblGrid>
                <a:gridCol w="685800"/>
                <a:gridCol w="857250"/>
                <a:gridCol w="971550"/>
                <a:gridCol w="742950"/>
                <a:gridCol w="1828800"/>
                <a:gridCol w="457200"/>
                <a:gridCol w="1085850"/>
              </a:tblGrid>
              <a:tr h="327422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lang="de-DE" sz="1600" dirty="0" smtClean="0"/>
                        <a:t>(Studenten ⋈ hören) ⋈ Vorlesungen 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298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07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4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Wissenschftstheorie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4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2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Allgemeiner Join (Theta-Join)</a:t>
            </a:r>
          </a:p>
        </p:txBody>
      </p:sp>
      <p:sp>
        <p:nvSpPr>
          <p:cNvPr id="47107" name="Rectangle 45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de-DE" dirty="0" smtClean="0"/>
              <a:t>Gegeben seien folgende Relationen(-Schemata)</a:t>
            </a:r>
          </a:p>
          <a:p>
            <a:pPr lvl="1"/>
            <a:r>
              <a:rPr kumimoji="0" lang="de-DE" dirty="0" smtClean="0"/>
              <a:t>R(A1, ..., An) und </a:t>
            </a:r>
          </a:p>
          <a:p>
            <a:pPr lvl="1"/>
            <a:r>
              <a:rPr kumimoji="0" lang="de-DE" dirty="0" smtClean="0"/>
              <a:t>S(B1, ..., </a:t>
            </a:r>
            <a:r>
              <a:rPr kumimoji="0" lang="de-DE" dirty="0" err="1" smtClean="0"/>
              <a:t>Bm</a:t>
            </a:r>
            <a:r>
              <a:rPr kumimoji="0" lang="de-DE" dirty="0" smtClean="0"/>
              <a:t>)</a:t>
            </a:r>
          </a:p>
          <a:p>
            <a:pPr>
              <a:buFont typeface="Webdings" pitchFamily="18" charset="2"/>
              <a:buNone/>
            </a:pPr>
            <a:endParaRPr lang="de-DE" dirty="0" smtClean="0"/>
          </a:p>
        </p:txBody>
      </p:sp>
      <p:graphicFrame>
        <p:nvGraphicFramePr>
          <p:cNvPr id="111050" name="Group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32616"/>
              </p:ext>
            </p:extLst>
          </p:nvPr>
        </p:nvGraphicFramePr>
        <p:xfrm>
          <a:off x="1943100" y="2914650"/>
          <a:ext cx="5543552" cy="1659636"/>
        </p:xfrm>
        <a:graphic>
          <a:graphicData uri="http://schemas.openxmlformats.org/drawingml/2006/table">
            <a:tbl>
              <a:tblPr/>
              <a:tblGrid>
                <a:gridCol w="700088"/>
                <a:gridCol w="700088"/>
                <a:gridCol w="700088"/>
                <a:gridCol w="700088"/>
                <a:gridCol w="685800"/>
                <a:gridCol w="685800"/>
                <a:gridCol w="685800"/>
                <a:gridCol w="685800"/>
              </a:tblGrid>
              <a:tr h="315468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lang="de-DE" dirty="0" smtClean="0"/>
                        <a:t>R</a:t>
                      </a:r>
                      <a:r>
                        <a:rPr kumimoji="1" lang="de-DE" dirty="0" smtClean="0">
                          <a:solidFill>
                            <a:schemeClr val="tx2"/>
                          </a:solidFill>
                        </a:rPr>
                        <a:t> ⋈</a:t>
                      </a:r>
                      <a:r>
                        <a:rPr kumimoji="1" lang="de-DE" baseline="-25000" dirty="0" smtClean="0">
                          <a:solidFill>
                            <a:schemeClr val="tx2"/>
                          </a:solidFill>
                          <a:sym typeface="Symbol" pitchFamily="18" charset="2"/>
                        </a:rPr>
                        <a:t> </a:t>
                      </a:r>
                      <a:r>
                        <a:rPr lang="de-DE" dirty="0" smtClean="0"/>
                        <a:t>S</a:t>
                      </a:r>
                      <a:endParaRPr kumimoji="1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endParaRPr kumimoji="1" lang="de-DE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3" name="Line 112"/>
          <p:cNvSpPr>
            <a:spLocks noChangeShapeType="1"/>
          </p:cNvSpPr>
          <p:nvPr/>
        </p:nvSpPr>
        <p:spPr bwMode="auto">
          <a:xfrm>
            <a:off x="228600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4" name="Line 113"/>
          <p:cNvSpPr>
            <a:spLocks noChangeShapeType="1"/>
          </p:cNvSpPr>
          <p:nvPr/>
        </p:nvSpPr>
        <p:spPr bwMode="auto">
          <a:xfrm>
            <a:off x="297180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5" name="Line 114"/>
          <p:cNvSpPr>
            <a:spLocks noChangeShapeType="1"/>
          </p:cNvSpPr>
          <p:nvPr/>
        </p:nvSpPr>
        <p:spPr bwMode="auto">
          <a:xfrm>
            <a:off x="365760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6" name="Line 115"/>
          <p:cNvSpPr>
            <a:spLocks noChangeShapeType="1"/>
          </p:cNvSpPr>
          <p:nvPr/>
        </p:nvSpPr>
        <p:spPr bwMode="auto">
          <a:xfrm>
            <a:off x="440055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7" name="Line 116"/>
          <p:cNvSpPr>
            <a:spLocks noChangeShapeType="1"/>
          </p:cNvSpPr>
          <p:nvPr/>
        </p:nvSpPr>
        <p:spPr bwMode="auto">
          <a:xfrm>
            <a:off x="502920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8" name="Line 117"/>
          <p:cNvSpPr>
            <a:spLocks noChangeShapeType="1"/>
          </p:cNvSpPr>
          <p:nvPr/>
        </p:nvSpPr>
        <p:spPr bwMode="auto">
          <a:xfrm>
            <a:off x="577215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49" name="Line 118"/>
          <p:cNvSpPr>
            <a:spLocks noChangeShapeType="1"/>
          </p:cNvSpPr>
          <p:nvPr/>
        </p:nvSpPr>
        <p:spPr bwMode="auto">
          <a:xfrm>
            <a:off x="645795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0" name="Line 119"/>
          <p:cNvSpPr>
            <a:spLocks noChangeShapeType="1"/>
          </p:cNvSpPr>
          <p:nvPr/>
        </p:nvSpPr>
        <p:spPr bwMode="auto">
          <a:xfrm>
            <a:off x="7143750" y="4286250"/>
            <a:ext cx="0" cy="171450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51" name="Text Box 460"/>
          <p:cNvSpPr txBox="1">
            <a:spLocks noChangeArrowheads="1"/>
          </p:cNvSpPr>
          <p:nvPr/>
        </p:nvSpPr>
        <p:spPr bwMode="auto">
          <a:xfrm>
            <a:off x="1143000" y="2000250"/>
            <a:ext cx="6723460" cy="369332"/>
          </a:xfrm>
          <a:prstGeom prst="rect">
            <a:avLst/>
          </a:prstGeom>
          <a:solidFill>
            <a:srgbClr val="99FF99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R</a:t>
            </a:r>
            <a:r>
              <a:rPr kumimoji="1" lang="de-DE" dirty="0">
                <a:solidFill>
                  <a:schemeClr val="tx2"/>
                </a:solidFill>
              </a:rPr>
              <a:t> ⋈</a:t>
            </a:r>
            <a:r>
              <a:rPr kumimoji="1" lang="de-DE" baseline="-25000" dirty="0">
                <a:solidFill>
                  <a:schemeClr val="tx2"/>
                </a:solidFill>
                <a:sym typeface="Symbol" pitchFamily="18" charset="2"/>
              </a:rPr>
              <a:t> </a:t>
            </a:r>
            <a:r>
              <a:rPr lang="de-DE" dirty="0" smtClean="0"/>
              <a:t>S </a:t>
            </a:r>
            <a:r>
              <a:rPr lang="de-DE" dirty="0"/>
              <a:t>= </a:t>
            </a:r>
            <a:r>
              <a:rPr lang="de-DE" dirty="0" smtClean="0">
                <a:sym typeface="Symbol" pitchFamily="18" charset="2"/>
              </a:rPr>
              <a:t></a:t>
            </a:r>
            <a:r>
              <a:rPr kumimoji="1" lang="de-DE" baseline="-25000" dirty="0">
                <a:solidFill>
                  <a:schemeClr val="tx2"/>
                </a:solidFill>
                <a:sym typeface="Symbol" pitchFamily="18" charset="2"/>
              </a:rPr>
              <a:t> </a:t>
            </a:r>
            <a:r>
              <a:rPr lang="de-DE" dirty="0" smtClean="0"/>
              <a:t>(</a:t>
            </a:r>
            <a:r>
              <a:rPr lang="de-DE" dirty="0"/>
              <a:t>R x </a:t>
            </a:r>
            <a:r>
              <a:rPr lang="de-DE" dirty="0" smtClean="0"/>
              <a:t>S)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4480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216"/>
            <a:ext cx="6858000" cy="857250"/>
          </a:xfrm>
        </p:spPr>
        <p:txBody>
          <a:bodyPr/>
          <a:lstStyle/>
          <a:p>
            <a:pPr algn="ctr"/>
            <a:r>
              <a:rPr lang="de-DE" dirty="0" smtClean="0"/>
              <a:t>Andere </a:t>
            </a:r>
            <a:r>
              <a:rPr lang="de-DE" dirty="0" err="1" smtClean="0"/>
              <a:t>Join</a:t>
            </a:r>
            <a:r>
              <a:rPr lang="de-DE" dirty="0" smtClean="0"/>
              <a:t>-Arten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14400" y="742950"/>
            <a:ext cx="2914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natürlicher Join</a:t>
            </a:r>
          </a:p>
        </p:txBody>
      </p:sp>
      <p:graphicFrame>
        <p:nvGraphicFramePr>
          <p:cNvPr id="112310" name="Group 694"/>
          <p:cNvGraphicFramePr>
            <a:graphicFrameLocks noGrp="1"/>
          </p:cNvGraphicFramePr>
          <p:nvPr/>
        </p:nvGraphicFramePr>
        <p:xfrm>
          <a:off x="1371600" y="131445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308" name="Group 692"/>
          <p:cNvGraphicFramePr>
            <a:graphicFrameLocks noGrp="1"/>
          </p:cNvGraphicFramePr>
          <p:nvPr/>
        </p:nvGraphicFramePr>
        <p:xfrm>
          <a:off x="3371850" y="131445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3" name="Text Box 139"/>
          <p:cNvSpPr txBox="1">
            <a:spLocks noChangeArrowheads="1"/>
          </p:cNvSpPr>
          <p:nvPr/>
        </p:nvSpPr>
        <p:spPr bwMode="auto">
          <a:xfrm>
            <a:off x="4800600" y="188595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graphicFrame>
        <p:nvGraphicFramePr>
          <p:cNvPr id="112309" name="Group 693"/>
          <p:cNvGraphicFramePr>
            <a:graphicFrameLocks noGrp="1"/>
          </p:cNvGraphicFramePr>
          <p:nvPr/>
        </p:nvGraphicFramePr>
        <p:xfrm>
          <a:off x="5314950" y="1514475"/>
          <a:ext cx="2514600" cy="946404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514350"/>
                <a:gridCol w="514350"/>
                <a:gridCol w="514350"/>
              </a:tblGrid>
              <a:tr h="31546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535" name="Group 919"/>
          <p:cNvGraphicFramePr>
            <a:graphicFrameLocks noGrp="1"/>
          </p:cNvGraphicFramePr>
          <p:nvPr/>
        </p:nvGraphicFramePr>
        <p:xfrm>
          <a:off x="1371600" y="35433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17" name="Text Box 203"/>
          <p:cNvSpPr txBox="1">
            <a:spLocks noChangeArrowheads="1"/>
          </p:cNvSpPr>
          <p:nvPr/>
        </p:nvSpPr>
        <p:spPr bwMode="auto">
          <a:xfrm>
            <a:off x="4800600" y="411480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48218" name="Text Box 204"/>
          <p:cNvSpPr txBox="1">
            <a:spLocks noChangeArrowheads="1"/>
          </p:cNvSpPr>
          <p:nvPr/>
        </p:nvSpPr>
        <p:spPr bwMode="auto">
          <a:xfrm>
            <a:off x="1143000" y="3028950"/>
            <a:ext cx="2914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linker äußerer Join</a:t>
            </a:r>
          </a:p>
        </p:txBody>
      </p:sp>
      <p:graphicFrame>
        <p:nvGraphicFramePr>
          <p:cNvPr id="112536" name="Group 920"/>
          <p:cNvGraphicFramePr>
            <a:graphicFrameLocks noGrp="1"/>
          </p:cNvGraphicFramePr>
          <p:nvPr/>
        </p:nvGraphicFramePr>
        <p:xfrm>
          <a:off x="3371850" y="35433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537" name="Group 921"/>
          <p:cNvGraphicFramePr>
            <a:graphicFrameLocks noGrp="1"/>
          </p:cNvGraphicFramePr>
          <p:nvPr/>
        </p:nvGraphicFramePr>
        <p:xfrm>
          <a:off x="5328047" y="3543300"/>
          <a:ext cx="251460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514350"/>
                <a:gridCol w="514350"/>
                <a:gridCol w="514350"/>
              </a:tblGrid>
              <a:tr h="31546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2907484" y="18859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⋈</a:t>
            </a:r>
          </a:p>
        </p:txBody>
      </p:sp>
      <p:sp>
        <p:nvSpPr>
          <p:cNvPr id="4" name="Rechteck 3"/>
          <p:cNvSpPr/>
          <p:nvPr/>
        </p:nvSpPr>
        <p:spPr>
          <a:xfrm>
            <a:off x="2875946" y="4064630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⟕</a:t>
            </a:r>
          </a:p>
        </p:txBody>
      </p:sp>
    </p:spTree>
    <p:extLst>
      <p:ext uri="{BB962C8B-B14F-4D97-AF65-F5344CB8AC3E}">
        <p14:creationId xmlns:p14="http://schemas.microsoft.com/office/powerpoint/2010/main" val="136484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graphicFrame>
        <p:nvGraphicFramePr>
          <p:cNvPr id="113033" name="Group 393"/>
          <p:cNvGraphicFramePr>
            <a:graphicFrameLocks noGrp="1"/>
          </p:cNvGraphicFramePr>
          <p:nvPr/>
        </p:nvGraphicFramePr>
        <p:xfrm>
          <a:off x="1371600" y="17145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176" name="Text Box 72"/>
          <p:cNvSpPr txBox="1">
            <a:spLocks noChangeArrowheads="1"/>
          </p:cNvSpPr>
          <p:nvPr/>
        </p:nvSpPr>
        <p:spPr bwMode="auto">
          <a:xfrm>
            <a:off x="4800600" y="228600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49177" name="Text Box 73"/>
          <p:cNvSpPr txBox="1">
            <a:spLocks noChangeArrowheads="1"/>
          </p:cNvSpPr>
          <p:nvPr/>
        </p:nvSpPr>
        <p:spPr bwMode="auto">
          <a:xfrm>
            <a:off x="1085850" y="1028700"/>
            <a:ext cx="2914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rechter äußerer Join</a:t>
            </a:r>
          </a:p>
        </p:txBody>
      </p:sp>
      <p:graphicFrame>
        <p:nvGraphicFramePr>
          <p:cNvPr id="113034" name="Group 394"/>
          <p:cNvGraphicFramePr>
            <a:graphicFrameLocks noGrp="1"/>
          </p:cNvGraphicFramePr>
          <p:nvPr/>
        </p:nvGraphicFramePr>
        <p:xfrm>
          <a:off x="3371850" y="17145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035" name="Group 395"/>
          <p:cNvGraphicFramePr>
            <a:graphicFrameLocks noGrp="1"/>
          </p:cNvGraphicFramePr>
          <p:nvPr/>
        </p:nvGraphicFramePr>
        <p:xfrm>
          <a:off x="5314950" y="1714500"/>
          <a:ext cx="251460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514350"/>
                <a:gridCol w="514350"/>
                <a:gridCol w="514350"/>
              </a:tblGrid>
              <a:tr h="31546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887579" y="2286000"/>
            <a:ext cx="405636" cy="257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600" dirty="0">
                <a:latin typeface="+mn-lt"/>
              </a:rPr>
              <a:t>⟖</a:t>
            </a:r>
            <a:endParaRPr lang="de-DE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04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06"/>
          <a:stretch/>
        </p:blipFill>
        <p:spPr>
          <a:xfrm>
            <a:off x="1439652" y="-506592"/>
            <a:ext cx="3942438" cy="632773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8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228600"/>
            <a:ext cx="6858000" cy="857250"/>
          </a:xfrm>
        </p:spPr>
        <p:txBody>
          <a:bodyPr/>
          <a:lstStyle/>
          <a:p>
            <a:pPr algn="ctr"/>
            <a:r>
              <a:rPr lang="de-DE" smtClean="0"/>
              <a:t>Andere Join-Arten</a:t>
            </a:r>
          </a:p>
        </p:txBody>
      </p:sp>
      <p:graphicFrame>
        <p:nvGraphicFramePr>
          <p:cNvPr id="114061" name="Group 397"/>
          <p:cNvGraphicFramePr>
            <a:graphicFrameLocks noGrp="1"/>
          </p:cNvGraphicFramePr>
          <p:nvPr/>
        </p:nvGraphicFramePr>
        <p:xfrm>
          <a:off x="1371600" y="131445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200" name="Text Box 66"/>
          <p:cNvSpPr txBox="1">
            <a:spLocks noChangeArrowheads="1"/>
          </p:cNvSpPr>
          <p:nvPr/>
        </p:nvSpPr>
        <p:spPr bwMode="auto">
          <a:xfrm>
            <a:off x="4800600" y="188595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0201" name="Text Box 67"/>
          <p:cNvSpPr txBox="1">
            <a:spLocks noChangeArrowheads="1"/>
          </p:cNvSpPr>
          <p:nvPr/>
        </p:nvSpPr>
        <p:spPr bwMode="auto">
          <a:xfrm>
            <a:off x="857250" y="800100"/>
            <a:ext cx="2914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äußerer Join</a:t>
            </a:r>
          </a:p>
        </p:txBody>
      </p:sp>
      <p:graphicFrame>
        <p:nvGraphicFramePr>
          <p:cNvPr id="114214" name="Group 550"/>
          <p:cNvGraphicFramePr>
            <a:graphicFrameLocks noGrp="1"/>
          </p:cNvGraphicFramePr>
          <p:nvPr/>
        </p:nvGraphicFramePr>
        <p:xfrm>
          <a:off x="1428750" y="35433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163" name="Group 499"/>
          <p:cNvGraphicFramePr>
            <a:graphicFrameLocks noGrp="1"/>
          </p:cNvGraphicFramePr>
          <p:nvPr/>
        </p:nvGraphicFramePr>
        <p:xfrm>
          <a:off x="3429000" y="35433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243" name="Text Box 154"/>
          <p:cNvSpPr txBox="1">
            <a:spLocks noChangeArrowheads="1"/>
          </p:cNvSpPr>
          <p:nvPr/>
        </p:nvSpPr>
        <p:spPr bwMode="auto">
          <a:xfrm>
            <a:off x="4857750" y="411480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0244" name="Text Box 167"/>
          <p:cNvSpPr txBox="1">
            <a:spLocks noChangeArrowheads="1"/>
          </p:cNvSpPr>
          <p:nvPr/>
        </p:nvSpPr>
        <p:spPr bwMode="auto">
          <a:xfrm>
            <a:off x="1371600" y="2914650"/>
            <a:ext cx="2914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Semi-Join von L mit R</a:t>
            </a:r>
          </a:p>
        </p:txBody>
      </p:sp>
      <p:graphicFrame>
        <p:nvGraphicFramePr>
          <p:cNvPr id="114062" name="Group 398"/>
          <p:cNvGraphicFramePr>
            <a:graphicFrameLocks noGrp="1"/>
          </p:cNvGraphicFramePr>
          <p:nvPr/>
        </p:nvGraphicFramePr>
        <p:xfrm>
          <a:off x="3371850" y="131445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063" name="Group 399"/>
          <p:cNvGraphicFramePr>
            <a:graphicFrameLocks noGrp="1"/>
          </p:cNvGraphicFramePr>
          <p:nvPr/>
        </p:nvGraphicFramePr>
        <p:xfrm>
          <a:off x="5314950" y="1200150"/>
          <a:ext cx="2514600" cy="1577340"/>
        </p:xfrm>
        <a:graphic>
          <a:graphicData uri="http://schemas.openxmlformats.org/drawingml/2006/table">
            <a:tbl>
              <a:tblPr/>
              <a:tblGrid>
                <a:gridCol w="400050"/>
                <a:gridCol w="571500"/>
                <a:gridCol w="514350"/>
                <a:gridCol w="514350"/>
                <a:gridCol w="514350"/>
              </a:tblGrid>
              <a:tr h="31546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164" name="Group 500"/>
          <p:cNvGraphicFramePr>
            <a:graphicFrameLocks noGrp="1"/>
          </p:cNvGraphicFramePr>
          <p:nvPr/>
        </p:nvGraphicFramePr>
        <p:xfrm>
          <a:off x="5372100" y="3743325"/>
          <a:ext cx="1485900" cy="946404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51435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2857500" y="1913365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⟗</a:t>
            </a:r>
          </a:p>
        </p:txBody>
      </p:sp>
      <p:sp>
        <p:nvSpPr>
          <p:cNvPr id="5" name="Rechteck 4"/>
          <p:cNvSpPr/>
          <p:nvPr/>
        </p:nvSpPr>
        <p:spPr>
          <a:xfrm>
            <a:off x="2964634" y="4114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⋉</a:t>
            </a:r>
          </a:p>
        </p:txBody>
      </p:sp>
    </p:spTree>
    <p:extLst>
      <p:ext uri="{BB962C8B-B14F-4D97-AF65-F5344CB8AC3E}">
        <p14:creationId xmlns:p14="http://schemas.microsoft.com/office/powerpoint/2010/main" val="904568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Andere Join-Arten (Forts.)</a:t>
            </a:r>
          </a:p>
        </p:txBody>
      </p:sp>
      <p:graphicFrame>
        <p:nvGraphicFramePr>
          <p:cNvPr id="114909" name="Group 221"/>
          <p:cNvGraphicFramePr>
            <a:graphicFrameLocks noGrp="1"/>
          </p:cNvGraphicFramePr>
          <p:nvPr/>
        </p:nvGraphicFramePr>
        <p:xfrm>
          <a:off x="1600200" y="16002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8" name="Group 220"/>
          <p:cNvGraphicFramePr>
            <a:graphicFrameLocks noGrp="1"/>
          </p:cNvGraphicFramePr>
          <p:nvPr/>
        </p:nvGraphicFramePr>
        <p:xfrm>
          <a:off x="3600450" y="16002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7" name="Group 219"/>
          <p:cNvGraphicFramePr>
            <a:graphicFrameLocks noGrp="1"/>
          </p:cNvGraphicFramePr>
          <p:nvPr/>
        </p:nvGraphicFramePr>
        <p:xfrm>
          <a:off x="5543550" y="1800225"/>
          <a:ext cx="1485900" cy="946404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51435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 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5029200" y="217170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1261" name="Text Box 61"/>
          <p:cNvSpPr txBox="1">
            <a:spLocks noChangeArrowheads="1"/>
          </p:cNvSpPr>
          <p:nvPr/>
        </p:nvSpPr>
        <p:spPr bwMode="auto">
          <a:xfrm>
            <a:off x="1314450" y="1085850"/>
            <a:ext cx="29146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/>
              <a:t> Semi-Join von R mit 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3164659" y="21717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/>
              <a:t>⋊</a:t>
            </a:r>
          </a:p>
        </p:txBody>
      </p:sp>
    </p:spTree>
    <p:extLst>
      <p:ext uri="{BB962C8B-B14F-4D97-AF65-F5344CB8AC3E}">
        <p14:creationId xmlns:p14="http://schemas.microsoft.com/office/powerpoint/2010/main" val="127839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Andere Join-Arten (Forts.)</a:t>
            </a:r>
          </a:p>
        </p:txBody>
      </p:sp>
      <p:graphicFrame>
        <p:nvGraphicFramePr>
          <p:cNvPr id="114909" name="Group 221"/>
          <p:cNvGraphicFramePr>
            <a:graphicFrameLocks noGrp="1"/>
          </p:cNvGraphicFramePr>
          <p:nvPr/>
        </p:nvGraphicFramePr>
        <p:xfrm>
          <a:off x="1600200" y="16002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8" name="Group 220"/>
          <p:cNvGraphicFramePr>
            <a:graphicFrameLocks noGrp="1"/>
          </p:cNvGraphicFramePr>
          <p:nvPr/>
        </p:nvGraphicFramePr>
        <p:xfrm>
          <a:off x="3600450" y="1600200"/>
          <a:ext cx="1428750" cy="1261872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45720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4907" name="Group 219"/>
          <p:cNvGraphicFramePr>
            <a:graphicFrameLocks noGrp="1"/>
          </p:cNvGraphicFramePr>
          <p:nvPr/>
        </p:nvGraphicFramePr>
        <p:xfrm>
          <a:off x="5543550" y="1800225"/>
          <a:ext cx="1485900" cy="946404"/>
        </p:xfrm>
        <a:graphic>
          <a:graphicData uri="http://schemas.openxmlformats.org/drawingml/2006/table">
            <a:tbl>
              <a:tblPr/>
              <a:tblGrid>
                <a:gridCol w="457200"/>
                <a:gridCol w="514350"/>
                <a:gridCol w="51435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Resultat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 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5029200" y="2171700"/>
            <a:ext cx="5143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=</a:t>
            </a:r>
          </a:p>
        </p:txBody>
      </p:sp>
      <p:sp>
        <p:nvSpPr>
          <p:cNvPr id="51261" name="Text Box 61"/>
          <p:cNvSpPr txBox="1">
            <a:spLocks noChangeArrowheads="1"/>
          </p:cNvSpPr>
          <p:nvPr/>
        </p:nvSpPr>
        <p:spPr bwMode="auto">
          <a:xfrm>
            <a:off x="1314450" y="1085850"/>
            <a:ext cx="358158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/>
              <a:t> </a:t>
            </a:r>
            <a:r>
              <a:rPr lang="de-DE" dirty="0" smtClean="0"/>
              <a:t>Anti-Semi-</a:t>
            </a:r>
            <a:r>
              <a:rPr lang="de-DE" dirty="0" err="1" smtClean="0"/>
              <a:t>Join</a:t>
            </a:r>
            <a:r>
              <a:rPr lang="de-DE" dirty="0" smtClean="0"/>
              <a:t> von L mit R</a:t>
            </a:r>
            <a:endParaRPr lang="de-DE" dirty="0"/>
          </a:p>
        </p:txBody>
      </p:sp>
      <p:sp>
        <p:nvSpPr>
          <p:cNvPr id="9" name="Gleichschenkliges Dreieck 8"/>
          <p:cNvSpPr/>
          <p:nvPr/>
        </p:nvSpPr>
        <p:spPr bwMode="auto">
          <a:xfrm rot="5400000">
            <a:off x="3140841" y="2328723"/>
            <a:ext cx="324036" cy="162018"/>
          </a:xfrm>
          <a:prstGeom prst="triangl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37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E101-771E-2144-A9C3-B5705BBE049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85800"/>
          </a:xfrm>
        </p:spPr>
        <p:txBody>
          <a:bodyPr/>
          <a:lstStyle/>
          <a:p>
            <a:pPr algn="ctr"/>
            <a:r>
              <a:rPr lang="de-DE" smtClean="0"/>
              <a:t>Die relationale Division</a:t>
            </a:r>
          </a:p>
        </p:txBody>
      </p:sp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1657350" y="1028700"/>
            <a:ext cx="5715000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Bsp.: Finde MatrNr der Studenten, die </a:t>
            </a:r>
            <a:r>
              <a:rPr lang="de-DE" b="1"/>
              <a:t>alle</a:t>
            </a:r>
            <a:r>
              <a:rPr lang="de-DE"/>
              <a:t> vierstündigen Vorlesungen hören</a:t>
            </a:r>
          </a:p>
        </p:txBody>
      </p:sp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1885950" y="2171701"/>
            <a:ext cx="5943600" cy="17312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 := </a:t>
            </a:r>
            <a:r>
              <a:rPr lang="de-DE">
                <a:sym typeface="Symbol" pitchFamily="18" charset="2"/>
              </a:rPr>
              <a:t></a:t>
            </a:r>
            <a:r>
              <a:rPr lang="de-DE" baseline="-25000">
                <a:sym typeface="Symbol" pitchFamily="18" charset="2"/>
              </a:rPr>
              <a:t>VorlNr</a:t>
            </a:r>
            <a:r>
              <a:rPr lang="de-DE">
                <a:sym typeface="Symbol" pitchFamily="18" charset="2"/>
              </a:rPr>
              <a:t>(</a:t>
            </a:r>
            <a:r>
              <a:rPr lang="de-DE" sz="2100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SWS=4</a:t>
            </a:r>
            <a:r>
              <a:rPr lang="de-DE">
                <a:sym typeface="Symbol" pitchFamily="18" charset="2"/>
              </a:rPr>
              <a:t>(Vorlesungen))</a:t>
            </a:r>
          </a:p>
          <a:p>
            <a:pPr>
              <a:spcBef>
                <a:spcPct val="50000"/>
              </a:spcBef>
            </a:pPr>
            <a:endParaRPr lang="de-DE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de-DE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hören  </a:t>
            </a:r>
            <a:r>
              <a:rPr lang="de-DE" baseline="-25000">
                <a:sym typeface="Symbol" pitchFamily="18" charset="2"/>
              </a:rPr>
              <a:t>VorlNr</a:t>
            </a:r>
            <a:r>
              <a:rPr lang="de-DE">
                <a:sym typeface="Symbol" pitchFamily="18" charset="2"/>
              </a:rPr>
              <a:t>(</a:t>
            </a:r>
            <a:r>
              <a:rPr lang="de-DE" sz="2100">
                <a:sym typeface="Symbol" pitchFamily="18" charset="2"/>
              </a:rPr>
              <a:t></a:t>
            </a:r>
            <a:r>
              <a:rPr lang="de-DE" baseline="-25000">
                <a:sym typeface="Symbol" pitchFamily="18" charset="2"/>
              </a:rPr>
              <a:t>SWS=4</a:t>
            </a:r>
            <a:r>
              <a:rPr lang="de-DE">
                <a:sym typeface="Symbol" pitchFamily="18" charset="2"/>
              </a:rPr>
              <a:t>(Vorlesungen))</a:t>
            </a:r>
          </a:p>
        </p:txBody>
      </p:sp>
      <p:sp>
        <p:nvSpPr>
          <p:cNvPr id="52229" name="AutoShape 1031"/>
          <p:cNvSpPr>
            <a:spLocks/>
          </p:cNvSpPr>
          <p:nvPr/>
        </p:nvSpPr>
        <p:spPr bwMode="auto">
          <a:xfrm rot="5459921">
            <a:off x="5057775" y="1857375"/>
            <a:ext cx="285750" cy="2857500"/>
          </a:xfrm>
          <a:prstGeom prst="leftBrace">
            <a:avLst>
              <a:gd name="adj1" fmla="val 8333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0" name="Text Box 1032"/>
          <p:cNvSpPr txBox="1">
            <a:spLocks noChangeArrowheads="1"/>
          </p:cNvSpPr>
          <p:nvPr/>
        </p:nvSpPr>
        <p:spPr bwMode="auto">
          <a:xfrm>
            <a:off x="4857750" y="2800350"/>
            <a:ext cx="6858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L</a:t>
            </a:r>
          </a:p>
        </p:txBody>
      </p:sp>
      <p:sp>
        <p:nvSpPr>
          <p:cNvPr id="52231" name="Text Box 1033"/>
          <p:cNvSpPr txBox="1">
            <a:spLocks noChangeArrowheads="1"/>
          </p:cNvSpPr>
          <p:nvPr/>
        </p:nvSpPr>
        <p:spPr bwMode="auto">
          <a:xfrm>
            <a:off x="1428750" y="4229100"/>
            <a:ext cx="65722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>
              <a:sym typeface="Symbol" pitchFamily="18" charset="2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63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76"/>
          <p:cNvSpPr>
            <a:spLocks noGrp="1" noChangeArrowheads="1"/>
          </p:cNvSpPr>
          <p:nvPr>
            <p:ph type="body" idx="1"/>
          </p:nvPr>
        </p:nvSpPr>
        <p:spPr>
          <a:xfrm>
            <a:off x="1008074" y="519113"/>
            <a:ext cx="6858000" cy="4624387"/>
          </a:xfrm>
        </p:spPr>
        <p:txBody>
          <a:bodyPr/>
          <a:lstStyle/>
          <a:p>
            <a:r>
              <a:rPr kumimoji="0" lang="de-DE" dirty="0" smtClean="0"/>
              <a:t>t </a:t>
            </a:r>
            <a:r>
              <a:rPr kumimoji="0" lang="de-DE" dirty="0" smtClean="0">
                <a:sym typeface="Symbol" pitchFamily="18" charset="2"/>
              </a:rPr>
              <a:t> R  S, falls für jedes </a:t>
            </a:r>
            <a:r>
              <a:rPr kumimoji="0" lang="de-DE" dirty="0" err="1" smtClean="0">
                <a:sym typeface="Symbol" pitchFamily="18" charset="2"/>
              </a:rPr>
              <a:t>ts</a:t>
            </a:r>
            <a:r>
              <a:rPr kumimoji="0" lang="de-DE" dirty="0" smtClean="0">
                <a:sym typeface="Symbol" pitchFamily="18" charset="2"/>
              </a:rPr>
              <a:t>  S ein </a:t>
            </a:r>
            <a:r>
              <a:rPr kumimoji="0" lang="de-DE" dirty="0" err="1" smtClean="0">
                <a:sym typeface="Symbol" pitchFamily="18" charset="2"/>
              </a:rPr>
              <a:t>tr</a:t>
            </a:r>
            <a:r>
              <a:rPr kumimoji="0" lang="de-DE" dirty="0" smtClean="0">
                <a:sym typeface="Symbol" pitchFamily="18" charset="2"/>
              </a:rPr>
              <a:t>  R existiert, so dass gilt:</a:t>
            </a:r>
          </a:p>
          <a:p>
            <a:pPr lvl="1"/>
            <a:r>
              <a:rPr kumimoji="0" lang="de-DE" dirty="0" err="1" smtClean="0"/>
              <a:t>tr.S</a:t>
            </a:r>
            <a:r>
              <a:rPr kumimoji="0" lang="de-DE" dirty="0" smtClean="0"/>
              <a:t> = </a:t>
            </a:r>
            <a:r>
              <a:rPr kumimoji="0" lang="de-DE" dirty="0" err="1" smtClean="0"/>
              <a:t>ts.S</a:t>
            </a:r>
            <a:endParaRPr kumimoji="0" lang="de-DE" dirty="0" smtClean="0"/>
          </a:p>
          <a:p>
            <a:pPr lvl="1"/>
            <a:r>
              <a:rPr kumimoji="0" lang="de-DE" dirty="0" err="1" smtClean="0"/>
              <a:t>tr</a:t>
            </a:r>
            <a:r>
              <a:rPr kumimoji="0" lang="de-DE" dirty="0" smtClean="0"/>
              <a:t>.(R-S) = t</a:t>
            </a:r>
          </a:p>
          <a:p>
            <a:pPr lvl="1"/>
            <a:endParaRPr kumimoji="0" lang="de-DE" dirty="0" smtClean="0"/>
          </a:p>
          <a:p>
            <a:pPr lvl="1">
              <a:buFont typeface="Webdings" pitchFamily="18" charset="2"/>
              <a:buNone/>
            </a:pPr>
            <a:endParaRPr kumimoji="0" lang="de-DE" dirty="0" smtClean="0"/>
          </a:p>
          <a:p>
            <a:pPr lvl="1"/>
            <a:endParaRPr kumimoji="0" lang="de-DE" dirty="0" smtClean="0"/>
          </a:p>
          <a:p>
            <a:pPr lvl="1"/>
            <a:endParaRPr kumimoji="0" lang="de-DE" dirty="0" smtClean="0"/>
          </a:p>
          <a:p>
            <a:pPr lvl="1"/>
            <a:endParaRPr kumimoji="0" lang="de-DE" dirty="0" smtClean="0"/>
          </a:p>
          <a:p>
            <a:pPr lvl="1">
              <a:buFont typeface="Webdings" pitchFamily="18" charset="2"/>
              <a:buNone/>
            </a:pPr>
            <a:endParaRPr kumimoji="0" lang="de-DE" dirty="0" smtClean="0"/>
          </a:p>
          <a:p>
            <a:pPr lvl="1"/>
            <a:endParaRPr kumimoji="0" lang="de-DE" dirty="0" smtClean="0"/>
          </a:p>
          <a:p>
            <a:endParaRPr lang="de-DE" dirty="0"/>
          </a:p>
          <a:p>
            <a:endParaRPr kumimoji="0" lang="de-DE" dirty="0" smtClean="0"/>
          </a:p>
          <a:p>
            <a:r>
              <a:rPr kumimoji="0" lang="de-DE" dirty="0" smtClean="0"/>
              <a:t>Die </a:t>
            </a:r>
            <a:r>
              <a:rPr kumimoji="0" lang="de-DE" dirty="0" smtClean="0"/>
              <a:t>Division </a:t>
            </a:r>
            <a:r>
              <a:rPr kumimoji="0" lang="de-DE" dirty="0" smtClean="0">
                <a:sym typeface="Symbol" pitchFamily="18" charset="2"/>
              </a:rPr>
              <a:t>R  S kann auch durch Differenz, Kreuzprodukt und Projektion ausgedrückt werden.</a:t>
            </a:r>
            <a:r>
              <a:rPr kumimoji="0" lang="de-DE" dirty="0" smtClean="0"/>
              <a:t> </a:t>
            </a:r>
          </a:p>
          <a:p>
            <a:pPr>
              <a:buFont typeface="Webdings" pitchFamily="18" charset="2"/>
              <a:buNone/>
            </a:pPr>
            <a:endParaRPr kumimoji="0" lang="de-DE" dirty="0" smtClean="0"/>
          </a:p>
          <a:p>
            <a:pPr algn="ctr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de-DE" dirty="0" smtClean="0"/>
          </a:p>
        </p:txBody>
      </p:sp>
      <p:graphicFrame>
        <p:nvGraphicFramePr>
          <p:cNvPr id="11677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39047"/>
              </p:ext>
            </p:extLst>
          </p:nvPr>
        </p:nvGraphicFramePr>
        <p:xfrm>
          <a:off x="3134319" y="959118"/>
          <a:ext cx="1434336" cy="2208276"/>
        </p:xfrm>
        <a:graphic>
          <a:graphicData uri="http://schemas.openxmlformats.org/drawingml/2006/table">
            <a:tbl>
              <a:tblPr/>
              <a:tblGrid>
                <a:gridCol w="685800"/>
                <a:gridCol w="748536"/>
              </a:tblGrid>
              <a:tr h="31546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1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6908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105472"/>
              </p:ext>
            </p:extLst>
          </p:nvPr>
        </p:nvGraphicFramePr>
        <p:xfrm>
          <a:off x="5521523" y="1121043"/>
          <a:ext cx="685800" cy="1261872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8" name="Text Box 117"/>
          <p:cNvSpPr txBox="1">
            <a:spLocks noChangeArrowheads="1"/>
          </p:cNvSpPr>
          <p:nvPr/>
        </p:nvSpPr>
        <p:spPr bwMode="auto">
          <a:xfrm>
            <a:off x="6378773" y="1178193"/>
            <a:ext cx="4572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53289" name="Text Box 118"/>
          <p:cNvSpPr txBox="1">
            <a:spLocks noChangeArrowheads="1"/>
          </p:cNvSpPr>
          <p:nvPr/>
        </p:nvSpPr>
        <p:spPr bwMode="auto">
          <a:xfrm>
            <a:off x="4778573" y="1292493"/>
            <a:ext cx="628650" cy="5539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000">
                <a:sym typeface="Symbol" pitchFamily="18" charset="2"/>
              </a:rPr>
              <a:t></a:t>
            </a:r>
          </a:p>
        </p:txBody>
      </p:sp>
      <p:sp>
        <p:nvSpPr>
          <p:cNvPr id="53290" name="Text Box 119"/>
          <p:cNvSpPr txBox="1">
            <a:spLocks noChangeArrowheads="1"/>
          </p:cNvSpPr>
          <p:nvPr/>
        </p:nvSpPr>
        <p:spPr bwMode="auto">
          <a:xfrm>
            <a:off x="6207323" y="1429416"/>
            <a:ext cx="62865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>
                <a:sym typeface="Symbol" pitchFamily="18" charset="2"/>
              </a:rPr>
              <a:t>=</a:t>
            </a:r>
          </a:p>
        </p:txBody>
      </p:sp>
      <p:sp>
        <p:nvSpPr>
          <p:cNvPr id="53291" name="Rectangle 1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53292" name="Text Box 122"/>
          <p:cNvSpPr txBox="1">
            <a:spLocks noChangeArrowheads="1"/>
          </p:cNvSpPr>
          <p:nvPr/>
        </p:nvSpPr>
        <p:spPr bwMode="auto">
          <a:xfrm>
            <a:off x="1543050" y="4677966"/>
            <a:ext cx="60579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ym typeface="Symbol" pitchFamily="18" charset="2"/>
              </a:rPr>
              <a:t>R  S = </a:t>
            </a:r>
            <a:r>
              <a:rPr lang="de-DE" baseline="-25000">
                <a:sym typeface="Symbol" pitchFamily="18" charset="2"/>
              </a:rPr>
              <a:t>(R  S)</a:t>
            </a:r>
            <a:r>
              <a:rPr lang="de-DE">
                <a:sym typeface="Symbol" pitchFamily="18" charset="2"/>
              </a:rPr>
              <a:t>(R)   </a:t>
            </a:r>
            <a:r>
              <a:rPr lang="de-DE" baseline="-25000">
                <a:sym typeface="Symbol" pitchFamily="18" charset="2"/>
              </a:rPr>
              <a:t>(R  S)</a:t>
            </a:r>
            <a:r>
              <a:rPr lang="de-DE">
                <a:sym typeface="Symbol" pitchFamily="18" charset="2"/>
              </a:rPr>
              <a:t>(( </a:t>
            </a:r>
            <a:r>
              <a:rPr lang="de-DE" baseline="-25000">
                <a:sym typeface="Symbol" pitchFamily="18" charset="2"/>
              </a:rPr>
              <a:t>(R  S)</a:t>
            </a:r>
            <a:r>
              <a:rPr lang="de-DE">
                <a:sym typeface="Symbol" pitchFamily="18" charset="2"/>
              </a:rPr>
              <a:t>(R) x S)  R)</a:t>
            </a:r>
          </a:p>
        </p:txBody>
      </p:sp>
      <p:graphicFrame>
        <p:nvGraphicFramePr>
          <p:cNvPr id="116913" name="Group 1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8232"/>
              </p:ext>
            </p:extLst>
          </p:nvPr>
        </p:nvGraphicFramePr>
        <p:xfrm>
          <a:off x="6893123" y="1206768"/>
          <a:ext cx="857250" cy="954786"/>
        </p:xfrm>
        <a:graphic>
          <a:graphicData uri="http://schemas.openxmlformats.org/drawingml/2006/table">
            <a:tbl>
              <a:tblPr/>
              <a:tblGrid>
                <a:gridCol w="85725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 </a:t>
                      </a: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 S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  <a:r>
                        <a:rPr kumimoji="1" lang="de-DE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03" name="Rectangle 175"/>
          <p:cNvSpPr>
            <a:spLocks noChangeArrowheads="1"/>
          </p:cNvSpPr>
          <p:nvPr/>
        </p:nvSpPr>
        <p:spPr bwMode="auto">
          <a:xfrm>
            <a:off x="1143000" y="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de-DE" sz="2700">
                <a:solidFill>
                  <a:schemeClr val="tx2"/>
                </a:solidFill>
                <a:latin typeface="Arial Black" pitchFamily="34" charset="0"/>
              </a:rPr>
              <a:t>Definition der Division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484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mtClean="0"/>
              <a:t>Mengendurchschnitt</a:t>
            </a:r>
          </a:p>
        </p:txBody>
      </p:sp>
      <p:sp>
        <p:nvSpPr>
          <p:cNvPr id="5427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6858000" cy="25146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endParaRPr lang="de-DE" dirty="0" smtClean="0"/>
          </a:p>
          <a:p>
            <a:r>
              <a:rPr lang="de-DE" dirty="0" smtClean="0"/>
              <a:t>Mengendurchschnitt nur auf zwei Argumentrelationen mit gleichem Schema </a:t>
            </a:r>
            <a:r>
              <a:rPr lang="de-DE" dirty="0" smtClean="0"/>
              <a:t>anwendbar</a:t>
            </a:r>
          </a:p>
          <a:p>
            <a:endParaRPr lang="de-DE" dirty="0" smtClean="0"/>
          </a:p>
          <a:p>
            <a:r>
              <a:rPr lang="de-DE" dirty="0" smtClean="0"/>
              <a:t>Deshalb ist die Umbenennung des Attribute </a:t>
            </a:r>
            <a:r>
              <a:rPr lang="de-DE" i="1" dirty="0" err="1" smtClean="0"/>
              <a:t>gelesenVon</a:t>
            </a:r>
            <a:r>
              <a:rPr lang="de-DE" dirty="0" smtClean="0"/>
              <a:t> in </a:t>
            </a:r>
            <a:r>
              <a:rPr lang="de-DE" i="1" dirty="0" err="1" smtClean="0"/>
              <a:t>PersNr</a:t>
            </a:r>
            <a:r>
              <a:rPr lang="de-DE" dirty="0" smtClean="0"/>
              <a:t> in der Relation </a:t>
            </a:r>
            <a:r>
              <a:rPr lang="de-DE" i="1" dirty="0" smtClean="0"/>
              <a:t>Vorlesungen</a:t>
            </a:r>
            <a:r>
              <a:rPr lang="de-DE" dirty="0" smtClean="0"/>
              <a:t> </a:t>
            </a:r>
            <a:r>
              <a:rPr lang="de-DE" dirty="0" smtClean="0"/>
              <a:t>notwendig</a:t>
            </a:r>
          </a:p>
          <a:p>
            <a:endParaRPr lang="de-DE" dirty="0" smtClean="0"/>
          </a:p>
          <a:p>
            <a:r>
              <a:rPr lang="de-DE" dirty="0" smtClean="0"/>
              <a:t>Der Mengendurchschnitt zweier Relationen R </a:t>
            </a:r>
            <a:r>
              <a:rPr kumimoji="0" lang="de-DE" dirty="0" smtClean="0">
                <a:latin typeface="Arial" charset="0"/>
                <a:sym typeface="Symbol" pitchFamily="18" charset="2"/>
              </a:rPr>
              <a:t> S kann durch die Mengendifferenz wie folgt ausgedrückt </a:t>
            </a:r>
            <a:r>
              <a:rPr kumimoji="0" lang="de-DE" dirty="0" err="1" smtClean="0">
                <a:latin typeface="Arial" charset="0"/>
                <a:sym typeface="Symbol" pitchFamily="18" charset="2"/>
              </a:rPr>
              <a:t>weden</a:t>
            </a:r>
            <a:r>
              <a:rPr kumimoji="0" lang="de-DE" dirty="0" smtClean="0">
                <a:latin typeface="Arial" charset="0"/>
                <a:sym typeface="Symbol" pitchFamily="18" charset="2"/>
              </a:rPr>
              <a:t>:</a:t>
            </a:r>
          </a:p>
          <a:p>
            <a:pPr>
              <a:buFont typeface="Webdings" pitchFamily="18" charset="2"/>
              <a:buNone/>
            </a:pPr>
            <a:r>
              <a:rPr lang="de-DE" dirty="0" smtClean="0"/>
              <a:t>			R </a:t>
            </a:r>
            <a:r>
              <a:rPr kumimoji="0" lang="de-DE" dirty="0" smtClean="0">
                <a:latin typeface="Arial" charset="0"/>
                <a:sym typeface="Symbol" pitchFamily="18" charset="2"/>
              </a:rPr>
              <a:t> S = R  (R  S)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143000" y="892969"/>
            <a:ext cx="7683934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/>
              <a:t>Als Beispielanwendung für den Mengendurchschnitt (Operatorsymbol </a:t>
            </a:r>
            <a:r>
              <a:rPr lang="de-DE">
                <a:sym typeface="Symbol" pitchFamily="18" charset="2"/>
              </a:rPr>
              <a:t>) betrachten wir folgende Anfrage: Finde die </a:t>
            </a:r>
            <a:r>
              <a:rPr lang="de-DE" i="1" dirty="0" err="1">
                <a:sym typeface="Symbol" pitchFamily="18" charset="2"/>
              </a:rPr>
              <a:t>PersNr</a:t>
            </a:r>
            <a:r>
              <a:rPr lang="de-DE" dirty="0">
                <a:sym typeface="Symbol" pitchFamily="18" charset="2"/>
              </a:rPr>
              <a:t> aller C4-Professoren, die mindestens eine Vorlesung halten.</a:t>
            </a:r>
            <a:endParaRPr lang="de-DE" dirty="0"/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1143000" y="2126456"/>
            <a:ext cx="7683934" cy="415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sym typeface="Symbol" pitchFamily="18" charset="2"/>
              </a:rPr>
              <a:t></a:t>
            </a:r>
            <a:r>
              <a:rPr lang="de-DE" baseline="-25000" dirty="0" err="1">
                <a:sym typeface="Symbol" pitchFamily="18" charset="2"/>
              </a:rPr>
              <a:t>PersNr</a:t>
            </a:r>
            <a:r>
              <a:rPr lang="de-DE" dirty="0">
                <a:sym typeface="Symbol" pitchFamily="18" charset="2"/>
              </a:rPr>
              <a:t>(</a:t>
            </a:r>
            <a:r>
              <a:rPr lang="de-DE" sz="2100" dirty="0">
                <a:sym typeface="Symbol" pitchFamily="18" charset="2"/>
              </a:rPr>
              <a:t></a:t>
            </a:r>
            <a:r>
              <a:rPr lang="de-DE" baseline="-25000" dirty="0" err="1">
                <a:sym typeface="Symbol" pitchFamily="18" charset="2"/>
              </a:rPr>
              <a:t>PersNrgelesenVon</a:t>
            </a:r>
            <a:r>
              <a:rPr lang="de-DE" dirty="0">
                <a:sym typeface="Symbol" pitchFamily="18" charset="2"/>
              </a:rPr>
              <a:t>(Vorlesungen))  </a:t>
            </a:r>
            <a:r>
              <a:rPr lang="de-DE" baseline="-25000" dirty="0" err="1">
                <a:sym typeface="Symbol" pitchFamily="18" charset="2"/>
              </a:rPr>
              <a:t>PersNr</a:t>
            </a:r>
            <a:r>
              <a:rPr lang="de-DE" dirty="0">
                <a:sym typeface="Symbol" pitchFamily="18" charset="2"/>
              </a:rPr>
              <a:t>(</a:t>
            </a:r>
            <a:r>
              <a:rPr lang="de-DE" sz="2100" dirty="0">
                <a:sym typeface="Symbol" pitchFamily="18" charset="2"/>
              </a:rPr>
              <a:t></a:t>
            </a:r>
            <a:r>
              <a:rPr lang="de-DE" baseline="-25000" dirty="0">
                <a:sym typeface="Symbol" pitchFamily="18" charset="2"/>
              </a:rPr>
              <a:t>Rang=C4</a:t>
            </a:r>
            <a:r>
              <a:rPr lang="de-DE" dirty="0">
                <a:sym typeface="Symbol" pitchFamily="18" charset="2"/>
              </a:rPr>
              <a:t>(Professoren))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1314450" y="2800350"/>
            <a:ext cx="668655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4149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 rot="5400000">
            <a:off x="6872672" y="2488066"/>
            <a:ext cx="3875674" cy="615329"/>
          </a:xfrm>
        </p:spPr>
        <p:txBody>
          <a:bodyPr/>
          <a:lstStyle/>
          <a:p>
            <a:r>
              <a:rPr lang="de-DE" dirty="0" smtClean="0"/>
              <a:t>Die relationale Uni-DB</a:t>
            </a:r>
          </a:p>
        </p:txBody>
      </p:sp>
      <p:graphicFrame>
        <p:nvGraphicFramePr>
          <p:cNvPr id="90173" name="Group 61"/>
          <p:cNvGraphicFramePr>
            <a:graphicFrameLocks noGrp="1"/>
          </p:cNvGraphicFramePr>
          <p:nvPr/>
        </p:nvGraphicFramePr>
        <p:xfrm>
          <a:off x="494154" y="244070"/>
          <a:ext cx="1943100" cy="1770793"/>
        </p:xfrm>
        <a:graphic>
          <a:graphicData uri="http://schemas.openxmlformats.org/drawingml/2006/table">
            <a:tbl>
              <a:tblPr/>
              <a:tblGrid>
                <a:gridCol w="507206"/>
                <a:gridCol w="692944"/>
                <a:gridCol w="342900"/>
                <a:gridCol w="400050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87" name="Group 175"/>
          <p:cNvGraphicFramePr>
            <a:graphicFrameLocks noGrp="1"/>
          </p:cNvGraphicFramePr>
          <p:nvPr/>
        </p:nvGraphicFramePr>
        <p:xfrm>
          <a:off x="3299016" y="230310"/>
          <a:ext cx="2057400" cy="1973199"/>
        </p:xfrm>
        <a:graphic>
          <a:graphicData uri="http://schemas.openxmlformats.org/drawingml/2006/table">
            <a:tbl>
              <a:tblPr/>
              <a:tblGrid>
                <a:gridCol w="507206"/>
                <a:gridCol w="750094"/>
                <a:gridCol w="800100"/>
              </a:tblGrid>
              <a:tr h="21259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03" name="Group 391"/>
          <p:cNvGraphicFramePr>
            <a:graphicFrameLocks noGrp="1"/>
          </p:cNvGraphicFramePr>
          <p:nvPr/>
        </p:nvGraphicFramePr>
        <p:xfrm>
          <a:off x="5797932" y="137778"/>
          <a:ext cx="2437210" cy="2497741"/>
        </p:xfrm>
        <a:graphic>
          <a:graphicData uri="http://schemas.openxmlformats.org/drawingml/2006/table">
            <a:tbl>
              <a:tblPr/>
              <a:tblGrid>
                <a:gridCol w="400050"/>
                <a:gridCol w="1122760"/>
                <a:gridCol w="341709"/>
                <a:gridCol w="572691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449" name="Group 337"/>
          <p:cNvGraphicFramePr>
            <a:graphicFrameLocks noGrp="1"/>
          </p:cNvGraphicFramePr>
          <p:nvPr/>
        </p:nvGraphicFramePr>
        <p:xfrm>
          <a:off x="987234" y="2153432"/>
          <a:ext cx="1428750" cy="1770793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1259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67" name="Group 555"/>
          <p:cNvGraphicFramePr>
            <a:graphicFrameLocks noGrp="1"/>
          </p:cNvGraphicFramePr>
          <p:nvPr/>
        </p:nvGraphicFramePr>
        <p:xfrm>
          <a:off x="3486150" y="2400300"/>
          <a:ext cx="1428750" cy="2730913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1259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76" name="Group 564"/>
          <p:cNvGraphicFramePr>
            <a:graphicFrameLocks noGrp="1"/>
          </p:cNvGraphicFramePr>
          <p:nvPr/>
        </p:nvGraphicFramePr>
        <p:xfrm>
          <a:off x="5657850" y="3326772"/>
          <a:ext cx="2857501" cy="1576055"/>
        </p:xfrm>
        <a:graphic>
          <a:graphicData uri="http://schemas.openxmlformats.org/drawingml/2006/table">
            <a:tbl>
              <a:tblPr/>
              <a:tblGrid>
                <a:gridCol w="384572"/>
                <a:gridCol w="823913"/>
                <a:gridCol w="1044178"/>
                <a:gridCol w="604838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8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 Gesetze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70" name="Group 458"/>
          <p:cNvGraphicFramePr>
            <a:graphicFrameLocks noGrp="1"/>
          </p:cNvGraphicFramePr>
          <p:nvPr/>
        </p:nvGraphicFramePr>
        <p:xfrm>
          <a:off x="494154" y="4062794"/>
          <a:ext cx="2057400" cy="1020557"/>
        </p:xfrm>
        <a:graphic>
          <a:graphicData uri="http://schemas.openxmlformats.org/drawingml/2006/table">
            <a:tbl>
              <a:tblPr/>
              <a:tblGrid>
                <a:gridCol w="507206"/>
                <a:gridCol w="578644"/>
                <a:gridCol w="457200"/>
                <a:gridCol w="514350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8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3" name="Group 61"/>
          <p:cNvGraphicFramePr>
            <a:graphicFrameLocks noGrp="1"/>
          </p:cNvGraphicFramePr>
          <p:nvPr/>
        </p:nvGraphicFramePr>
        <p:xfrm>
          <a:off x="494154" y="244070"/>
          <a:ext cx="1943100" cy="1770793"/>
        </p:xfrm>
        <a:graphic>
          <a:graphicData uri="http://schemas.openxmlformats.org/drawingml/2006/table">
            <a:tbl>
              <a:tblPr/>
              <a:tblGrid>
                <a:gridCol w="507206"/>
                <a:gridCol w="692944"/>
                <a:gridCol w="342900"/>
                <a:gridCol w="400050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287" name="Group 175"/>
          <p:cNvGraphicFramePr>
            <a:graphicFrameLocks noGrp="1"/>
          </p:cNvGraphicFramePr>
          <p:nvPr/>
        </p:nvGraphicFramePr>
        <p:xfrm>
          <a:off x="3299016" y="230310"/>
          <a:ext cx="2057400" cy="1973199"/>
        </p:xfrm>
        <a:graphic>
          <a:graphicData uri="http://schemas.openxmlformats.org/drawingml/2006/table">
            <a:tbl>
              <a:tblPr/>
              <a:tblGrid>
                <a:gridCol w="507206"/>
                <a:gridCol w="750094"/>
                <a:gridCol w="800100"/>
              </a:tblGrid>
              <a:tr h="21259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03" name="Group 391"/>
          <p:cNvGraphicFramePr>
            <a:graphicFrameLocks noGrp="1"/>
          </p:cNvGraphicFramePr>
          <p:nvPr/>
        </p:nvGraphicFramePr>
        <p:xfrm>
          <a:off x="5797932" y="137778"/>
          <a:ext cx="2437210" cy="2497741"/>
        </p:xfrm>
        <a:graphic>
          <a:graphicData uri="http://schemas.openxmlformats.org/drawingml/2006/table">
            <a:tbl>
              <a:tblPr/>
              <a:tblGrid>
                <a:gridCol w="400050"/>
                <a:gridCol w="1122760"/>
                <a:gridCol w="341709"/>
                <a:gridCol w="572691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Vorlesungen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Titel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SWS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gelesen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Grundzüge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Erkenntnistheorie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Mäeutik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Logik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Wissenschaftstheorie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Bioethik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Der Wiener Kreis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Glaube und Wissen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 3 Kritiken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449" name="Group 337"/>
          <p:cNvGraphicFramePr>
            <a:graphicFrameLocks noGrp="1"/>
          </p:cNvGraphicFramePr>
          <p:nvPr/>
        </p:nvGraphicFramePr>
        <p:xfrm>
          <a:off x="987234" y="2153432"/>
          <a:ext cx="1428750" cy="1770793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1259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voraussetzen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Vorgänger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Nachfolger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67" name="Group 5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40417"/>
              </p:ext>
            </p:extLst>
          </p:nvPr>
        </p:nvGraphicFramePr>
        <p:xfrm>
          <a:off x="2993070" y="2352438"/>
          <a:ext cx="1428750" cy="2730913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1259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hören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07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5216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5259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5022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676" name="Group 5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52541"/>
              </p:ext>
            </p:extLst>
          </p:nvPr>
        </p:nvGraphicFramePr>
        <p:xfrm>
          <a:off x="4626572" y="3507296"/>
          <a:ext cx="2857501" cy="1576055"/>
        </p:xfrm>
        <a:graphic>
          <a:graphicData uri="http://schemas.openxmlformats.org/drawingml/2006/table">
            <a:tbl>
              <a:tblPr/>
              <a:tblGrid>
                <a:gridCol w="384572"/>
                <a:gridCol w="823913"/>
                <a:gridCol w="1044178"/>
                <a:gridCol w="604838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Assistenten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PerslNr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Fachgebiet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Boss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8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Ideenlehre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Aristoteles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Syllogistik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Wittgenstein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Sprachtheorie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Rhetikus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Planetenbewegung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Newton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Keplersche Gesetze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Spinoza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Gott und Natur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570" name="Group 458"/>
          <p:cNvGraphicFramePr>
            <a:graphicFrameLocks noGrp="1"/>
          </p:cNvGraphicFramePr>
          <p:nvPr/>
        </p:nvGraphicFramePr>
        <p:xfrm>
          <a:off x="494154" y="4062794"/>
          <a:ext cx="2057400" cy="1020557"/>
        </p:xfrm>
        <a:graphic>
          <a:graphicData uri="http://schemas.openxmlformats.org/drawingml/2006/table">
            <a:tbl>
              <a:tblPr/>
              <a:tblGrid>
                <a:gridCol w="507206"/>
                <a:gridCol w="578644"/>
                <a:gridCol w="457200"/>
                <a:gridCol w="514350"/>
              </a:tblGrid>
              <a:tr h="2125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prüfen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VorlNr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Note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50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5041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4630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11" name="Group 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10239"/>
              </p:ext>
            </p:extLst>
          </p:nvPr>
        </p:nvGraphicFramePr>
        <p:xfrm>
          <a:off x="7654618" y="3098526"/>
          <a:ext cx="1428750" cy="1769364"/>
        </p:xfrm>
        <a:graphic>
          <a:graphicData uri="http://schemas.openxmlformats.org/drawingml/2006/table">
            <a:tbl>
              <a:tblPr/>
              <a:tblGrid>
                <a:gridCol w="685800"/>
                <a:gridCol w="742950"/>
              </a:tblGrid>
              <a:tr h="233172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LieblingsProfs</a:t>
                      </a:r>
                      <a:endParaRPr kumimoji="1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  <a:endParaRPr kumimoji="1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  <a:endParaRPr kumimoji="1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565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52" y="0"/>
            <a:ext cx="7932248" cy="1113588"/>
          </a:xfrm>
        </p:spPr>
        <p:txBody>
          <a:bodyPr/>
          <a:lstStyle/>
          <a:p>
            <a:r>
              <a:rPr lang="de-DE" dirty="0"/>
              <a:t>Gruppierung und Aggregation</a:t>
            </a:r>
            <a:br>
              <a:rPr lang="de-DE" dirty="0"/>
            </a:br>
            <a:r>
              <a:rPr lang="de-DE" sz="2100" dirty="0">
                <a:solidFill>
                  <a:srgbClr val="FF0000"/>
                </a:solidFill>
              </a:rPr>
              <a:t>(geht über die klassische Algebra hinaus – mehr als syntaktischer Zucker)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861" y="907332"/>
            <a:ext cx="4479131" cy="600075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5226" y="1453604"/>
            <a:ext cx="4929188" cy="368989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49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5533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606" y="-560598"/>
            <a:ext cx="8883606" cy="6287893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1" t="66053" r="142" b="10756"/>
          <a:stretch/>
        </p:blipFill>
        <p:spPr>
          <a:xfrm>
            <a:off x="3116180" y="1143539"/>
            <a:ext cx="6027820" cy="399996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40162" y="3767603"/>
            <a:ext cx="1918178" cy="1464415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 &amp; Gruppierung</a:t>
            </a:r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646" y="843559"/>
            <a:ext cx="6522244" cy="735806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0157" y="1545636"/>
            <a:ext cx="6750844" cy="3357563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5859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34" y="0"/>
            <a:ext cx="6858000" cy="857250"/>
          </a:xfrm>
        </p:spPr>
        <p:txBody>
          <a:bodyPr/>
          <a:lstStyle/>
          <a:p>
            <a:pPr algn="ctr"/>
            <a:r>
              <a:rPr lang="de-DE" dirty="0" smtClean="0"/>
              <a:t>Der </a:t>
            </a:r>
            <a:r>
              <a:rPr lang="de-DE" dirty="0" err="1" smtClean="0"/>
              <a:t>Relationenkalkül</a:t>
            </a:r>
            <a:endParaRPr lang="de-DE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00100"/>
            <a:ext cx="6858000" cy="4229100"/>
          </a:xfrm>
        </p:spPr>
        <p:txBody>
          <a:bodyPr/>
          <a:lstStyle/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Eine Anfrage im </a:t>
            </a:r>
            <a:r>
              <a:rPr lang="de-DE" dirty="0" err="1" smtClean="0">
                <a:latin typeface="Arial" charset="0"/>
              </a:rPr>
              <a:t>Relationenkalkül</a:t>
            </a:r>
            <a:r>
              <a:rPr lang="de-DE" dirty="0" smtClean="0">
                <a:latin typeface="Arial" charset="0"/>
              </a:rPr>
              <a:t> hat die </a:t>
            </a:r>
            <a:r>
              <a:rPr lang="de-DE" dirty="0" smtClean="0">
                <a:latin typeface="Arial" charset="0"/>
              </a:rPr>
              <a:t>Form</a:t>
            </a:r>
          </a:p>
          <a:p>
            <a:pPr marL="213122" indent="-213122" defTabSz="152400">
              <a:lnSpc>
                <a:spcPct val="80000"/>
              </a:lnSpc>
            </a:pPr>
            <a:endParaRPr lang="de-DE" dirty="0" smtClean="0">
              <a:latin typeface="Arial" charset="0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				{t </a:t>
            </a:r>
            <a:r>
              <a:rPr lang="de-DE" dirty="0" smtClean="0">
                <a:latin typeface="Arial" charset="0"/>
                <a:sym typeface="Symbol" pitchFamily="18" charset="2"/>
              </a:rPr>
              <a:t> P(t</a:t>
            </a:r>
            <a:r>
              <a:rPr lang="de-DE" dirty="0" smtClean="0">
                <a:latin typeface="Arial" charset="0"/>
                <a:sym typeface="Symbol" pitchFamily="18" charset="2"/>
              </a:rPr>
              <a:t>)}</a:t>
            </a:r>
          </a:p>
          <a:p>
            <a:pPr marL="213122" indent="-213122" defTabSz="152400">
              <a:lnSpc>
                <a:spcPct val="80000"/>
              </a:lnSpc>
            </a:pPr>
            <a:endParaRPr lang="de-DE" dirty="0">
              <a:latin typeface="Arial" charset="0"/>
              <a:sym typeface="Symbol" pitchFamily="18" charset="2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mit </a:t>
            </a:r>
            <a:r>
              <a:rPr lang="de-DE" dirty="0" smtClean="0">
                <a:latin typeface="Arial" charset="0"/>
                <a:sym typeface="Symbol" pitchFamily="18" charset="2"/>
              </a:rPr>
              <a:t>P(t) Formel.</a:t>
            </a:r>
            <a:endParaRPr lang="de-DE" dirty="0" smtClean="0">
              <a:latin typeface="Arial" charset="0"/>
            </a:endParaRPr>
          </a:p>
          <a:p>
            <a:pPr marL="213122" indent="-213122" defTabSz="152400">
              <a:lnSpc>
                <a:spcPct val="80000"/>
              </a:lnSpc>
            </a:pPr>
            <a:endParaRPr lang="de-DE" dirty="0" smtClean="0">
              <a:latin typeface="Arial" charset="0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b="1" dirty="0" smtClean="0">
                <a:latin typeface="Arial" charset="0"/>
              </a:rPr>
              <a:t>Beispiele: </a:t>
            </a:r>
            <a:r>
              <a:rPr lang="de-DE" dirty="0" smtClean="0">
                <a:latin typeface="Arial" charset="0"/>
              </a:rPr>
              <a:t>C4-Professoren</a:t>
            </a:r>
          </a:p>
          <a:p>
            <a:pPr marL="213122" indent="-213122" defTabSz="152400">
              <a:lnSpc>
                <a:spcPct val="80000"/>
              </a:lnSpc>
            </a:pPr>
            <a:endParaRPr lang="de-DE" dirty="0" smtClean="0">
              <a:latin typeface="Arial" charset="0"/>
            </a:endParaRPr>
          </a:p>
          <a:p>
            <a:pPr marL="1433513" lvl="1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{p </a:t>
            </a:r>
            <a:r>
              <a:rPr lang="de-DE" dirty="0" smtClean="0">
                <a:latin typeface="Arial" charset="0"/>
                <a:sym typeface="Symbol" pitchFamily="18" charset="2"/>
              </a:rPr>
              <a:t> p  Professoren 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p.Rang</a:t>
            </a:r>
            <a:r>
              <a:rPr lang="de-DE" dirty="0" smtClean="0">
                <a:latin typeface="Arial" charset="0"/>
                <a:sym typeface="Symbol" pitchFamily="18" charset="2"/>
              </a:rPr>
              <a:t> = 'C4'</a:t>
            </a:r>
            <a:r>
              <a:rPr lang="de-DE" dirty="0" smtClean="0">
                <a:latin typeface="Arial" charset="0"/>
              </a:rPr>
              <a:t>}</a:t>
            </a:r>
          </a:p>
          <a:p>
            <a:pPr marL="213122" indent="-213122" defTabSz="152400">
              <a:lnSpc>
                <a:spcPct val="80000"/>
              </a:lnSpc>
            </a:pPr>
            <a:endParaRPr lang="de-DE" dirty="0" smtClean="0">
              <a:latin typeface="Arial" charset="0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Studenten mit mindestens einer Vorlesung von Curie</a:t>
            </a: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		</a:t>
            </a: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	{s </a:t>
            </a:r>
            <a:r>
              <a:rPr lang="de-DE" dirty="0" smtClean="0">
                <a:latin typeface="Arial" charset="0"/>
                <a:sym typeface="Symbol" pitchFamily="18" charset="2"/>
              </a:rPr>
              <a:t>s  Studenten</a:t>
            </a: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				 h  hören(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s.MatrNr</a:t>
            </a:r>
            <a:r>
              <a:rPr lang="de-DE" dirty="0" smtClean="0">
                <a:latin typeface="Arial" charset="0"/>
                <a:sym typeface="Symbol" pitchFamily="18" charset="2"/>
              </a:rPr>
              <a:t>=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h.MatrNr</a:t>
            </a:r>
            <a:endParaRPr lang="de-DE" dirty="0" smtClean="0">
              <a:latin typeface="Arial" charset="0"/>
              <a:sym typeface="Symbol" pitchFamily="18" charset="2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</a:rPr>
              <a:t>				</a:t>
            </a:r>
            <a:r>
              <a:rPr lang="de-DE" dirty="0" smtClean="0">
                <a:latin typeface="Arial" charset="0"/>
                <a:sym typeface="Symbol" pitchFamily="18" charset="2"/>
              </a:rPr>
              <a:t> v  Vorlesungen(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h.VorlNr</a:t>
            </a:r>
            <a:r>
              <a:rPr lang="de-DE" dirty="0" smtClean="0">
                <a:latin typeface="Arial" charset="0"/>
                <a:sym typeface="Symbol" pitchFamily="18" charset="2"/>
              </a:rPr>
              <a:t>=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v.VorlNr</a:t>
            </a:r>
            <a:endParaRPr lang="de-DE" dirty="0" smtClean="0">
              <a:latin typeface="Arial" charset="0"/>
              <a:sym typeface="Symbol" pitchFamily="18" charset="2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				 p  Professoren(p.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PersNr</a:t>
            </a:r>
            <a:r>
              <a:rPr lang="de-DE" dirty="0" smtClean="0">
                <a:latin typeface="Arial" charset="0"/>
                <a:sym typeface="Symbol" pitchFamily="18" charset="2"/>
              </a:rPr>
              <a:t>=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v.gelesenVon</a:t>
            </a:r>
            <a:endParaRPr lang="de-DE" dirty="0" smtClean="0">
              <a:latin typeface="Arial" charset="0"/>
              <a:sym typeface="Symbol" pitchFamily="18" charset="2"/>
            </a:endParaRPr>
          </a:p>
          <a:p>
            <a:pPr marL="213122" indent="-213122" defTabSz="152400">
              <a:lnSpc>
                <a:spcPct val="80000"/>
              </a:lnSpc>
            </a:pPr>
            <a:r>
              <a:rPr lang="de-DE" dirty="0" smtClean="0">
                <a:latin typeface="Arial" charset="0"/>
                <a:sym typeface="Symbol" pitchFamily="18" charset="2"/>
              </a:rPr>
              <a:t>				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p.Name</a:t>
            </a:r>
            <a:r>
              <a:rPr lang="de-DE" dirty="0" smtClean="0">
                <a:latin typeface="Arial" charset="0"/>
                <a:sym typeface="Symbol" pitchFamily="18" charset="2"/>
              </a:rPr>
              <a:t> = 'Curie')))</a:t>
            </a:r>
            <a:r>
              <a:rPr lang="de-DE" dirty="0" smtClean="0">
                <a:latin typeface="Arial" charset="0"/>
              </a:rPr>
              <a:t>}</a:t>
            </a:r>
          </a:p>
          <a:p>
            <a:pPr marL="213122" indent="-213122" defTabSz="152400">
              <a:lnSpc>
                <a:spcPct val="80000"/>
              </a:lnSpc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 marL="213122" indent="-213122" defTabSz="152400">
              <a:lnSpc>
                <a:spcPct val="80000"/>
              </a:lnSpc>
            </a:pPr>
            <a:endParaRPr lang="de-DE" dirty="0" smtClean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48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1223963" y="1514475"/>
            <a:ext cx="6858000" cy="369331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de-DE" noProof="1"/>
              <a:t>select s.*</a:t>
            </a:r>
          </a:p>
          <a:p>
            <a:pPr algn="l"/>
            <a:r>
              <a:rPr lang="de-DE" noProof="1"/>
              <a:t>from Studenten s</a:t>
            </a:r>
          </a:p>
          <a:p>
            <a:pPr algn="l"/>
            <a:r>
              <a:rPr lang="de-DE" noProof="1"/>
              <a:t>where exists (</a:t>
            </a:r>
          </a:p>
          <a:p>
            <a:pPr algn="l"/>
            <a:r>
              <a:rPr lang="de-DE" noProof="1"/>
              <a:t>        select h.*</a:t>
            </a:r>
          </a:p>
          <a:p>
            <a:pPr algn="l"/>
            <a:r>
              <a:rPr lang="de-DE" noProof="1"/>
              <a:t>        from hören h</a:t>
            </a:r>
          </a:p>
          <a:p>
            <a:pPr algn="l"/>
            <a:r>
              <a:rPr lang="de-DE" noProof="1"/>
              <a:t>        where h.MatrNr = s.MatrNr and exists (</a:t>
            </a:r>
          </a:p>
          <a:p>
            <a:pPr algn="l"/>
            <a:r>
              <a:rPr lang="de-DE" noProof="1"/>
              <a:t>              select * </a:t>
            </a:r>
          </a:p>
          <a:p>
            <a:pPr algn="l"/>
            <a:r>
              <a:rPr lang="de-DE" noProof="1"/>
              <a:t>              from Vorlesungen v</a:t>
            </a:r>
          </a:p>
          <a:p>
            <a:pPr algn="l"/>
            <a:r>
              <a:rPr lang="de-DE" noProof="1"/>
              <a:t>              where v.VorlNr = h.VorlNr and exists (</a:t>
            </a:r>
          </a:p>
          <a:p>
            <a:pPr algn="l"/>
            <a:r>
              <a:rPr lang="de-DE" noProof="1"/>
              <a:t>                       select * </a:t>
            </a:r>
          </a:p>
          <a:p>
            <a:pPr algn="l"/>
            <a:r>
              <a:rPr lang="de-DE" noProof="1"/>
              <a:t>                        from Professoren p</a:t>
            </a:r>
          </a:p>
          <a:p>
            <a:pPr algn="l"/>
            <a:r>
              <a:rPr lang="de-DE" noProof="1"/>
              <a:t>                        where p.Name =‚</a:t>
            </a:r>
            <a:r>
              <a:rPr lang="de-DE" dirty="0"/>
              <a:t>Curie</a:t>
            </a:r>
            <a:r>
              <a:rPr lang="de-DE" noProof="1"/>
              <a:t>' and </a:t>
            </a:r>
            <a:endParaRPr lang="de-DE" dirty="0"/>
          </a:p>
          <a:p>
            <a:pPr algn="l"/>
            <a:r>
              <a:rPr lang="de-DE" dirty="0"/>
              <a:t>                                            </a:t>
            </a:r>
            <a:r>
              <a:rPr lang="de-DE" noProof="1"/>
              <a:t>p.PersNr= v.gelesenVon )))</a:t>
            </a:r>
            <a:endParaRPr lang="de-DE" dirty="0"/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/>
              <a:t>Dieselbe Anfrage in SQL …</a:t>
            </a:r>
            <a:br>
              <a:rPr lang="de-DE" sz="2400"/>
            </a:br>
            <a:r>
              <a:rPr lang="de-DE" sz="2400"/>
              <a:t>          … belegt die Verwandtschaft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57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Allquantor</a:t>
            </a:r>
            <a:endParaRPr lang="de-DE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914400"/>
            <a:ext cx="6858000" cy="42291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latin typeface="Arial" charset="0"/>
              </a:rPr>
              <a:t>Wer hat </a:t>
            </a:r>
            <a:r>
              <a:rPr lang="de-DE" b="1" dirty="0" smtClean="0">
                <a:latin typeface="Arial" charset="0"/>
              </a:rPr>
              <a:t>alle</a:t>
            </a:r>
            <a:r>
              <a:rPr lang="de-DE" dirty="0" smtClean="0">
                <a:latin typeface="Arial" charset="0"/>
              </a:rPr>
              <a:t> vierstündigen Vorlesungen gehört</a:t>
            </a:r>
          </a:p>
          <a:p>
            <a:endParaRPr lang="de-DE" dirty="0" smtClean="0">
              <a:latin typeface="Arial" charset="0"/>
            </a:endParaRPr>
          </a:p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sz="1800" dirty="0" smtClean="0">
                <a:latin typeface="Arial" charset="0"/>
              </a:rPr>
              <a:t>{</a:t>
            </a:r>
            <a:r>
              <a:rPr lang="de-DE" sz="1800" dirty="0" smtClean="0">
                <a:latin typeface="Arial" charset="0"/>
              </a:rPr>
              <a:t>s </a:t>
            </a:r>
            <a:r>
              <a:rPr lang="de-DE" sz="1800" dirty="0" smtClean="0">
                <a:latin typeface="Arial" charset="0"/>
                <a:sym typeface="Symbol" pitchFamily="18" charset="2"/>
              </a:rPr>
              <a:t> s  Studenten  v  Vorlesungen (</a:t>
            </a:r>
            <a:r>
              <a:rPr lang="de-DE" sz="1800" dirty="0" err="1" smtClean="0">
                <a:latin typeface="Arial" charset="0"/>
                <a:sym typeface="Symbol" pitchFamily="18" charset="2"/>
              </a:rPr>
              <a:t>v.SWS</a:t>
            </a:r>
            <a:r>
              <a:rPr lang="de-DE" sz="1800" dirty="0" smtClean="0">
                <a:latin typeface="Arial" charset="0"/>
                <a:sym typeface="Symbol" pitchFamily="18" charset="2"/>
              </a:rPr>
              <a:t>=4 </a:t>
            </a:r>
          </a:p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sz="1800" dirty="0" smtClean="0">
                <a:latin typeface="Arial" charset="0"/>
                <a:sym typeface="Symbol" pitchFamily="18" charset="2"/>
              </a:rPr>
              <a:t>	h  hören(</a:t>
            </a:r>
            <a:r>
              <a:rPr lang="de-DE" sz="1800" dirty="0" err="1" smtClean="0">
                <a:latin typeface="Arial" charset="0"/>
                <a:sym typeface="Symbol" pitchFamily="18" charset="2"/>
              </a:rPr>
              <a:t>h.VorlNr</a:t>
            </a:r>
            <a:r>
              <a:rPr lang="de-DE" sz="1800" dirty="0" smtClean="0">
                <a:latin typeface="Arial" charset="0"/>
                <a:sym typeface="Symbol" pitchFamily="18" charset="2"/>
              </a:rPr>
              <a:t>=</a:t>
            </a:r>
            <a:r>
              <a:rPr lang="de-DE" sz="1800" dirty="0" err="1" smtClean="0">
                <a:latin typeface="Arial" charset="0"/>
                <a:sym typeface="Symbol" pitchFamily="18" charset="2"/>
              </a:rPr>
              <a:t>v.VorlNr</a:t>
            </a:r>
            <a:r>
              <a:rPr lang="de-DE" sz="1800" dirty="0" smtClean="0">
                <a:latin typeface="Arial" charset="0"/>
                <a:sym typeface="Symbol" pitchFamily="18" charset="2"/>
              </a:rPr>
              <a:t>  </a:t>
            </a:r>
            <a:r>
              <a:rPr lang="de-DE" sz="1800" dirty="0" err="1" smtClean="0">
                <a:latin typeface="Arial" charset="0"/>
                <a:sym typeface="Symbol" pitchFamily="18" charset="2"/>
              </a:rPr>
              <a:t>h.MatrNr</a:t>
            </a:r>
            <a:r>
              <a:rPr lang="de-DE" sz="1800" dirty="0" smtClean="0">
                <a:latin typeface="Arial" charset="0"/>
                <a:sym typeface="Symbol" pitchFamily="18" charset="2"/>
              </a:rPr>
              <a:t>= </a:t>
            </a:r>
            <a:r>
              <a:rPr lang="de-DE" sz="1800" dirty="0" err="1" smtClean="0">
                <a:latin typeface="Arial" charset="0"/>
                <a:sym typeface="Symbol" pitchFamily="18" charset="2"/>
              </a:rPr>
              <a:t>s.MatrNr</a:t>
            </a:r>
            <a:r>
              <a:rPr lang="de-DE" sz="1800" dirty="0" smtClean="0">
                <a:latin typeface="Arial" charset="0"/>
                <a:sym typeface="Symbol" pitchFamily="18" charset="2"/>
              </a:rPr>
              <a:t>))</a:t>
            </a:r>
            <a:r>
              <a:rPr lang="de-DE" sz="1800" dirty="0" smtClean="0">
                <a:latin typeface="Arial" charset="0"/>
              </a:rPr>
              <a:t>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5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5431"/>
            <a:ext cx="6858000" cy="857250"/>
          </a:xfrm>
        </p:spPr>
        <p:txBody>
          <a:bodyPr/>
          <a:lstStyle/>
          <a:p>
            <a:pPr algn="ctr"/>
            <a:r>
              <a:rPr lang="de-DE" smtClean="0"/>
              <a:t>Definition des </a:t>
            </a:r>
            <a:r>
              <a:rPr lang="de-DE" dirty="0" err="1" smtClean="0"/>
              <a:t>Tupelkalküls</a:t>
            </a:r>
            <a:endParaRPr lang="de-DE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635" y="598141"/>
            <a:ext cx="8793365" cy="4431059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sz="2400" b="1" dirty="0" smtClean="0"/>
              <a:t>Atome</a:t>
            </a:r>
            <a:endParaRPr lang="de-DE" sz="2400" b="1" dirty="0"/>
          </a:p>
          <a:p>
            <a:r>
              <a:rPr lang="de-DE" dirty="0" smtClean="0">
                <a:latin typeface="Arial" charset="0"/>
                <a:sym typeface="Symbol" pitchFamily="18" charset="2"/>
              </a:rPr>
              <a:t>s </a:t>
            </a:r>
            <a:r>
              <a:rPr lang="de-DE" dirty="0" smtClean="0">
                <a:sym typeface="Symbol" pitchFamily="18" charset="2"/>
              </a:rPr>
              <a:t></a:t>
            </a:r>
            <a:r>
              <a:rPr lang="de-DE" dirty="0" smtClean="0">
                <a:latin typeface="Arial" charset="0"/>
                <a:sym typeface="Symbol" pitchFamily="18" charset="2"/>
              </a:rPr>
              <a:t> R, mit s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Tupelvariable</a:t>
            </a:r>
            <a:r>
              <a:rPr lang="de-DE" dirty="0" smtClean="0">
                <a:latin typeface="Arial" charset="0"/>
                <a:sym typeface="Symbol" pitchFamily="18" charset="2"/>
              </a:rPr>
              <a:t> und R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Relationenname</a:t>
            </a:r>
            <a:endParaRPr lang="de-DE" dirty="0" smtClean="0">
              <a:latin typeface="Arial" charset="0"/>
              <a:sym typeface="Symbol" pitchFamily="18" charset="2"/>
            </a:endParaRPr>
          </a:p>
          <a:p>
            <a:endParaRPr lang="de-DE" dirty="0" smtClean="0">
              <a:latin typeface="Arial" charset="0"/>
              <a:sym typeface="Symbol" pitchFamily="18" charset="2"/>
            </a:endParaRPr>
          </a:p>
          <a:p>
            <a:r>
              <a:rPr lang="de-DE" dirty="0" err="1" smtClean="0">
                <a:latin typeface="Arial" charset="0"/>
                <a:sym typeface="Symbol" pitchFamily="18" charset="2"/>
              </a:rPr>
              <a:t>s.A</a:t>
            </a:r>
            <a:r>
              <a:rPr lang="de-DE" dirty="0" smtClean="0">
                <a:latin typeface="Arial" charset="0"/>
                <a:sym typeface="Symbol" pitchFamily="18" charset="2"/>
              </a:rPr>
              <a:t>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t.B</a:t>
            </a:r>
            <a:r>
              <a:rPr lang="de-DE" dirty="0" smtClean="0">
                <a:latin typeface="Arial" charset="0"/>
                <a:sym typeface="Symbol" pitchFamily="18" charset="2"/>
              </a:rPr>
              <a:t>, mit s und t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Tupelvariablen</a:t>
            </a:r>
            <a:r>
              <a:rPr lang="de-DE" dirty="0" smtClean="0">
                <a:latin typeface="Arial" charset="0"/>
                <a:sym typeface="Symbol" pitchFamily="18" charset="2"/>
              </a:rPr>
              <a:t>, A und B Attributnamen und 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Vergleichsperator</a:t>
            </a:r>
            <a:r>
              <a:rPr lang="de-DE" dirty="0" smtClean="0">
                <a:latin typeface="Arial" charset="0"/>
                <a:sym typeface="Symbol" pitchFamily="18" charset="2"/>
              </a:rPr>
              <a:t> (, , , </a:t>
            </a:r>
            <a:r>
              <a:rPr lang="de-DE" dirty="0" smtClean="0">
                <a:latin typeface="Arial" charset="0"/>
                <a:sym typeface="Symbol" pitchFamily="18" charset="2"/>
              </a:rPr>
              <a:t>...)</a:t>
            </a:r>
          </a:p>
          <a:p>
            <a:endParaRPr lang="de-DE" dirty="0" smtClean="0">
              <a:latin typeface="Arial" charset="0"/>
              <a:sym typeface="Symbol" pitchFamily="18" charset="2"/>
            </a:endParaRPr>
          </a:p>
          <a:p>
            <a:r>
              <a:rPr lang="de-DE" dirty="0" smtClean="0">
                <a:latin typeface="Arial" charset="0"/>
                <a:sym typeface="Symbol" pitchFamily="18" charset="2"/>
              </a:rPr>
              <a:t>s. A  c mit c Konstante</a:t>
            </a:r>
          </a:p>
          <a:p>
            <a:pPr lvl="2">
              <a:buFont typeface="Webdings" pitchFamily="18" charset="2"/>
              <a:buNone/>
            </a:pPr>
            <a:r>
              <a:rPr lang="de-DE" dirty="0" smtClean="0">
                <a:latin typeface="Arial" charset="0"/>
                <a:sym typeface="Symbol" pitchFamily="18" charset="2"/>
              </a:rPr>
              <a:t>		</a:t>
            </a:r>
          </a:p>
          <a:p>
            <a:pPr lvl="2">
              <a:buFont typeface="Webdings" pitchFamily="18" charset="2"/>
              <a:buNone/>
            </a:pPr>
            <a:r>
              <a:rPr lang="de-DE" sz="2400" b="1" dirty="0">
                <a:latin typeface="Arial" charset="0"/>
                <a:sym typeface="Symbol" pitchFamily="18" charset="2"/>
              </a:rPr>
              <a:t>Formeln</a:t>
            </a:r>
          </a:p>
          <a:p>
            <a:r>
              <a:rPr lang="de-DE" dirty="0" smtClean="0">
                <a:latin typeface="Arial" charset="0"/>
                <a:sym typeface="Symbol" pitchFamily="18" charset="2"/>
              </a:rPr>
              <a:t>Alle Atome sind </a:t>
            </a:r>
            <a:r>
              <a:rPr lang="de-DE" dirty="0" smtClean="0">
                <a:latin typeface="Arial" charset="0"/>
                <a:sym typeface="Symbol" pitchFamily="18" charset="2"/>
              </a:rPr>
              <a:t>Formeln</a:t>
            </a:r>
          </a:p>
          <a:p>
            <a:endParaRPr lang="de-DE" dirty="0" smtClean="0">
              <a:latin typeface="Arial" charset="0"/>
              <a:sym typeface="Symbol" pitchFamily="18" charset="2"/>
            </a:endParaRPr>
          </a:p>
          <a:p>
            <a:r>
              <a:rPr lang="de-DE" dirty="0" smtClean="0">
                <a:latin typeface="Arial" charset="0"/>
                <a:sym typeface="Symbol" pitchFamily="18" charset="2"/>
              </a:rPr>
              <a:t>Ist P Formel, so auch P und (P</a:t>
            </a:r>
            <a:r>
              <a:rPr lang="de-DE" dirty="0" smtClean="0">
                <a:latin typeface="Arial" charset="0"/>
                <a:sym typeface="Symbol" pitchFamily="18" charset="2"/>
              </a:rPr>
              <a:t>)</a:t>
            </a:r>
          </a:p>
          <a:p>
            <a:endParaRPr lang="de-DE" dirty="0" smtClean="0">
              <a:latin typeface="Arial" charset="0"/>
              <a:sym typeface="Symbol" pitchFamily="18" charset="2"/>
            </a:endParaRPr>
          </a:p>
          <a:p>
            <a:r>
              <a:rPr lang="de-DE" dirty="0" smtClean="0">
                <a:latin typeface="Arial" charset="0"/>
                <a:sym typeface="Symbol" pitchFamily="18" charset="2"/>
              </a:rPr>
              <a:t>Sind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1 </a:t>
            </a:r>
            <a:r>
              <a:rPr lang="de-DE" dirty="0" smtClean="0">
                <a:latin typeface="Arial" charset="0"/>
                <a:sym typeface="Symbol" pitchFamily="18" charset="2"/>
              </a:rPr>
              <a:t>und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de-DE" dirty="0" smtClean="0">
                <a:latin typeface="Arial" charset="0"/>
                <a:sym typeface="Symbol" pitchFamily="18" charset="2"/>
              </a:rPr>
              <a:t> Formeln, so auch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1 </a:t>
            </a:r>
            <a:r>
              <a:rPr lang="de-DE" dirty="0" smtClean="0">
                <a:latin typeface="Arial" charset="0"/>
                <a:sym typeface="Symbol" pitchFamily="18" charset="2"/>
              </a:rPr>
              <a:t>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de-DE" dirty="0" smtClean="0">
                <a:latin typeface="Arial" charset="0"/>
                <a:sym typeface="Symbol" pitchFamily="18" charset="2"/>
              </a:rPr>
              <a:t> ,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1 </a:t>
            </a:r>
            <a:r>
              <a:rPr lang="de-DE" dirty="0" smtClean="0">
                <a:latin typeface="Arial" charset="0"/>
                <a:sym typeface="Symbol" pitchFamily="18" charset="2"/>
              </a:rPr>
              <a:t>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2</a:t>
            </a:r>
            <a:r>
              <a:rPr lang="de-DE" dirty="0" smtClean="0">
                <a:latin typeface="Arial" charset="0"/>
                <a:sym typeface="Symbol" pitchFamily="18" charset="2"/>
              </a:rPr>
              <a:t> und 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1</a:t>
            </a:r>
            <a:r>
              <a:rPr lang="de-DE" dirty="0" smtClean="0">
                <a:latin typeface="Arial" charset="0"/>
                <a:sym typeface="Symbol" pitchFamily="18" charset="2"/>
              </a:rPr>
              <a:t>  </a:t>
            </a:r>
            <a:r>
              <a:rPr lang="de-DE" dirty="0" smtClean="0">
                <a:latin typeface="Arial" charset="0"/>
                <a:sym typeface="Symbol" pitchFamily="18" charset="2"/>
              </a:rPr>
              <a:t>P</a:t>
            </a:r>
            <a:r>
              <a:rPr lang="de-DE" baseline="-25000" dirty="0" smtClean="0">
                <a:latin typeface="Arial" charset="0"/>
                <a:sym typeface="Symbol" pitchFamily="18" charset="2"/>
              </a:rPr>
              <a:t>2</a:t>
            </a:r>
          </a:p>
          <a:p>
            <a:endParaRPr lang="de-DE" baseline="-25000" dirty="0" smtClean="0">
              <a:latin typeface="Arial" charset="0"/>
              <a:sym typeface="Symbol" pitchFamily="18" charset="2"/>
            </a:endParaRPr>
          </a:p>
          <a:p>
            <a:r>
              <a:rPr lang="de-DE" dirty="0" smtClean="0">
                <a:latin typeface="Arial" charset="0"/>
                <a:sym typeface="Symbol" pitchFamily="18" charset="2"/>
              </a:rPr>
              <a:t>Ist P(t) Formel mit freier Variable t, so auch</a:t>
            </a:r>
          </a:p>
          <a:p>
            <a:pPr lvl="2">
              <a:buFont typeface="Webdings" pitchFamily="18" charset="2"/>
              <a:buNone/>
            </a:pPr>
            <a:r>
              <a:rPr lang="de-DE" sz="1800" dirty="0" smtClean="0">
                <a:latin typeface="Arial" charset="0"/>
                <a:sym typeface="Symbol" pitchFamily="18" charset="2"/>
              </a:rPr>
              <a:t>                            </a:t>
            </a:r>
            <a:r>
              <a:rPr lang="de-DE" sz="1800" dirty="0">
                <a:latin typeface="Arial" charset="0"/>
                <a:sym typeface="Symbol" pitchFamily="18" charset="2"/>
              </a:rPr>
              <a:t>t  R(P(t)) und  t  R(P(t))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5433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50495" y="69368"/>
            <a:ext cx="6858000" cy="857250"/>
          </a:xfrm>
        </p:spPr>
        <p:txBody>
          <a:bodyPr/>
          <a:lstStyle/>
          <a:p>
            <a:pPr algn="ctr"/>
            <a:r>
              <a:rPr lang="de-DE" smtClean="0"/>
              <a:t>Sicherheit</a:t>
            </a: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3753" y="1085850"/>
            <a:ext cx="8813991" cy="3609903"/>
          </a:xfrm>
        </p:spPr>
        <p:txBody>
          <a:bodyPr/>
          <a:lstStyle/>
          <a:p>
            <a:r>
              <a:rPr lang="de-DE" dirty="0" smtClean="0"/>
              <a:t>Einschränkung auf Anfragen mit endlichem Ergebnis.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Die folgende Beispielanfrage</a:t>
            </a:r>
          </a:p>
          <a:p>
            <a:pPr algn="ctr">
              <a:buFont typeface="Webdings" pitchFamily="18" charset="2"/>
              <a:buNone/>
            </a:pPr>
            <a:r>
              <a:rPr lang="de-DE" dirty="0" smtClean="0"/>
              <a:t>  {</a:t>
            </a:r>
            <a:r>
              <a:rPr lang="de-DE" dirty="0" err="1" smtClean="0"/>
              <a:t>n</a:t>
            </a:r>
            <a:r>
              <a:rPr lang="de-DE" dirty="0" smtClean="0"/>
              <a:t> </a:t>
            </a:r>
            <a:r>
              <a:rPr lang="de-DE" dirty="0" smtClean="0">
                <a:sym typeface="Symbol" pitchFamily="18" charset="2"/>
              </a:rPr>
              <a:t>  (</a:t>
            </a:r>
            <a:r>
              <a:rPr lang="de-DE" dirty="0" err="1" smtClean="0">
                <a:sym typeface="Symbol" pitchFamily="18" charset="2"/>
              </a:rPr>
              <a:t>n</a:t>
            </a:r>
            <a:r>
              <a:rPr lang="de-DE" dirty="0" smtClean="0">
                <a:sym typeface="Symbol" pitchFamily="18" charset="2"/>
              </a:rPr>
              <a:t>  Professoren)}</a:t>
            </a:r>
          </a:p>
          <a:p>
            <a:pPr>
              <a:buFont typeface="Webdings" pitchFamily="18" charset="2"/>
              <a:buNone/>
            </a:pPr>
            <a:r>
              <a:rPr lang="de-DE" dirty="0" smtClean="0">
                <a:sym typeface="Symbol" pitchFamily="18" charset="2"/>
              </a:rPr>
              <a:t>ist </a:t>
            </a:r>
            <a:r>
              <a:rPr lang="de-DE" dirty="0" smtClean="0">
                <a:sym typeface="Symbol" pitchFamily="18" charset="2"/>
              </a:rPr>
              <a:t>nicht sicher. </a:t>
            </a:r>
            <a:endParaRPr lang="de-DE" dirty="0" smtClean="0">
              <a:sym typeface="Symbol" pitchFamily="18" charset="2"/>
            </a:endParaRPr>
          </a:p>
          <a:p>
            <a:pPr>
              <a:buFont typeface="Webdings" pitchFamily="18" charset="2"/>
              <a:buNone/>
            </a:pPr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Das Ergebnis ist unendlich</a:t>
            </a:r>
            <a:r>
              <a:rPr lang="de-DE" dirty="0" smtClean="0">
                <a:sym typeface="Symbol" pitchFamily="18" charset="2"/>
              </a:rPr>
              <a:t>.</a:t>
            </a:r>
          </a:p>
          <a:p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Bedingung: Ergebnis des Ausdrucks muss Teilmenge der Domäne der Formel sein</a:t>
            </a:r>
            <a:r>
              <a:rPr lang="de-DE" dirty="0" smtClean="0">
                <a:sym typeface="Symbol" pitchFamily="18" charset="2"/>
              </a:rPr>
              <a:t>.</a:t>
            </a:r>
          </a:p>
          <a:p>
            <a:endParaRPr lang="de-DE" dirty="0" smtClean="0">
              <a:sym typeface="Symbol" pitchFamily="18" charset="2"/>
            </a:endParaRPr>
          </a:p>
          <a:p>
            <a:r>
              <a:rPr lang="de-DE" dirty="0" smtClean="0">
                <a:sym typeface="Symbol" pitchFamily="18" charset="2"/>
              </a:rPr>
              <a:t>Die Domäne einer Formel enthält</a:t>
            </a:r>
          </a:p>
          <a:p>
            <a:pPr lvl="1">
              <a:buFontTx/>
              <a:buChar char="-"/>
            </a:pPr>
            <a:r>
              <a:rPr lang="de-DE" dirty="0" smtClean="0"/>
              <a:t>alle in der Formel vorkommenden Konstanten</a:t>
            </a:r>
          </a:p>
          <a:p>
            <a:pPr lvl="1">
              <a:buFontTx/>
              <a:buChar char="-"/>
            </a:pPr>
            <a:r>
              <a:rPr lang="de-DE" dirty="0" smtClean="0"/>
              <a:t>alle Attributwerte von Relationen, die in der Formel referenziert werden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55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5878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857250"/>
          </a:xfrm>
        </p:spPr>
        <p:txBody>
          <a:bodyPr/>
          <a:lstStyle/>
          <a:p>
            <a:pPr algn="ctr"/>
            <a:r>
              <a:rPr lang="de-DE" dirty="0" smtClean="0"/>
              <a:t>Der Domänenkalkül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dirty="0" smtClean="0">
                <a:latin typeface="Arial" charset="0"/>
              </a:rPr>
              <a:t>Ein Ausdruck des Domänenkalküls hat die Form</a:t>
            </a:r>
          </a:p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dirty="0" smtClean="0">
                <a:latin typeface="Arial" charset="0"/>
              </a:rPr>
              <a:t>		{[v</a:t>
            </a:r>
            <a:r>
              <a:rPr lang="de-DE" baseline="-25000" dirty="0" smtClean="0">
                <a:latin typeface="Arial" charset="0"/>
              </a:rPr>
              <a:t>1</a:t>
            </a:r>
            <a:r>
              <a:rPr lang="de-DE" dirty="0" smtClean="0">
                <a:latin typeface="Arial" charset="0"/>
              </a:rPr>
              <a:t>, v</a:t>
            </a:r>
            <a:r>
              <a:rPr lang="de-DE" baseline="-25000" dirty="0" smtClean="0">
                <a:latin typeface="Arial" charset="0"/>
              </a:rPr>
              <a:t>2</a:t>
            </a:r>
            <a:r>
              <a:rPr lang="de-DE" dirty="0" smtClean="0">
                <a:latin typeface="Arial" charset="0"/>
              </a:rPr>
              <a:t> , ..., </a:t>
            </a:r>
            <a:r>
              <a:rPr lang="de-DE" dirty="0" err="1" smtClean="0">
                <a:latin typeface="Arial" charset="0"/>
              </a:rPr>
              <a:t>v</a:t>
            </a:r>
            <a:r>
              <a:rPr lang="de-DE" baseline="-25000" dirty="0" err="1" smtClean="0">
                <a:latin typeface="Arial" charset="0"/>
              </a:rPr>
              <a:t>n</a:t>
            </a:r>
            <a:r>
              <a:rPr lang="de-DE" dirty="0" smtClean="0">
                <a:latin typeface="Arial" charset="0"/>
              </a:rPr>
              <a:t>]</a:t>
            </a:r>
            <a:r>
              <a:rPr lang="de-DE" dirty="0" smtClean="0">
                <a:latin typeface="Arial" charset="0"/>
                <a:sym typeface="Symbol" pitchFamily="18" charset="2"/>
              </a:rPr>
              <a:t>P (</a:t>
            </a:r>
            <a:r>
              <a:rPr lang="de-DE" dirty="0" smtClean="0">
                <a:latin typeface="Arial" charset="0"/>
              </a:rPr>
              <a:t>v</a:t>
            </a:r>
            <a:r>
              <a:rPr lang="de-DE" baseline="-25000" dirty="0" smtClean="0">
                <a:latin typeface="Arial" charset="0"/>
              </a:rPr>
              <a:t>1 </a:t>
            </a:r>
            <a:r>
              <a:rPr lang="de-DE" dirty="0" smtClean="0">
                <a:latin typeface="Arial" charset="0"/>
                <a:sym typeface="Symbol" pitchFamily="18" charset="2"/>
              </a:rPr>
              <a:t>,..., </a:t>
            </a:r>
            <a:r>
              <a:rPr lang="de-DE" dirty="0" err="1" smtClean="0">
                <a:latin typeface="Arial" charset="0"/>
              </a:rPr>
              <a:t>v</a:t>
            </a:r>
            <a:r>
              <a:rPr lang="de-DE" baseline="-25000" dirty="0" err="1" smtClean="0">
                <a:latin typeface="Arial" charset="0"/>
              </a:rPr>
              <a:t>n</a:t>
            </a:r>
            <a:r>
              <a:rPr lang="de-DE" dirty="0" smtClean="0">
                <a:latin typeface="Arial" charset="0"/>
                <a:sym typeface="Symbol" pitchFamily="18" charset="2"/>
              </a:rPr>
              <a:t>)</a:t>
            </a:r>
            <a:r>
              <a:rPr lang="de-DE" dirty="0" smtClean="0">
                <a:latin typeface="Arial" charset="0"/>
              </a:rPr>
              <a:t>}</a:t>
            </a:r>
          </a:p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dirty="0" smtClean="0">
                <a:latin typeface="Arial" charset="0"/>
              </a:rPr>
              <a:t>mit v</a:t>
            </a:r>
            <a:r>
              <a:rPr lang="de-DE" baseline="-25000" dirty="0" smtClean="0">
                <a:latin typeface="Arial" charset="0"/>
              </a:rPr>
              <a:t>1 </a:t>
            </a:r>
            <a:r>
              <a:rPr lang="de-DE" dirty="0" smtClean="0">
                <a:latin typeface="Arial" charset="0"/>
                <a:sym typeface="Symbol" pitchFamily="18" charset="2"/>
              </a:rPr>
              <a:t>,..., </a:t>
            </a:r>
            <a:r>
              <a:rPr lang="de-DE" dirty="0" err="1" smtClean="0">
                <a:latin typeface="Arial" charset="0"/>
              </a:rPr>
              <a:t>v</a:t>
            </a:r>
            <a:r>
              <a:rPr lang="de-DE" baseline="-25000" dirty="0" err="1" smtClean="0">
                <a:latin typeface="Arial" charset="0"/>
              </a:rPr>
              <a:t>n</a:t>
            </a:r>
            <a:r>
              <a:rPr lang="de-DE" baseline="-25000" dirty="0" smtClean="0">
                <a:latin typeface="Arial" charset="0"/>
              </a:rPr>
              <a:t> </a:t>
            </a:r>
            <a:r>
              <a:rPr lang="de-DE" dirty="0" smtClean="0">
                <a:latin typeface="Arial" charset="0"/>
                <a:sym typeface="Symbol" pitchFamily="18" charset="2"/>
              </a:rPr>
              <a:t>Domänenvariablen und P Formel.</a:t>
            </a:r>
          </a:p>
          <a:p>
            <a:pPr>
              <a:buFont typeface="Webdings" pitchFamily="18" charset="2"/>
              <a:buNone/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de-DE" b="1" dirty="0" smtClean="0">
                <a:latin typeface="Arial" charset="0"/>
                <a:sym typeface="Symbol" pitchFamily="18" charset="2"/>
              </a:rPr>
              <a:t>Beispiel: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MatrNr</a:t>
            </a:r>
            <a:r>
              <a:rPr lang="de-DE" dirty="0" smtClean="0">
                <a:latin typeface="Arial" charset="0"/>
                <a:sym typeface="Symbol" pitchFamily="18" charset="2"/>
              </a:rPr>
              <a:t> und Namen der Prüflinge von Curie</a:t>
            </a:r>
          </a:p>
          <a:p>
            <a:pPr>
              <a:buFont typeface="Webdings" pitchFamily="18" charset="2"/>
              <a:buNone/>
            </a:pP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dirty="0" smtClean="0">
                <a:latin typeface="Arial" charset="0"/>
                <a:sym typeface="Symbol" pitchFamily="18" charset="2"/>
              </a:rPr>
              <a:t>{[</a:t>
            </a:r>
            <a:r>
              <a:rPr lang="de-DE" dirty="0" smtClean="0">
                <a:solidFill>
                  <a:srgbClr val="CC0099"/>
                </a:solidFill>
                <a:latin typeface="Arial" charset="0"/>
                <a:sym typeface="Symbol" pitchFamily="18" charset="2"/>
              </a:rPr>
              <a:t>m</a:t>
            </a:r>
            <a:r>
              <a:rPr lang="de-DE" dirty="0" smtClean="0">
                <a:latin typeface="Arial" charset="0"/>
                <a:sym typeface="Symbol" pitchFamily="18" charset="2"/>
              </a:rPr>
              <a:t>,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n</a:t>
            </a:r>
            <a:r>
              <a:rPr lang="de-DE" dirty="0" smtClean="0">
                <a:latin typeface="Arial" charset="0"/>
                <a:sym typeface="Symbol" pitchFamily="18" charset="2"/>
              </a:rPr>
              <a:t>]  s ([</a:t>
            </a:r>
            <a:r>
              <a:rPr lang="de-DE" dirty="0" smtClean="0">
                <a:solidFill>
                  <a:srgbClr val="CC0099"/>
                </a:solidFill>
                <a:latin typeface="Arial" charset="0"/>
                <a:sym typeface="Symbol" pitchFamily="18" charset="2"/>
              </a:rPr>
              <a:t>m</a:t>
            </a:r>
            <a:r>
              <a:rPr lang="de-DE" dirty="0" smtClean="0">
                <a:latin typeface="Arial" charset="0"/>
                <a:sym typeface="Symbol" pitchFamily="18" charset="2"/>
              </a:rPr>
              <a:t>,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n</a:t>
            </a:r>
            <a:r>
              <a:rPr lang="de-DE" dirty="0" smtClean="0">
                <a:latin typeface="Arial" charset="0"/>
                <a:sym typeface="Symbol" pitchFamily="18" charset="2"/>
              </a:rPr>
              <a:t>, s]  Studenten </a:t>
            </a:r>
            <a:r>
              <a:rPr lang="de-DE" dirty="0" smtClean="0">
                <a:latin typeface="Arial" charset="0"/>
                <a:sym typeface="Symbol" pitchFamily="18" charset="2"/>
              </a:rPr>
              <a:t>   </a:t>
            </a:r>
            <a:r>
              <a:rPr lang="de-DE" dirty="0" smtClean="0">
                <a:latin typeface="Arial" charset="0"/>
                <a:sym typeface="Symbol" pitchFamily="18" charset="2"/>
              </a:rPr>
              <a:t>v, </a:t>
            </a:r>
            <a:r>
              <a:rPr lang="de-DE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p</a:t>
            </a:r>
            <a:r>
              <a:rPr lang="de-DE" dirty="0" smtClean="0">
                <a:latin typeface="Arial" charset="0"/>
                <a:sym typeface="Symbol" pitchFamily="18" charset="2"/>
              </a:rPr>
              <a:t>,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g</a:t>
            </a:r>
            <a:r>
              <a:rPr lang="de-DE" dirty="0" smtClean="0">
                <a:latin typeface="Arial" charset="0"/>
                <a:sym typeface="Symbol" pitchFamily="18" charset="2"/>
              </a:rPr>
              <a:t> ([</a:t>
            </a:r>
            <a:r>
              <a:rPr lang="de-DE" dirty="0" smtClean="0">
                <a:solidFill>
                  <a:srgbClr val="CC0099"/>
                </a:solidFill>
                <a:latin typeface="Arial" charset="0"/>
                <a:sym typeface="Symbol" pitchFamily="18" charset="2"/>
              </a:rPr>
              <a:t>m</a:t>
            </a:r>
            <a:r>
              <a:rPr lang="de-DE" dirty="0" smtClean="0">
                <a:latin typeface="Arial" charset="0"/>
                <a:sym typeface="Symbol" pitchFamily="18" charset="2"/>
              </a:rPr>
              <a:t>, v, </a:t>
            </a:r>
            <a:r>
              <a:rPr lang="de-DE" dirty="0" err="1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p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,g</a:t>
            </a:r>
            <a:r>
              <a:rPr lang="de-DE" dirty="0" smtClean="0">
                <a:latin typeface="Arial" charset="0"/>
                <a:sym typeface="Symbol" pitchFamily="18" charset="2"/>
              </a:rPr>
              <a:t>]  prüfen  </a:t>
            </a:r>
            <a:endParaRPr lang="de-DE" dirty="0" smtClean="0">
              <a:latin typeface="Arial" charset="0"/>
              <a:sym typeface="Symbol" pitchFamily="18" charset="2"/>
            </a:endParaRPr>
          </a:p>
          <a:p>
            <a:pPr>
              <a:lnSpc>
                <a:spcPct val="150000"/>
              </a:lnSpc>
              <a:buFont typeface="Webdings" pitchFamily="18" charset="2"/>
              <a:buNone/>
            </a:pPr>
            <a:r>
              <a:rPr lang="de-DE" dirty="0">
                <a:latin typeface="Arial" charset="0"/>
                <a:sym typeface="Symbol" pitchFamily="18" charset="2"/>
              </a:rPr>
              <a:t> </a:t>
            </a:r>
            <a:r>
              <a:rPr lang="de-DE" dirty="0" smtClean="0">
                <a:latin typeface="Arial" charset="0"/>
                <a:sym typeface="Symbol" pitchFamily="18" charset="2"/>
              </a:rPr>
              <a:t>                                                                    </a:t>
            </a:r>
            <a:r>
              <a:rPr lang="de-DE" dirty="0" smtClean="0">
                <a:latin typeface="Arial" charset="0"/>
                <a:sym typeface="Symbol" pitchFamily="18" charset="2"/>
              </a:rPr>
              <a:t>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a,r</a:t>
            </a:r>
            <a:r>
              <a:rPr lang="de-DE" dirty="0" smtClean="0">
                <a:latin typeface="Arial" charset="0"/>
                <a:sym typeface="Symbol" pitchFamily="18" charset="2"/>
              </a:rPr>
              <a:t>, b([</a:t>
            </a:r>
            <a:r>
              <a:rPr lang="de-DE" dirty="0" smtClean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p</a:t>
            </a:r>
            <a:r>
              <a:rPr lang="de-DE" dirty="0" smtClean="0">
                <a:latin typeface="Arial" charset="0"/>
                <a:sym typeface="Symbol" pitchFamily="18" charset="2"/>
              </a:rPr>
              <a:t>, a, </a:t>
            </a:r>
            <a:r>
              <a:rPr lang="de-DE" dirty="0" err="1" smtClean="0">
                <a:latin typeface="Arial" charset="0"/>
                <a:sym typeface="Symbol" pitchFamily="18" charset="2"/>
              </a:rPr>
              <a:t>r</a:t>
            </a:r>
            <a:r>
              <a:rPr lang="de-DE" dirty="0" smtClean="0">
                <a:latin typeface="Arial" charset="0"/>
                <a:sym typeface="Symbol" pitchFamily="18" charset="2"/>
              </a:rPr>
              <a:t> , b]  Professoren  a  = 'Curie')))}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3878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Prolog ~ Domänenkalkül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7460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857250"/>
          </a:xfrm>
        </p:spPr>
        <p:txBody>
          <a:bodyPr/>
          <a:lstStyle/>
          <a:p>
            <a:pPr algn="ctr"/>
            <a:r>
              <a:rPr lang="de-DE" smtClean="0"/>
              <a:t>Sicherheit des Domänenkalküls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00100"/>
            <a:ext cx="6858000" cy="4229100"/>
          </a:xfrm>
        </p:spPr>
        <p:txBody>
          <a:bodyPr/>
          <a:lstStyle/>
          <a:p>
            <a:pPr marL="342900" indent="-342900"/>
            <a:r>
              <a:rPr lang="de-DE" dirty="0" smtClean="0"/>
              <a:t>Sicherheit ist analog zum </a:t>
            </a:r>
            <a:r>
              <a:rPr lang="de-DE" dirty="0" err="1" smtClean="0"/>
              <a:t>Tupelkakkül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/>
              <a:t>Z</a:t>
            </a:r>
            <a:r>
              <a:rPr lang="de-DE" dirty="0" smtClean="0"/>
              <a:t>um </a:t>
            </a:r>
            <a:r>
              <a:rPr lang="de-DE" dirty="0" smtClean="0"/>
              <a:t>Beispiel ist</a:t>
            </a:r>
          </a:p>
          <a:p>
            <a:pPr marL="342900" indent="-342900"/>
            <a:r>
              <a:rPr lang="de-DE" dirty="0" smtClean="0"/>
              <a:t>		{[</a:t>
            </a:r>
            <a:r>
              <a:rPr lang="de-DE" dirty="0" err="1" smtClean="0"/>
              <a:t>p,n,r,o</a:t>
            </a:r>
            <a:r>
              <a:rPr lang="de-DE" dirty="0" smtClean="0"/>
              <a:t>] </a:t>
            </a:r>
            <a:r>
              <a:rPr lang="de-DE" dirty="0" smtClean="0">
                <a:latin typeface="Arial" charset="0"/>
                <a:sym typeface="Symbol" pitchFamily="18" charset="2"/>
              </a:rPr>
              <a:t> </a:t>
            </a:r>
            <a:r>
              <a:rPr lang="de-DE" dirty="0" smtClean="0">
                <a:sym typeface="Symbol" pitchFamily="18" charset="2"/>
              </a:rPr>
              <a:t> ([</a:t>
            </a:r>
            <a:r>
              <a:rPr lang="de-DE" dirty="0" err="1" smtClean="0">
                <a:sym typeface="Symbol" pitchFamily="18" charset="2"/>
              </a:rPr>
              <a:t>p,n,r,o</a:t>
            </a:r>
            <a:r>
              <a:rPr lang="de-DE" dirty="0" smtClean="0">
                <a:sym typeface="Symbol" pitchFamily="18" charset="2"/>
              </a:rPr>
              <a:t>]  Professoren) </a:t>
            </a:r>
            <a:r>
              <a:rPr lang="de-DE" dirty="0" smtClean="0"/>
              <a:t>}</a:t>
            </a:r>
          </a:p>
          <a:p>
            <a:pPr marL="342900" indent="-342900"/>
            <a:r>
              <a:rPr lang="de-DE" dirty="0" smtClean="0"/>
              <a:t>nicht </a:t>
            </a:r>
            <a:r>
              <a:rPr lang="de-DE" dirty="0" smtClean="0"/>
              <a:t>sicher</a:t>
            </a:r>
            <a:r>
              <a:rPr lang="de-DE" dirty="0" smtClean="0"/>
              <a:t>.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de-DE" dirty="0" smtClean="0"/>
              <a:t>Ein </a:t>
            </a:r>
            <a:r>
              <a:rPr lang="de-DE" dirty="0" smtClean="0"/>
              <a:t>Ausdruck </a:t>
            </a:r>
          </a:p>
          <a:p>
            <a:pPr marL="342900" indent="-342900"/>
            <a:r>
              <a:rPr lang="de-DE" dirty="0" smtClean="0"/>
              <a:t>		{[x</a:t>
            </a:r>
            <a:r>
              <a:rPr lang="de-DE" baseline="-25000" dirty="0" smtClean="0"/>
              <a:t>1</a:t>
            </a:r>
            <a:r>
              <a:rPr lang="de-DE" dirty="0" smtClean="0"/>
              <a:t>, x</a:t>
            </a:r>
            <a:r>
              <a:rPr lang="de-DE" baseline="-25000" dirty="0" smtClean="0"/>
              <a:t>2</a:t>
            </a:r>
            <a:r>
              <a:rPr lang="de-DE" dirty="0" smtClean="0"/>
              <a:t>, ..., </a:t>
            </a:r>
            <a:r>
              <a:rPr lang="de-DE" dirty="0" err="1" smtClean="0"/>
              <a:t>x</a:t>
            </a:r>
            <a:r>
              <a:rPr lang="de-DE" baseline="-25000" dirty="0" err="1" smtClean="0"/>
              <a:t>n</a:t>
            </a:r>
            <a:r>
              <a:rPr lang="de-DE" dirty="0" smtClean="0"/>
              <a:t>] </a:t>
            </a:r>
            <a:r>
              <a:rPr lang="de-DE" dirty="0" smtClean="0">
                <a:latin typeface="Arial" charset="0"/>
                <a:sym typeface="Symbol" pitchFamily="18" charset="2"/>
              </a:rPr>
              <a:t> P(</a:t>
            </a:r>
            <a:r>
              <a:rPr lang="de-DE" dirty="0" smtClean="0"/>
              <a:t>x</a:t>
            </a:r>
            <a:r>
              <a:rPr lang="de-DE" baseline="-25000" dirty="0" smtClean="0"/>
              <a:t>1</a:t>
            </a:r>
            <a:r>
              <a:rPr lang="de-DE" dirty="0" smtClean="0"/>
              <a:t>, x</a:t>
            </a:r>
            <a:r>
              <a:rPr lang="de-DE" baseline="-25000" dirty="0" smtClean="0"/>
              <a:t>2</a:t>
            </a:r>
            <a:r>
              <a:rPr lang="de-DE" dirty="0" smtClean="0"/>
              <a:t>, ..., </a:t>
            </a:r>
            <a:r>
              <a:rPr lang="de-DE" dirty="0" err="1" smtClean="0"/>
              <a:t>x</a:t>
            </a:r>
            <a:r>
              <a:rPr lang="de-DE" baseline="-25000" dirty="0" err="1" smtClean="0"/>
              <a:t>n</a:t>
            </a:r>
            <a:r>
              <a:rPr lang="de-DE" dirty="0" smtClean="0">
                <a:latin typeface="Arial" charset="0"/>
                <a:sym typeface="Symbol" pitchFamily="18" charset="2"/>
              </a:rPr>
              <a:t>)}</a:t>
            </a:r>
            <a:endParaRPr lang="de-DE" dirty="0" smtClean="0"/>
          </a:p>
          <a:p>
            <a:pPr marL="342900" indent="-342900"/>
            <a:r>
              <a:rPr lang="de-DE" dirty="0" smtClean="0"/>
              <a:t>ist </a:t>
            </a:r>
            <a:r>
              <a:rPr lang="de-DE" dirty="0" smtClean="0"/>
              <a:t>sicher, falls folgende drei Bedingungen gelten: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58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302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ChangeArrowheads="1"/>
          </p:cNvSpPr>
          <p:nvPr/>
        </p:nvSpPr>
        <p:spPr bwMode="auto">
          <a:xfrm>
            <a:off x="1257300" y="373856"/>
            <a:ext cx="6743700" cy="361021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ebdings" pitchFamily="18" charset="2"/>
              <a:buAutoNum type="arabicPeriod"/>
            </a:pPr>
            <a:r>
              <a:rPr kumimoji="1" lang="de-DE">
                <a:latin typeface="Tahoma" pitchFamily="34" charset="0"/>
              </a:rPr>
              <a:t>Falls Tupel [c</a:t>
            </a:r>
            <a:r>
              <a:rPr kumimoji="1" lang="de-DE" baseline="-25000">
                <a:latin typeface="Tahoma" pitchFamily="34" charset="0"/>
              </a:rPr>
              <a:t>1</a:t>
            </a:r>
            <a:r>
              <a:rPr kumimoji="1" lang="de-DE">
                <a:latin typeface="Tahoma" pitchFamily="34" charset="0"/>
              </a:rPr>
              <a:t>, c</a:t>
            </a:r>
            <a:r>
              <a:rPr kumimoji="1" lang="de-DE" baseline="-25000">
                <a:latin typeface="Tahoma" pitchFamily="34" charset="0"/>
              </a:rPr>
              <a:t>2</a:t>
            </a:r>
            <a:r>
              <a:rPr kumimoji="1" lang="de-DE">
                <a:latin typeface="Tahoma" pitchFamily="34" charset="0"/>
              </a:rPr>
              <a:t>, ..., c</a:t>
            </a:r>
            <a:r>
              <a:rPr kumimoji="1" lang="de-DE" baseline="-25000">
                <a:latin typeface="Tahoma" pitchFamily="34" charset="0"/>
              </a:rPr>
              <a:t>n </a:t>
            </a:r>
            <a:r>
              <a:rPr kumimoji="1" lang="de-DE">
                <a:latin typeface="Tahoma" pitchFamily="34" charset="0"/>
              </a:rPr>
              <a:t>] mit Konstante c</a:t>
            </a:r>
            <a:r>
              <a:rPr kumimoji="1" lang="de-DE" baseline="-25000">
                <a:latin typeface="Tahoma" pitchFamily="34" charset="0"/>
              </a:rPr>
              <a:t>i</a:t>
            </a:r>
            <a:r>
              <a:rPr kumimoji="1" lang="de-DE">
                <a:latin typeface="Tahoma" pitchFamily="34" charset="0"/>
              </a:rPr>
              <a:t> im Ergebnis enthalten ist, so muss jedes c</a:t>
            </a:r>
            <a:r>
              <a:rPr kumimoji="1" lang="de-DE" baseline="-25000">
                <a:latin typeface="Tahoma" pitchFamily="34" charset="0"/>
              </a:rPr>
              <a:t>i</a:t>
            </a:r>
            <a:r>
              <a:rPr kumimoji="1" lang="de-DE">
                <a:latin typeface="Tahoma" pitchFamily="34" charset="0"/>
              </a:rPr>
              <a:t> (1 </a:t>
            </a:r>
            <a:r>
              <a:rPr kumimoji="1" lang="de-DE">
                <a:latin typeface="Tahoma" pitchFamily="34" charset="0"/>
                <a:sym typeface="Symbol" pitchFamily="18" charset="2"/>
              </a:rPr>
              <a:t> i  n) in der Domäne von P enthalten sein.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ebdings" pitchFamily="18" charset="2"/>
              <a:buAutoNum type="arabicPeriod"/>
            </a:pPr>
            <a:r>
              <a:rPr kumimoji="1" lang="de-DE">
                <a:latin typeface="Tahoma" pitchFamily="34" charset="0"/>
                <a:sym typeface="Symbol" pitchFamily="18" charset="2"/>
              </a:rPr>
              <a:t>Für jede existenz-quantifizierte Teilformel </a:t>
            </a:r>
            <a:r>
              <a:rPr kumimoji="1" lang="de-DE">
                <a:sym typeface="Symbol" pitchFamily="18" charset="2"/>
              </a:rPr>
              <a:t>x(P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(x)) muss gelten, dass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nur für Elemente aus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 erfüllbar sein kann - oder evtl. für gar keine. Mit anderen Worten, wenn für eine Konstante c das Prädikat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(c) erfüllt ist, so muss c in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enthalten sein.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ebdings" pitchFamily="18" charset="2"/>
              <a:buAutoNum type="arabicPeriod"/>
            </a:pPr>
            <a:r>
              <a:rPr kumimoji="1" lang="de-DE">
                <a:sym typeface="Symbol" pitchFamily="18" charset="2"/>
              </a:rPr>
              <a:t>Für jede universal-quantifizierte Teilformel  x(P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(x)) muss gelten, dass sie dann und nur dann erfüllt ist, wenn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(x) für alle Werte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erfüllt ist- Mit anderen Worten,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(d) muss für alle d, die nicht in der Domäne von P</a:t>
            </a:r>
            <a:r>
              <a:rPr kumimoji="1" lang="de-DE" baseline="-25000">
                <a:sym typeface="Symbol" pitchFamily="18" charset="2"/>
              </a:rPr>
              <a:t>1</a:t>
            </a:r>
            <a:r>
              <a:rPr kumimoji="1" lang="de-DE">
                <a:sym typeface="Symbol" pitchFamily="18" charset="2"/>
              </a:rPr>
              <a:t> enthalten sind, auf jeden Fall erfüllt sein.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E101-771E-2144-A9C3-B5705BBE049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5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32"/>
          <p:cNvSpPr>
            <a:spLocks noGrp="1" noChangeArrowheads="1"/>
          </p:cNvSpPr>
          <p:nvPr>
            <p:ph type="title"/>
          </p:nvPr>
        </p:nvSpPr>
        <p:spPr>
          <a:xfrm>
            <a:off x="1143000" y="-171450"/>
            <a:ext cx="6858000" cy="857250"/>
          </a:xfrm>
        </p:spPr>
        <p:txBody>
          <a:bodyPr/>
          <a:lstStyle/>
          <a:p>
            <a:pPr algn="ctr"/>
            <a:r>
              <a:rPr lang="de-DE" sz="2400"/>
              <a:t/>
            </a:r>
            <a:br>
              <a:rPr lang="de-DE" sz="2400"/>
            </a:br>
            <a:r>
              <a:rPr lang="de-DE" sz="2400"/>
              <a:t>Grundlagen des relationalen Modells</a:t>
            </a:r>
          </a:p>
        </p:txBody>
      </p:sp>
      <p:sp>
        <p:nvSpPr>
          <p:cNvPr id="21507" name="Rectangle 73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1"/>
            <a:ext cx="6858000" cy="391834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dirty="0" smtClean="0"/>
              <a:t>Seien </a:t>
            </a:r>
            <a:r>
              <a:rPr lang="de-DE" i="1" dirty="0" smtClean="0"/>
              <a:t>D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i="1" dirty="0" smtClean="0"/>
              <a:t>D</a:t>
            </a:r>
            <a:r>
              <a:rPr lang="de-DE" baseline="-25000" dirty="0" smtClean="0"/>
              <a:t>2</a:t>
            </a:r>
            <a:r>
              <a:rPr lang="de-DE" dirty="0" smtClean="0"/>
              <a:t>, ..., </a:t>
            </a:r>
            <a:r>
              <a:rPr lang="de-DE" i="1" dirty="0" err="1" smtClean="0"/>
              <a:t>D</a:t>
            </a:r>
            <a:r>
              <a:rPr lang="de-DE" i="1" baseline="-25000" dirty="0" err="1" smtClean="0"/>
              <a:t>n</a:t>
            </a:r>
            <a:r>
              <a:rPr lang="de-DE" baseline="-25000" dirty="0" smtClean="0"/>
              <a:t> </a:t>
            </a:r>
            <a:r>
              <a:rPr lang="de-DE" dirty="0" smtClean="0"/>
              <a:t> Domänen (~Wertebereiche)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de-DE" i="1" dirty="0" smtClean="0"/>
              <a:t>Relation: R </a:t>
            </a:r>
            <a:r>
              <a:rPr lang="de-DE" i="1" dirty="0" smtClean="0">
                <a:sym typeface="Symbol" pitchFamily="18" charset="2"/>
              </a:rPr>
              <a:t> </a:t>
            </a:r>
            <a:r>
              <a:rPr lang="de-DE" i="1" dirty="0" smtClean="0"/>
              <a:t>D</a:t>
            </a:r>
            <a:r>
              <a:rPr lang="de-DE" baseline="-25000" dirty="0" smtClean="0"/>
              <a:t>1 </a:t>
            </a:r>
            <a:r>
              <a:rPr lang="de-DE" i="1" dirty="0" smtClean="0">
                <a:sym typeface="Symbol" pitchFamily="18" charset="2"/>
              </a:rPr>
              <a:t> </a:t>
            </a:r>
            <a:r>
              <a:rPr lang="de-DE" dirty="0" smtClean="0">
                <a:sym typeface="Symbol" pitchFamily="18" charset="2"/>
              </a:rPr>
              <a:t>x ... x </a:t>
            </a:r>
            <a:r>
              <a:rPr lang="de-DE" i="1" dirty="0" err="1" smtClean="0"/>
              <a:t>D</a:t>
            </a:r>
            <a:r>
              <a:rPr lang="de-DE" i="1" baseline="-25000" dirty="0" err="1" smtClean="0"/>
              <a:t>n</a:t>
            </a:r>
            <a:r>
              <a:rPr lang="de-DE" i="1" dirty="0" smtClean="0">
                <a:sym typeface="Symbol" pitchFamily="18" charset="2"/>
              </a:rPr>
              <a:t>  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	Bsp.: Telefonbuch  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 x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 x integer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endParaRPr lang="de-DE" i="1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de-DE" i="1" dirty="0" err="1" smtClean="0">
                <a:sym typeface="Symbol" pitchFamily="18" charset="2"/>
              </a:rPr>
              <a:t>Tupel</a:t>
            </a:r>
            <a:r>
              <a:rPr lang="de-DE" i="1" dirty="0" smtClean="0">
                <a:sym typeface="Symbol" pitchFamily="18" charset="2"/>
              </a:rPr>
              <a:t>: t  R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dirty="0" smtClean="0">
                <a:sym typeface="Symbol" pitchFamily="18" charset="2"/>
              </a:rPr>
              <a:t>	Bsp.: </a:t>
            </a:r>
            <a:r>
              <a:rPr lang="de-DE" i="1" dirty="0" smtClean="0">
                <a:sym typeface="Symbol" pitchFamily="18" charset="2"/>
              </a:rPr>
              <a:t>t = </a:t>
            </a:r>
            <a:r>
              <a:rPr lang="de-DE" dirty="0" smtClean="0">
                <a:sym typeface="Symbol" pitchFamily="18" charset="2"/>
              </a:rPr>
              <a:t>(„Mickey Mouse“, „Main Street“, 4711)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de-DE" i="1" dirty="0" smtClean="0">
                <a:sym typeface="Symbol" pitchFamily="18" charset="2"/>
              </a:rPr>
              <a:t>Schema: </a:t>
            </a:r>
            <a:r>
              <a:rPr lang="de-DE" dirty="0" smtClean="0">
                <a:sym typeface="Symbol" pitchFamily="18" charset="2"/>
              </a:rPr>
              <a:t>legt die Struktur der gespeicherten Daten fest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	</a:t>
            </a:r>
            <a:r>
              <a:rPr lang="de-DE" dirty="0" smtClean="0">
                <a:sym typeface="Symbol" pitchFamily="18" charset="2"/>
              </a:rPr>
              <a:t>Bsp.: 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Telefonbuch: </a:t>
            </a:r>
            <a:r>
              <a:rPr lang="de-DE" dirty="0" smtClean="0">
                <a:sym typeface="Symbol" pitchFamily="18" charset="2"/>
              </a:rPr>
              <a:t>{[</a:t>
            </a:r>
            <a:r>
              <a:rPr lang="de-DE" i="1" dirty="0" smtClean="0">
                <a:sym typeface="Symbol" pitchFamily="18" charset="2"/>
              </a:rPr>
              <a:t>Name: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, Adresse: </a:t>
            </a:r>
            <a:r>
              <a:rPr lang="de-DE" i="1" dirty="0" err="1" smtClean="0">
                <a:sym typeface="Symbol" pitchFamily="18" charset="2"/>
              </a:rPr>
              <a:t>string</a:t>
            </a:r>
            <a:r>
              <a:rPr lang="de-DE" i="1" dirty="0" smtClean="0">
                <a:sym typeface="Symbol" pitchFamily="18" charset="2"/>
              </a:rPr>
              <a:t>, </a:t>
            </a:r>
            <a:r>
              <a:rPr lang="de-DE" i="1" u="sng" dirty="0" smtClean="0">
                <a:sym typeface="Symbol" pitchFamily="18" charset="2"/>
              </a:rPr>
              <a:t>Telefon#:integer</a:t>
            </a:r>
            <a:r>
              <a:rPr lang="de-DE" dirty="0" smtClean="0">
                <a:sym typeface="Symbol" pitchFamily="18" charset="2"/>
              </a:rPr>
              <a:t>]}</a:t>
            </a:r>
          </a:p>
          <a:p>
            <a:pPr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r>
              <a:rPr lang="de-DE" i="1" dirty="0" smtClean="0">
                <a:sym typeface="Symbol" pitchFamily="18" charset="2"/>
              </a:rPr>
              <a:t>	</a:t>
            </a:r>
          </a:p>
          <a:p>
            <a:pPr algn="ctr">
              <a:lnSpc>
                <a:spcPct val="80000"/>
              </a:lnSpc>
              <a:spcBef>
                <a:spcPct val="60000"/>
              </a:spcBef>
              <a:buFont typeface="Webdings" pitchFamily="18" charset="2"/>
              <a:buNone/>
            </a:pPr>
            <a:endParaRPr lang="de-DE" baseline="-25000" dirty="0" smtClean="0"/>
          </a:p>
        </p:txBody>
      </p:sp>
      <p:sp>
        <p:nvSpPr>
          <p:cNvPr id="2" name="Wolke 1"/>
          <p:cNvSpPr/>
          <p:nvPr/>
        </p:nvSpPr>
        <p:spPr bwMode="auto">
          <a:xfrm>
            <a:off x="4247964" y="1221600"/>
            <a:ext cx="3672408" cy="432048"/>
          </a:xfrm>
          <a:prstGeom prst="cloud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dirty="0"/>
              <a:t>Teilmenge des Kreuzprodukts</a:t>
            </a:r>
          </a:p>
        </p:txBody>
      </p:sp>
      <p:sp>
        <p:nvSpPr>
          <p:cNvPr id="5" name="Wolke 4"/>
          <p:cNvSpPr/>
          <p:nvPr/>
        </p:nvSpPr>
        <p:spPr bwMode="auto">
          <a:xfrm>
            <a:off x="4328592" y="1977684"/>
            <a:ext cx="3672408" cy="432048"/>
          </a:xfrm>
          <a:prstGeom prst="cloud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r>
              <a:rPr lang="de-DE" dirty="0"/>
              <a:t>Name X Adresse X Telefon#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76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14300"/>
            <a:ext cx="6858000" cy="857250"/>
          </a:xfrm>
        </p:spPr>
        <p:txBody>
          <a:bodyPr/>
          <a:lstStyle/>
          <a:p>
            <a:pPr algn="ctr"/>
            <a:r>
              <a:rPr lang="de-DE" dirty="0" smtClean="0"/>
              <a:t>Ausdruckskraft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de-DE" dirty="0" smtClean="0"/>
              <a:t>Die drei Sprachen</a:t>
            </a:r>
          </a:p>
          <a:p>
            <a:pPr marL="342900" indent="-342900">
              <a:lnSpc>
                <a:spcPct val="150000"/>
              </a:lnSpc>
              <a:buFont typeface="Webdings" pitchFamily="18" charset="2"/>
              <a:buAutoNum type="arabicPeriod"/>
            </a:pPr>
            <a:r>
              <a:rPr lang="de-DE" dirty="0" smtClean="0"/>
              <a:t>relationale Algebra,</a:t>
            </a:r>
          </a:p>
          <a:p>
            <a:pPr marL="342900" indent="-342900">
              <a:lnSpc>
                <a:spcPct val="150000"/>
              </a:lnSpc>
              <a:buFont typeface="Webdings" pitchFamily="18" charset="2"/>
              <a:buAutoNum type="arabicPeriod"/>
            </a:pPr>
            <a:r>
              <a:rPr lang="de-DE" dirty="0" smtClean="0"/>
              <a:t>relationaler </a:t>
            </a:r>
            <a:r>
              <a:rPr lang="de-DE" dirty="0" err="1" smtClean="0"/>
              <a:t>Tupelkalkül</a:t>
            </a:r>
            <a:r>
              <a:rPr lang="de-DE" dirty="0" smtClean="0"/>
              <a:t>, eingeschränkt auf sichere Ausdrücke und</a:t>
            </a:r>
          </a:p>
          <a:p>
            <a:pPr marL="342900" indent="-342900">
              <a:lnSpc>
                <a:spcPct val="150000"/>
              </a:lnSpc>
              <a:buFont typeface="Webdings" pitchFamily="18" charset="2"/>
              <a:buAutoNum type="arabicPeriod"/>
            </a:pPr>
            <a:r>
              <a:rPr lang="de-DE" dirty="0" smtClean="0"/>
              <a:t>relationaler Domänenkalkül, eingeschränkt auf sichere Ausdrücke </a:t>
            </a:r>
          </a:p>
          <a:p>
            <a:pPr marL="342900" indent="-342900">
              <a:lnSpc>
                <a:spcPct val="150000"/>
              </a:lnSpc>
            </a:pPr>
            <a:r>
              <a:rPr lang="de-DE" dirty="0" smtClean="0"/>
              <a:t>sind </a:t>
            </a:r>
            <a:r>
              <a:rPr lang="de-DE" b="1" dirty="0" smtClean="0"/>
              <a:t>gleich mächtig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60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1077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47001"/>
              </p:ext>
            </p:extLst>
          </p:nvPr>
        </p:nvGraphicFramePr>
        <p:xfrm>
          <a:off x="132347" y="838772"/>
          <a:ext cx="3339622" cy="1988820"/>
        </p:xfrm>
        <a:graphic>
          <a:graphicData uri="http://schemas.openxmlformats.org/drawingml/2006/table">
            <a:tbl>
              <a:tblPr/>
              <a:tblGrid>
                <a:gridCol w="785793"/>
                <a:gridCol w="732202"/>
                <a:gridCol w="485767"/>
                <a:gridCol w="446636"/>
                <a:gridCol w="889224"/>
              </a:tblGrid>
              <a:tr h="233172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Professoren</a:t>
                      </a:r>
                      <a:r>
                        <a:rPr kumimoji="1" lang="de-DE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  <a:endParaRPr kumimoji="1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PersNr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Rang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Raum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Fakultaet</a:t>
                      </a:r>
                      <a:endParaRPr kumimoji="1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Russel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232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2127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Kopernikus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Popper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2134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Augustinus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309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Curie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2137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Kant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C4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87971"/>
              </p:ext>
            </p:extLst>
          </p:nvPr>
        </p:nvGraphicFramePr>
        <p:xfrm>
          <a:off x="2928830" y="2925125"/>
          <a:ext cx="5685779" cy="2203704"/>
        </p:xfrm>
        <a:graphic>
          <a:graphicData uri="http://schemas.openxmlformats.org/drawingml/2006/table">
            <a:tbl>
              <a:tblPr/>
              <a:tblGrid>
                <a:gridCol w="1066091"/>
                <a:gridCol w="1208230"/>
                <a:gridCol w="897760"/>
                <a:gridCol w="825759"/>
                <a:gridCol w="1687939"/>
              </a:tblGrid>
              <a:tr h="228600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Studenten</a:t>
                      </a:r>
                      <a:r>
                        <a:rPr kumimoji="1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GF</a:t>
                      </a:r>
                      <a:endParaRPr kumimoji="1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MatrNr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Semester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Geschlecht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Fakultaet</a:t>
                      </a:r>
                      <a:endParaRPr kumimoji="1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24002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Xenokrates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25403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Jonas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 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Fichte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26830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Aristoxenos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27550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Schopenhauer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Philosophie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28106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Carnap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29120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Theophrastos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Physik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29555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Feuerbach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Theologie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32347" y="0"/>
            <a:ext cx="8207256" cy="561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b="1" dirty="0" smtClean="0">
                <a:latin typeface="+mn-lt"/>
              </a:rPr>
              <a:t>Zwei erweiterte Relationen</a:t>
            </a:r>
            <a:r>
              <a:rPr lang="de-DE" sz="1600" dirty="0" smtClean="0">
                <a:latin typeface="+mn-lt"/>
              </a:rPr>
              <a:t>: zum Üben bestens geeignet </a:t>
            </a:r>
            <a:r>
              <a:rPr lang="mr-IN" sz="1600" dirty="0" smtClean="0">
                <a:latin typeface="+mn-lt"/>
              </a:rPr>
              <a:t>–</a:t>
            </a:r>
            <a:r>
              <a:rPr lang="de-DE" sz="1600" dirty="0" smtClean="0">
                <a:latin typeface="+mn-lt"/>
              </a:rPr>
              <a:t> sind auch auf der HyPer Webschnittstelle verfügbar</a:t>
            </a:r>
            <a:endParaRPr lang="de-DE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52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19090" y="776896"/>
            <a:ext cx="8508999" cy="3918929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Welche Fakultät hat den höchsten Frauenanteil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Wer hat nur Vorlesungen seiner/ihrer Fakultät gehört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Wer hat 80% aller </a:t>
            </a:r>
            <a:r>
              <a:rPr lang="de-DE" dirty="0"/>
              <a:t>Vorlesungen seiner/ihrer Fakultät </a:t>
            </a:r>
            <a:r>
              <a:rPr lang="de-DE" dirty="0" smtClean="0"/>
              <a:t>gehört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Welche Professoren haben alle Studenten ihrer Fakultät unterrichtet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... Und vieles mehr (dann </a:t>
            </a:r>
            <a:r>
              <a:rPr lang="de-DE" dirty="0" err="1" smtClean="0"/>
              <a:t>mglw</a:t>
            </a:r>
            <a:r>
              <a:rPr lang="de-DE" dirty="0" smtClean="0"/>
              <a:t>. in der Klausur)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966" y="263856"/>
            <a:ext cx="8508999" cy="410369"/>
          </a:xfrm>
        </p:spPr>
        <p:txBody>
          <a:bodyPr/>
          <a:lstStyle/>
          <a:p>
            <a:r>
              <a:rPr lang="de-DE" dirty="0" smtClean="0"/>
              <a:t>Beispiel-Anfragen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74" name="Group 62"/>
          <p:cNvGraphicFramePr>
            <a:graphicFrameLocks noGrp="1"/>
          </p:cNvGraphicFramePr>
          <p:nvPr/>
        </p:nvGraphicFramePr>
        <p:xfrm>
          <a:off x="1943100" y="379810"/>
          <a:ext cx="5029200" cy="1892808"/>
        </p:xfrm>
        <a:graphic>
          <a:graphicData uri="http://schemas.openxmlformats.org/drawingml/2006/table">
            <a:tbl>
              <a:tblPr/>
              <a:tblGrid>
                <a:gridCol w="1908572"/>
                <a:gridCol w="1653778"/>
                <a:gridCol w="1466850"/>
              </a:tblGrid>
              <a:tr h="31546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Telefonbuch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Name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Straße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Telefon#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Mickey Mouse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Main Street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4711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Minnie Mouse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Broadway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94725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Donald Duck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Broadway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95672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ebdings" pitchFamily="18" charset="2"/>
                        <a:buNone/>
                        <a:tabLst/>
                      </a:pPr>
                      <a:r>
                        <a:rPr kumimoji="1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0" marR="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8" name="Text Box 61"/>
          <p:cNvSpPr txBox="1">
            <a:spLocks noChangeArrowheads="1"/>
          </p:cNvSpPr>
          <p:nvPr/>
        </p:nvSpPr>
        <p:spPr bwMode="auto">
          <a:xfrm>
            <a:off x="1257300" y="2514600"/>
            <a:ext cx="6743700" cy="300082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de-DE" b="1">
                <a:latin typeface="Tahoma" pitchFamily="34" charset="0"/>
              </a:rPr>
              <a:t>Ausprägung: </a:t>
            </a:r>
            <a:r>
              <a:rPr lang="de-DE">
                <a:latin typeface="Tahoma" pitchFamily="34" charset="0"/>
              </a:rPr>
              <a:t>der aktuelle Zustand der Datenbasis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de-DE" b="1">
                <a:latin typeface="Tahoma" pitchFamily="34" charset="0"/>
              </a:rPr>
              <a:t>Schlüssel: </a:t>
            </a:r>
            <a:r>
              <a:rPr lang="de-DE">
                <a:latin typeface="Tahoma" pitchFamily="34" charset="0"/>
              </a:rPr>
              <a:t>minimale Menge von Attributen, deren Werte ein Tupel eindeutig identifizieren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 b="1">
                <a:latin typeface="Tahoma" pitchFamily="34" charset="0"/>
              </a:rPr>
              <a:t>Primärschlüssel: </a:t>
            </a:r>
            <a:r>
              <a:rPr lang="de-DE">
                <a:latin typeface="Tahoma" pitchFamily="34" charset="0"/>
              </a:rPr>
              <a:t>wird unterstrichen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Einer der Schlüsselkandidaten wird als Primärschlüssel ausgewählt</a:t>
            </a:r>
          </a:p>
          <a:p>
            <a:pPr lvl="1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de-DE">
                <a:latin typeface="Tahoma" pitchFamily="34" charset="0"/>
              </a:rPr>
              <a:t>Hat eine besondere Bedeutung bei der Referenzierung von Tupeln </a:t>
            </a:r>
          </a:p>
          <a:p>
            <a:pPr algn="l">
              <a:spcBef>
                <a:spcPct val="50000"/>
              </a:spcBef>
            </a:pPr>
            <a:endParaRPr lang="de-DE" b="1"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E101-771E-2144-A9C3-B5705BBE04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5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538412" y="1202532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Studenten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228850" y="40576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Assistenten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1143000" y="5715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MatrNr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1143000" y="3486150"/>
            <a:ext cx="971550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1143000" y="1714500"/>
            <a:ext cx="105608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Semester</a:t>
            </a:r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143000" y="1143000"/>
            <a:ext cx="105608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60" name="Oval 9"/>
          <p:cNvSpPr>
            <a:spLocks noChangeArrowheads="1"/>
          </p:cNvSpPr>
          <p:nvPr/>
        </p:nvSpPr>
        <p:spPr bwMode="auto">
          <a:xfrm>
            <a:off x="1143000" y="4000500"/>
            <a:ext cx="914400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61" name="Oval 10"/>
          <p:cNvSpPr>
            <a:spLocks noChangeArrowheads="1"/>
          </p:cNvSpPr>
          <p:nvPr/>
        </p:nvSpPr>
        <p:spPr bwMode="auto">
          <a:xfrm>
            <a:off x="1143000" y="45720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Fachgebiet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2370535" y="3732610"/>
            <a:ext cx="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63" name="Oval 12"/>
          <p:cNvSpPr>
            <a:spLocks noChangeArrowheads="1"/>
          </p:cNvSpPr>
          <p:nvPr/>
        </p:nvSpPr>
        <p:spPr bwMode="auto">
          <a:xfrm>
            <a:off x="2686050" y="2628900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Note</a:t>
            </a:r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auto">
          <a:xfrm>
            <a:off x="4114800" y="1028701"/>
            <a:ext cx="890588" cy="54649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hören</a:t>
            </a:r>
          </a:p>
        </p:txBody>
      </p:sp>
      <p:sp>
        <p:nvSpPr>
          <p:cNvPr id="23565" name="AutoShape 14"/>
          <p:cNvSpPr>
            <a:spLocks noChangeArrowheads="1"/>
          </p:cNvSpPr>
          <p:nvPr/>
        </p:nvSpPr>
        <p:spPr bwMode="auto">
          <a:xfrm>
            <a:off x="4095750" y="2570560"/>
            <a:ext cx="890588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prüfen</a:t>
            </a:r>
          </a:p>
        </p:txBody>
      </p:sp>
      <p:sp>
        <p:nvSpPr>
          <p:cNvPr id="23566" name="AutoShape 15"/>
          <p:cNvSpPr>
            <a:spLocks noChangeArrowheads="1"/>
          </p:cNvSpPr>
          <p:nvPr/>
        </p:nvSpPr>
        <p:spPr bwMode="auto">
          <a:xfrm>
            <a:off x="3829050" y="3886200"/>
            <a:ext cx="1314450" cy="731044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arbeitenFür</a:t>
            </a: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5486400" y="4057650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Professoren</a:t>
            </a: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5264944" y="1133475"/>
            <a:ext cx="1223963" cy="34171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Vorlesungen</a:t>
            </a:r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5943601" y="2514601"/>
            <a:ext cx="889397" cy="545306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Times New Roman" pitchFamily="18" charset="0"/>
              </a:rPr>
              <a:t>lesen</a:t>
            </a:r>
          </a:p>
        </p:txBody>
      </p:sp>
      <p:sp>
        <p:nvSpPr>
          <p:cNvPr id="23570" name="AutoShape 19"/>
          <p:cNvSpPr>
            <a:spLocks noChangeArrowheads="1"/>
          </p:cNvSpPr>
          <p:nvPr/>
        </p:nvSpPr>
        <p:spPr bwMode="auto">
          <a:xfrm>
            <a:off x="5055394" y="39291"/>
            <a:ext cx="1574006" cy="475059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>
                <a:latin typeface="Times New Roman" pitchFamily="18" charset="0"/>
              </a:rPr>
              <a:t>voraussetzen</a:t>
            </a:r>
          </a:p>
        </p:txBody>
      </p:sp>
      <p:sp>
        <p:nvSpPr>
          <p:cNvPr id="23571" name="Oval 20"/>
          <p:cNvSpPr>
            <a:spLocks noChangeArrowheads="1"/>
          </p:cNvSpPr>
          <p:nvPr/>
        </p:nvSpPr>
        <p:spPr bwMode="auto">
          <a:xfrm>
            <a:off x="6943725" y="1085850"/>
            <a:ext cx="105727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SWS</a:t>
            </a:r>
          </a:p>
        </p:txBody>
      </p:sp>
      <p:sp>
        <p:nvSpPr>
          <p:cNvPr id="23572" name="Oval 21"/>
          <p:cNvSpPr>
            <a:spLocks noChangeArrowheads="1"/>
          </p:cNvSpPr>
          <p:nvPr/>
        </p:nvSpPr>
        <p:spPr bwMode="auto">
          <a:xfrm>
            <a:off x="6943725" y="5143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VorlNr</a:t>
            </a:r>
          </a:p>
        </p:txBody>
      </p:sp>
      <p:sp>
        <p:nvSpPr>
          <p:cNvPr id="23573" name="Oval 22"/>
          <p:cNvSpPr>
            <a:spLocks noChangeArrowheads="1"/>
          </p:cNvSpPr>
          <p:nvPr/>
        </p:nvSpPr>
        <p:spPr bwMode="auto">
          <a:xfrm>
            <a:off x="6943725" y="1657350"/>
            <a:ext cx="1057275" cy="41076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Titel</a:t>
            </a:r>
          </a:p>
        </p:txBody>
      </p:sp>
      <p:sp>
        <p:nvSpPr>
          <p:cNvPr id="23574" name="Oval 23"/>
          <p:cNvSpPr>
            <a:spLocks noChangeArrowheads="1"/>
          </p:cNvSpPr>
          <p:nvPr/>
        </p:nvSpPr>
        <p:spPr bwMode="auto">
          <a:xfrm>
            <a:off x="6944916" y="4114800"/>
            <a:ext cx="1056084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Raum</a:t>
            </a:r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944916" y="3600451"/>
            <a:ext cx="1056084" cy="411956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Rang</a:t>
            </a:r>
          </a:p>
        </p:txBody>
      </p:sp>
      <p:sp>
        <p:nvSpPr>
          <p:cNvPr id="23576" name="Oval 25"/>
          <p:cNvSpPr>
            <a:spLocks noChangeArrowheads="1"/>
          </p:cNvSpPr>
          <p:nvPr/>
        </p:nvSpPr>
        <p:spPr bwMode="auto">
          <a:xfrm>
            <a:off x="4914900" y="4733925"/>
            <a:ext cx="105727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PersNr</a:t>
            </a:r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6041230" y="411956"/>
            <a:ext cx="879873" cy="48013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de-DE" dirty="0">
                <a:latin typeface="Times New Roman" pitchFamily="18" charset="0"/>
              </a:rPr>
              <a:t>Nach-</a:t>
            </a:r>
          </a:p>
          <a:p>
            <a:pPr>
              <a:lnSpc>
                <a:spcPct val="70000"/>
              </a:lnSpc>
            </a:pPr>
            <a:r>
              <a:rPr lang="de-DE" dirty="0" err="1">
                <a:latin typeface="Times New Roman" pitchFamily="18" charset="0"/>
              </a:rPr>
              <a:t>folger</a:t>
            </a:r>
            <a:endParaRPr lang="de-DE" dirty="0">
              <a:latin typeface="Times New Roman" pitchFamily="18" charset="0"/>
            </a:endParaRPr>
          </a:p>
        </p:txBody>
      </p:sp>
      <p:sp>
        <p:nvSpPr>
          <p:cNvPr id="23578" name="Text Box 27"/>
          <p:cNvSpPr txBox="1">
            <a:spLocks noChangeArrowheads="1"/>
          </p:cNvSpPr>
          <p:nvPr/>
        </p:nvSpPr>
        <p:spPr bwMode="auto">
          <a:xfrm>
            <a:off x="4343400" y="571500"/>
            <a:ext cx="129421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Vorgänger</a:t>
            </a:r>
          </a:p>
        </p:txBody>
      </p:sp>
      <p:sp>
        <p:nvSpPr>
          <p:cNvPr id="23579" name="Oval 28"/>
          <p:cNvSpPr>
            <a:spLocks noChangeArrowheads="1"/>
          </p:cNvSpPr>
          <p:nvPr/>
        </p:nvSpPr>
        <p:spPr bwMode="auto">
          <a:xfrm>
            <a:off x="6057900" y="4733925"/>
            <a:ext cx="1056085" cy="409575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Name</a:t>
            </a:r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600700" y="457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6057900" y="457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1143000" y="228600"/>
            <a:ext cx="3943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kumimoji="1" lang="de-DE" sz="2700">
                <a:solidFill>
                  <a:schemeClr val="tx2"/>
                </a:solidFill>
                <a:latin typeface="Arial Black" pitchFamily="34" charset="0"/>
              </a:rPr>
              <a:t>Uni-Schema</a:t>
            </a:r>
          </a:p>
        </p:txBody>
      </p:sp>
      <p:cxnSp>
        <p:nvCxnSpPr>
          <p:cNvPr id="23583" name="AutoShape 32"/>
          <p:cNvCxnSpPr>
            <a:cxnSpLocks noChangeShapeType="1"/>
            <a:stCxn id="23555" idx="1"/>
            <a:endCxn id="23557" idx="5"/>
          </p:cNvCxnSpPr>
          <p:nvPr/>
        </p:nvCxnSpPr>
        <p:spPr bwMode="auto">
          <a:xfrm flipH="1" flipV="1">
            <a:off x="1972866" y="3836194"/>
            <a:ext cx="255984" cy="39290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4" name="AutoShape 33"/>
          <p:cNvCxnSpPr>
            <a:cxnSpLocks noChangeShapeType="1"/>
            <a:stCxn id="23555" idx="1"/>
            <a:endCxn id="23560" idx="6"/>
          </p:cNvCxnSpPr>
          <p:nvPr/>
        </p:nvCxnSpPr>
        <p:spPr bwMode="auto">
          <a:xfrm flipH="1" flipV="1">
            <a:off x="2057400" y="4205287"/>
            <a:ext cx="171450" cy="2381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5" name="AutoShape 34"/>
          <p:cNvCxnSpPr>
            <a:cxnSpLocks noChangeShapeType="1"/>
            <a:stCxn id="23555" idx="1"/>
            <a:endCxn id="23561" idx="7"/>
          </p:cNvCxnSpPr>
          <p:nvPr/>
        </p:nvCxnSpPr>
        <p:spPr bwMode="auto">
          <a:xfrm flipH="1">
            <a:off x="2044303" y="4229101"/>
            <a:ext cx="184547" cy="4024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6" name="AutoShape 35"/>
          <p:cNvCxnSpPr>
            <a:cxnSpLocks noChangeShapeType="1"/>
            <a:stCxn id="23565" idx="2"/>
            <a:endCxn id="23567" idx="0"/>
          </p:cNvCxnSpPr>
          <p:nvPr/>
        </p:nvCxnSpPr>
        <p:spPr bwMode="auto">
          <a:xfrm>
            <a:off x="4541044" y="3115866"/>
            <a:ext cx="1557338" cy="94178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7" name="AutoShape 36"/>
          <p:cNvCxnSpPr>
            <a:cxnSpLocks noChangeShapeType="1"/>
            <a:stCxn id="23566" idx="3"/>
            <a:endCxn id="23567" idx="1"/>
          </p:cNvCxnSpPr>
          <p:nvPr/>
        </p:nvCxnSpPr>
        <p:spPr bwMode="auto">
          <a:xfrm flipV="1">
            <a:off x="5143500" y="4229101"/>
            <a:ext cx="342900" cy="2262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8" name="AutoShape 37"/>
          <p:cNvCxnSpPr>
            <a:cxnSpLocks noChangeShapeType="1"/>
            <a:stCxn id="23555" idx="3"/>
            <a:endCxn id="23566" idx="1"/>
          </p:cNvCxnSpPr>
          <p:nvPr/>
        </p:nvCxnSpPr>
        <p:spPr bwMode="auto">
          <a:xfrm>
            <a:off x="3452812" y="4229101"/>
            <a:ext cx="376238" cy="2262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89" name="AutoShape 38"/>
          <p:cNvCxnSpPr>
            <a:cxnSpLocks noChangeShapeType="1"/>
            <a:stCxn id="23565" idx="0"/>
            <a:endCxn id="23554" idx="2"/>
          </p:cNvCxnSpPr>
          <p:nvPr/>
        </p:nvCxnSpPr>
        <p:spPr bwMode="auto">
          <a:xfrm flipH="1" flipV="1">
            <a:off x="3150394" y="1544241"/>
            <a:ext cx="1390650" cy="102631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0" name="AutoShape 39"/>
          <p:cNvCxnSpPr>
            <a:cxnSpLocks noChangeShapeType="1"/>
            <a:stCxn id="23568" idx="2"/>
            <a:endCxn id="23565" idx="0"/>
          </p:cNvCxnSpPr>
          <p:nvPr/>
        </p:nvCxnSpPr>
        <p:spPr bwMode="auto">
          <a:xfrm flipH="1">
            <a:off x="4541044" y="1475185"/>
            <a:ext cx="1335881" cy="1095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1" name="AutoShape 40"/>
          <p:cNvCxnSpPr>
            <a:cxnSpLocks noChangeShapeType="1"/>
            <a:stCxn id="23567" idx="0"/>
            <a:endCxn id="23569" idx="2"/>
          </p:cNvCxnSpPr>
          <p:nvPr/>
        </p:nvCxnSpPr>
        <p:spPr bwMode="auto">
          <a:xfrm flipV="1">
            <a:off x="6098381" y="3059907"/>
            <a:ext cx="290513" cy="9977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2" name="AutoShape 41"/>
          <p:cNvCxnSpPr>
            <a:cxnSpLocks noChangeShapeType="1"/>
            <a:stCxn id="23568" idx="2"/>
            <a:endCxn id="23569" idx="0"/>
          </p:cNvCxnSpPr>
          <p:nvPr/>
        </p:nvCxnSpPr>
        <p:spPr bwMode="auto">
          <a:xfrm>
            <a:off x="5876925" y="1475185"/>
            <a:ext cx="511969" cy="10394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3" name="AutoShape 42"/>
          <p:cNvCxnSpPr>
            <a:cxnSpLocks noChangeShapeType="1"/>
            <a:stCxn id="23554" idx="3"/>
            <a:endCxn id="23564" idx="1"/>
          </p:cNvCxnSpPr>
          <p:nvPr/>
        </p:nvCxnSpPr>
        <p:spPr bwMode="auto">
          <a:xfrm flipV="1">
            <a:off x="3762375" y="1302544"/>
            <a:ext cx="352425" cy="714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4" name="AutoShape 43"/>
          <p:cNvCxnSpPr>
            <a:cxnSpLocks noChangeShapeType="1"/>
            <a:stCxn id="23564" idx="3"/>
            <a:endCxn id="23568" idx="1"/>
          </p:cNvCxnSpPr>
          <p:nvPr/>
        </p:nvCxnSpPr>
        <p:spPr bwMode="auto">
          <a:xfrm>
            <a:off x="5005388" y="1302544"/>
            <a:ext cx="259556" cy="23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5" name="AutoShape 44"/>
          <p:cNvCxnSpPr>
            <a:cxnSpLocks noChangeShapeType="1"/>
            <a:stCxn id="23567" idx="2"/>
            <a:endCxn id="23576" idx="0"/>
          </p:cNvCxnSpPr>
          <p:nvPr/>
        </p:nvCxnSpPr>
        <p:spPr bwMode="auto">
          <a:xfrm flipH="1">
            <a:off x="5443538" y="4399360"/>
            <a:ext cx="654844" cy="33456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6" name="AutoShape 45"/>
          <p:cNvCxnSpPr>
            <a:cxnSpLocks noChangeShapeType="1"/>
            <a:stCxn id="23567" idx="2"/>
            <a:endCxn id="23579" idx="0"/>
          </p:cNvCxnSpPr>
          <p:nvPr/>
        </p:nvCxnSpPr>
        <p:spPr bwMode="auto">
          <a:xfrm>
            <a:off x="6098382" y="4399360"/>
            <a:ext cx="488156" cy="33456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7" name="AutoShape 46"/>
          <p:cNvCxnSpPr>
            <a:cxnSpLocks noChangeShapeType="1"/>
            <a:stCxn id="23567" idx="3"/>
            <a:endCxn id="23575" idx="3"/>
          </p:cNvCxnSpPr>
          <p:nvPr/>
        </p:nvCxnSpPr>
        <p:spPr bwMode="auto">
          <a:xfrm flipV="1">
            <a:off x="6710363" y="3951685"/>
            <a:ext cx="389335" cy="27741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8" name="AutoShape 47"/>
          <p:cNvCxnSpPr>
            <a:cxnSpLocks noChangeShapeType="1"/>
            <a:stCxn id="23567" idx="3"/>
            <a:endCxn id="23574" idx="2"/>
          </p:cNvCxnSpPr>
          <p:nvPr/>
        </p:nvCxnSpPr>
        <p:spPr bwMode="auto">
          <a:xfrm>
            <a:off x="6710362" y="4229100"/>
            <a:ext cx="234554" cy="904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99" name="AutoShape 48"/>
          <p:cNvCxnSpPr>
            <a:cxnSpLocks noChangeShapeType="1"/>
            <a:stCxn id="23554" idx="1"/>
            <a:endCxn id="23556" idx="5"/>
          </p:cNvCxnSpPr>
          <p:nvPr/>
        </p:nvCxnSpPr>
        <p:spPr bwMode="auto">
          <a:xfrm flipH="1" flipV="1">
            <a:off x="2044304" y="921544"/>
            <a:ext cx="494109" cy="45243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0" name="AutoShape 49"/>
          <p:cNvCxnSpPr>
            <a:cxnSpLocks noChangeShapeType="1"/>
            <a:stCxn id="23554" idx="1"/>
            <a:endCxn id="23559" idx="6"/>
          </p:cNvCxnSpPr>
          <p:nvPr/>
        </p:nvCxnSpPr>
        <p:spPr bwMode="auto">
          <a:xfrm flipH="1" flipV="1">
            <a:off x="2199085" y="1348979"/>
            <a:ext cx="339328" cy="25003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1" name="AutoShape 50"/>
          <p:cNvCxnSpPr>
            <a:cxnSpLocks noChangeShapeType="1"/>
            <a:stCxn id="23554" idx="1"/>
            <a:endCxn id="23558" idx="7"/>
          </p:cNvCxnSpPr>
          <p:nvPr/>
        </p:nvCxnSpPr>
        <p:spPr bwMode="auto">
          <a:xfrm flipH="1">
            <a:off x="2044304" y="1373981"/>
            <a:ext cx="494109" cy="40124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2" name="AutoShape 51"/>
          <p:cNvCxnSpPr>
            <a:cxnSpLocks noChangeShapeType="1"/>
            <a:stCxn id="23568" idx="3"/>
            <a:endCxn id="23572" idx="3"/>
          </p:cNvCxnSpPr>
          <p:nvPr/>
        </p:nvCxnSpPr>
        <p:spPr bwMode="auto">
          <a:xfrm flipV="1">
            <a:off x="6488906" y="864394"/>
            <a:ext cx="609600" cy="440531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3" name="AutoShape 52"/>
          <p:cNvCxnSpPr>
            <a:cxnSpLocks noChangeShapeType="1"/>
            <a:stCxn id="23568" idx="3"/>
            <a:endCxn id="23571" idx="2"/>
          </p:cNvCxnSpPr>
          <p:nvPr/>
        </p:nvCxnSpPr>
        <p:spPr bwMode="auto">
          <a:xfrm flipV="1">
            <a:off x="6488907" y="1290637"/>
            <a:ext cx="454819" cy="142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4" name="AutoShape 53"/>
          <p:cNvCxnSpPr>
            <a:cxnSpLocks noChangeShapeType="1"/>
            <a:stCxn id="23568" idx="3"/>
            <a:endCxn id="23573" idx="1"/>
          </p:cNvCxnSpPr>
          <p:nvPr/>
        </p:nvCxnSpPr>
        <p:spPr bwMode="auto">
          <a:xfrm>
            <a:off x="6488906" y="1304926"/>
            <a:ext cx="609600" cy="413147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605" name="AutoShape 54"/>
          <p:cNvCxnSpPr>
            <a:cxnSpLocks noChangeShapeType="1"/>
            <a:stCxn id="23565" idx="1"/>
            <a:endCxn id="23563" idx="6"/>
          </p:cNvCxnSpPr>
          <p:nvPr/>
        </p:nvCxnSpPr>
        <p:spPr bwMode="auto">
          <a:xfrm flipH="1" flipV="1">
            <a:off x="3742135" y="2833688"/>
            <a:ext cx="353615" cy="9525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sp>
        <p:nvSpPr>
          <p:cNvPr id="23606" name="Text Box 55"/>
          <p:cNvSpPr txBox="1">
            <a:spLocks noChangeArrowheads="1"/>
          </p:cNvSpPr>
          <p:nvPr/>
        </p:nvSpPr>
        <p:spPr bwMode="auto">
          <a:xfrm>
            <a:off x="6115050" y="36004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5281506" y="8001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08" name="Text Box 57"/>
          <p:cNvSpPr txBox="1">
            <a:spLocks noChangeArrowheads="1"/>
          </p:cNvSpPr>
          <p:nvPr/>
        </p:nvSpPr>
        <p:spPr bwMode="auto">
          <a:xfrm>
            <a:off x="5314950" y="36004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3609" name="Text Box 58"/>
          <p:cNvSpPr txBox="1">
            <a:spLocks noChangeArrowheads="1"/>
          </p:cNvSpPr>
          <p:nvPr/>
        </p:nvSpPr>
        <p:spPr bwMode="auto">
          <a:xfrm>
            <a:off x="5257800" y="4171950"/>
            <a:ext cx="32893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>
                <a:latin typeface="Times New Roman" pitchFamily="18" charset="0"/>
              </a:rPr>
              <a:t>1</a:t>
            </a:r>
          </a:p>
        </p:txBody>
      </p:sp>
      <p:sp>
        <p:nvSpPr>
          <p:cNvPr id="23610" name="Text Box 59"/>
          <p:cNvSpPr txBox="1">
            <a:spLocks noChangeArrowheads="1"/>
          </p:cNvSpPr>
          <p:nvPr/>
        </p:nvSpPr>
        <p:spPr bwMode="auto">
          <a:xfrm>
            <a:off x="2914650" y="154305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11" name="Text Box 60"/>
          <p:cNvSpPr txBox="1">
            <a:spLocks noChangeArrowheads="1"/>
          </p:cNvSpPr>
          <p:nvPr/>
        </p:nvSpPr>
        <p:spPr bwMode="auto">
          <a:xfrm>
            <a:off x="6000750" y="14859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12" name="Text Box 61"/>
          <p:cNvSpPr txBox="1">
            <a:spLocks noChangeArrowheads="1"/>
          </p:cNvSpPr>
          <p:nvPr/>
        </p:nvSpPr>
        <p:spPr bwMode="auto">
          <a:xfrm>
            <a:off x="3486150" y="417195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3613" name="Text Box 62"/>
          <p:cNvSpPr txBox="1">
            <a:spLocks noChangeArrowheads="1"/>
          </p:cNvSpPr>
          <p:nvPr/>
        </p:nvSpPr>
        <p:spPr bwMode="auto">
          <a:xfrm>
            <a:off x="5429250" y="17145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3614" name="Text Box 63"/>
          <p:cNvSpPr txBox="1">
            <a:spLocks noChangeArrowheads="1"/>
          </p:cNvSpPr>
          <p:nvPr/>
        </p:nvSpPr>
        <p:spPr bwMode="auto">
          <a:xfrm>
            <a:off x="6057900" y="8001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3615" name="Text Box 64"/>
          <p:cNvSpPr txBox="1">
            <a:spLocks noChangeArrowheads="1"/>
          </p:cNvSpPr>
          <p:nvPr/>
        </p:nvSpPr>
        <p:spPr bwMode="auto">
          <a:xfrm>
            <a:off x="4914900" y="1257300"/>
            <a:ext cx="45717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M</a:t>
            </a:r>
          </a:p>
        </p:txBody>
      </p:sp>
      <p:sp>
        <p:nvSpPr>
          <p:cNvPr id="23616" name="Text Box 65"/>
          <p:cNvSpPr txBox="1">
            <a:spLocks noChangeArrowheads="1"/>
          </p:cNvSpPr>
          <p:nvPr/>
        </p:nvSpPr>
        <p:spPr bwMode="auto">
          <a:xfrm>
            <a:off x="3829050" y="1257300"/>
            <a:ext cx="393056" cy="4385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50" b="1">
                <a:latin typeface="Times New Roman" pitchFamily="18" charset="0"/>
              </a:rPr>
              <a:t>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7E101-771E-2144-A9C3-B5705BBE04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Relationale Darstellung von </a:t>
            </a:r>
            <a:r>
              <a:rPr lang="de-DE" dirty="0" smtClean="0"/>
              <a:t>Entity-Typen</a:t>
            </a:r>
            <a:endParaRPr lang="de-DE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883" y="1143000"/>
            <a:ext cx="7947717" cy="38862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de-DE" sz="1800" b="1" dirty="0" smtClean="0"/>
              <a:t>Studenten</a:t>
            </a:r>
            <a:r>
              <a:rPr lang="de-DE" sz="1800" dirty="0" smtClean="0"/>
              <a:t>:  {[</a:t>
            </a:r>
            <a:r>
              <a:rPr lang="de-DE" sz="1800" u="sng" dirty="0" err="1" smtClean="0"/>
              <a:t>MatrNr:integer</a:t>
            </a:r>
            <a:r>
              <a:rPr lang="de-DE" sz="1800" dirty="0" smtClean="0"/>
              <a:t>, </a:t>
            </a:r>
            <a:r>
              <a:rPr lang="de-DE" sz="1800" i="1" dirty="0" smtClean="0"/>
              <a:t>Name</a:t>
            </a:r>
            <a:r>
              <a:rPr lang="de-DE" sz="1800" dirty="0" smtClean="0"/>
              <a:t>: </a:t>
            </a:r>
            <a:r>
              <a:rPr lang="de-DE" sz="1800" i="1" dirty="0" err="1" smtClean="0"/>
              <a:t>string</a:t>
            </a:r>
            <a:r>
              <a:rPr lang="de-DE" sz="1800" i="1" dirty="0" smtClean="0"/>
              <a:t>, Semester</a:t>
            </a:r>
            <a:r>
              <a:rPr lang="de-DE" sz="1800" dirty="0" smtClean="0"/>
              <a:t>: </a:t>
            </a:r>
            <a:r>
              <a:rPr lang="de-DE" sz="1800" i="1" dirty="0" smtClean="0"/>
              <a:t>integer</a:t>
            </a:r>
            <a:r>
              <a:rPr lang="de-DE" sz="1800" dirty="0" smtClean="0"/>
              <a:t>]}</a:t>
            </a:r>
          </a:p>
          <a:p>
            <a:pPr>
              <a:buFont typeface="Webdings" pitchFamily="18" charset="2"/>
              <a:buNone/>
            </a:pPr>
            <a:endParaRPr lang="de-DE" sz="1800" dirty="0" smtClean="0"/>
          </a:p>
          <a:p>
            <a:pPr>
              <a:buFont typeface="Webdings" pitchFamily="18" charset="2"/>
              <a:buNone/>
            </a:pPr>
            <a:r>
              <a:rPr lang="de-DE" sz="1800" b="1" dirty="0" smtClean="0"/>
              <a:t>Vorlesungen</a:t>
            </a:r>
            <a:r>
              <a:rPr lang="de-DE" sz="1800" dirty="0" smtClean="0"/>
              <a:t>: {[</a:t>
            </a:r>
            <a:r>
              <a:rPr lang="de-DE" sz="1800" u="sng" dirty="0" err="1" smtClean="0"/>
              <a:t>VorlNr:integer</a:t>
            </a:r>
            <a:r>
              <a:rPr lang="de-DE" sz="1800" dirty="0" smtClean="0"/>
              <a:t>, </a:t>
            </a:r>
            <a:r>
              <a:rPr lang="de-DE" sz="1800" i="1" dirty="0" smtClean="0"/>
              <a:t>Titel</a:t>
            </a:r>
            <a:r>
              <a:rPr lang="de-DE" sz="1800" dirty="0" smtClean="0"/>
              <a:t>: </a:t>
            </a:r>
            <a:r>
              <a:rPr lang="de-DE" sz="1800" i="1" dirty="0" err="1" smtClean="0"/>
              <a:t>string</a:t>
            </a:r>
            <a:r>
              <a:rPr lang="de-DE" sz="1800" i="1" dirty="0" smtClean="0"/>
              <a:t>, SWS</a:t>
            </a:r>
            <a:r>
              <a:rPr lang="de-DE" sz="1800" dirty="0" smtClean="0"/>
              <a:t>: </a:t>
            </a:r>
            <a:r>
              <a:rPr lang="de-DE" sz="1800" i="1" dirty="0" smtClean="0"/>
              <a:t>integer</a:t>
            </a:r>
            <a:r>
              <a:rPr lang="de-DE" sz="1800" dirty="0" smtClean="0"/>
              <a:t>]}</a:t>
            </a:r>
          </a:p>
          <a:p>
            <a:pPr>
              <a:buFont typeface="Webdings" pitchFamily="18" charset="2"/>
              <a:buNone/>
            </a:pPr>
            <a:endParaRPr lang="de-DE" sz="1800" dirty="0" smtClean="0"/>
          </a:p>
          <a:p>
            <a:pPr>
              <a:lnSpc>
                <a:spcPct val="110000"/>
              </a:lnSpc>
              <a:buFont typeface="Webdings" pitchFamily="18" charset="2"/>
              <a:buNone/>
            </a:pPr>
            <a:r>
              <a:rPr lang="de-DE" sz="1800" b="1" dirty="0" smtClean="0"/>
              <a:t>Professoren</a:t>
            </a:r>
            <a:r>
              <a:rPr lang="de-DE" sz="1800" dirty="0" smtClean="0"/>
              <a:t>: {[</a:t>
            </a:r>
            <a:r>
              <a:rPr lang="de-DE" sz="1800" u="sng" dirty="0" err="1" smtClean="0"/>
              <a:t>PersNr:integer</a:t>
            </a:r>
            <a:r>
              <a:rPr lang="de-DE" sz="1800" dirty="0" smtClean="0"/>
              <a:t>, </a:t>
            </a:r>
            <a:r>
              <a:rPr lang="de-DE" sz="1800" i="1" dirty="0" smtClean="0"/>
              <a:t>Name</a:t>
            </a:r>
            <a:r>
              <a:rPr lang="de-DE" sz="1800" dirty="0" smtClean="0"/>
              <a:t>: </a:t>
            </a:r>
            <a:r>
              <a:rPr lang="de-DE" sz="1800" i="1" dirty="0" err="1" smtClean="0"/>
              <a:t>string</a:t>
            </a:r>
            <a:r>
              <a:rPr lang="de-DE" sz="1800" i="1" dirty="0" smtClean="0"/>
              <a:t>, Rang</a:t>
            </a:r>
            <a:r>
              <a:rPr lang="de-DE" sz="1800" dirty="0" smtClean="0"/>
              <a:t>: </a:t>
            </a:r>
            <a:r>
              <a:rPr lang="de-DE" sz="1800" i="1" dirty="0" err="1" smtClean="0"/>
              <a:t>string</a:t>
            </a:r>
            <a:r>
              <a:rPr lang="de-DE" sz="1800" i="1" dirty="0" smtClean="0"/>
              <a:t>, </a:t>
            </a:r>
            <a:r>
              <a:rPr lang="de-DE" sz="1800" i="1" dirty="0" smtClean="0"/>
              <a:t>Raum</a:t>
            </a:r>
            <a:r>
              <a:rPr lang="de-DE" sz="1800" dirty="0" smtClean="0"/>
              <a:t>:</a:t>
            </a:r>
            <a:r>
              <a:rPr lang="de-DE" sz="1800" i="1" dirty="0" smtClean="0"/>
              <a:t> integer</a:t>
            </a:r>
            <a:r>
              <a:rPr lang="de-DE" sz="1800" dirty="0" smtClean="0"/>
              <a:t>]}</a:t>
            </a:r>
          </a:p>
          <a:p>
            <a:pPr>
              <a:buFont typeface="Webdings" pitchFamily="18" charset="2"/>
              <a:buNone/>
            </a:pPr>
            <a:endParaRPr lang="de-DE" sz="1800" dirty="0" smtClean="0"/>
          </a:p>
          <a:p>
            <a:pPr>
              <a:buFont typeface="Webdings" pitchFamily="18" charset="2"/>
              <a:buNone/>
            </a:pPr>
            <a:r>
              <a:rPr lang="de-DE" sz="1800" b="1" dirty="0" smtClean="0"/>
              <a:t>Assistenten</a:t>
            </a:r>
            <a:r>
              <a:rPr lang="de-DE" sz="1800" dirty="0" smtClean="0"/>
              <a:t>: {[</a:t>
            </a:r>
            <a:r>
              <a:rPr lang="de-DE" sz="1800" u="sng" dirty="0" err="1" smtClean="0"/>
              <a:t>PersNr:integer</a:t>
            </a:r>
            <a:r>
              <a:rPr lang="de-DE" sz="1800" dirty="0" smtClean="0"/>
              <a:t>, </a:t>
            </a:r>
            <a:r>
              <a:rPr lang="de-DE" sz="1800" i="1" dirty="0" smtClean="0"/>
              <a:t>Name</a:t>
            </a:r>
            <a:r>
              <a:rPr lang="de-DE" sz="1800" dirty="0" smtClean="0"/>
              <a:t>: </a:t>
            </a:r>
            <a:r>
              <a:rPr lang="de-DE" sz="1800" i="1" dirty="0" err="1" smtClean="0"/>
              <a:t>string</a:t>
            </a:r>
            <a:r>
              <a:rPr lang="de-DE" sz="1800" i="1" dirty="0" smtClean="0"/>
              <a:t>, Fachgebiet</a:t>
            </a:r>
            <a:r>
              <a:rPr lang="de-DE" sz="1800" dirty="0" smtClean="0"/>
              <a:t>: </a:t>
            </a:r>
            <a:r>
              <a:rPr lang="de-DE" sz="1800" i="1" dirty="0" err="1" smtClean="0"/>
              <a:t>string</a:t>
            </a:r>
            <a:r>
              <a:rPr lang="de-DE" sz="1800" dirty="0" smtClean="0"/>
              <a:t>]}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F6C5-4A33-2D48-A031-50A1F03A2AD8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3395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F39E7027-915F-7341-A9EA-C8CBFD2E8FA2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BD7862EB-E8D6-994B-BBF4-6CC3FFF92DD2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16AD8073-F55B-9144-802C-46456E9E217B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741D405E-8307-9B40-9F97-3F5DAC837EF3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4BFAB656-7532-6C41-9541-858AFF7D6765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2" id="{F266FCC4-7D6D-1F4C-B467-8A21D017BCEF}" vid="{A724F04A-1212-AA4C-B6F1-157BE88DDFD7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TUM_Praesentation_p_v1_16-9</Template>
  <TotalTime>0</TotalTime>
  <Words>3263</Words>
  <Application>Microsoft Macintosh PowerPoint</Application>
  <PresentationFormat>Bildschirmpräsentation (16:9)</PresentationFormat>
  <Paragraphs>1952</Paragraphs>
  <Slides>62</Slides>
  <Notes>57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6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78" baseType="lpstr">
      <vt:lpstr>Courier New</vt:lpstr>
      <vt:lpstr>Arial</vt:lpstr>
      <vt:lpstr>Arial Black</vt:lpstr>
      <vt:lpstr>Calibri</vt:lpstr>
      <vt:lpstr>Symbol</vt:lpstr>
      <vt:lpstr>Tahoma</vt:lpstr>
      <vt:lpstr>Times New Roman</vt:lpstr>
      <vt:lpstr>Webdings</vt:lpstr>
      <vt:lpstr>Wingdings</vt:lpstr>
      <vt:lpstr>Titel 1</vt:lpstr>
      <vt:lpstr>Titel 2</vt:lpstr>
      <vt:lpstr>Titel 3</vt:lpstr>
      <vt:lpstr>Inhalt</vt:lpstr>
      <vt:lpstr>Kapiteltrenner blau</vt:lpstr>
      <vt:lpstr>Kapiteltrenner schwarz</vt:lpstr>
      <vt:lpstr>Visio</vt:lpstr>
      <vt:lpstr>Historische Entwicklung relationaler DBMS</vt:lpstr>
      <vt:lpstr>PowerPoint-Präsentation</vt:lpstr>
      <vt:lpstr>PowerPoint-Präsentation</vt:lpstr>
      <vt:lpstr>PowerPoint-Präsentation</vt:lpstr>
      <vt:lpstr>PowerPoint-Präsentation</vt:lpstr>
      <vt:lpstr> Grundlagen des relationalen Modells</vt:lpstr>
      <vt:lpstr>PowerPoint-Präsentation</vt:lpstr>
      <vt:lpstr>PowerPoint-Präsentation</vt:lpstr>
      <vt:lpstr>Relationale Darstellung von Entity-Typen</vt:lpstr>
      <vt:lpstr>Relationale Darstellung von Beziehungen</vt:lpstr>
      <vt:lpstr>Beziehungen unseres Beispiel-Schemas</vt:lpstr>
      <vt:lpstr>Beziehungen unseres Beispiel-Schemas</vt:lpstr>
      <vt:lpstr>Schlüssel der Relationen</vt:lpstr>
      <vt:lpstr>Ausprägung der Beziehung hören</vt:lpstr>
      <vt:lpstr>Verfeinerung des relationalen Schemas</vt:lpstr>
      <vt:lpstr>Verfeinerung des relationalen Schemas</vt:lpstr>
      <vt:lpstr>Ausprägung von Professoren und Vorlesungen</vt:lpstr>
      <vt:lpstr>Vorsicht: So geht es NICHT </vt:lpstr>
      <vt:lpstr>Vorsicht: So geht es NICHT: FolgenAnomalien</vt:lpstr>
      <vt:lpstr>Vermeidung von Null-Werten</vt:lpstr>
      <vt:lpstr>PowerPoint-Präsentation</vt:lpstr>
      <vt:lpstr>PowerPoint-Präsentation</vt:lpstr>
      <vt:lpstr>PowerPoint-Präsentation</vt:lpstr>
      <vt:lpstr>PowerPoint-Präsentation</vt:lpstr>
      <vt:lpstr>Relationale Modellierung der Generalisierung</vt:lpstr>
      <vt:lpstr>Relationale Modellierung schwacher Entitytypen</vt:lpstr>
      <vt:lpstr>Fremdschlüssel auf ein schwaches Entity</vt:lpstr>
      <vt:lpstr>PowerPoint-Präsentation</vt:lpstr>
      <vt:lpstr>Die relationale Uni-DB</vt:lpstr>
      <vt:lpstr>Die relationale Algebra</vt:lpstr>
      <vt:lpstr>Die relationalen Algebra-Operatoren</vt:lpstr>
      <vt:lpstr>Die relationalen Algebra-Operatoren</vt:lpstr>
      <vt:lpstr>Die relationalen Algebra-Operatoren</vt:lpstr>
      <vt:lpstr>Formale Definition der Algebra</vt:lpstr>
      <vt:lpstr>Der natürliche Verbund (Join)</vt:lpstr>
      <vt:lpstr>Drei-Wege-Join</vt:lpstr>
      <vt:lpstr>Allgemeiner Join (Theta-Join)</vt:lpstr>
      <vt:lpstr>Andere Join-Arten</vt:lpstr>
      <vt:lpstr>PowerPoint-Präsentation</vt:lpstr>
      <vt:lpstr>Andere Join-Arten</vt:lpstr>
      <vt:lpstr>Andere Join-Arten (Forts.)</vt:lpstr>
      <vt:lpstr>Andere Join-Arten (Forts.)</vt:lpstr>
      <vt:lpstr>PowerPoint-Präsentation</vt:lpstr>
      <vt:lpstr>Die relationale Division</vt:lpstr>
      <vt:lpstr> </vt:lpstr>
      <vt:lpstr>Mengendurchschnitt</vt:lpstr>
      <vt:lpstr>Die relationale Uni-DB</vt:lpstr>
      <vt:lpstr>PowerPoint-Präsentation</vt:lpstr>
      <vt:lpstr>Gruppierung und Aggregation (geht über die klassische Algebra hinaus – mehr als syntaktischer Zucker)</vt:lpstr>
      <vt:lpstr>Aggregation &amp; Gruppierung</vt:lpstr>
      <vt:lpstr>Der Relationenkalkül</vt:lpstr>
      <vt:lpstr>Dieselbe Anfrage in SQL …           … belegt die Verwandtschaft</vt:lpstr>
      <vt:lpstr>Allquantor</vt:lpstr>
      <vt:lpstr>Definition des Tupelkalküls</vt:lpstr>
      <vt:lpstr>Sicherheit</vt:lpstr>
      <vt:lpstr>Der Domänenkalkül</vt:lpstr>
      <vt:lpstr>Prolog ~ Domänenkalkül</vt:lpstr>
      <vt:lpstr>Sicherheit des Domänenkalküls</vt:lpstr>
      <vt:lpstr>PowerPoint-Präsentation</vt:lpstr>
      <vt:lpstr>Ausdruckskraft</vt:lpstr>
      <vt:lpstr>PowerPoint-Präsentation</vt:lpstr>
      <vt:lpstr>Beispiel-Anfragen</vt:lpstr>
    </vt:vector>
  </TitlesOfParts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Alfons Kemper</cp:lastModifiedBy>
  <cp:revision>29</cp:revision>
  <cp:lastPrinted>2015-07-30T14:04:45Z</cp:lastPrinted>
  <dcterms:created xsi:type="dcterms:W3CDTF">2019-02-25T13:58:14Z</dcterms:created>
  <dcterms:modified xsi:type="dcterms:W3CDTF">2021-09-08T11:32:01Z</dcterms:modified>
</cp:coreProperties>
</file>