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62"/>
  </p:notesMasterIdLst>
  <p:handoutMasterIdLst>
    <p:handoutMasterId r:id="rId63"/>
  </p:handoutMasterIdLst>
  <p:sldIdLst>
    <p:sldId id="439" r:id="rId7"/>
    <p:sldId id="440" r:id="rId8"/>
    <p:sldId id="441" r:id="rId9"/>
    <p:sldId id="442" r:id="rId10"/>
    <p:sldId id="443" r:id="rId11"/>
    <p:sldId id="444" r:id="rId12"/>
    <p:sldId id="485" r:id="rId13"/>
    <p:sldId id="446" r:id="rId14"/>
    <p:sldId id="447" r:id="rId15"/>
    <p:sldId id="486" r:id="rId16"/>
    <p:sldId id="487" r:id="rId17"/>
    <p:sldId id="488" r:id="rId18"/>
    <p:sldId id="489" r:id="rId19"/>
    <p:sldId id="490" r:id="rId20"/>
    <p:sldId id="491" r:id="rId21"/>
    <p:sldId id="492" r:id="rId22"/>
    <p:sldId id="493" r:id="rId23"/>
    <p:sldId id="494" r:id="rId24"/>
    <p:sldId id="448" r:id="rId25"/>
    <p:sldId id="449" r:id="rId26"/>
    <p:sldId id="450"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 id="480" r:id="rId57"/>
    <p:sldId id="481" r:id="rId58"/>
    <p:sldId id="482" r:id="rId59"/>
    <p:sldId id="483" r:id="rId60"/>
    <p:sldId id="484" r:id="rId61"/>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32" autoAdjust="0"/>
    <p:restoredTop sz="88272" autoAdjust="0"/>
  </p:normalViewPr>
  <p:slideViewPr>
    <p:cSldViewPr snapToGrid="0">
      <p:cViewPr varScale="1">
        <p:scale>
          <a:sx n="171" d="100"/>
          <a:sy n="171" d="100"/>
        </p:scale>
        <p:origin x="1056" y="168"/>
      </p:cViewPr>
      <p:guideLst>
        <p:guide orient="horz" pos="2160"/>
        <p:guide pos="2880"/>
        <p:guide orient="horz" pos="162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25" d="100"/>
        <a:sy n="125" d="100"/>
      </p:scale>
      <p:origin x="0" y="0"/>
    </p:cViewPr>
  </p:notesTextViewPr>
  <p:sorterViewPr>
    <p:cViewPr>
      <p:scale>
        <a:sx n="179" d="100"/>
        <a:sy n="179"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5.xml"/><Relationship Id="rId1" Type="http://schemas.openxmlformats.org/officeDocument/2006/relationships/slide" Target="slides/slide31.xml"/><Relationship Id="rId4"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23/03/2022</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23/03/2022</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333FD-F96B-46AB-BF1B-52AE936F09CA}" type="slidenum">
              <a:rPr lang="de-DE"/>
              <a:pPr/>
              <a:t>1</a:t>
            </a:fld>
            <a:endParaRPr lang="de-DE"/>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22807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185B4-7A05-450C-92C2-A5A8CE0A8FC9}" type="slidenum">
              <a:rPr lang="de-DE"/>
              <a:pPr/>
              <a:t>10</a:t>
            </a:fld>
            <a:endParaRPr lang="de-DE"/>
          </a:p>
        </p:txBody>
      </p:sp>
      <p:sp>
        <p:nvSpPr>
          <p:cNvPr id="162818" name="Rectangle 2"/>
          <p:cNvSpPr>
            <a:spLocks noGrp="1" noRot="1" noChangeAspect="1" noChangeArrowheads="1" noTextEdit="1"/>
          </p:cNvSpPr>
          <p:nvPr>
            <p:ph type="sldImg"/>
          </p:nvPr>
        </p:nvSpPr>
        <p:spPr>
          <a:xfrm>
            <a:off x="150813" y="809625"/>
            <a:ext cx="7194550" cy="4048125"/>
          </a:xfrm>
          <a:ln/>
        </p:spPr>
      </p:sp>
      <p:sp>
        <p:nvSpPr>
          <p:cNvPr id="162819"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58115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1DEFB-FE2C-47D0-8E73-B243E2C8D9CD}" type="slidenum">
              <a:rPr lang="de-DE"/>
              <a:pPr/>
              <a:t>11</a:t>
            </a:fld>
            <a:endParaRPr lang="de-DE"/>
          </a:p>
        </p:txBody>
      </p:sp>
      <p:sp>
        <p:nvSpPr>
          <p:cNvPr id="164866" name="Rectangle 2"/>
          <p:cNvSpPr>
            <a:spLocks noGrp="1" noRot="1" noChangeAspect="1" noChangeArrowheads="1" noTextEdit="1"/>
          </p:cNvSpPr>
          <p:nvPr>
            <p:ph type="sldImg"/>
          </p:nvPr>
        </p:nvSpPr>
        <p:spPr>
          <a:xfrm>
            <a:off x="150813" y="809625"/>
            <a:ext cx="7194550" cy="4048125"/>
          </a:xfrm>
          <a:ln/>
        </p:spPr>
      </p:sp>
      <p:sp>
        <p:nvSpPr>
          <p:cNvPr id="164867"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73294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1B3E6-768B-42A0-A592-58D3F99EF77B}" type="slidenum">
              <a:rPr lang="de-DE"/>
              <a:pPr/>
              <a:t>12</a:t>
            </a:fld>
            <a:endParaRPr lang="de-DE"/>
          </a:p>
        </p:txBody>
      </p:sp>
      <p:sp>
        <p:nvSpPr>
          <p:cNvPr id="166914" name="Rectangle 2"/>
          <p:cNvSpPr>
            <a:spLocks noGrp="1" noRot="1" noChangeAspect="1" noChangeArrowheads="1" noTextEdit="1"/>
          </p:cNvSpPr>
          <p:nvPr>
            <p:ph type="sldImg"/>
          </p:nvPr>
        </p:nvSpPr>
        <p:spPr>
          <a:xfrm>
            <a:off x="150813" y="809625"/>
            <a:ext cx="7194550" cy="4048125"/>
          </a:xfrm>
          <a:ln/>
        </p:spPr>
      </p:sp>
      <p:sp>
        <p:nvSpPr>
          <p:cNvPr id="166915"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796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B41D7-3430-486D-AA08-F3FFE82EFC01}" type="slidenum">
              <a:rPr lang="de-DE"/>
              <a:pPr/>
              <a:t>13</a:t>
            </a:fld>
            <a:endParaRPr lang="de-DE"/>
          </a:p>
        </p:txBody>
      </p:sp>
      <p:sp>
        <p:nvSpPr>
          <p:cNvPr id="168962" name="Rectangle 2"/>
          <p:cNvSpPr>
            <a:spLocks noGrp="1" noRot="1" noChangeAspect="1" noChangeArrowheads="1" noTextEdit="1"/>
          </p:cNvSpPr>
          <p:nvPr>
            <p:ph type="sldImg"/>
          </p:nvPr>
        </p:nvSpPr>
        <p:spPr>
          <a:xfrm>
            <a:off x="150813" y="809625"/>
            <a:ext cx="7194550" cy="4048125"/>
          </a:xfrm>
          <a:ln/>
        </p:spPr>
      </p:sp>
      <p:sp>
        <p:nvSpPr>
          <p:cNvPr id="168963"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81313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C1B50-2FE8-4D1D-B3FC-41F9ABB1B64F}" type="slidenum">
              <a:rPr lang="de-DE"/>
              <a:pPr/>
              <a:t>14</a:t>
            </a:fld>
            <a:endParaRPr lang="de-DE"/>
          </a:p>
        </p:txBody>
      </p:sp>
      <p:sp>
        <p:nvSpPr>
          <p:cNvPr id="171010" name="Rectangle 2"/>
          <p:cNvSpPr>
            <a:spLocks noGrp="1" noRot="1" noChangeAspect="1" noChangeArrowheads="1" noTextEdit="1"/>
          </p:cNvSpPr>
          <p:nvPr>
            <p:ph type="sldImg"/>
          </p:nvPr>
        </p:nvSpPr>
        <p:spPr>
          <a:xfrm>
            <a:off x="150813" y="809625"/>
            <a:ext cx="7194550" cy="4048125"/>
          </a:xfrm>
          <a:ln/>
        </p:spPr>
      </p:sp>
      <p:sp>
        <p:nvSpPr>
          <p:cNvPr id="171011"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67253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D3E57-D4D1-4DE2-B925-640F36AF3876}" type="slidenum">
              <a:rPr lang="de-DE"/>
              <a:pPr/>
              <a:t>15</a:t>
            </a:fld>
            <a:endParaRPr lang="de-DE"/>
          </a:p>
        </p:txBody>
      </p:sp>
      <p:sp>
        <p:nvSpPr>
          <p:cNvPr id="173058" name="Rectangle 2"/>
          <p:cNvSpPr>
            <a:spLocks noGrp="1" noRot="1" noChangeAspect="1" noChangeArrowheads="1" noTextEdit="1"/>
          </p:cNvSpPr>
          <p:nvPr>
            <p:ph type="sldImg"/>
          </p:nvPr>
        </p:nvSpPr>
        <p:spPr>
          <a:xfrm>
            <a:off x="150813" y="809625"/>
            <a:ext cx="7194550" cy="4048125"/>
          </a:xfrm>
          <a:ln/>
        </p:spPr>
      </p:sp>
      <p:sp>
        <p:nvSpPr>
          <p:cNvPr id="173059"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593968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4E358-346B-4687-9DED-A14EE922ED98}" type="slidenum">
              <a:rPr lang="de-DE"/>
              <a:pPr/>
              <a:t>16</a:t>
            </a:fld>
            <a:endParaRPr lang="de-DE"/>
          </a:p>
        </p:txBody>
      </p:sp>
      <p:sp>
        <p:nvSpPr>
          <p:cNvPr id="175106" name="Rectangle 2"/>
          <p:cNvSpPr>
            <a:spLocks noGrp="1" noRot="1" noChangeAspect="1" noChangeArrowheads="1" noTextEdit="1"/>
          </p:cNvSpPr>
          <p:nvPr>
            <p:ph type="sldImg"/>
          </p:nvPr>
        </p:nvSpPr>
        <p:spPr>
          <a:xfrm>
            <a:off x="150813" y="809625"/>
            <a:ext cx="7194550" cy="4048125"/>
          </a:xfrm>
          <a:ln/>
        </p:spPr>
      </p:sp>
      <p:sp>
        <p:nvSpPr>
          <p:cNvPr id="175107"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72003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EE108-5F80-469F-94DF-01F244E864DB}" type="slidenum">
              <a:rPr lang="de-DE"/>
              <a:pPr/>
              <a:t>17</a:t>
            </a:fld>
            <a:endParaRPr lang="de-DE"/>
          </a:p>
        </p:txBody>
      </p:sp>
      <p:sp>
        <p:nvSpPr>
          <p:cNvPr id="179202" name="Rectangle 2"/>
          <p:cNvSpPr>
            <a:spLocks noGrp="1" noRot="1" noChangeAspect="1" noChangeArrowheads="1" noTextEdit="1"/>
          </p:cNvSpPr>
          <p:nvPr>
            <p:ph type="sldImg"/>
          </p:nvPr>
        </p:nvSpPr>
        <p:spPr>
          <a:xfrm>
            <a:off x="150813" y="809625"/>
            <a:ext cx="7194550" cy="4048125"/>
          </a:xfrm>
          <a:ln/>
        </p:spPr>
      </p:sp>
      <p:sp>
        <p:nvSpPr>
          <p:cNvPr id="179203"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16719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FE185-3DBF-4171-B838-C126BD9F7020}" type="slidenum">
              <a:rPr lang="de-DE"/>
              <a:pPr/>
              <a:t>18</a:t>
            </a:fld>
            <a:endParaRPr lang="de-DE"/>
          </a:p>
        </p:txBody>
      </p:sp>
      <p:sp>
        <p:nvSpPr>
          <p:cNvPr id="181250" name="Rectangle 2"/>
          <p:cNvSpPr>
            <a:spLocks noGrp="1" noRot="1" noChangeAspect="1" noChangeArrowheads="1" noTextEdit="1"/>
          </p:cNvSpPr>
          <p:nvPr>
            <p:ph type="sldImg"/>
          </p:nvPr>
        </p:nvSpPr>
        <p:spPr>
          <a:xfrm>
            <a:off x="150813" y="809625"/>
            <a:ext cx="7194550" cy="4048125"/>
          </a:xfrm>
          <a:ln/>
        </p:spPr>
      </p:sp>
      <p:sp>
        <p:nvSpPr>
          <p:cNvPr id="181251"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280589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DD90A-75C9-4C5F-AA8D-3FA261436463}" type="slidenum">
              <a:rPr lang="de-DE"/>
              <a:pPr/>
              <a:t>19</a:t>
            </a:fld>
            <a:endParaRPr lang="de-DE"/>
          </a:p>
        </p:txBody>
      </p:sp>
      <p:sp>
        <p:nvSpPr>
          <p:cNvPr id="177154" name="Rectangle 2"/>
          <p:cNvSpPr>
            <a:spLocks noGrp="1" noRot="1" noChangeAspect="1" noChangeArrowheads="1" noTextEdit="1"/>
          </p:cNvSpPr>
          <p:nvPr>
            <p:ph type="sldImg"/>
          </p:nvPr>
        </p:nvSpPr>
        <p:spPr>
          <a:xfrm>
            <a:off x="150813" y="809625"/>
            <a:ext cx="7194550" cy="4048125"/>
          </a:xfrm>
          <a:ln/>
        </p:spPr>
      </p:sp>
      <p:sp>
        <p:nvSpPr>
          <p:cNvPr id="177155"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25299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B5BB9-8CD6-4849-8DDC-73B3B78ABCB9}" type="slidenum">
              <a:rPr lang="de-DE"/>
              <a:pPr/>
              <a:t>2</a:t>
            </a:fld>
            <a:endParaRPr lang="de-DE"/>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03367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C114A-374E-4D30-99A7-F30A28BC8C20}" type="slidenum">
              <a:rPr lang="de-DE"/>
              <a:pPr/>
              <a:t>20</a:t>
            </a:fld>
            <a:endParaRPr lang="de-DE"/>
          </a:p>
        </p:txBody>
      </p:sp>
      <p:sp>
        <p:nvSpPr>
          <p:cNvPr id="183298" name="Rectangle 2"/>
          <p:cNvSpPr>
            <a:spLocks noGrp="1" noRot="1" noChangeAspect="1" noChangeArrowheads="1" noTextEdit="1"/>
          </p:cNvSpPr>
          <p:nvPr>
            <p:ph type="sldImg"/>
          </p:nvPr>
        </p:nvSpPr>
        <p:spPr>
          <a:xfrm>
            <a:off x="150813" y="809625"/>
            <a:ext cx="7194550" cy="4048125"/>
          </a:xfrm>
          <a:ln/>
        </p:spPr>
      </p:sp>
      <p:sp>
        <p:nvSpPr>
          <p:cNvPr id="183299"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64387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71313-566E-402A-8803-14501BA32812}" type="slidenum">
              <a:rPr lang="de-DE"/>
              <a:pPr/>
              <a:t>21</a:t>
            </a:fld>
            <a:endParaRPr lang="de-DE"/>
          </a:p>
        </p:txBody>
      </p:sp>
      <p:sp>
        <p:nvSpPr>
          <p:cNvPr id="185346" name="Rectangle 2"/>
          <p:cNvSpPr>
            <a:spLocks noGrp="1" noRot="1" noChangeAspect="1" noChangeArrowheads="1" noTextEdit="1"/>
          </p:cNvSpPr>
          <p:nvPr>
            <p:ph type="sldImg"/>
          </p:nvPr>
        </p:nvSpPr>
        <p:spPr>
          <a:xfrm>
            <a:off x="150813" y="809625"/>
            <a:ext cx="7194550" cy="4048125"/>
          </a:xfrm>
          <a:ln/>
        </p:spPr>
      </p:sp>
      <p:sp>
        <p:nvSpPr>
          <p:cNvPr id="185347"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66366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48918-B932-4DDD-9D2C-E9BCBB523429}" type="slidenum">
              <a:rPr lang="de-DE"/>
              <a:pPr/>
              <a:t>22</a:t>
            </a:fld>
            <a:endParaRPr lang="de-DE"/>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017660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FD4601-AA95-4AC0-BF22-B82D1B91D9C0}" type="slidenum">
              <a:rPr lang="de-DE"/>
              <a:pPr/>
              <a:t>23</a:t>
            </a:fld>
            <a:endParaRPr lang="de-DE"/>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89754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FC26B-448A-4872-A4C8-10CED0A39D4B}" type="slidenum">
              <a:rPr lang="de-DE"/>
              <a:pPr/>
              <a:t>24</a:t>
            </a:fld>
            <a:endParaRPr lang="de-DE"/>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059394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47205-69F6-4873-8FDE-028B7BFF4FF2}" type="slidenum">
              <a:rPr lang="de-DE"/>
              <a:pPr/>
              <a:t>25</a:t>
            </a:fld>
            <a:endParaRPr lang="de-DE"/>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73674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B0EF1-6048-473D-84AC-D19666D437F1}" type="slidenum">
              <a:rPr lang="de-DE"/>
              <a:pPr/>
              <a:t>26</a:t>
            </a:fld>
            <a:endParaRPr lang="de-DE"/>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891360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A98291-31CE-49CD-A9AD-64EDA90E9781}" type="slidenum">
              <a:rPr lang="de-DE"/>
              <a:pPr/>
              <a:t>27</a:t>
            </a:fld>
            <a:endParaRPr lang="de-DE"/>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37769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BD8F4-BD2C-4EDE-B43C-07EB0C016FF5}" type="slidenum">
              <a:rPr lang="de-DE"/>
              <a:pPr/>
              <a:t>28</a:t>
            </a:fld>
            <a:endParaRPr lang="de-DE"/>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30641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8023C-648E-4842-9067-793C5CC954AC}" type="slidenum">
              <a:rPr lang="de-DE"/>
              <a:pPr/>
              <a:t>29</a:t>
            </a:fld>
            <a:endParaRPr lang="de-DE"/>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1423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1502B-C5DC-46E6-B6D2-92294937FB68}" type="slidenum">
              <a:rPr lang="de-DE"/>
              <a:pPr/>
              <a:t>3</a:t>
            </a:fld>
            <a:endParaRPr lang="de-DE"/>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981561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ECD86-A1AE-45BB-BDF4-9FC5C3625D11}" type="slidenum">
              <a:rPr lang="de-DE"/>
              <a:pPr/>
              <a:t>30</a:t>
            </a:fld>
            <a:endParaRPr lang="de-DE"/>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4907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95D30-4C63-4664-9FB8-0B87E2C1A42F}" type="slidenum">
              <a:rPr lang="de-DE"/>
              <a:pPr/>
              <a:t>31</a:t>
            </a:fld>
            <a:endParaRPr lang="de-DE"/>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7954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8F3D5-9AAD-45B8-B120-816C9190DD9D}" type="slidenum">
              <a:rPr lang="de-DE"/>
              <a:pPr/>
              <a:t>32</a:t>
            </a:fld>
            <a:endParaRPr lang="de-DE"/>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52721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9CBDE-4C27-4A5D-9198-7F29653AED31}" type="slidenum">
              <a:rPr lang="de-DE"/>
              <a:pPr/>
              <a:t>33</a:t>
            </a:fld>
            <a:endParaRPr lang="de-DE"/>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872809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B6B39-5E8E-4520-A1E1-435B63E02F20}" type="slidenum">
              <a:rPr lang="de-DE"/>
              <a:pPr/>
              <a:t>34</a:t>
            </a:fld>
            <a:endParaRPr lang="de-DE"/>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840522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7D5F9-A498-4A33-ACF3-906EBC5F7D5E}" type="slidenum">
              <a:rPr lang="de-DE"/>
              <a:pPr/>
              <a:t>35</a:t>
            </a:fld>
            <a:endParaRPr lang="de-DE"/>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81850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7E637-7E01-4CE1-8FD8-DA756C4BA735}" type="slidenum">
              <a:rPr lang="de-DE"/>
              <a:pPr/>
              <a:t>36</a:t>
            </a:fld>
            <a:endParaRPr lang="de-DE"/>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68596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7CD03-D79D-4674-B7E8-A23FC75C2B54}" type="slidenum">
              <a:rPr lang="de-DE"/>
              <a:pPr/>
              <a:t>37</a:t>
            </a:fld>
            <a:endParaRPr lang="de-DE"/>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62593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E650A-7E09-4506-9F43-4132FC7026CF}" type="slidenum">
              <a:rPr lang="de-DE"/>
              <a:pPr/>
              <a:t>38</a:t>
            </a:fld>
            <a:endParaRPr lang="de-DE"/>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065112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1D583-968B-4A55-B559-0345AD0F2E52}" type="slidenum">
              <a:rPr lang="de-DE"/>
              <a:pPr/>
              <a:t>39</a:t>
            </a:fld>
            <a:endParaRPr lang="de-DE"/>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22142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042DE-C7FB-4CB7-B917-F65AAC309E25}" type="slidenum">
              <a:rPr lang="de-DE"/>
              <a:pPr/>
              <a:t>4</a:t>
            </a:fld>
            <a:endParaRPr lang="de-DE"/>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079165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A40D7-686D-435A-B829-18AD5131D017}" type="slidenum">
              <a:rPr lang="de-DE"/>
              <a:pPr/>
              <a:t>40</a:t>
            </a:fld>
            <a:endParaRPr lang="de-DE"/>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72511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9F9FEB-2B41-4889-AF74-FBE346AB7CB0}" type="slidenum">
              <a:rPr lang="de-DE"/>
              <a:pPr/>
              <a:t>41</a:t>
            </a:fld>
            <a:endParaRPr lang="de-DE"/>
          </a:p>
        </p:txBody>
      </p:sp>
      <p:sp>
        <p:nvSpPr>
          <p:cNvPr id="187394" name="Rectangle 2"/>
          <p:cNvSpPr>
            <a:spLocks noGrp="1" noRot="1" noChangeAspect="1" noChangeArrowheads="1" noTextEdit="1"/>
          </p:cNvSpPr>
          <p:nvPr>
            <p:ph type="sldImg"/>
          </p:nvPr>
        </p:nvSpPr>
        <p:spPr>
          <a:xfrm>
            <a:off x="150813" y="809625"/>
            <a:ext cx="7194550" cy="4048125"/>
          </a:xfrm>
          <a:ln/>
        </p:spPr>
      </p:sp>
      <p:sp>
        <p:nvSpPr>
          <p:cNvPr id="187395"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512419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1314D-7182-4A7A-B298-A6533B50DE69}" type="slidenum">
              <a:rPr lang="de-DE"/>
              <a:pPr/>
              <a:t>42</a:t>
            </a:fld>
            <a:endParaRPr lang="de-DE"/>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76132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B6F81A-1E38-40C9-AF1E-4048855207CC}" type="slidenum">
              <a:rPr lang="de-DE" smtClean="0"/>
              <a:pPr/>
              <a:t>43</a:t>
            </a:fld>
            <a:endParaRPr lang="de-DE"/>
          </a:p>
        </p:txBody>
      </p:sp>
    </p:spTree>
    <p:extLst>
      <p:ext uri="{BB962C8B-B14F-4D97-AF65-F5344CB8AC3E}">
        <p14:creationId xmlns:p14="http://schemas.microsoft.com/office/powerpoint/2010/main" val="1509504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8C989-4070-4AE5-99AE-10F491DDEE75}" type="slidenum">
              <a:rPr lang="de-DE"/>
              <a:pPr/>
              <a:t>44</a:t>
            </a:fld>
            <a:endParaRPr lang="de-DE"/>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838143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049C6-0CD5-4D8C-84D9-7BC9FA963A97}" type="slidenum">
              <a:rPr lang="de-DE"/>
              <a:pPr/>
              <a:t>45</a:t>
            </a:fld>
            <a:endParaRPr lang="de-DE"/>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8912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F89D4-0E76-41D1-B6DD-05CF1FDBBEBA}" type="slidenum">
              <a:rPr lang="de-DE"/>
              <a:pPr/>
              <a:t>46</a:t>
            </a:fld>
            <a:endParaRPr lang="de-DE"/>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04668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13EA7-6FB5-4AAB-B16F-38B5008BEE28}" type="slidenum">
              <a:rPr lang="de-DE"/>
              <a:pPr/>
              <a:t>47</a:t>
            </a:fld>
            <a:endParaRPr lang="de-DE"/>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152724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E939F-B629-4AD6-820F-D45AF22C15B9}" type="slidenum">
              <a:rPr lang="de-DE"/>
              <a:pPr/>
              <a:t>48</a:t>
            </a:fld>
            <a:endParaRPr lang="de-DE"/>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520386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F8F1A-EC0C-443A-BDBB-0A036912BAAD}" type="slidenum">
              <a:rPr lang="de-DE"/>
              <a:pPr/>
              <a:t>49</a:t>
            </a:fld>
            <a:endParaRPr lang="de-DE"/>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96006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D5EFD-485B-4FD0-8584-2B8A8AA77F43}" type="slidenum">
              <a:rPr lang="de-DE"/>
              <a:pPr/>
              <a:t>5</a:t>
            </a:fld>
            <a:endParaRPr lang="de-DE"/>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96421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FFCB0-58C0-4A59-B39A-AE9DB04131A5}" type="slidenum">
              <a:rPr lang="de-DE"/>
              <a:pPr/>
              <a:t>50</a:t>
            </a:fld>
            <a:endParaRPr lang="de-DE"/>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091727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33329-8914-4651-95D6-1409530DF149}" type="slidenum">
              <a:rPr lang="de-DE"/>
              <a:pPr/>
              <a:t>51</a:t>
            </a:fld>
            <a:endParaRPr lang="de-DE"/>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477709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1DFEA-A5EC-49D2-831C-24E95079E31B}" type="slidenum">
              <a:rPr lang="de-DE"/>
              <a:pPr/>
              <a:t>52</a:t>
            </a:fld>
            <a:endParaRPr lang="de-DE"/>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38298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A64C8-62CA-4CF1-96E1-2DEF7320E0CA}" type="slidenum">
              <a:rPr lang="de-DE"/>
              <a:pPr/>
              <a:t>53</a:t>
            </a:fld>
            <a:endParaRPr lang="de-DE"/>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8124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F935E-FDC2-48CC-9A57-82582AAE922C}" type="slidenum">
              <a:rPr lang="de-DE"/>
              <a:pPr/>
              <a:t>54</a:t>
            </a:fld>
            <a:endParaRPr lang="de-DE"/>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02567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14A1F-E8F1-4157-8188-B95C0E523040}" type="slidenum">
              <a:rPr lang="de-DE"/>
              <a:pPr/>
              <a:t>55</a:t>
            </a:fld>
            <a:endParaRPr lang="de-DE"/>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0604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A198D-D94B-49CA-85FF-92438AF7A1CC}" type="slidenum">
              <a:rPr lang="de-DE"/>
              <a:pPr/>
              <a:t>6</a:t>
            </a:fld>
            <a:endParaRPr lang="de-DE"/>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52118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A88E3-63C0-4CE3-928E-A058FBA3BBB0}" type="slidenum">
              <a:rPr lang="de-DE"/>
              <a:pPr/>
              <a:t>7</a:t>
            </a:fld>
            <a:endParaRPr lang="de-DE"/>
          </a:p>
        </p:txBody>
      </p:sp>
      <p:sp>
        <p:nvSpPr>
          <p:cNvPr id="160770" name="Rectangle 2"/>
          <p:cNvSpPr>
            <a:spLocks noGrp="1" noRot="1" noChangeAspect="1" noChangeArrowheads="1" noTextEdit="1"/>
          </p:cNvSpPr>
          <p:nvPr>
            <p:ph type="sldImg"/>
          </p:nvPr>
        </p:nvSpPr>
        <p:spPr>
          <a:xfrm>
            <a:off x="150813" y="809625"/>
            <a:ext cx="7194550" cy="4048125"/>
          </a:xfrm>
          <a:ln/>
        </p:spPr>
      </p:sp>
      <p:sp>
        <p:nvSpPr>
          <p:cNvPr id="160771" name="Rectangle 3"/>
          <p:cNvSpPr>
            <a:spLocks noGrp="1" noChangeArrowheads="1"/>
          </p:cNvSpPr>
          <p:nvPr>
            <p:ph type="body" idx="1"/>
          </p:nvPr>
        </p:nvSpPr>
        <p:spPr>
          <a:xfrm>
            <a:off x="750888" y="5127625"/>
            <a:ext cx="5995987" cy="4859338"/>
          </a:xfrm>
        </p:spPr>
        <p:txBody>
          <a:bodyPr/>
          <a:lstStyle/>
          <a:p>
            <a:endParaRPr lang="de-DE"/>
          </a:p>
        </p:txBody>
      </p:sp>
    </p:spTree>
    <p:extLst>
      <p:ext uri="{BB962C8B-B14F-4D97-AF65-F5344CB8AC3E}">
        <p14:creationId xmlns:p14="http://schemas.microsoft.com/office/powerpoint/2010/main" val="143701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EEED5-FC11-4C87-B201-95A987B37135}" type="slidenum">
              <a:rPr lang="de-DE"/>
              <a:pPr/>
              <a:t>8</a:t>
            </a:fld>
            <a:endParaRPr lang="de-DE"/>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409187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A2BCE-1312-4F40-8F60-0119ACEE4A4D}" type="slidenum">
              <a:rPr lang="de-DE"/>
              <a:pPr/>
              <a:t>9</a:t>
            </a:fld>
            <a:endParaRPr lang="de-DE"/>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94291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5725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0" y="914400"/>
            <a:ext cx="9144000" cy="422910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xfrm>
            <a:off x="0" y="4800600"/>
            <a:ext cx="2971800" cy="3429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537F6C5-4A33-2D48-A031-50A1F03A2AD8}" type="slidenum">
              <a:rPr lang="en-US" altLang="x-none"/>
              <a:pPr/>
              <a:t>‹Nr.›</a:t>
            </a:fld>
            <a:endParaRPr lang="en-US" altLang="x-none"/>
          </a:p>
        </p:txBody>
      </p:sp>
    </p:spTree>
    <p:extLst>
      <p:ext uri="{BB962C8B-B14F-4D97-AF65-F5344CB8AC3E}">
        <p14:creationId xmlns:p14="http://schemas.microsoft.com/office/powerpoint/2010/main" val="5765469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57250"/>
          </a:xfrm>
          <a:prstGeom prst="rect">
            <a:avLst/>
          </a:prstGeom>
        </p:spPr>
        <p:txBody>
          <a:bodyPr/>
          <a:lstStyle/>
          <a:p>
            <a:r>
              <a:rPr lang="de-DE"/>
              <a:t>Titelmasterformat durch Klicken bearbeiten</a:t>
            </a:r>
          </a:p>
        </p:txBody>
      </p:sp>
      <p:sp>
        <p:nvSpPr>
          <p:cNvPr id="3" name="Rectangle 4"/>
          <p:cNvSpPr>
            <a:spLocks noGrp="1" noChangeArrowheads="1"/>
          </p:cNvSpPr>
          <p:nvPr>
            <p:ph type="dt" sz="half" idx="10"/>
          </p:nvPr>
        </p:nvSpPr>
        <p:spPr>
          <a:xfrm>
            <a:off x="0" y="4800600"/>
            <a:ext cx="2971800" cy="3429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36C12D9-5618-764D-BF29-71852D175DBE}" type="slidenum">
              <a:rPr lang="en-US" altLang="x-none"/>
              <a:pPr/>
              <a:t>‹Nr.›</a:t>
            </a:fld>
            <a:endParaRPr lang="en-US" altLang="x-none"/>
          </a:p>
        </p:txBody>
      </p:sp>
    </p:spTree>
    <p:extLst>
      <p:ext uri="{BB962C8B-B14F-4D97-AF65-F5344CB8AC3E}">
        <p14:creationId xmlns:p14="http://schemas.microsoft.com/office/powerpoint/2010/main" val="17778331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0" y="4800600"/>
            <a:ext cx="2971800" cy="342900"/>
          </a:xfrm>
          <a:prstGeom prst="rect">
            <a:avLst/>
          </a:prstGeom>
        </p:spPr>
        <p:txBody>
          <a:bodyPr/>
          <a:lstStyle>
            <a:lvl1pPr>
              <a:defRPr/>
            </a:lvl1pPr>
          </a:lstStyle>
          <a:p>
            <a:endParaRPr lang="en-US"/>
          </a:p>
        </p:txBody>
      </p:sp>
      <p:sp>
        <p:nvSpPr>
          <p:cNvPr id="3" name="Fußzeilenplatzhalter 2"/>
          <p:cNvSpPr>
            <a:spLocks noGrp="1"/>
          </p:cNvSpPr>
          <p:nvPr>
            <p:ph type="ftr" sz="quarter" idx="11"/>
          </p:nvPr>
        </p:nvSpPr>
        <p:spPr/>
        <p:txBody>
          <a:bodyPr/>
          <a:lstStyle>
            <a:lvl1pPr>
              <a:defRPr/>
            </a:lvl1pPr>
          </a:lstStyle>
          <a:p>
            <a:endParaRPr lang="en-US"/>
          </a:p>
        </p:txBody>
      </p:sp>
      <p:sp>
        <p:nvSpPr>
          <p:cNvPr id="4" name="Foliennummernplatzhalter 3"/>
          <p:cNvSpPr>
            <a:spLocks noGrp="1"/>
          </p:cNvSpPr>
          <p:nvPr>
            <p:ph type="sldNum" sz="quarter" idx="12"/>
          </p:nvPr>
        </p:nvSpPr>
        <p:spPr/>
        <p:txBody>
          <a:bodyPr/>
          <a:lstStyle>
            <a:lvl1pPr>
              <a:defRPr/>
            </a:lvl1pPr>
          </a:lstStyle>
          <a:p>
            <a:fld id="{A6D2274D-0846-4733-988F-836F7D90E2EC}" type="slidenum">
              <a:rPr lang="en-US"/>
              <a:pPr/>
              <a:t>‹Nr.›</a:t>
            </a:fld>
            <a:endParaRPr lang="en-US"/>
          </a:p>
        </p:txBody>
      </p:sp>
    </p:spTree>
    <p:extLst>
      <p:ext uri="{BB962C8B-B14F-4D97-AF65-F5344CB8AC3E}">
        <p14:creationId xmlns:p14="http://schemas.microsoft.com/office/powerpoint/2010/main" val="12199497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8394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wmf"/><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311162" y="4854985"/>
            <a:ext cx="7829538" cy="288515"/>
          </a:xfrm>
          <a:prstGeom prst="rect">
            <a:avLst/>
          </a:prstGeom>
        </p:spPr>
        <p:txBody>
          <a:bodyPr vert="horz" lIns="0" tIns="45720" rIns="0" bIns="45720" rtlCol="0" anchor="ctr"/>
          <a:lstStyle>
            <a:lvl1pPr algn="l">
              <a:defRPr sz="1100">
                <a:solidFill>
                  <a:schemeClr val="tx1"/>
                </a:solidFill>
              </a:defRPr>
            </a:lvl1pPr>
          </a:lstStyle>
          <a:p>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6"/>
          <a:stretch>
            <a:fillRect/>
          </a:stretch>
        </p:blipFill>
        <p:spPr>
          <a:xfrm>
            <a:off x="8402702" y="140098"/>
            <a:ext cx="604774" cy="31851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712" r:id="rId2"/>
    <p:sldLayoutId id="2147483713" r:id="rId3"/>
    <p:sldLayoutId id="2147483714" r:id="rId4"/>
  </p:sldLayoutIdLst>
  <p:hf hdr="0" ft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a:solidFill>
                  <a:schemeClr val="tx2"/>
                </a:solidFill>
                <a:latin typeface="+mn-lt"/>
              </a:rPr>
              <a:t>Lehrstuhl für Mustertechnik</a:t>
            </a:r>
          </a:p>
          <a:p>
            <a:pPr>
              <a:lnSpc>
                <a:spcPts val="900"/>
              </a:lnSpc>
            </a:pPr>
            <a:r>
              <a:rPr lang="de-DE" sz="800" dirty="0">
                <a:solidFill>
                  <a:schemeClr val="tx2"/>
                </a:solidFill>
                <a:latin typeface="+mn-lt"/>
              </a:rPr>
              <a:t>Fakultät für Musterverfahren</a:t>
            </a:r>
          </a:p>
          <a:p>
            <a:pPr>
              <a:lnSpc>
                <a:spcPts val="900"/>
              </a:lnSpc>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hdr="0" ft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1.emf"/><Relationship Id="rId4" Type="http://schemas.openxmlformats.org/officeDocument/2006/relationships/oleObject" Target="../embeddings/oleObject4.bin"/><Relationship Id="rId9" Type="http://schemas.openxmlformats.org/officeDocument/2006/relationships/image" Target="../media/image13.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0"/>
            <a:ext cx="6858000" cy="628650"/>
          </a:xfrm>
        </p:spPr>
        <p:txBody>
          <a:bodyPr anchor="ctr"/>
          <a:lstStyle/>
          <a:p>
            <a:pPr algn="ctr"/>
            <a:r>
              <a:rPr lang="de-DE"/>
              <a:t>Deduktive Datenbanken</a:t>
            </a:r>
          </a:p>
        </p:txBody>
      </p:sp>
      <p:sp>
        <p:nvSpPr>
          <p:cNvPr id="64515" name="Text Box 3"/>
          <p:cNvSpPr txBox="1">
            <a:spLocks noChangeArrowheads="1"/>
          </p:cNvSpPr>
          <p:nvPr/>
        </p:nvSpPr>
        <p:spPr bwMode="auto">
          <a:xfrm>
            <a:off x="1143000" y="628650"/>
            <a:ext cx="6858000" cy="369332"/>
          </a:xfrm>
          <a:prstGeom prst="rect">
            <a:avLst/>
          </a:prstGeom>
          <a:noFill/>
          <a:ln w="6350">
            <a:noFill/>
            <a:miter lim="800000"/>
            <a:headEnd/>
            <a:tailEnd/>
          </a:ln>
          <a:effectLst/>
        </p:spPr>
        <p:txBody>
          <a:bodyPr>
            <a:spAutoFit/>
          </a:bodyPr>
          <a:lstStyle/>
          <a:p>
            <a:pPr>
              <a:spcBef>
                <a:spcPct val="50000"/>
              </a:spcBef>
            </a:pPr>
            <a:r>
              <a:rPr lang="de-DE" b="1">
                <a:latin typeface="Tahoma" pitchFamily="34" charset="0"/>
              </a:rPr>
              <a:t>Grundkonzepte einer deduktiven Datenbank</a:t>
            </a:r>
          </a:p>
        </p:txBody>
      </p:sp>
      <p:sp>
        <p:nvSpPr>
          <p:cNvPr id="64516" name="AutoShape 4"/>
          <p:cNvSpPr>
            <a:spLocks noChangeArrowheads="1"/>
          </p:cNvSpPr>
          <p:nvPr/>
        </p:nvSpPr>
        <p:spPr bwMode="auto">
          <a:xfrm>
            <a:off x="3086100" y="1200150"/>
            <a:ext cx="2971800" cy="1028700"/>
          </a:xfrm>
          <a:prstGeom prst="flowChartProcess">
            <a:avLst/>
          </a:prstGeom>
          <a:solidFill>
            <a:srgbClr val="CCFFCC">
              <a:alpha val="50000"/>
            </a:srgbClr>
          </a:solidFill>
          <a:ln w="6350">
            <a:solidFill>
              <a:schemeClr val="tx1"/>
            </a:solidFill>
            <a:miter lim="800000"/>
            <a:headEnd/>
            <a:tailEnd/>
          </a:ln>
          <a:effectLst/>
        </p:spPr>
        <p:txBody>
          <a:bodyPr wrap="none" anchor="ctr"/>
          <a:lstStyle/>
          <a:p>
            <a:pPr algn="ctr"/>
            <a:r>
              <a:rPr lang="de-DE" sz="1500" dirty="0">
                <a:latin typeface="Tahoma" pitchFamily="34" charset="0"/>
              </a:rPr>
              <a:t>IDB</a:t>
            </a:r>
            <a:br>
              <a:rPr lang="de-DE" sz="1500" dirty="0">
                <a:latin typeface="Tahoma" pitchFamily="34" charset="0"/>
              </a:rPr>
            </a:br>
            <a:r>
              <a:rPr lang="de-DE" sz="1500" dirty="0" err="1">
                <a:latin typeface="Tahoma" pitchFamily="34" charset="0"/>
              </a:rPr>
              <a:t>intensionale</a:t>
            </a:r>
            <a:r>
              <a:rPr lang="de-DE" sz="1500" dirty="0">
                <a:latin typeface="Tahoma" pitchFamily="34" charset="0"/>
              </a:rPr>
              <a:t> Datenbasis</a:t>
            </a:r>
          </a:p>
          <a:p>
            <a:pPr algn="ctr"/>
            <a:r>
              <a:rPr lang="de-DE" sz="1500" dirty="0">
                <a:latin typeface="Tahoma" pitchFamily="34" charset="0"/>
              </a:rPr>
              <a:t>(hergeleitete Relationen)</a:t>
            </a:r>
          </a:p>
        </p:txBody>
      </p:sp>
      <p:sp>
        <p:nvSpPr>
          <p:cNvPr id="64517" name="AutoShape 5"/>
          <p:cNvSpPr>
            <a:spLocks noChangeArrowheads="1"/>
          </p:cNvSpPr>
          <p:nvPr/>
        </p:nvSpPr>
        <p:spPr bwMode="auto">
          <a:xfrm>
            <a:off x="2743200" y="3657600"/>
            <a:ext cx="3657600" cy="1314450"/>
          </a:xfrm>
          <a:prstGeom prst="flowChartMagneticDisk">
            <a:avLst/>
          </a:prstGeom>
          <a:solidFill>
            <a:schemeClr val="accent2">
              <a:alpha val="50000"/>
            </a:schemeClr>
          </a:solidFill>
          <a:ln w="6350">
            <a:solidFill>
              <a:schemeClr val="tx1"/>
            </a:solidFill>
            <a:round/>
            <a:headEnd/>
            <a:tailEnd/>
          </a:ln>
          <a:effectLst/>
        </p:spPr>
        <p:txBody>
          <a:bodyPr wrap="none" anchor="ctr"/>
          <a:lstStyle/>
          <a:p>
            <a:pPr algn="ctr"/>
            <a:r>
              <a:rPr lang="de-DE" sz="1500" dirty="0">
                <a:latin typeface="Tahoma" pitchFamily="34" charset="0"/>
              </a:rPr>
              <a:t>EDB</a:t>
            </a:r>
          </a:p>
          <a:p>
            <a:pPr algn="ctr"/>
            <a:r>
              <a:rPr lang="de-DE" sz="1500" dirty="0" err="1">
                <a:latin typeface="Tahoma" pitchFamily="34" charset="0"/>
              </a:rPr>
              <a:t>extensionale</a:t>
            </a:r>
            <a:r>
              <a:rPr lang="de-DE" sz="1500" dirty="0">
                <a:latin typeface="Tahoma" pitchFamily="34" charset="0"/>
              </a:rPr>
              <a:t> Datenbasis</a:t>
            </a:r>
          </a:p>
          <a:p>
            <a:pPr algn="ctr"/>
            <a:r>
              <a:rPr lang="de-DE" sz="1500" dirty="0">
                <a:latin typeface="Tahoma" pitchFamily="34" charset="0"/>
              </a:rPr>
              <a:t>(Basis-Relationen)</a:t>
            </a:r>
          </a:p>
        </p:txBody>
      </p:sp>
      <p:sp>
        <p:nvSpPr>
          <p:cNvPr id="64518" name="AutoShape 6"/>
          <p:cNvSpPr>
            <a:spLocks noChangeArrowheads="1"/>
          </p:cNvSpPr>
          <p:nvPr/>
        </p:nvSpPr>
        <p:spPr bwMode="auto">
          <a:xfrm>
            <a:off x="2628900" y="2628900"/>
            <a:ext cx="3886200" cy="685800"/>
          </a:xfrm>
          <a:prstGeom prst="flowChartConnector">
            <a:avLst/>
          </a:prstGeom>
          <a:solidFill>
            <a:srgbClr val="FF99CC">
              <a:alpha val="50000"/>
            </a:srgbClr>
          </a:solidFill>
          <a:ln w="6350">
            <a:solidFill>
              <a:schemeClr val="tx1"/>
            </a:solidFill>
            <a:round/>
            <a:headEnd/>
            <a:tailEnd/>
          </a:ln>
          <a:effectLst/>
        </p:spPr>
        <p:txBody>
          <a:bodyPr wrap="none" anchor="ctr"/>
          <a:lstStyle/>
          <a:p>
            <a:pPr algn="ctr"/>
            <a:r>
              <a:rPr lang="de-DE" dirty="0">
                <a:latin typeface="Tahoma" pitchFamily="34" charset="0"/>
              </a:rPr>
              <a:t>Regeln als </a:t>
            </a:r>
            <a:r>
              <a:rPr lang="de-DE" dirty="0" err="1">
                <a:latin typeface="Tahoma" pitchFamily="34" charset="0"/>
              </a:rPr>
              <a:t>Datalog</a:t>
            </a:r>
            <a:r>
              <a:rPr lang="de-DE" dirty="0">
                <a:latin typeface="Tahoma" pitchFamily="34" charset="0"/>
              </a:rPr>
              <a:t> Programm</a:t>
            </a:r>
          </a:p>
        </p:txBody>
      </p:sp>
      <p:cxnSp>
        <p:nvCxnSpPr>
          <p:cNvPr id="64519" name="AutoShape 7"/>
          <p:cNvCxnSpPr>
            <a:cxnSpLocks noChangeShapeType="1"/>
            <a:stCxn id="64517" idx="1"/>
            <a:endCxn id="64518" idx="4"/>
          </p:cNvCxnSpPr>
          <p:nvPr/>
        </p:nvCxnSpPr>
        <p:spPr bwMode="auto">
          <a:xfrm flipV="1">
            <a:off x="4572000" y="3314700"/>
            <a:ext cx="0" cy="342900"/>
          </a:xfrm>
          <a:prstGeom prst="straightConnector1">
            <a:avLst/>
          </a:prstGeom>
          <a:noFill/>
          <a:ln w="6350">
            <a:solidFill>
              <a:schemeClr val="tx1"/>
            </a:solidFill>
            <a:round/>
            <a:headEnd/>
            <a:tailEnd/>
          </a:ln>
          <a:effectLst/>
        </p:spPr>
      </p:cxnSp>
      <p:cxnSp>
        <p:nvCxnSpPr>
          <p:cNvPr id="64520" name="AutoShape 8"/>
          <p:cNvCxnSpPr>
            <a:cxnSpLocks noChangeShapeType="1"/>
            <a:stCxn id="64518" idx="0"/>
            <a:endCxn id="64516" idx="2"/>
          </p:cNvCxnSpPr>
          <p:nvPr/>
        </p:nvCxnSpPr>
        <p:spPr bwMode="auto">
          <a:xfrm flipV="1">
            <a:off x="4572000" y="2228850"/>
            <a:ext cx="0" cy="400050"/>
          </a:xfrm>
          <a:prstGeom prst="straightConnector1">
            <a:avLst/>
          </a:prstGeom>
          <a:noFill/>
          <a:ln w="6350">
            <a:solidFill>
              <a:schemeClr val="tx1"/>
            </a:solidFill>
            <a:round/>
            <a:headEnd/>
            <a:tailEnd type="triangle" w="med" len="med"/>
          </a:ln>
          <a:effectLst/>
        </p:spPr>
      </p:cxnSp>
      <p:sp>
        <p:nvSpPr>
          <p:cNvPr id="64523" name="Comment 11"/>
          <p:cNvSpPr>
            <a:spLocks noRot="1" noChangeAspect="1" noEditPoints="1" noChangeArrowheads="1" noChangeShapeType="1" noTextEdit="1"/>
          </p:cNvSpPr>
          <p:nvPr/>
        </p:nvSpPr>
        <p:spPr bwMode="auto">
          <a:xfrm>
            <a:off x="4507706" y="3263504"/>
            <a:ext cx="166688" cy="407194"/>
          </a:xfrm>
          <a:custGeom>
            <a:avLst/>
            <a:gdLst>
              <a:gd name="T0" fmla="+- 0 12740 12462"/>
              <a:gd name="T1" fmla="*/ T0 w 616"/>
              <a:gd name="T2" fmla="+- 0 12244 12085"/>
              <a:gd name="T3" fmla="*/ 12244 h 1509"/>
              <a:gd name="T4" fmla="+- 0 12779 12462"/>
              <a:gd name="T5" fmla="*/ T4 w 616"/>
              <a:gd name="T6" fmla="+- 0 12521 12085"/>
              <a:gd name="T7" fmla="*/ 12521 h 1509"/>
              <a:gd name="T8" fmla="+- 0 12819 12462"/>
              <a:gd name="T9" fmla="*/ T8 w 616"/>
              <a:gd name="T10" fmla="+- 0 12720 12085"/>
              <a:gd name="T11" fmla="*/ 12720 h 1509"/>
              <a:gd name="T12" fmla="+- 0 12819 12462"/>
              <a:gd name="T13" fmla="*/ T12 w 616"/>
              <a:gd name="T14" fmla="+- 0 12978 12085"/>
              <a:gd name="T15" fmla="*/ 12978 h 1509"/>
              <a:gd name="T16" fmla="+- 0 12839 12462"/>
              <a:gd name="T17" fmla="*/ T16 w 616"/>
              <a:gd name="T18" fmla="+- 0 13117 12085"/>
              <a:gd name="T19" fmla="*/ 13117 h 1509"/>
              <a:gd name="T20" fmla="+- 0 12819 12462"/>
              <a:gd name="T21" fmla="*/ T20 w 616"/>
              <a:gd name="T22" fmla="+- 0 13275 12085"/>
              <a:gd name="T23" fmla="*/ 13275 h 1509"/>
              <a:gd name="T24" fmla="+- 0 12799 12462"/>
              <a:gd name="T25" fmla="*/ T24 w 616"/>
              <a:gd name="T26" fmla="+- 0 13454 12085"/>
              <a:gd name="T27" fmla="*/ 13454 h 1509"/>
              <a:gd name="T28" fmla="+- 0 12799 12462"/>
              <a:gd name="T29" fmla="*/ T28 w 616"/>
              <a:gd name="T30" fmla="+- 0 13593 12085"/>
              <a:gd name="T31" fmla="*/ 13593 h 1509"/>
              <a:gd name="T32" fmla="+- 0 12462 12462"/>
              <a:gd name="T33" fmla="*/ T32 w 616"/>
              <a:gd name="T34" fmla="+- 0 12680 12085"/>
              <a:gd name="T35" fmla="*/ 12680 h 1509"/>
              <a:gd name="T36" fmla="+- 0 12601 12462"/>
              <a:gd name="T37" fmla="*/ T36 w 616"/>
              <a:gd name="T38" fmla="+- 0 12422 12085"/>
              <a:gd name="T39" fmla="*/ 12422 h 1509"/>
              <a:gd name="T40" fmla="+- 0 12700 12462"/>
              <a:gd name="T41" fmla="*/ T40 w 616"/>
              <a:gd name="T42" fmla="+- 0 12184 12085"/>
              <a:gd name="T43" fmla="*/ 12184 h 1509"/>
              <a:gd name="T44" fmla="+- 0 12700 12462"/>
              <a:gd name="T45" fmla="*/ T44 w 616"/>
              <a:gd name="T46" fmla="+- 0 12085 12085"/>
              <a:gd name="T47" fmla="*/ 12085 h 1509"/>
              <a:gd name="T48" fmla="+- 0 12760 12462"/>
              <a:gd name="T49" fmla="*/ T48 w 616"/>
              <a:gd name="T50" fmla="+- 0 12125 12085"/>
              <a:gd name="T51" fmla="*/ 12125 h 1509"/>
              <a:gd name="T52" fmla="+- 0 12760 12462"/>
              <a:gd name="T53" fmla="*/ T52 w 616"/>
              <a:gd name="T54" fmla="+- 0 12164 12085"/>
              <a:gd name="T55" fmla="*/ 12164 h 1509"/>
              <a:gd name="T56" fmla="+- 0 12898 12462"/>
              <a:gd name="T57" fmla="*/ T56 w 616"/>
              <a:gd name="T58" fmla="+- 0 12263 12085"/>
              <a:gd name="T59" fmla="*/ 12263 h 1509"/>
              <a:gd name="T60" fmla="+- 0 13057 12462"/>
              <a:gd name="T61" fmla="*/ T60 w 616"/>
              <a:gd name="T62" fmla="+- 0 12382 12085"/>
              <a:gd name="T63" fmla="*/ 12382 h 1509"/>
              <a:gd name="T64" fmla="+- 0 13077 12462"/>
              <a:gd name="T65" fmla="*/ T64 w 616"/>
              <a:gd name="T66" fmla="+- 0 12402 12085"/>
              <a:gd name="T67" fmla="*/ 12402 h 15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6" h="1509" extrusionOk="0">
                <a:moveTo>
                  <a:pt x="278" y="159"/>
                </a:moveTo>
                <a:cubicBezTo>
                  <a:pt x="297" y="253"/>
                  <a:pt x="291" y="345"/>
                  <a:pt x="317" y="436"/>
                </a:cubicBezTo>
                <a:cubicBezTo>
                  <a:pt x="337" y="507"/>
                  <a:pt x="372" y="557"/>
                  <a:pt x="357" y="635"/>
                </a:cubicBezTo>
                <a:cubicBezTo>
                  <a:pt x="338" y="732"/>
                  <a:pt x="346" y="800"/>
                  <a:pt x="357" y="893"/>
                </a:cubicBezTo>
                <a:cubicBezTo>
                  <a:pt x="362" y="938"/>
                  <a:pt x="386" y="986"/>
                  <a:pt x="377" y="1032"/>
                </a:cubicBezTo>
                <a:cubicBezTo>
                  <a:pt x="361" y="1111"/>
                  <a:pt x="343" y="1109"/>
                  <a:pt x="357" y="1190"/>
                </a:cubicBezTo>
                <a:cubicBezTo>
                  <a:pt x="368" y="1256"/>
                  <a:pt x="340" y="1308"/>
                  <a:pt x="337" y="1369"/>
                </a:cubicBezTo>
                <a:cubicBezTo>
                  <a:pt x="334" y="1415"/>
                  <a:pt x="337" y="1462"/>
                  <a:pt x="337" y="1508"/>
                </a:cubicBezTo>
              </a:path>
              <a:path w="616" h="1509" extrusionOk="0">
                <a:moveTo>
                  <a:pt x="0" y="595"/>
                </a:moveTo>
                <a:cubicBezTo>
                  <a:pt x="38" y="511"/>
                  <a:pt x="91" y="417"/>
                  <a:pt x="139" y="337"/>
                </a:cubicBezTo>
                <a:cubicBezTo>
                  <a:pt x="190" y="252"/>
                  <a:pt x="231" y="200"/>
                  <a:pt x="238" y="99"/>
                </a:cubicBezTo>
                <a:cubicBezTo>
                  <a:pt x="240" y="66"/>
                  <a:pt x="238" y="33"/>
                  <a:pt x="238" y="0"/>
                </a:cubicBezTo>
                <a:cubicBezTo>
                  <a:pt x="247" y="3"/>
                  <a:pt x="292" y="21"/>
                  <a:pt x="298" y="40"/>
                </a:cubicBezTo>
                <a:cubicBezTo>
                  <a:pt x="298" y="53"/>
                  <a:pt x="298" y="66"/>
                  <a:pt x="298" y="79"/>
                </a:cubicBezTo>
                <a:cubicBezTo>
                  <a:pt x="356" y="96"/>
                  <a:pt x="385" y="149"/>
                  <a:pt x="436" y="178"/>
                </a:cubicBezTo>
                <a:cubicBezTo>
                  <a:pt x="501" y="215"/>
                  <a:pt x="540" y="242"/>
                  <a:pt x="595" y="297"/>
                </a:cubicBezTo>
                <a:cubicBezTo>
                  <a:pt x="602" y="304"/>
                  <a:pt x="608" y="310"/>
                  <a:pt x="615" y="317"/>
                </a:cubicBezTo>
              </a:path>
            </a:pathLst>
          </a:custGeom>
          <a:noFill/>
          <a:ln w="34925" cap="rnd">
            <a:solidFill>
              <a:srgbClr val="008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64524" name="Comment 12"/>
          <p:cNvSpPr>
            <a:spLocks noRot="1" noChangeAspect="1" noEditPoints="1" noChangeArrowheads="1" noChangeShapeType="1" noTextEdit="1"/>
          </p:cNvSpPr>
          <p:nvPr/>
        </p:nvSpPr>
        <p:spPr bwMode="auto">
          <a:xfrm>
            <a:off x="4513660" y="2196704"/>
            <a:ext cx="139303" cy="456009"/>
          </a:xfrm>
          <a:custGeom>
            <a:avLst/>
            <a:gdLst>
              <a:gd name="T0" fmla="+- 0 12740 12482"/>
              <a:gd name="T1" fmla="*/ T0 w 517"/>
              <a:gd name="T2" fmla="+- 0 8553 8136"/>
              <a:gd name="T3" fmla="*/ 8553 h 1688"/>
              <a:gd name="T4" fmla="+- 0 12680 12482"/>
              <a:gd name="T5" fmla="*/ T4 w 517"/>
              <a:gd name="T6" fmla="+- 0 8453 8136"/>
              <a:gd name="T7" fmla="*/ 8453 h 1688"/>
              <a:gd name="T8" fmla="+- 0 12660 12482"/>
              <a:gd name="T9" fmla="*/ T8 w 517"/>
              <a:gd name="T10" fmla="+- 0 8553 8136"/>
              <a:gd name="T11" fmla="*/ 8553 h 1688"/>
              <a:gd name="T12" fmla="+- 0 12640 12482"/>
              <a:gd name="T13" fmla="*/ T12 w 517"/>
              <a:gd name="T14" fmla="+- 0 8692 8136"/>
              <a:gd name="T15" fmla="*/ 8692 h 1688"/>
              <a:gd name="T16" fmla="+- 0 12621 12482"/>
              <a:gd name="T17" fmla="*/ T16 w 517"/>
              <a:gd name="T18" fmla="+- 0 8811 8136"/>
              <a:gd name="T19" fmla="*/ 8811 h 1688"/>
              <a:gd name="T20" fmla="+- 0 12640 12482"/>
              <a:gd name="T21" fmla="*/ T20 w 517"/>
              <a:gd name="T22" fmla="+- 0 9069 8136"/>
              <a:gd name="T23" fmla="*/ 9069 h 1688"/>
              <a:gd name="T24" fmla="+- 0 12660 12482"/>
              <a:gd name="T25" fmla="*/ T24 w 517"/>
              <a:gd name="T26" fmla="+- 0 9208 8136"/>
              <a:gd name="T27" fmla="*/ 9208 h 1688"/>
              <a:gd name="T28" fmla="+- 0 12640 12482"/>
              <a:gd name="T29" fmla="*/ T28 w 517"/>
              <a:gd name="T30" fmla="+- 0 9307 8136"/>
              <a:gd name="T31" fmla="*/ 9307 h 1688"/>
              <a:gd name="T32" fmla="+- 0 12621 12482"/>
              <a:gd name="T33" fmla="*/ T32 w 517"/>
              <a:gd name="T34" fmla="+- 0 9386 8136"/>
              <a:gd name="T35" fmla="*/ 9386 h 1688"/>
              <a:gd name="T36" fmla="+- 0 12621 12482"/>
              <a:gd name="T37" fmla="*/ T36 w 517"/>
              <a:gd name="T38" fmla="+- 0 9823 8136"/>
              <a:gd name="T39" fmla="*/ 9823 h 1688"/>
              <a:gd name="T40" fmla="+- 0 12482 12482"/>
              <a:gd name="T41" fmla="*/ T40 w 517"/>
              <a:gd name="T42" fmla="+- 0 8672 8136"/>
              <a:gd name="T43" fmla="*/ 8672 h 1688"/>
              <a:gd name="T44" fmla="+- 0 12621 12482"/>
              <a:gd name="T45" fmla="*/ T44 w 517"/>
              <a:gd name="T46" fmla="+- 0 8434 8136"/>
              <a:gd name="T47" fmla="*/ 8434 h 1688"/>
              <a:gd name="T48" fmla="+- 0 12740 12482"/>
              <a:gd name="T49" fmla="*/ T48 w 517"/>
              <a:gd name="T50" fmla="+- 0 8215 8136"/>
              <a:gd name="T51" fmla="*/ 8215 h 1688"/>
              <a:gd name="T52" fmla="+- 0 12799 12482"/>
              <a:gd name="T53" fmla="*/ T52 w 517"/>
              <a:gd name="T54" fmla="+- 0 8136 8136"/>
              <a:gd name="T55" fmla="*/ 8136 h 1688"/>
              <a:gd name="T56" fmla="+- 0 12819 12482"/>
              <a:gd name="T57" fmla="*/ T56 w 517"/>
              <a:gd name="T58" fmla="+- 0 8374 8136"/>
              <a:gd name="T59" fmla="*/ 8374 h 1688"/>
              <a:gd name="T60" fmla="+- 0 12998 12482"/>
              <a:gd name="T61" fmla="*/ T60 w 517"/>
              <a:gd name="T62" fmla="+- 0 8612 8136"/>
              <a:gd name="T63" fmla="*/ 8612 h 1688"/>
              <a:gd name="T64" fmla="+- 0 12998 12482"/>
              <a:gd name="T65" fmla="*/ T64 w 517"/>
              <a:gd name="T66" fmla="+- 0 8652 8136"/>
              <a:gd name="T67" fmla="*/ 8652 h 16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7" h="1688" extrusionOk="0">
                <a:moveTo>
                  <a:pt x="258" y="417"/>
                </a:moveTo>
                <a:cubicBezTo>
                  <a:pt x="233" y="381"/>
                  <a:pt x="218" y="278"/>
                  <a:pt x="198" y="317"/>
                </a:cubicBezTo>
                <a:cubicBezTo>
                  <a:pt x="193" y="327"/>
                  <a:pt x="179" y="407"/>
                  <a:pt x="178" y="417"/>
                </a:cubicBezTo>
                <a:cubicBezTo>
                  <a:pt x="171" y="463"/>
                  <a:pt x="164" y="513"/>
                  <a:pt x="158" y="556"/>
                </a:cubicBezTo>
                <a:cubicBezTo>
                  <a:pt x="153" y="597"/>
                  <a:pt x="145" y="636"/>
                  <a:pt x="139" y="675"/>
                </a:cubicBezTo>
                <a:cubicBezTo>
                  <a:pt x="126" y="763"/>
                  <a:pt x="147" y="857"/>
                  <a:pt x="158" y="933"/>
                </a:cubicBezTo>
                <a:cubicBezTo>
                  <a:pt x="165" y="982"/>
                  <a:pt x="170" y="1031"/>
                  <a:pt x="178" y="1072"/>
                </a:cubicBezTo>
                <a:cubicBezTo>
                  <a:pt x="187" y="1115"/>
                  <a:pt x="165" y="1139"/>
                  <a:pt x="158" y="1171"/>
                </a:cubicBezTo>
                <a:cubicBezTo>
                  <a:pt x="153" y="1197"/>
                  <a:pt x="143" y="1230"/>
                  <a:pt x="139" y="1250"/>
                </a:cubicBezTo>
                <a:cubicBezTo>
                  <a:pt x="113" y="1385"/>
                  <a:pt x="139" y="1549"/>
                  <a:pt x="139" y="1687"/>
                </a:cubicBezTo>
              </a:path>
              <a:path w="517" h="1688" extrusionOk="0">
                <a:moveTo>
                  <a:pt x="0" y="536"/>
                </a:moveTo>
                <a:cubicBezTo>
                  <a:pt x="64" y="461"/>
                  <a:pt x="88" y="382"/>
                  <a:pt x="139" y="298"/>
                </a:cubicBezTo>
                <a:cubicBezTo>
                  <a:pt x="187" y="218"/>
                  <a:pt x="221" y="152"/>
                  <a:pt x="258" y="79"/>
                </a:cubicBezTo>
                <a:cubicBezTo>
                  <a:pt x="276" y="44"/>
                  <a:pt x="290" y="27"/>
                  <a:pt x="317" y="0"/>
                </a:cubicBezTo>
                <a:cubicBezTo>
                  <a:pt x="317" y="76"/>
                  <a:pt x="304" y="168"/>
                  <a:pt x="337" y="238"/>
                </a:cubicBezTo>
                <a:cubicBezTo>
                  <a:pt x="380" y="328"/>
                  <a:pt x="477" y="386"/>
                  <a:pt x="516" y="476"/>
                </a:cubicBezTo>
                <a:cubicBezTo>
                  <a:pt x="516" y="496"/>
                  <a:pt x="516" y="503"/>
                  <a:pt x="516" y="516"/>
                </a:cubicBezTo>
              </a:path>
            </a:pathLst>
          </a:custGeom>
          <a:noFill/>
          <a:ln w="34925" cap="rnd">
            <a:solidFill>
              <a:srgbClr val="008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3" name="Foliennummernplatzhalter 2"/>
          <p:cNvSpPr>
            <a:spLocks noGrp="1"/>
          </p:cNvSpPr>
          <p:nvPr>
            <p:ph type="sldNum" sz="quarter" idx="12"/>
          </p:nvPr>
        </p:nvSpPr>
        <p:spPr/>
        <p:txBody>
          <a:bodyPr/>
          <a:lstStyle/>
          <a:p>
            <a:fld id="{736C12D9-5618-764D-BF29-71852D175DBE}" type="slidenum">
              <a:rPr lang="en-US" altLang="x-none" smtClean="0"/>
              <a:pPr/>
              <a:t>1</a:t>
            </a:fld>
            <a:endParaRPr lang="en-US" altLang="x-none"/>
          </a:p>
        </p:txBody>
      </p:sp>
    </p:spTree>
    <p:extLst>
      <p:ext uri="{BB962C8B-B14F-4D97-AF65-F5344CB8AC3E}">
        <p14:creationId xmlns:p14="http://schemas.microsoft.com/office/powerpoint/2010/main" val="3975753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Group 2"/>
          <p:cNvGraphicFramePr>
            <a:graphicFrameLocks noGrp="1"/>
          </p:cNvGraphicFramePr>
          <p:nvPr/>
        </p:nvGraphicFramePr>
        <p:xfrm>
          <a:off x="4356497" y="573881"/>
          <a:ext cx="2743200" cy="2948940"/>
        </p:xfrm>
        <a:graphic>
          <a:graphicData uri="http://schemas.openxmlformats.org/drawingml/2006/table">
            <a:tbl>
              <a:tblPr/>
              <a:tblGrid>
                <a:gridCol w="525065">
                  <a:extLst>
                    <a:ext uri="{9D8B030D-6E8A-4147-A177-3AD203B41FA5}">
                      <a16:colId xmlns:a16="http://schemas.microsoft.com/office/drawing/2014/main" val="20000"/>
                    </a:ext>
                  </a:extLst>
                </a:gridCol>
                <a:gridCol w="1254919">
                  <a:extLst>
                    <a:ext uri="{9D8B030D-6E8A-4147-A177-3AD203B41FA5}">
                      <a16:colId xmlns:a16="http://schemas.microsoft.com/office/drawing/2014/main" val="20001"/>
                    </a:ext>
                  </a:extLst>
                </a:gridCol>
                <a:gridCol w="359569">
                  <a:extLst>
                    <a:ext uri="{9D8B030D-6E8A-4147-A177-3AD203B41FA5}">
                      <a16:colId xmlns:a16="http://schemas.microsoft.com/office/drawing/2014/main" val="20002"/>
                    </a:ext>
                  </a:extLst>
                </a:gridCol>
                <a:gridCol w="603647">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61858" name="Group 66"/>
          <p:cNvGraphicFramePr>
            <a:graphicFrameLocks noGrp="1"/>
          </p:cNvGraphicFramePr>
          <p:nvPr/>
        </p:nvGraphicFramePr>
        <p:xfrm>
          <a:off x="1763316" y="1977629"/>
          <a:ext cx="1600200" cy="1988820"/>
        </p:xfrm>
        <a:graphic>
          <a:graphicData uri="http://schemas.openxmlformats.org/drawingml/2006/table">
            <a:tbl>
              <a:tblPr/>
              <a:tblGrid>
                <a:gridCol w="767953">
                  <a:extLst>
                    <a:ext uri="{9D8B030D-6E8A-4147-A177-3AD203B41FA5}">
                      <a16:colId xmlns:a16="http://schemas.microsoft.com/office/drawing/2014/main" val="20000"/>
                    </a:ext>
                  </a:extLst>
                </a:gridCol>
                <a:gridCol w="832247">
                  <a:extLst>
                    <a:ext uri="{9D8B030D-6E8A-4147-A177-3AD203B41FA5}">
                      <a16:colId xmlns:a16="http://schemas.microsoft.com/office/drawing/2014/main" val="20001"/>
                    </a:ext>
                  </a:extLst>
                </a:gridCol>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61889" name="Group 97"/>
          <p:cNvGraphicFramePr>
            <a:graphicFrameLocks noGrp="1"/>
          </p:cNvGraphicFramePr>
          <p:nvPr/>
        </p:nvGraphicFramePr>
        <p:xfrm>
          <a:off x="4356497" y="573881"/>
          <a:ext cx="2743200" cy="2948940"/>
        </p:xfrm>
        <a:graphic>
          <a:graphicData uri="http://schemas.openxmlformats.org/drawingml/2006/table">
            <a:tbl>
              <a:tblPr/>
              <a:tblGrid>
                <a:gridCol w="525065">
                  <a:extLst>
                    <a:ext uri="{9D8B030D-6E8A-4147-A177-3AD203B41FA5}">
                      <a16:colId xmlns:a16="http://schemas.microsoft.com/office/drawing/2014/main" val="20000"/>
                    </a:ext>
                  </a:extLst>
                </a:gridCol>
                <a:gridCol w="1254919">
                  <a:extLst>
                    <a:ext uri="{9D8B030D-6E8A-4147-A177-3AD203B41FA5}">
                      <a16:colId xmlns:a16="http://schemas.microsoft.com/office/drawing/2014/main" val="20001"/>
                    </a:ext>
                  </a:extLst>
                </a:gridCol>
                <a:gridCol w="359569">
                  <a:extLst>
                    <a:ext uri="{9D8B030D-6E8A-4147-A177-3AD203B41FA5}">
                      <a16:colId xmlns:a16="http://schemas.microsoft.com/office/drawing/2014/main" val="20002"/>
                    </a:ext>
                  </a:extLst>
                </a:gridCol>
                <a:gridCol w="603647">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61953" name="Group 161"/>
          <p:cNvGraphicFramePr>
            <a:graphicFrameLocks noGrp="1"/>
          </p:cNvGraphicFramePr>
          <p:nvPr/>
        </p:nvGraphicFramePr>
        <p:xfrm>
          <a:off x="1763316" y="1977629"/>
          <a:ext cx="1600200" cy="1988820"/>
        </p:xfrm>
        <a:graphic>
          <a:graphicData uri="http://schemas.openxmlformats.org/drawingml/2006/table">
            <a:tbl>
              <a:tblPr/>
              <a:tblGrid>
                <a:gridCol w="767953">
                  <a:extLst>
                    <a:ext uri="{9D8B030D-6E8A-4147-A177-3AD203B41FA5}">
                      <a16:colId xmlns:a16="http://schemas.microsoft.com/office/drawing/2014/main" val="20000"/>
                    </a:ext>
                  </a:extLst>
                </a:gridCol>
                <a:gridCol w="832247">
                  <a:extLst>
                    <a:ext uri="{9D8B030D-6E8A-4147-A177-3AD203B41FA5}">
                      <a16:colId xmlns:a16="http://schemas.microsoft.com/office/drawing/2014/main" val="20001"/>
                    </a:ext>
                  </a:extLst>
                </a:gridCol>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61984" name="Group 192"/>
          <p:cNvGraphicFramePr>
            <a:graphicFrameLocks noGrp="1"/>
          </p:cNvGraphicFramePr>
          <p:nvPr/>
        </p:nvGraphicFramePr>
        <p:xfrm>
          <a:off x="4356497" y="573881"/>
          <a:ext cx="2743200" cy="2948940"/>
        </p:xfrm>
        <a:graphic>
          <a:graphicData uri="http://schemas.openxmlformats.org/drawingml/2006/table">
            <a:tbl>
              <a:tblPr/>
              <a:tblGrid>
                <a:gridCol w="525065">
                  <a:extLst>
                    <a:ext uri="{9D8B030D-6E8A-4147-A177-3AD203B41FA5}">
                      <a16:colId xmlns:a16="http://schemas.microsoft.com/office/drawing/2014/main" val="20000"/>
                    </a:ext>
                  </a:extLst>
                </a:gridCol>
                <a:gridCol w="1254919">
                  <a:extLst>
                    <a:ext uri="{9D8B030D-6E8A-4147-A177-3AD203B41FA5}">
                      <a16:colId xmlns:a16="http://schemas.microsoft.com/office/drawing/2014/main" val="20001"/>
                    </a:ext>
                  </a:extLst>
                </a:gridCol>
                <a:gridCol w="359569">
                  <a:extLst>
                    <a:ext uri="{9D8B030D-6E8A-4147-A177-3AD203B41FA5}">
                      <a16:colId xmlns:a16="http://schemas.microsoft.com/office/drawing/2014/main" val="20002"/>
                    </a:ext>
                  </a:extLst>
                </a:gridCol>
                <a:gridCol w="603647">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62048" name="Group 256"/>
          <p:cNvGraphicFramePr>
            <a:graphicFrameLocks noGrp="1"/>
          </p:cNvGraphicFramePr>
          <p:nvPr/>
        </p:nvGraphicFramePr>
        <p:xfrm>
          <a:off x="1763316" y="1977629"/>
          <a:ext cx="1600200" cy="1988820"/>
        </p:xfrm>
        <a:graphic>
          <a:graphicData uri="http://schemas.openxmlformats.org/drawingml/2006/table">
            <a:tbl>
              <a:tblPr/>
              <a:tblGrid>
                <a:gridCol w="767953">
                  <a:extLst>
                    <a:ext uri="{9D8B030D-6E8A-4147-A177-3AD203B41FA5}">
                      <a16:colId xmlns:a16="http://schemas.microsoft.com/office/drawing/2014/main" val="20000"/>
                    </a:ext>
                  </a:extLst>
                </a:gridCol>
                <a:gridCol w="832247">
                  <a:extLst>
                    <a:ext uri="{9D8B030D-6E8A-4147-A177-3AD203B41FA5}">
                      <a16:colId xmlns:a16="http://schemas.microsoft.com/office/drawing/2014/main" val="20001"/>
                    </a:ext>
                  </a:extLst>
                </a:gridCol>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10</a:t>
            </a:fld>
            <a:endParaRPr lang="en-US" altLang="x-none"/>
          </a:p>
        </p:txBody>
      </p:sp>
    </p:spTree>
    <p:extLst>
      <p:ext uri="{BB962C8B-B14F-4D97-AF65-F5344CB8AC3E}">
        <p14:creationId xmlns:p14="http://schemas.microsoft.com/office/powerpoint/2010/main" val="13090024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2"/>
          <p:cNvGrpSpPr>
            <a:grpSpLocks/>
          </p:cNvGrpSpPr>
          <p:nvPr/>
        </p:nvGrpSpPr>
        <p:grpSpPr bwMode="auto">
          <a:xfrm>
            <a:off x="1439466" y="681038"/>
            <a:ext cx="5543550" cy="3680222"/>
            <a:chOff x="240" y="576"/>
            <a:chExt cx="4656" cy="3091"/>
          </a:xfrm>
        </p:grpSpPr>
        <p:sp>
          <p:nvSpPr>
            <p:cNvPr id="163843" name="Text Box 3"/>
            <p:cNvSpPr txBox="1">
              <a:spLocks noChangeArrowheads="1"/>
            </p:cNvSpPr>
            <p:nvPr/>
          </p:nvSpPr>
          <p:spPr bwMode="auto">
            <a:xfrm>
              <a:off x="240" y="576"/>
              <a:ext cx="1920" cy="28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Der Wiener Kreis 5259</a:t>
              </a:r>
            </a:p>
          </p:txBody>
        </p:sp>
        <p:sp>
          <p:nvSpPr>
            <p:cNvPr id="163844" name="Text Box 4"/>
            <p:cNvSpPr txBox="1">
              <a:spLocks noChangeArrowheads="1"/>
            </p:cNvSpPr>
            <p:nvPr/>
          </p:nvSpPr>
          <p:spPr bwMode="auto">
            <a:xfrm>
              <a:off x="240" y="1248"/>
              <a:ext cx="1920"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Wissenschaftstheorie 5052</a:t>
              </a:r>
            </a:p>
          </p:txBody>
        </p:sp>
        <p:sp>
          <p:nvSpPr>
            <p:cNvPr id="163845" name="Text Box 5"/>
            <p:cNvSpPr txBox="1">
              <a:spLocks noChangeArrowheads="1"/>
            </p:cNvSpPr>
            <p:nvPr/>
          </p:nvSpPr>
          <p:spPr bwMode="auto">
            <a:xfrm>
              <a:off x="2448" y="1248"/>
              <a:ext cx="1104"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Bioethik 5216</a:t>
              </a:r>
            </a:p>
          </p:txBody>
        </p:sp>
        <p:sp>
          <p:nvSpPr>
            <p:cNvPr id="163846" name="Text Box 6"/>
            <p:cNvSpPr txBox="1">
              <a:spLocks noChangeArrowheads="1"/>
            </p:cNvSpPr>
            <p:nvPr/>
          </p:nvSpPr>
          <p:spPr bwMode="auto">
            <a:xfrm>
              <a:off x="240" y="2160"/>
              <a:ext cx="1920" cy="595"/>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Erkenntnistheorie</a:t>
              </a:r>
            </a:p>
            <a:p>
              <a:pPr algn="l" eaLnBrk="1" hangingPunct="1">
                <a:spcBef>
                  <a:spcPct val="50000"/>
                </a:spcBef>
              </a:pPr>
              <a:r>
                <a:rPr lang="de-DE" sz="1600">
                  <a:latin typeface="Tahoma" pitchFamily="34" charset="0"/>
                </a:rPr>
                <a:t>5043 </a:t>
              </a:r>
            </a:p>
          </p:txBody>
        </p:sp>
        <p:sp>
          <p:nvSpPr>
            <p:cNvPr id="163847" name="Text Box 7"/>
            <p:cNvSpPr txBox="1">
              <a:spLocks noChangeArrowheads="1"/>
            </p:cNvSpPr>
            <p:nvPr/>
          </p:nvSpPr>
          <p:spPr bwMode="auto">
            <a:xfrm>
              <a:off x="2544" y="2160"/>
              <a:ext cx="864"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Ethik    5041</a:t>
              </a:r>
            </a:p>
          </p:txBody>
        </p:sp>
        <p:sp>
          <p:nvSpPr>
            <p:cNvPr id="163848" name="Text Box 8"/>
            <p:cNvSpPr txBox="1">
              <a:spLocks noChangeArrowheads="1"/>
            </p:cNvSpPr>
            <p:nvPr/>
          </p:nvSpPr>
          <p:spPr bwMode="auto">
            <a:xfrm>
              <a:off x="4032" y="2160"/>
              <a:ext cx="864"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Mäeutik 5049 </a:t>
              </a:r>
            </a:p>
          </p:txBody>
        </p:sp>
        <p:sp>
          <p:nvSpPr>
            <p:cNvPr id="163849" name="Text Box 9"/>
            <p:cNvSpPr txBox="1">
              <a:spLocks noChangeArrowheads="1"/>
            </p:cNvSpPr>
            <p:nvPr/>
          </p:nvSpPr>
          <p:spPr bwMode="auto">
            <a:xfrm>
              <a:off x="2496" y="3072"/>
              <a:ext cx="1200" cy="595"/>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Grundzüge</a:t>
              </a:r>
            </a:p>
            <a:p>
              <a:pPr algn="l" eaLnBrk="1" hangingPunct="1">
                <a:spcBef>
                  <a:spcPct val="50000"/>
                </a:spcBef>
              </a:pPr>
              <a:r>
                <a:rPr lang="de-DE" sz="1600">
                  <a:latin typeface="Tahoma" pitchFamily="34" charset="0"/>
                </a:rPr>
                <a:t>5001</a:t>
              </a:r>
            </a:p>
          </p:txBody>
        </p:sp>
        <p:cxnSp>
          <p:nvCxnSpPr>
            <p:cNvPr id="163850" name="AutoShape 10"/>
            <p:cNvCxnSpPr>
              <a:cxnSpLocks noChangeShapeType="1"/>
              <a:stCxn id="163843" idx="2"/>
              <a:endCxn id="163844" idx="0"/>
            </p:cNvCxnSpPr>
            <p:nvPr/>
          </p:nvCxnSpPr>
          <p:spPr bwMode="auto">
            <a:xfrm>
              <a:off x="1200" y="860"/>
              <a:ext cx="0" cy="388"/>
            </a:xfrm>
            <a:prstGeom prst="straightConnector1">
              <a:avLst/>
            </a:prstGeom>
            <a:noFill/>
            <a:ln w="9525">
              <a:solidFill>
                <a:schemeClr val="tx1"/>
              </a:solidFill>
              <a:round/>
              <a:headEnd/>
              <a:tailEnd type="triangle" w="med" len="med"/>
            </a:ln>
            <a:effectLst/>
          </p:spPr>
        </p:cxnSp>
        <p:cxnSp>
          <p:nvCxnSpPr>
            <p:cNvPr id="163851" name="AutoShape 11"/>
            <p:cNvCxnSpPr>
              <a:cxnSpLocks noChangeShapeType="1"/>
              <a:stCxn id="163844" idx="2"/>
              <a:endCxn id="163846" idx="0"/>
            </p:cNvCxnSpPr>
            <p:nvPr/>
          </p:nvCxnSpPr>
          <p:spPr bwMode="auto">
            <a:xfrm>
              <a:off x="1200" y="1739"/>
              <a:ext cx="0" cy="421"/>
            </a:xfrm>
            <a:prstGeom prst="straightConnector1">
              <a:avLst/>
            </a:prstGeom>
            <a:noFill/>
            <a:ln w="9525">
              <a:solidFill>
                <a:schemeClr val="tx1"/>
              </a:solidFill>
              <a:round/>
              <a:headEnd/>
              <a:tailEnd type="triangle" w="med" len="med"/>
            </a:ln>
            <a:effectLst/>
          </p:spPr>
        </p:cxnSp>
        <p:cxnSp>
          <p:nvCxnSpPr>
            <p:cNvPr id="163852" name="AutoShape 12"/>
            <p:cNvCxnSpPr>
              <a:cxnSpLocks noChangeShapeType="1"/>
              <a:stCxn id="163844" idx="2"/>
              <a:endCxn id="163847" idx="1"/>
            </p:cNvCxnSpPr>
            <p:nvPr/>
          </p:nvCxnSpPr>
          <p:spPr bwMode="auto">
            <a:xfrm>
              <a:off x="1200" y="1739"/>
              <a:ext cx="1344" cy="667"/>
            </a:xfrm>
            <a:prstGeom prst="straightConnector1">
              <a:avLst/>
            </a:prstGeom>
            <a:noFill/>
            <a:ln w="9525">
              <a:solidFill>
                <a:schemeClr val="tx1"/>
              </a:solidFill>
              <a:round/>
              <a:headEnd/>
              <a:tailEnd type="triangle" w="med" len="med"/>
            </a:ln>
            <a:effectLst/>
          </p:spPr>
        </p:cxnSp>
        <p:cxnSp>
          <p:nvCxnSpPr>
            <p:cNvPr id="163853" name="AutoShape 13"/>
            <p:cNvCxnSpPr>
              <a:cxnSpLocks noChangeShapeType="1"/>
              <a:stCxn id="163845" idx="2"/>
              <a:endCxn id="163847" idx="0"/>
            </p:cNvCxnSpPr>
            <p:nvPr/>
          </p:nvCxnSpPr>
          <p:spPr bwMode="auto">
            <a:xfrm flipH="1">
              <a:off x="2976" y="1739"/>
              <a:ext cx="24" cy="421"/>
            </a:xfrm>
            <a:prstGeom prst="straightConnector1">
              <a:avLst/>
            </a:prstGeom>
            <a:noFill/>
            <a:ln w="9525">
              <a:solidFill>
                <a:schemeClr val="tx1"/>
              </a:solidFill>
              <a:round/>
              <a:headEnd/>
              <a:tailEnd type="triangle" w="med" len="med"/>
            </a:ln>
            <a:effectLst/>
          </p:spPr>
        </p:cxnSp>
        <p:cxnSp>
          <p:nvCxnSpPr>
            <p:cNvPr id="163854" name="AutoShape 14"/>
            <p:cNvCxnSpPr>
              <a:cxnSpLocks noChangeShapeType="1"/>
              <a:stCxn id="163846" idx="2"/>
              <a:endCxn id="163849" idx="1"/>
            </p:cNvCxnSpPr>
            <p:nvPr/>
          </p:nvCxnSpPr>
          <p:spPr bwMode="auto">
            <a:xfrm>
              <a:off x="1200" y="2755"/>
              <a:ext cx="1296" cy="614"/>
            </a:xfrm>
            <a:prstGeom prst="straightConnector1">
              <a:avLst/>
            </a:prstGeom>
            <a:noFill/>
            <a:ln w="9525">
              <a:solidFill>
                <a:schemeClr val="tx1"/>
              </a:solidFill>
              <a:round/>
              <a:headEnd/>
              <a:tailEnd type="triangle" w="med" len="med"/>
            </a:ln>
            <a:effectLst/>
          </p:spPr>
        </p:cxnSp>
        <p:cxnSp>
          <p:nvCxnSpPr>
            <p:cNvPr id="163855" name="AutoShape 15"/>
            <p:cNvCxnSpPr>
              <a:cxnSpLocks noChangeShapeType="1"/>
              <a:stCxn id="163847" idx="2"/>
              <a:endCxn id="163849" idx="0"/>
            </p:cNvCxnSpPr>
            <p:nvPr/>
          </p:nvCxnSpPr>
          <p:spPr bwMode="auto">
            <a:xfrm>
              <a:off x="2976" y="2651"/>
              <a:ext cx="120" cy="421"/>
            </a:xfrm>
            <a:prstGeom prst="straightConnector1">
              <a:avLst/>
            </a:prstGeom>
            <a:noFill/>
            <a:ln w="9525">
              <a:solidFill>
                <a:schemeClr val="tx1"/>
              </a:solidFill>
              <a:round/>
              <a:headEnd/>
              <a:tailEnd type="triangle" w="med" len="med"/>
            </a:ln>
            <a:effectLst/>
          </p:spPr>
        </p:cxnSp>
        <p:cxnSp>
          <p:nvCxnSpPr>
            <p:cNvPr id="163856" name="AutoShape 16"/>
            <p:cNvCxnSpPr>
              <a:cxnSpLocks noChangeShapeType="1"/>
              <a:stCxn id="163848" idx="2"/>
              <a:endCxn id="163849" idx="3"/>
            </p:cNvCxnSpPr>
            <p:nvPr/>
          </p:nvCxnSpPr>
          <p:spPr bwMode="auto">
            <a:xfrm flipH="1">
              <a:off x="3696" y="2651"/>
              <a:ext cx="768" cy="718"/>
            </a:xfrm>
            <a:prstGeom prst="straightConnector1">
              <a:avLst/>
            </a:prstGeom>
            <a:noFill/>
            <a:ln w="9525">
              <a:solidFill>
                <a:schemeClr val="tx1"/>
              </a:solidFill>
              <a:round/>
              <a:headEnd/>
              <a:tailEnd type="triangle" w="med" len="med"/>
            </a:ln>
            <a:effectLst/>
          </p:spPr>
        </p:cxnSp>
      </p:grpSp>
      <p:sp>
        <p:nvSpPr>
          <p:cNvPr id="2" name="Foliennummernplatzhalter 1"/>
          <p:cNvSpPr>
            <a:spLocks noGrp="1"/>
          </p:cNvSpPr>
          <p:nvPr>
            <p:ph type="sldNum" sz="quarter" idx="12"/>
          </p:nvPr>
        </p:nvSpPr>
        <p:spPr/>
        <p:txBody>
          <a:bodyPr/>
          <a:lstStyle/>
          <a:p>
            <a:fld id="{A6D2274D-0846-4733-988F-836F7D90E2EC}" type="slidenum">
              <a:rPr lang="en-US" smtClean="0"/>
              <a:pPr/>
              <a:t>11</a:t>
            </a:fld>
            <a:endParaRPr lang="en-US"/>
          </a:p>
        </p:txBody>
      </p:sp>
    </p:spTree>
    <p:extLst>
      <p:ext uri="{BB962C8B-B14F-4D97-AF65-F5344CB8AC3E}">
        <p14:creationId xmlns:p14="http://schemas.microsoft.com/office/powerpoint/2010/main" val="158436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143000" y="57150"/>
            <a:ext cx="6858000" cy="571500"/>
          </a:xfrm>
        </p:spPr>
        <p:txBody>
          <a:bodyPr/>
          <a:lstStyle/>
          <a:p>
            <a:r>
              <a:rPr lang="de-DE"/>
              <a:t>Rekursion</a:t>
            </a:r>
          </a:p>
        </p:txBody>
      </p:sp>
      <p:sp>
        <p:nvSpPr>
          <p:cNvPr id="165891" name="Text Box 3"/>
          <p:cNvSpPr txBox="1">
            <a:spLocks noChangeArrowheads="1"/>
          </p:cNvSpPr>
          <p:nvPr/>
        </p:nvSpPr>
        <p:spPr bwMode="auto">
          <a:xfrm>
            <a:off x="1143000" y="573881"/>
            <a:ext cx="6686550" cy="2446824"/>
          </a:xfrm>
          <a:prstGeom prst="rect">
            <a:avLst/>
          </a:prstGeom>
          <a:noFill/>
          <a:ln w="9525">
            <a:noFill/>
            <a:miter lim="800000"/>
            <a:headEnd/>
            <a:tailEnd/>
          </a:ln>
          <a:effectLst/>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v1</a:t>
            </a:r>
            <a:r>
              <a:rPr lang="de-DE">
                <a:latin typeface="Times New Roman" pitchFamily="18" charset="0"/>
              </a:rPr>
              <a:t>.</a:t>
            </a:r>
            <a:r>
              <a:rPr lang="de-DE">
                <a:latin typeface="Tahoma" pitchFamily="34" charset="0"/>
              </a:rPr>
              <a:t>Vorgänger</a:t>
            </a:r>
          </a:p>
          <a:p>
            <a:pPr algn="l" eaLnBrk="1" hangingPunct="1">
              <a:spcBef>
                <a:spcPct val="50000"/>
              </a:spcBef>
            </a:pPr>
            <a:r>
              <a:rPr lang="de-DE" b="1">
                <a:latin typeface="Tahoma" pitchFamily="34" charset="0"/>
              </a:rPr>
              <a:t>from</a:t>
            </a:r>
            <a:r>
              <a:rPr lang="de-DE">
                <a:latin typeface="Tahoma" pitchFamily="34" charset="0"/>
              </a:rPr>
              <a:t> voraussetzen v1, voraussetzen v2, Vorlesungen v</a:t>
            </a:r>
          </a:p>
          <a:p>
            <a:pPr algn="l" eaLnBrk="1" hangingPunct="1">
              <a:spcBef>
                <a:spcPct val="50000"/>
              </a:spcBef>
            </a:pPr>
            <a:r>
              <a:rPr lang="de-DE" b="1">
                <a:latin typeface="Tahoma" pitchFamily="34" charset="0"/>
              </a:rPr>
              <a:t>where</a:t>
            </a:r>
            <a:r>
              <a:rPr lang="de-DE">
                <a:latin typeface="Tahoma" pitchFamily="34" charset="0"/>
              </a:rPr>
              <a:t> v1.Nachfolger= v2.Vorgänger </a:t>
            </a:r>
            <a:r>
              <a:rPr lang="de-DE" b="1">
                <a:latin typeface="Tahoma" pitchFamily="34" charset="0"/>
              </a:rPr>
              <a:t>and</a:t>
            </a:r>
          </a:p>
          <a:p>
            <a:pPr algn="l" eaLnBrk="1" hangingPunct="1">
              <a:spcBef>
                <a:spcPct val="50000"/>
              </a:spcBef>
            </a:pPr>
            <a:r>
              <a:rPr lang="de-DE">
                <a:latin typeface="Times New Roman" pitchFamily="18" charset="0"/>
              </a:rPr>
              <a:t>	</a:t>
            </a:r>
            <a:r>
              <a:rPr lang="de-DE">
                <a:latin typeface="Tahoma" pitchFamily="34" charset="0"/>
              </a:rPr>
              <a:t>v2.Nachfolger= v.VorlNr </a:t>
            </a:r>
            <a:r>
              <a:rPr lang="de-DE" b="1">
                <a:latin typeface="Tahoma" pitchFamily="34" charset="0"/>
              </a:rPr>
              <a:t>and</a:t>
            </a:r>
          </a:p>
          <a:p>
            <a:pPr algn="l" eaLnBrk="1" hangingPunct="1">
              <a:spcBef>
                <a:spcPct val="50000"/>
              </a:spcBef>
            </a:pPr>
            <a:r>
              <a:rPr lang="de-DE">
                <a:latin typeface="Tahoma" pitchFamily="34" charset="0"/>
              </a:rPr>
              <a:t>	v.Titel=`Der Wiener Kreis´</a:t>
            </a:r>
          </a:p>
          <a:p>
            <a:pPr algn="l" eaLnBrk="1" hangingPunct="1">
              <a:spcBef>
                <a:spcPct val="50000"/>
              </a:spcBef>
            </a:pPr>
            <a:r>
              <a:rPr lang="de-DE">
                <a:latin typeface="Tahoma" pitchFamily="34" charset="0"/>
              </a:rPr>
              <a:t>	</a:t>
            </a:r>
          </a:p>
        </p:txBody>
      </p:sp>
      <p:sp>
        <p:nvSpPr>
          <p:cNvPr id="165892" name="Line 4"/>
          <p:cNvSpPr>
            <a:spLocks noChangeShapeType="1"/>
          </p:cNvSpPr>
          <p:nvPr/>
        </p:nvSpPr>
        <p:spPr bwMode="auto">
          <a:xfrm>
            <a:off x="2000250" y="3829050"/>
            <a:ext cx="0" cy="171450"/>
          </a:xfrm>
          <a:prstGeom prst="line">
            <a:avLst/>
          </a:prstGeom>
          <a:noFill/>
          <a:ln w="9525">
            <a:solidFill>
              <a:schemeClr val="tx1"/>
            </a:solidFill>
            <a:round/>
            <a:headEnd/>
            <a:tailEnd/>
          </a:ln>
          <a:effectLst/>
        </p:spPr>
        <p:txBody>
          <a:bodyPr/>
          <a:lstStyle/>
          <a:p>
            <a:endParaRPr lang="de-DE"/>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12</a:t>
            </a:fld>
            <a:endParaRPr lang="en-US" altLang="x-none"/>
          </a:p>
        </p:txBody>
      </p:sp>
    </p:spTree>
    <p:extLst>
      <p:ext uri="{BB962C8B-B14F-4D97-AF65-F5344CB8AC3E}">
        <p14:creationId xmlns:p14="http://schemas.microsoft.com/office/powerpoint/2010/main" val="151142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143000" y="57150"/>
            <a:ext cx="6858000" cy="571500"/>
          </a:xfrm>
        </p:spPr>
        <p:txBody>
          <a:bodyPr/>
          <a:lstStyle/>
          <a:p>
            <a:r>
              <a:rPr lang="de-DE"/>
              <a:t>Rekursion</a:t>
            </a:r>
          </a:p>
        </p:txBody>
      </p:sp>
      <p:sp>
        <p:nvSpPr>
          <p:cNvPr id="167939" name="Text Box 3"/>
          <p:cNvSpPr txBox="1">
            <a:spLocks noChangeArrowheads="1"/>
          </p:cNvSpPr>
          <p:nvPr/>
        </p:nvSpPr>
        <p:spPr bwMode="auto">
          <a:xfrm>
            <a:off x="1143000" y="573881"/>
            <a:ext cx="6686550" cy="2446824"/>
          </a:xfrm>
          <a:prstGeom prst="rect">
            <a:avLst/>
          </a:prstGeom>
          <a:noFill/>
          <a:ln w="9525">
            <a:noFill/>
            <a:miter lim="800000"/>
            <a:headEnd/>
            <a:tailEnd/>
          </a:ln>
          <a:effectLst/>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v1</a:t>
            </a:r>
            <a:r>
              <a:rPr lang="de-DE">
                <a:latin typeface="Times New Roman" pitchFamily="18" charset="0"/>
              </a:rPr>
              <a:t>.</a:t>
            </a:r>
            <a:r>
              <a:rPr lang="de-DE">
                <a:latin typeface="Tahoma" pitchFamily="34" charset="0"/>
              </a:rPr>
              <a:t>Vorgänger</a:t>
            </a:r>
          </a:p>
          <a:p>
            <a:pPr algn="l" eaLnBrk="1" hangingPunct="1">
              <a:spcBef>
                <a:spcPct val="50000"/>
              </a:spcBef>
            </a:pPr>
            <a:r>
              <a:rPr lang="de-DE" b="1">
                <a:latin typeface="Tahoma" pitchFamily="34" charset="0"/>
              </a:rPr>
              <a:t>from</a:t>
            </a:r>
            <a:r>
              <a:rPr lang="de-DE">
                <a:latin typeface="Tahoma" pitchFamily="34" charset="0"/>
              </a:rPr>
              <a:t> voraussetzen v1, voraussetzen v2, Vorlesungen v</a:t>
            </a:r>
          </a:p>
          <a:p>
            <a:pPr algn="l" eaLnBrk="1" hangingPunct="1">
              <a:spcBef>
                <a:spcPct val="50000"/>
              </a:spcBef>
            </a:pPr>
            <a:r>
              <a:rPr lang="de-DE" b="1">
                <a:latin typeface="Tahoma" pitchFamily="34" charset="0"/>
              </a:rPr>
              <a:t>where</a:t>
            </a:r>
            <a:r>
              <a:rPr lang="de-DE">
                <a:latin typeface="Tahoma" pitchFamily="34" charset="0"/>
              </a:rPr>
              <a:t> v1.Nachfolger= v2.Vorgänger </a:t>
            </a:r>
            <a:r>
              <a:rPr lang="de-DE" b="1">
                <a:latin typeface="Tahoma" pitchFamily="34" charset="0"/>
              </a:rPr>
              <a:t>and</a:t>
            </a:r>
          </a:p>
          <a:p>
            <a:pPr algn="l" eaLnBrk="1" hangingPunct="1">
              <a:spcBef>
                <a:spcPct val="50000"/>
              </a:spcBef>
            </a:pPr>
            <a:r>
              <a:rPr lang="de-DE">
                <a:latin typeface="Times New Roman" pitchFamily="18" charset="0"/>
              </a:rPr>
              <a:t>	</a:t>
            </a:r>
            <a:r>
              <a:rPr lang="de-DE">
                <a:latin typeface="Tahoma" pitchFamily="34" charset="0"/>
              </a:rPr>
              <a:t>v2.Nachfolger= v.VorlNr </a:t>
            </a:r>
            <a:r>
              <a:rPr lang="de-DE" b="1">
                <a:latin typeface="Tahoma" pitchFamily="34" charset="0"/>
              </a:rPr>
              <a:t>and</a:t>
            </a:r>
          </a:p>
          <a:p>
            <a:pPr algn="l" eaLnBrk="1" hangingPunct="1">
              <a:spcBef>
                <a:spcPct val="50000"/>
              </a:spcBef>
            </a:pPr>
            <a:r>
              <a:rPr lang="de-DE">
                <a:latin typeface="Tahoma" pitchFamily="34" charset="0"/>
              </a:rPr>
              <a:t>	v.Titel=`Der Wiener Kreis´</a:t>
            </a:r>
          </a:p>
          <a:p>
            <a:pPr algn="l" eaLnBrk="1" hangingPunct="1">
              <a:spcBef>
                <a:spcPct val="50000"/>
              </a:spcBef>
            </a:pPr>
            <a:r>
              <a:rPr lang="de-DE">
                <a:latin typeface="Tahoma" pitchFamily="34" charset="0"/>
              </a:rPr>
              <a:t>	</a:t>
            </a:r>
          </a:p>
        </p:txBody>
      </p:sp>
      <p:sp>
        <p:nvSpPr>
          <p:cNvPr id="167940" name="Line 4"/>
          <p:cNvSpPr>
            <a:spLocks noChangeShapeType="1"/>
          </p:cNvSpPr>
          <p:nvPr/>
        </p:nvSpPr>
        <p:spPr bwMode="auto">
          <a:xfrm>
            <a:off x="2000250" y="3829050"/>
            <a:ext cx="0" cy="171450"/>
          </a:xfrm>
          <a:prstGeom prst="line">
            <a:avLst/>
          </a:prstGeom>
          <a:noFill/>
          <a:ln w="9525">
            <a:solidFill>
              <a:schemeClr val="tx1"/>
            </a:solidFill>
            <a:round/>
            <a:headEnd/>
            <a:tailEnd/>
          </a:ln>
          <a:effectLst/>
        </p:spPr>
        <p:txBody>
          <a:bodyPr/>
          <a:lstStyle/>
          <a:p>
            <a:endParaRPr lang="de-DE"/>
          </a:p>
        </p:txBody>
      </p:sp>
      <p:graphicFrame>
        <p:nvGraphicFramePr>
          <p:cNvPr id="167941" name="Group 5"/>
          <p:cNvGraphicFramePr>
            <a:graphicFrameLocks noGrp="1"/>
          </p:cNvGraphicFramePr>
          <p:nvPr>
            <p:extLst>
              <p:ext uri="{D42A27DB-BD31-4B8C-83A1-F6EECF244321}">
                <p14:modId xmlns:p14="http://schemas.microsoft.com/office/powerpoint/2010/main" val="499330925"/>
              </p:ext>
            </p:extLst>
          </p:nvPr>
        </p:nvGraphicFramePr>
        <p:xfrm>
          <a:off x="5257800" y="2301479"/>
          <a:ext cx="2862263" cy="2798064"/>
        </p:xfrm>
        <a:graphic>
          <a:graphicData uri="http://schemas.openxmlformats.org/drawingml/2006/table">
            <a:tbl>
              <a:tblPr/>
              <a:tblGrid>
                <a:gridCol w="547855">
                  <a:extLst>
                    <a:ext uri="{9D8B030D-6E8A-4147-A177-3AD203B41FA5}">
                      <a16:colId xmlns:a16="http://schemas.microsoft.com/office/drawing/2014/main" val="20000"/>
                    </a:ext>
                  </a:extLst>
                </a:gridCol>
                <a:gridCol w="1309386">
                  <a:extLst>
                    <a:ext uri="{9D8B030D-6E8A-4147-A177-3AD203B41FA5}">
                      <a16:colId xmlns:a16="http://schemas.microsoft.com/office/drawing/2014/main" val="20001"/>
                    </a:ext>
                  </a:extLst>
                </a:gridCol>
                <a:gridCol w="375175">
                  <a:extLst>
                    <a:ext uri="{9D8B030D-6E8A-4147-A177-3AD203B41FA5}">
                      <a16:colId xmlns:a16="http://schemas.microsoft.com/office/drawing/2014/main" val="20002"/>
                    </a:ext>
                  </a:extLst>
                </a:gridCol>
                <a:gridCol w="629847">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68005" name="Group 69"/>
          <p:cNvGraphicFramePr>
            <a:graphicFrameLocks noGrp="1"/>
          </p:cNvGraphicFramePr>
          <p:nvPr/>
        </p:nvGraphicFramePr>
        <p:xfrm>
          <a:off x="1277541" y="3003947"/>
          <a:ext cx="1600200" cy="1988820"/>
        </p:xfrm>
        <a:graphic>
          <a:graphicData uri="http://schemas.openxmlformats.org/drawingml/2006/table">
            <a:tbl>
              <a:tblPr/>
              <a:tblGrid>
                <a:gridCol w="767953">
                  <a:extLst>
                    <a:ext uri="{9D8B030D-6E8A-4147-A177-3AD203B41FA5}">
                      <a16:colId xmlns:a16="http://schemas.microsoft.com/office/drawing/2014/main" val="20000"/>
                    </a:ext>
                  </a:extLst>
                </a:gridCol>
                <a:gridCol w="832247">
                  <a:extLst>
                    <a:ext uri="{9D8B030D-6E8A-4147-A177-3AD203B41FA5}">
                      <a16:colId xmlns:a16="http://schemas.microsoft.com/office/drawing/2014/main" val="20001"/>
                    </a:ext>
                  </a:extLst>
                </a:gridCol>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68036" name="Group 100"/>
          <p:cNvGraphicFramePr>
            <a:graphicFrameLocks noGrp="1"/>
          </p:cNvGraphicFramePr>
          <p:nvPr/>
        </p:nvGraphicFramePr>
        <p:xfrm>
          <a:off x="3168254" y="3003947"/>
          <a:ext cx="1600200" cy="1988820"/>
        </p:xfrm>
        <a:graphic>
          <a:graphicData uri="http://schemas.openxmlformats.org/drawingml/2006/table">
            <a:tbl>
              <a:tblPr/>
              <a:tblGrid>
                <a:gridCol w="767953">
                  <a:extLst>
                    <a:ext uri="{9D8B030D-6E8A-4147-A177-3AD203B41FA5}">
                      <a16:colId xmlns:a16="http://schemas.microsoft.com/office/drawing/2014/main" val="20000"/>
                    </a:ext>
                  </a:extLst>
                </a:gridCol>
                <a:gridCol w="832247">
                  <a:extLst>
                    <a:ext uri="{9D8B030D-6E8A-4147-A177-3AD203B41FA5}">
                      <a16:colId xmlns:a16="http://schemas.microsoft.com/office/drawing/2014/main" val="20001"/>
                    </a:ext>
                  </a:extLst>
                </a:gridCol>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13</a:t>
            </a:fld>
            <a:endParaRPr lang="en-US" altLang="x-none"/>
          </a:p>
        </p:txBody>
      </p:sp>
    </p:spTree>
    <p:extLst>
      <p:ext uri="{BB962C8B-B14F-4D97-AF65-F5344CB8AC3E}">
        <p14:creationId xmlns:p14="http://schemas.microsoft.com/office/powerpoint/2010/main" val="74471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143000" y="57150"/>
            <a:ext cx="6858000" cy="571500"/>
          </a:xfrm>
        </p:spPr>
        <p:txBody>
          <a:bodyPr/>
          <a:lstStyle/>
          <a:p>
            <a:r>
              <a:rPr lang="de-DE"/>
              <a:t>Rekursion</a:t>
            </a:r>
          </a:p>
        </p:txBody>
      </p:sp>
      <p:sp>
        <p:nvSpPr>
          <p:cNvPr id="169987" name="Text Box 3"/>
          <p:cNvSpPr txBox="1">
            <a:spLocks noChangeArrowheads="1"/>
          </p:cNvSpPr>
          <p:nvPr/>
        </p:nvSpPr>
        <p:spPr bwMode="auto">
          <a:xfrm>
            <a:off x="1314450" y="857250"/>
            <a:ext cx="6686550" cy="2446824"/>
          </a:xfrm>
          <a:prstGeom prst="rect">
            <a:avLst/>
          </a:prstGeom>
          <a:noFill/>
          <a:ln w="9525">
            <a:noFill/>
            <a:miter lim="800000"/>
            <a:headEnd/>
            <a:tailEnd/>
          </a:ln>
          <a:effectLst/>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v1</a:t>
            </a:r>
            <a:r>
              <a:rPr lang="de-DE">
                <a:latin typeface="Times New Roman" pitchFamily="18" charset="0"/>
              </a:rPr>
              <a:t>.</a:t>
            </a:r>
            <a:r>
              <a:rPr lang="de-DE">
                <a:latin typeface="Tahoma" pitchFamily="34" charset="0"/>
              </a:rPr>
              <a:t>Vorgänger</a:t>
            </a:r>
          </a:p>
          <a:p>
            <a:pPr algn="l" eaLnBrk="1" hangingPunct="1">
              <a:spcBef>
                <a:spcPct val="50000"/>
              </a:spcBef>
            </a:pPr>
            <a:r>
              <a:rPr lang="de-DE" b="1">
                <a:latin typeface="Tahoma" pitchFamily="34" charset="0"/>
              </a:rPr>
              <a:t>from</a:t>
            </a:r>
            <a:r>
              <a:rPr lang="de-DE">
                <a:latin typeface="Tahoma" pitchFamily="34" charset="0"/>
              </a:rPr>
              <a:t> voraussetzen v1, voraussetzen v2, Vorlesungen v</a:t>
            </a:r>
          </a:p>
          <a:p>
            <a:pPr algn="l" eaLnBrk="1" hangingPunct="1">
              <a:spcBef>
                <a:spcPct val="50000"/>
              </a:spcBef>
            </a:pPr>
            <a:r>
              <a:rPr lang="de-DE" b="1">
                <a:latin typeface="Tahoma" pitchFamily="34" charset="0"/>
              </a:rPr>
              <a:t>where</a:t>
            </a:r>
            <a:r>
              <a:rPr lang="de-DE">
                <a:latin typeface="Tahoma" pitchFamily="34" charset="0"/>
              </a:rPr>
              <a:t> v1.Nachfolger= v2.Vorgänger </a:t>
            </a:r>
            <a:r>
              <a:rPr lang="de-DE" b="1">
                <a:latin typeface="Tahoma" pitchFamily="34" charset="0"/>
              </a:rPr>
              <a:t>and</a:t>
            </a:r>
          </a:p>
          <a:p>
            <a:pPr algn="l" eaLnBrk="1" hangingPunct="1">
              <a:spcBef>
                <a:spcPct val="50000"/>
              </a:spcBef>
            </a:pPr>
            <a:r>
              <a:rPr lang="de-DE">
                <a:latin typeface="Times New Roman" pitchFamily="18" charset="0"/>
              </a:rPr>
              <a:t>	</a:t>
            </a:r>
            <a:r>
              <a:rPr lang="de-DE">
                <a:latin typeface="Tahoma" pitchFamily="34" charset="0"/>
              </a:rPr>
              <a:t>v2.Nachfolger= v.VorlNr </a:t>
            </a:r>
            <a:r>
              <a:rPr lang="de-DE" b="1">
                <a:latin typeface="Tahoma" pitchFamily="34" charset="0"/>
              </a:rPr>
              <a:t>and</a:t>
            </a:r>
          </a:p>
          <a:p>
            <a:pPr algn="l" eaLnBrk="1" hangingPunct="1">
              <a:spcBef>
                <a:spcPct val="50000"/>
              </a:spcBef>
            </a:pPr>
            <a:r>
              <a:rPr lang="de-DE">
                <a:latin typeface="Tahoma" pitchFamily="34" charset="0"/>
              </a:rPr>
              <a:t>	v.Titel=`Der Wiener Kreis´</a:t>
            </a:r>
          </a:p>
          <a:p>
            <a:pPr algn="l" eaLnBrk="1" hangingPunct="1">
              <a:spcBef>
                <a:spcPct val="50000"/>
              </a:spcBef>
            </a:pPr>
            <a:r>
              <a:rPr lang="de-DE">
                <a:latin typeface="Tahoma" pitchFamily="34" charset="0"/>
              </a:rPr>
              <a:t>	</a:t>
            </a:r>
          </a:p>
        </p:txBody>
      </p:sp>
      <p:sp>
        <p:nvSpPr>
          <p:cNvPr id="169988" name="Line 4"/>
          <p:cNvSpPr>
            <a:spLocks noChangeShapeType="1"/>
          </p:cNvSpPr>
          <p:nvPr/>
        </p:nvSpPr>
        <p:spPr bwMode="auto">
          <a:xfrm>
            <a:off x="2000250" y="3829050"/>
            <a:ext cx="0" cy="171450"/>
          </a:xfrm>
          <a:prstGeom prst="line">
            <a:avLst/>
          </a:prstGeom>
          <a:noFill/>
          <a:ln w="9525">
            <a:solidFill>
              <a:schemeClr val="tx1"/>
            </a:solidFill>
            <a:round/>
            <a:headEnd/>
            <a:tailEnd/>
          </a:ln>
          <a:effectLst/>
        </p:spPr>
        <p:txBody>
          <a:bodyPr/>
          <a:lstStyle/>
          <a:p>
            <a:endParaRPr lang="de-DE"/>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14</a:t>
            </a:fld>
            <a:endParaRPr lang="en-US" altLang="x-none"/>
          </a:p>
        </p:txBody>
      </p:sp>
    </p:spTree>
    <p:extLst>
      <p:ext uri="{BB962C8B-B14F-4D97-AF65-F5344CB8AC3E}">
        <p14:creationId xmlns:p14="http://schemas.microsoft.com/office/powerpoint/2010/main" val="188015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314450" y="1113235"/>
            <a:ext cx="6686550" cy="3970318"/>
          </a:xfrm>
          <a:prstGeom prst="rect">
            <a:avLst/>
          </a:prstGeom>
          <a:noFill/>
          <a:ln w="9525">
            <a:noFill/>
            <a:miter lim="800000"/>
            <a:headEnd/>
            <a:tailEnd/>
          </a:ln>
          <a:effectLst/>
        </p:spPr>
        <p:txBody>
          <a:bodyPr>
            <a:spAutoFit/>
          </a:bodyPr>
          <a:lstStyle/>
          <a:p>
            <a:pPr algn="l"/>
            <a:r>
              <a:rPr lang="de-DE" b="1" dirty="0" err="1"/>
              <a:t>select</a:t>
            </a:r>
            <a:r>
              <a:rPr lang="de-DE" dirty="0"/>
              <a:t> v1.Vorgänger</a:t>
            </a:r>
          </a:p>
          <a:p>
            <a:pPr algn="l"/>
            <a:r>
              <a:rPr lang="de-DE" b="1" dirty="0" err="1"/>
              <a:t>from</a:t>
            </a:r>
            <a:r>
              <a:rPr lang="de-DE" dirty="0"/>
              <a:t> voraussetzen v1</a:t>
            </a:r>
          </a:p>
          <a:p>
            <a:pPr algn="l"/>
            <a:r>
              <a:rPr lang="de-DE" dirty="0"/>
              <a:t>	</a:t>
            </a:r>
            <a:r>
              <a:rPr lang="de-DE" dirty="0">
                <a:sym typeface="MT Extra" pitchFamily="18" charset="2"/>
              </a:rPr>
              <a:t></a:t>
            </a:r>
          </a:p>
          <a:p>
            <a:pPr algn="l"/>
            <a:r>
              <a:rPr lang="de-DE" dirty="0">
                <a:sym typeface="MT Extra" pitchFamily="18" charset="2"/>
              </a:rPr>
              <a:t>	voraussetzen vn_minus_1</a:t>
            </a:r>
          </a:p>
          <a:p>
            <a:pPr algn="l"/>
            <a:r>
              <a:rPr lang="de-DE" dirty="0">
                <a:sym typeface="MT Extra" pitchFamily="18" charset="2"/>
              </a:rPr>
              <a:t>	voraussetzen </a:t>
            </a:r>
            <a:r>
              <a:rPr lang="de-DE" dirty="0" err="1">
                <a:sym typeface="MT Extra" pitchFamily="18" charset="2"/>
              </a:rPr>
              <a:t>vn</a:t>
            </a:r>
            <a:r>
              <a:rPr lang="de-DE" dirty="0">
                <a:sym typeface="MT Extra" pitchFamily="18" charset="2"/>
              </a:rPr>
              <a:t>,</a:t>
            </a:r>
            <a:endParaRPr lang="de-DE" dirty="0"/>
          </a:p>
          <a:p>
            <a:pPr algn="l" eaLnBrk="1" hangingPunct="1">
              <a:spcBef>
                <a:spcPct val="50000"/>
              </a:spcBef>
            </a:pPr>
            <a:r>
              <a:rPr lang="de-DE" dirty="0">
                <a:latin typeface="Tahoma" pitchFamily="34" charset="0"/>
              </a:rPr>
              <a:t>	Vorlesungen v</a:t>
            </a:r>
          </a:p>
          <a:p>
            <a:pPr algn="l" eaLnBrk="1" hangingPunct="1">
              <a:spcBef>
                <a:spcPct val="50000"/>
              </a:spcBef>
            </a:pPr>
            <a:r>
              <a:rPr lang="de-DE" b="1" dirty="0" err="1">
                <a:latin typeface="Tahoma" pitchFamily="34" charset="0"/>
              </a:rPr>
              <a:t>where</a:t>
            </a:r>
            <a:r>
              <a:rPr lang="de-DE" dirty="0">
                <a:latin typeface="Tahoma" pitchFamily="34" charset="0"/>
              </a:rPr>
              <a:t> v1.Nachfolger= v2.Vorgänger </a:t>
            </a:r>
            <a:r>
              <a:rPr lang="de-DE" b="1" dirty="0" err="1">
                <a:latin typeface="Tahoma" pitchFamily="34" charset="0"/>
              </a:rPr>
              <a:t>and</a:t>
            </a:r>
            <a:endParaRPr lang="de-DE" b="1" dirty="0">
              <a:latin typeface="Tahoma" pitchFamily="34" charset="0"/>
            </a:endParaRPr>
          </a:p>
          <a:p>
            <a:pPr algn="l" eaLnBrk="1" hangingPunct="1">
              <a:spcBef>
                <a:spcPct val="50000"/>
              </a:spcBef>
            </a:pPr>
            <a:r>
              <a:rPr lang="de-DE" dirty="0">
                <a:latin typeface="Tahoma" pitchFamily="34" charset="0"/>
                <a:sym typeface="MT Extra" pitchFamily="18" charset="2"/>
              </a:rPr>
              <a:t>	</a:t>
            </a:r>
          </a:p>
          <a:p>
            <a:pPr algn="l" eaLnBrk="1" hangingPunct="1">
              <a:spcBef>
                <a:spcPct val="50000"/>
              </a:spcBef>
            </a:pPr>
            <a:r>
              <a:rPr lang="de-DE" dirty="0">
                <a:latin typeface="Tahoma" pitchFamily="34" charset="0"/>
                <a:sym typeface="MT Extra" pitchFamily="18" charset="2"/>
              </a:rPr>
              <a:t>	vn_minus_1.Nachfolger= </a:t>
            </a:r>
            <a:r>
              <a:rPr lang="de-DE" dirty="0" err="1">
                <a:latin typeface="Tahoma" pitchFamily="34" charset="0"/>
                <a:sym typeface="MT Extra" pitchFamily="18" charset="2"/>
              </a:rPr>
              <a:t>vn.Vorgänger</a:t>
            </a:r>
            <a:r>
              <a:rPr lang="de-DE" dirty="0">
                <a:latin typeface="Tahoma" pitchFamily="34" charset="0"/>
                <a:sym typeface="MT Extra" pitchFamily="18" charset="2"/>
              </a:rPr>
              <a:t> </a:t>
            </a:r>
            <a:r>
              <a:rPr lang="de-DE" b="1" dirty="0" err="1">
                <a:latin typeface="Tahoma" pitchFamily="34" charset="0"/>
                <a:sym typeface="MT Extra" pitchFamily="18" charset="2"/>
              </a:rPr>
              <a:t>and</a:t>
            </a:r>
            <a:endParaRPr lang="de-DE" b="1" dirty="0">
              <a:latin typeface="Tahoma" pitchFamily="34" charset="0"/>
              <a:sym typeface="MT Extra" pitchFamily="18" charset="2"/>
            </a:endParaRPr>
          </a:p>
          <a:p>
            <a:pPr algn="l" eaLnBrk="1" hangingPunct="1">
              <a:spcBef>
                <a:spcPct val="50000"/>
              </a:spcBef>
            </a:pPr>
            <a:r>
              <a:rPr lang="de-DE" b="1" dirty="0">
                <a:latin typeface="Tahoma" pitchFamily="34" charset="0"/>
                <a:sym typeface="MT Extra" pitchFamily="18" charset="2"/>
              </a:rPr>
              <a:t>              </a:t>
            </a:r>
            <a:r>
              <a:rPr lang="de-DE" dirty="0" err="1">
                <a:latin typeface="Tahoma" pitchFamily="34" charset="0"/>
                <a:sym typeface="MT Extra" pitchFamily="18" charset="2"/>
              </a:rPr>
              <a:t>vn.Nachfolger</a:t>
            </a:r>
            <a:r>
              <a:rPr lang="de-DE" dirty="0">
                <a:latin typeface="Tahoma" pitchFamily="34" charset="0"/>
                <a:sym typeface="MT Extra" pitchFamily="18" charset="2"/>
              </a:rPr>
              <a:t> = </a:t>
            </a:r>
            <a:r>
              <a:rPr lang="de-DE" dirty="0" err="1">
                <a:latin typeface="Tahoma" pitchFamily="34" charset="0"/>
                <a:sym typeface="MT Extra" pitchFamily="18" charset="2"/>
              </a:rPr>
              <a:t>v.VorlNr</a:t>
            </a:r>
            <a:r>
              <a:rPr lang="de-DE" b="1" dirty="0">
                <a:latin typeface="Tahoma" pitchFamily="34" charset="0"/>
                <a:sym typeface="MT Extra" pitchFamily="18" charset="2"/>
              </a:rPr>
              <a:t> </a:t>
            </a:r>
            <a:r>
              <a:rPr lang="de-DE" b="1" dirty="0" err="1">
                <a:latin typeface="Tahoma" pitchFamily="34" charset="0"/>
                <a:sym typeface="MT Extra" pitchFamily="18" charset="2"/>
              </a:rPr>
              <a:t>and</a:t>
            </a:r>
            <a:endParaRPr lang="de-DE" b="1" dirty="0">
              <a:latin typeface="Tahoma" pitchFamily="34" charset="0"/>
              <a:sym typeface="MT Extra" pitchFamily="18" charset="2"/>
            </a:endParaRPr>
          </a:p>
          <a:p>
            <a:pPr algn="l" eaLnBrk="1" hangingPunct="1">
              <a:spcBef>
                <a:spcPct val="50000"/>
              </a:spcBef>
            </a:pPr>
            <a:r>
              <a:rPr lang="de-DE" dirty="0">
                <a:latin typeface="Tahoma" pitchFamily="34" charset="0"/>
                <a:sym typeface="MT Extra" pitchFamily="18" charset="2"/>
              </a:rPr>
              <a:t>	</a:t>
            </a:r>
            <a:r>
              <a:rPr lang="de-DE" dirty="0" err="1">
                <a:latin typeface="Tahoma" pitchFamily="34" charset="0"/>
                <a:sym typeface="MT Extra" pitchFamily="18" charset="2"/>
              </a:rPr>
              <a:t>v.Titel</a:t>
            </a:r>
            <a:r>
              <a:rPr lang="de-DE" dirty="0">
                <a:latin typeface="Tahoma" pitchFamily="34" charset="0"/>
                <a:sym typeface="MT Extra" pitchFamily="18" charset="2"/>
              </a:rPr>
              <a:t>= `Der Wiener Kreis</a:t>
            </a:r>
            <a:r>
              <a:rPr lang="de-DE" dirty="0">
                <a:latin typeface="Tahoma" pitchFamily="34" charset="0"/>
              </a:rPr>
              <a:t>´</a:t>
            </a:r>
          </a:p>
        </p:txBody>
      </p:sp>
      <p:sp>
        <p:nvSpPr>
          <p:cNvPr id="172035" name="Rectangle 3"/>
          <p:cNvSpPr>
            <a:spLocks noGrp="1" noChangeArrowheads="1"/>
          </p:cNvSpPr>
          <p:nvPr>
            <p:ph type="title"/>
          </p:nvPr>
        </p:nvSpPr>
        <p:spPr/>
        <p:txBody>
          <a:bodyPr/>
          <a:lstStyle/>
          <a:p>
            <a:r>
              <a:rPr lang="de-DE" sz="2400" dirty="0"/>
              <a:t>Vorgänger des „Wiener Kreises“ der Tiefe </a:t>
            </a:r>
            <a:r>
              <a:rPr lang="de-DE" sz="2400" dirty="0" err="1"/>
              <a:t>n</a:t>
            </a:r>
            <a:endParaRPr lang="de-DE" sz="2400" dirty="0"/>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15</a:t>
            </a:fld>
            <a:endParaRPr lang="en-US" altLang="x-none"/>
          </a:p>
        </p:txBody>
      </p:sp>
    </p:spTree>
    <p:extLst>
      <p:ext uri="{BB962C8B-B14F-4D97-AF65-F5344CB8AC3E}">
        <p14:creationId xmlns:p14="http://schemas.microsoft.com/office/powerpoint/2010/main" val="187682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657350" y="57150"/>
            <a:ext cx="5829300" cy="857250"/>
          </a:xfrm>
        </p:spPr>
        <p:txBody>
          <a:bodyPr/>
          <a:lstStyle/>
          <a:p>
            <a:r>
              <a:rPr lang="de-DE" dirty="0"/>
              <a:t>Transitive Hülle</a:t>
            </a:r>
          </a:p>
        </p:txBody>
      </p:sp>
      <p:sp>
        <p:nvSpPr>
          <p:cNvPr id="174083" name="Text Box 3"/>
          <p:cNvSpPr txBox="1">
            <a:spLocks noChangeArrowheads="1"/>
          </p:cNvSpPr>
          <p:nvPr/>
        </p:nvSpPr>
        <p:spPr bwMode="auto">
          <a:xfrm>
            <a:off x="1485900" y="1314450"/>
            <a:ext cx="6229350" cy="2446824"/>
          </a:xfrm>
          <a:prstGeom prst="rect">
            <a:avLst/>
          </a:prstGeom>
          <a:noFill/>
          <a:ln w="9525">
            <a:noFill/>
            <a:miter lim="800000"/>
            <a:headEnd/>
            <a:tailEnd/>
          </a:ln>
          <a:effectLst/>
        </p:spPr>
        <p:txBody>
          <a:bodyPr>
            <a:spAutoFit/>
          </a:bodyPr>
          <a:lstStyle/>
          <a:p>
            <a:pPr algn="l" eaLnBrk="1" hangingPunct="1">
              <a:spcBef>
                <a:spcPct val="50000"/>
              </a:spcBef>
            </a:pPr>
            <a:r>
              <a:rPr lang="de-DE" i="1" dirty="0" err="1">
                <a:latin typeface="Times New Roman" pitchFamily="18" charset="0"/>
              </a:rPr>
              <a:t>trans</a:t>
            </a:r>
            <a:r>
              <a:rPr lang="de-DE" i="1" baseline="-25000" dirty="0" err="1">
                <a:latin typeface="Times New Roman" pitchFamily="18" charset="0"/>
              </a:rPr>
              <a:t>A,B</a:t>
            </a:r>
            <a:r>
              <a:rPr lang="de-DE" i="1" dirty="0">
                <a:latin typeface="Times New Roman" pitchFamily="18" charset="0"/>
              </a:rPr>
              <a:t>(R)=</a:t>
            </a:r>
            <a:r>
              <a:rPr lang="de-DE" dirty="0">
                <a:latin typeface="Times New Roman" pitchFamily="18" charset="0"/>
              </a:rPr>
              <a:t> {(</a:t>
            </a:r>
            <a:r>
              <a:rPr lang="de-DE" i="1" dirty="0" err="1">
                <a:latin typeface="Times New Roman" pitchFamily="18" charset="0"/>
              </a:rPr>
              <a:t>a,b</a:t>
            </a:r>
            <a:r>
              <a:rPr lang="de-DE" dirty="0">
                <a:latin typeface="Times New Roman" pitchFamily="18" charset="0"/>
              </a:rPr>
              <a:t>) </a:t>
            </a:r>
            <a:r>
              <a:rPr lang="de-DE" dirty="0">
                <a:latin typeface="Times New Roman" pitchFamily="18" charset="0"/>
                <a:sym typeface="Symbol" pitchFamily="18" charset="2"/>
              </a:rPr>
              <a:t> </a:t>
            </a:r>
            <a:r>
              <a:rPr lang="de-DE" i="1" dirty="0" err="1">
                <a:latin typeface="Times New Roman" pitchFamily="18" charset="0"/>
                <a:sym typeface="Symbol" pitchFamily="18" charset="2"/>
              </a:rPr>
              <a:t>k</a:t>
            </a:r>
            <a:r>
              <a:rPr lang="de-DE" dirty="0">
                <a:latin typeface="Times New Roman" pitchFamily="18" charset="0"/>
                <a:sym typeface="Symbol" pitchFamily="18" charset="2"/>
              </a:rPr>
              <a:t> </a:t>
            </a:r>
            <a:r>
              <a:rPr lang="de-DE" dirty="0">
                <a:latin typeface="Times New Roman" pitchFamily="18" charset="0"/>
                <a:cs typeface="Times New Roman" pitchFamily="18" charset="0"/>
                <a:sym typeface="Symbol" pitchFamily="18" charset="2"/>
              </a:rPr>
              <a:t> N (</a:t>
            </a:r>
            <a:r>
              <a:rPr lang="de-DE" dirty="0">
                <a:latin typeface="Times New Roman" pitchFamily="18" charset="0"/>
                <a:sym typeface="Symbol" pitchFamily="18" charset="2"/>
              </a:rPr>
              <a:t></a:t>
            </a:r>
            <a:r>
              <a:rPr lang="de-DE" i="1" dirty="0">
                <a:latin typeface="Times New Roman" pitchFamily="18" charset="0"/>
                <a:sym typeface="Symbol" pitchFamily="18" charset="2"/>
              </a:rPr>
              <a:t>1, ..., </a:t>
            </a:r>
            <a:r>
              <a:rPr lang="de-DE" i="1" dirty="0" err="1">
                <a:latin typeface="Times New Roman" pitchFamily="18" charset="0"/>
                <a:sym typeface="Symbol" pitchFamily="18" charset="2"/>
              </a:rPr>
              <a:t>k</a:t>
            </a:r>
            <a:r>
              <a:rPr lang="de-DE" i="1" dirty="0">
                <a:latin typeface="Times New Roman" pitchFamily="18" charset="0"/>
                <a:sym typeface="Symbol" pitchFamily="18" charset="2"/>
              </a:rPr>
              <a:t> </a:t>
            </a:r>
            <a:r>
              <a:rPr lang="de-DE" dirty="0">
                <a:latin typeface="Times New Roman" pitchFamily="18" charset="0"/>
                <a:cs typeface="Times New Roman" pitchFamily="18" charset="0"/>
                <a:sym typeface="Symbol" pitchFamily="18" charset="2"/>
              </a:rPr>
              <a:t> R (</a:t>
            </a:r>
          </a:p>
          <a:p>
            <a:pPr algn="l" eaLnBrk="1" hangingPunct="1">
              <a:spcBef>
                <a:spcPct val="50000"/>
              </a:spcBef>
            </a:pPr>
            <a:r>
              <a:rPr lang="de-DE" dirty="0">
                <a:latin typeface="Times New Roman" pitchFamily="18" charset="0"/>
                <a:cs typeface="Times New Roman" pitchFamily="18" charset="0"/>
                <a:sym typeface="Symbol" pitchFamily="18" charset="2"/>
              </a:rPr>
              <a:t>			 </a:t>
            </a:r>
            <a:r>
              <a:rPr lang="de-DE" i="1" dirty="0">
                <a:latin typeface="Times New Roman" pitchFamily="18" charset="0"/>
                <a:sym typeface="Symbol" pitchFamily="18" charset="2"/>
              </a:rPr>
              <a:t>1.A= 2.B </a:t>
            </a:r>
            <a:r>
              <a:rPr lang="de-DE" dirty="0">
                <a:latin typeface="Tahoma" pitchFamily="34" charset="0"/>
                <a:cs typeface="Times New Roman" pitchFamily="18" charset="0"/>
                <a:sym typeface="Symbol" pitchFamily="18" charset="2"/>
              </a:rPr>
              <a:t></a:t>
            </a:r>
          </a:p>
          <a:p>
            <a:pPr algn="l" eaLnBrk="1" hangingPunct="1">
              <a:spcBef>
                <a:spcPct val="50000"/>
              </a:spcBef>
            </a:pPr>
            <a:r>
              <a:rPr lang="de-DE" dirty="0">
                <a:latin typeface="Tahoma" pitchFamily="34" charset="0"/>
                <a:cs typeface="Times New Roman" pitchFamily="18" charset="0"/>
                <a:sym typeface="Symbol" pitchFamily="18" charset="2"/>
              </a:rPr>
              <a:t>			 </a:t>
            </a:r>
            <a:r>
              <a:rPr lang="de-DE" dirty="0">
                <a:latin typeface="Tahoma" pitchFamily="34" charset="0"/>
                <a:sym typeface="MT Extra" pitchFamily="18" charset="2"/>
              </a:rPr>
              <a:t></a:t>
            </a:r>
          </a:p>
          <a:p>
            <a:pPr algn="l" eaLnBrk="1" hangingPunct="1">
              <a:spcBef>
                <a:spcPct val="50000"/>
              </a:spcBef>
            </a:pPr>
            <a:r>
              <a:rPr lang="de-DE" dirty="0">
                <a:latin typeface="Tahoma" pitchFamily="34" charset="0"/>
                <a:sym typeface="MT Extra" pitchFamily="18" charset="2"/>
              </a:rPr>
              <a:t>			 </a:t>
            </a:r>
            <a:r>
              <a:rPr lang="de-DE" i="1" dirty="0">
                <a:latin typeface="Times New Roman" pitchFamily="18" charset="0"/>
                <a:sym typeface="Symbol" pitchFamily="18" charset="2"/>
              </a:rPr>
              <a:t>k-1.A= </a:t>
            </a:r>
            <a:r>
              <a:rPr lang="de-DE" i="1" dirty="0" err="1">
                <a:latin typeface="Times New Roman" pitchFamily="18" charset="0"/>
                <a:sym typeface="Symbol" pitchFamily="18" charset="2"/>
              </a:rPr>
              <a:t>k.B</a:t>
            </a:r>
            <a:r>
              <a:rPr lang="de-DE" i="1" dirty="0">
                <a:latin typeface="Times New Roman" pitchFamily="18" charset="0"/>
                <a:sym typeface="Symbol" pitchFamily="18" charset="2"/>
              </a:rPr>
              <a:t> </a:t>
            </a:r>
            <a:r>
              <a:rPr lang="de-DE" dirty="0">
                <a:latin typeface="Tahoma" pitchFamily="34" charset="0"/>
                <a:cs typeface="Times New Roman" pitchFamily="18" charset="0"/>
                <a:sym typeface="Symbol" pitchFamily="18" charset="2"/>
              </a:rPr>
              <a:t></a:t>
            </a:r>
          </a:p>
          <a:p>
            <a:pPr algn="l" eaLnBrk="1" hangingPunct="1">
              <a:spcBef>
                <a:spcPct val="50000"/>
              </a:spcBef>
            </a:pPr>
            <a:r>
              <a:rPr lang="de-DE" dirty="0">
                <a:latin typeface="Times New Roman" pitchFamily="18" charset="0"/>
              </a:rPr>
              <a:t>			</a:t>
            </a:r>
            <a:r>
              <a:rPr lang="de-DE" i="1" dirty="0">
                <a:latin typeface="Times New Roman" pitchFamily="18" charset="0"/>
                <a:sym typeface="Symbol" pitchFamily="18" charset="2"/>
              </a:rPr>
              <a:t>1.A= a </a:t>
            </a:r>
            <a:r>
              <a:rPr lang="de-DE" dirty="0">
                <a:latin typeface="Tahoma" pitchFamily="34" charset="0"/>
                <a:cs typeface="Times New Roman" pitchFamily="18" charset="0"/>
                <a:sym typeface="Symbol" pitchFamily="18" charset="2"/>
              </a:rPr>
              <a:t></a:t>
            </a:r>
          </a:p>
          <a:p>
            <a:pPr algn="l" eaLnBrk="1" hangingPunct="1">
              <a:spcBef>
                <a:spcPct val="50000"/>
              </a:spcBef>
            </a:pPr>
            <a:r>
              <a:rPr lang="de-DE" dirty="0">
                <a:latin typeface="Tahoma" pitchFamily="34" charset="0"/>
                <a:cs typeface="Times New Roman" pitchFamily="18" charset="0"/>
                <a:sym typeface="Symbol" pitchFamily="18" charset="2"/>
              </a:rPr>
              <a:t>			</a:t>
            </a:r>
            <a:r>
              <a:rPr lang="de-DE" i="1" dirty="0">
                <a:latin typeface="Times New Roman" pitchFamily="18" charset="0"/>
                <a:sym typeface="Symbol" pitchFamily="18" charset="2"/>
              </a:rPr>
              <a:t></a:t>
            </a:r>
            <a:r>
              <a:rPr lang="de-DE" i="1" dirty="0" err="1">
                <a:latin typeface="Times New Roman" pitchFamily="18" charset="0"/>
                <a:sym typeface="Symbol" pitchFamily="18" charset="2"/>
              </a:rPr>
              <a:t>k.B</a:t>
            </a:r>
            <a:r>
              <a:rPr lang="de-DE" i="1" dirty="0">
                <a:latin typeface="Times New Roman" pitchFamily="18" charset="0"/>
                <a:sym typeface="Symbol" pitchFamily="18" charset="2"/>
              </a:rPr>
              <a:t>= b))</a:t>
            </a:r>
            <a:r>
              <a:rPr lang="de-DE" dirty="0">
                <a:latin typeface="Times New Roman" pitchFamily="18" charset="0"/>
              </a:rPr>
              <a:t>}</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16</a:t>
            </a:fld>
            <a:endParaRPr lang="en-US" altLang="x-none"/>
          </a:p>
        </p:txBody>
      </p:sp>
    </p:spTree>
    <p:extLst>
      <p:ext uri="{BB962C8B-B14F-4D97-AF65-F5344CB8AC3E}">
        <p14:creationId xmlns:p14="http://schemas.microsoft.com/office/powerpoint/2010/main" val="211686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de-DE" sz="2400" dirty="0"/>
              <a:t>Rekursion in SQL99-Standard:  gleiche Anfrage</a:t>
            </a:r>
          </a:p>
        </p:txBody>
      </p:sp>
      <p:sp>
        <p:nvSpPr>
          <p:cNvPr id="178179" name="Text Box 3"/>
          <p:cNvSpPr txBox="1">
            <a:spLocks noChangeArrowheads="1"/>
          </p:cNvSpPr>
          <p:nvPr/>
        </p:nvSpPr>
        <p:spPr bwMode="auto">
          <a:xfrm>
            <a:off x="1314450" y="857250"/>
            <a:ext cx="6686550" cy="4136517"/>
          </a:xfrm>
          <a:prstGeom prst="rect">
            <a:avLst/>
          </a:prstGeom>
          <a:noFill/>
          <a:ln w="9525">
            <a:noFill/>
            <a:miter lim="800000"/>
            <a:headEnd/>
            <a:tailEnd/>
          </a:ln>
          <a:effectLst/>
        </p:spPr>
        <p:txBody>
          <a:bodyPr>
            <a:spAutoFit/>
          </a:bodyPr>
          <a:lstStyle/>
          <a:p>
            <a:pPr defTabSz="171450">
              <a:lnSpc>
                <a:spcPct val="80000"/>
              </a:lnSpc>
              <a:spcBef>
                <a:spcPct val="50000"/>
              </a:spcBef>
            </a:pPr>
            <a:r>
              <a:rPr lang="de-DE" b="1" dirty="0" err="1">
                <a:solidFill>
                  <a:srgbClr val="CC0099"/>
                </a:solidFill>
                <a:latin typeface="Tahoma" pitchFamily="34" charset="0"/>
              </a:rPr>
              <a:t>with</a:t>
            </a:r>
            <a:r>
              <a:rPr lang="de-DE" dirty="0">
                <a:solidFill>
                  <a:srgbClr val="CC0099"/>
                </a:solidFill>
                <a:latin typeface="Tahoma" pitchFamily="34" charset="0"/>
              </a:rPr>
              <a:t> </a:t>
            </a:r>
            <a:r>
              <a:rPr lang="de-DE" b="1" dirty="0" err="1">
                <a:solidFill>
                  <a:srgbClr val="CC0099"/>
                </a:solidFill>
                <a:latin typeface="Tahoma" pitchFamily="34" charset="0"/>
              </a:rPr>
              <a:t>recursive</a:t>
            </a:r>
            <a:r>
              <a:rPr lang="de-DE" dirty="0">
                <a:solidFill>
                  <a:srgbClr val="CC0099"/>
                </a:solidFill>
                <a:latin typeface="Tahoma" pitchFamily="34" charset="0"/>
              </a:rPr>
              <a:t> </a:t>
            </a:r>
            <a:r>
              <a:rPr lang="de-DE" dirty="0" err="1">
                <a:solidFill>
                  <a:srgbClr val="CC0099"/>
                </a:solidFill>
                <a:latin typeface="Tahoma" pitchFamily="34" charset="0"/>
              </a:rPr>
              <a:t>TransVorl</a:t>
            </a:r>
            <a:r>
              <a:rPr lang="de-DE" dirty="0">
                <a:solidFill>
                  <a:srgbClr val="CC0099"/>
                </a:solidFill>
                <a:latin typeface="Tahoma" pitchFamily="34" charset="0"/>
              </a:rPr>
              <a:t> (</a:t>
            </a:r>
            <a:r>
              <a:rPr lang="de-DE" dirty="0" err="1">
                <a:solidFill>
                  <a:srgbClr val="CC0099"/>
                </a:solidFill>
                <a:latin typeface="Tahoma" pitchFamily="34" charset="0"/>
              </a:rPr>
              <a:t>Vorg</a:t>
            </a:r>
            <a:r>
              <a:rPr lang="de-DE" dirty="0">
                <a:solidFill>
                  <a:srgbClr val="CC0099"/>
                </a:solidFill>
                <a:latin typeface="Tahoma" pitchFamily="34" charset="0"/>
              </a:rPr>
              <a:t>, </a:t>
            </a:r>
            <a:r>
              <a:rPr lang="de-DE" dirty="0" err="1">
                <a:solidFill>
                  <a:srgbClr val="CC0099"/>
                </a:solidFill>
                <a:latin typeface="Tahoma" pitchFamily="34" charset="0"/>
              </a:rPr>
              <a:t>Nachf</a:t>
            </a:r>
            <a:r>
              <a:rPr lang="de-DE" dirty="0">
                <a:solidFill>
                  <a:srgbClr val="CC0099"/>
                </a:solidFill>
                <a:latin typeface="Tahoma" pitchFamily="34" charset="0"/>
              </a:rPr>
              <a:t>)</a:t>
            </a:r>
          </a:p>
          <a:p>
            <a:pPr defTabSz="171450">
              <a:lnSpc>
                <a:spcPct val="80000"/>
              </a:lnSpc>
              <a:spcBef>
                <a:spcPct val="50000"/>
              </a:spcBef>
            </a:pPr>
            <a:r>
              <a:rPr lang="de-DE" b="1" dirty="0" err="1">
                <a:solidFill>
                  <a:srgbClr val="CC0099"/>
                </a:solidFill>
                <a:latin typeface="Tahoma" pitchFamily="34" charset="0"/>
              </a:rPr>
              <a:t>as</a:t>
            </a:r>
            <a:r>
              <a:rPr lang="de-DE" dirty="0">
                <a:solidFill>
                  <a:srgbClr val="CC0099"/>
                </a:solidFill>
                <a:latin typeface="Tahoma" pitchFamily="34" charset="0"/>
              </a:rPr>
              <a:t> (</a:t>
            </a:r>
            <a:r>
              <a:rPr lang="de-DE" b="1" dirty="0" err="1">
                <a:solidFill>
                  <a:srgbClr val="CC0099"/>
                </a:solidFill>
                <a:latin typeface="Tahoma" pitchFamily="34" charset="0"/>
              </a:rPr>
              <a:t>select</a:t>
            </a:r>
            <a:r>
              <a:rPr lang="de-DE" dirty="0">
                <a:solidFill>
                  <a:srgbClr val="CC0099"/>
                </a:solidFill>
                <a:latin typeface="Tahoma" pitchFamily="34" charset="0"/>
              </a:rPr>
              <a:t> Vorgänger, Nachfolger </a:t>
            </a:r>
            <a:r>
              <a:rPr lang="de-DE" b="1" dirty="0" err="1">
                <a:solidFill>
                  <a:srgbClr val="CC0099"/>
                </a:solidFill>
                <a:latin typeface="Tahoma" pitchFamily="34" charset="0"/>
              </a:rPr>
              <a:t>from</a:t>
            </a:r>
            <a:r>
              <a:rPr lang="de-DE" dirty="0">
                <a:solidFill>
                  <a:srgbClr val="CC0099"/>
                </a:solidFill>
                <a:latin typeface="Tahoma" pitchFamily="34" charset="0"/>
              </a:rPr>
              <a:t> voraussetzen</a:t>
            </a:r>
          </a:p>
          <a:p>
            <a:pPr defTabSz="171450">
              <a:lnSpc>
                <a:spcPct val="80000"/>
              </a:lnSpc>
              <a:spcBef>
                <a:spcPct val="50000"/>
              </a:spcBef>
            </a:pPr>
            <a:r>
              <a:rPr lang="de-DE" dirty="0">
                <a:solidFill>
                  <a:srgbClr val="CC0099"/>
                </a:solidFill>
                <a:latin typeface="Tahoma" pitchFamily="34" charset="0"/>
              </a:rPr>
              <a:t>	       </a:t>
            </a:r>
            <a:r>
              <a:rPr lang="de-DE" b="1" dirty="0" err="1">
                <a:solidFill>
                  <a:srgbClr val="CC0099"/>
                </a:solidFill>
                <a:latin typeface="Tahoma" pitchFamily="34" charset="0"/>
              </a:rPr>
              <a:t>union</a:t>
            </a:r>
            <a:r>
              <a:rPr lang="de-DE" b="1" dirty="0">
                <a:solidFill>
                  <a:srgbClr val="CC0099"/>
                </a:solidFill>
                <a:latin typeface="Tahoma" pitchFamily="34" charset="0"/>
              </a:rPr>
              <a:t> all</a:t>
            </a:r>
          </a:p>
          <a:p>
            <a:pPr defTabSz="171450">
              <a:lnSpc>
                <a:spcPct val="80000"/>
              </a:lnSpc>
              <a:spcBef>
                <a:spcPct val="50000"/>
              </a:spcBef>
            </a:pPr>
            <a:r>
              <a:rPr lang="de-DE" dirty="0">
                <a:solidFill>
                  <a:srgbClr val="CC0099"/>
                </a:solidFill>
                <a:latin typeface="Tahoma" pitchFamily="34" charset="0"/>
              </a:rPr>
              <a:t>	    </a:t>
            </a:r>
            <a:r>
              <a:rPr lang="de-DE" b="1" dirty="0" err="1">
                <a:solidFill>
                  <a:srgbClr val="CC0099"/>
                </a:solidFill>
                <a:latin typeface="Tahoma" pitchFamily="34" charset="0"/>
              </a:rPr>
              <a:t>select</a:t>
            </a:r>
            <a:r>
              <a:rPr lang="de-DE" dirty="0">
                <a:solidFill>
                  <a:srgbClr val="CC0099"/>
                </a:solidFill>
                <a:latin typeface="Tahoma" pitchFamily="34" charset="0"/>
              </a:rPr>
              <a:t> </a:t>
            </a:r>
            <a:r>
              <a:rPr lang="de-DE" dirty="0" err="1">
                <a:solidFill>
                  <a:srgbClr val="CC0099"/>
                </a:solidFill>
                <a:latin typeface="Tahoma" pitchFamily="34" charset="0"/>
              </a:rPr>
              <a:t>t.Vorg</a:t>
            </a:r>
            <a:r>
              <a:rPr lang="de-DE" dirty="0">
                <a:solidFill>
                  <a:srgbClr val="CC0099"/>
                </a:solidFill>
                <a:latin typeface="Tahoma" pitchFamily="34" charset="0"/>
              </a:rPr>
              <a:t>, </a:t>
            </a:r>
            <a:r>
              <a:rPr lang="de-DE" dirty="0" err="1">
                <a:solidFill>
                  <a:srgbClr val="CC0099"/>
                </a:solidFill>
                <a:latin typeface="Tahoma" pitchFamily="34" charset="0"/>
              </a:rPr>
              <a:t>v.Nachfolger</a:t>
            </a:r>
            <a:endParaRPr lang="de-DE" dirty="0">
              <a:solidFill>
                <a:srgbClr val="CC0099"/>
              </a:solidFill>
              <a:latin typeface="Tahoma" pitchFamily="34" charset="0"/>
            </a:endParaRPr>
          </a:p>
          <a:p>
            <a:pPr defTabSz="171450">
              <a:lnSpc>
                <a:spcPct val="80000"/>
              </a:lnSpc>
              <a:spcBef>
                <a:spcPct val="50000"/>
              </a:spcBef>
            </a:pPr>
            <a:r>
              <a:rPr lang="de-DE" dirty="0">
                <a:solidFill>
                  <a:srgbClr val="CC0099"/>
                </a:solidFill>
                <a:latin typeface="Tahoma" pitchFamily="34" charset="0"/>
              </a:rPr>
              <a:t>	    </a:t>
            </a:r>
            <a:r>
              <a:rPr lang="de-DE" b="1" dirty="0" err="1">
                <a:solidFill>
                  <a:srgbClr val="CC0099"/>
                </a:solidFill>
                <a:latin typeface="Tahoma" pitchFamily="34" charset="0"/>
              </a:rPr>
              <a:t>from</a:t>
            </a:r>
            <a:r>
              <a:rPr lang="de-DE" dirty="0">
                <a:solidFill>
                  <a:srgbClr val="CC0099"/>
                </a:solidFill>
                <a:latin typeface="Tahoma" pitchFamily="34" charset="0"/>
              </a:rPr>
              <a:t> </a:t>
            </a:r>
            <a:r>
              <a:rPr lang="de-DE" dirty="0" err="1">
                <a:solidFill>
                  <a:srgbClr val="CC0099"/>
                </a:solidFill>
                <a:latin typeface="Tahoma" pitchFamily="34" charset="0"/>
              </a:rPr>
              <a:t>TransVorl</a:t>
            </a:r>
            <a:r>
              <a:rPr lang="de-DE" dirty="0">
                <a:solidFill>
                  <a:srgbClr val="CC0099"/>
                </a:solidFill>
                <a:latin typeface="Tahoma" pitchFamily="34" charset="0"/>
              </a:rPr>
              <a:t> t, voraussetzen v</a:t>
            </a:r>
          </a:p>
          <a:p>
            <a:pPr defTabSz="171450">
              <a:lnSpc>
                <a:spcPct val="80000"/>
              </a:lnSpc>
              <a:spcBef>
                <a:spcPct val="50000"/>
              </a:spcBef>
            </a:pPr>
            <a:r>
              <a:rPr lang="de-DE" dirty="0">
                <a:solidFill>
                  <a:srgbClr val="CC0099"/>
                </a:solidFill>
                <a:latin typeface="Tahoma" pitchFamily="34" charset="0"/>
              </a:rPr>
              <a:t>	    </a:t>
            </a:r>
            <a:r>
              <a:rPr lang="de-DE" b="1" dirty="0" err="1">
                <a:solidFill>
                  <a:srgbClr val="CC0099"/>
                </a:solidFill>
                <a:latin typeface="Tahoma" pitchFamily="34" charset="0"/>
              </a:rPr>
              <a:t>where</a:t>
            </a:r>
            <a:r>
              <a:rPr lang="de-DE" dirty="0">
                <a:solidFill>
                  <a:srgbClr val="CC0099"/>
                </a:solidFill>
                <a:latin typeface="Tahoma" pitchFamily="34" charset="0"/>
              </a:rPr>
              <a:t> </a:t>
            </a:r>
            <a:r>
              <a:rPr lang="de-DE" dirty="0" err="1">
                <a:solidFill>
                  <a:srgbClr val="CC0099"/>
                </a:solidFill>
                <a:latin typeface="Tahoma" pitchFamily="34" charset="0"/>
              </a:rPr>
              <a:t>t.Nachf</a:t>
            </a:r>
            <a:r>
              <a:rPr lang="de-DE" dirty="0">
                <a:solidFill>
                  <a:srgbClr val="CC0099"/>
                </a:solidFill>
                <a:latin typeface="Tahoma" pitchFamily="34" charset="0"/>
              </a:rPr>
              <a:t>= </a:t>
            </a:r>
            <a:r>
              <a:rPr lang="de-DE" dirty="0" err="1">
                <a:solidFill>
                  <a:srgbClr val="CC0099"/>
                </a:solidFill>
                <a:latin typeface="Tahoma" pitchFamily="34" charset="0"/>
              </a:rPr>
              <a:t>v.Vorgänger</a:t>
            </a:r>
            <a:r>
              <a:rPr lang="de-DE" dirty="0">
                <a:solidFill>
                  <a:srgbClr val="CC0099"/>
                </a:solidFill>
                <a:latin typeface="Tahoma" pitchFamily="34" charset="0"/>
              </a:rPr>
              <a:t>)</a:t>
            </a:r>
          </a:p>
          <a:p>
            <a:pPr defTabSz="171450">
              <a:lnSpc>
                <a:spcPct val="80000"/>
              </a:lnSpc>
              <a:spcBef>
                <a:spcPct val="50000"/>
              </a:spcBef>
            </a:pPr>
            <a:endParaRPr lang="de-DE" dirty="0">
              <a:solidFill>
                <a:srgbClr val="CC0099"/>
              </a:solidFill>
              <a:latin typeface="Tahoma" pitchFamily="34" charset="0"/>
            </a:endParaRPr>
          </a:p>
          <a:p>
            <a:pPr defTabSz="171450">
              <a:spcBef>
                <a:spcPct val="50000"/>
              </a:spcBef>
            </a:pPr>
            <a:r>
              <a:rPr lang="de-DE" b="1" dirty="0" err="1">
                <a:latin typeface="Tahoma" pitchFamily="34" charset="0"/>
              </a:rPr>
              <a:t>select</a:t>
            </a:r>
            <a:r>
              <a:rPr lang="de-DE" b="1" dirty="0">
                <a:latin typeface="Tahoma" pitchFamily="34" charset="0"/>
              </a:rPr>
              <a:t> </a:t>
            </a:r>
            <a:r>
              <a:rPr lang="de-DE" dirty="0">
                <a:latin typeface="Tahoma" pitchFamily="34" charset="0"/>
              </a:rPr>
              <a:t>Titel </a:t>
            </a:r>
            <a:r>
              <a:rPr lang="de-DE" b="1" dirty="0" err="1">
                <a:latin typeface="Tahoma" pitchFamily="34" charset="0"/>
              </a:rPr>
              <a:t>from</a:t>
            </a:r>
            <a:r>
              <a:rPr lang="de-DE" dirty="0">
                <a:latin typeface="Tahoma" pitchFamily="34" charset="0"/>
              </a:rPr>
              <a:t> Vorlesungen</a:t>
            </a:r>
            <a:r>
              <a:rPr lang="de-DE" b="1" dirty="0">
                <a:latin typeface="Tahoma" pitchFamily="34" charset="0"/>
              </a:rPr>
              <a:t> </a:t>
            </a:r>
            <a:r>
              <a:rPr lang="de-DE" b="1" dirty="0" err="1">
                <a:latin typeface="Tahoma" pitchFamily="34" charset="0"/>
              </a:rPr>
              <a:t>where</a:t>
            </a:r>
            <a:r>
              <a:rPr lang="de-DE" dirty="0">
                <a:latin typeface="Tahoma" pitchFamily="34" charset="0"/>
              </a:rPr>
              <a:t> </a:t>
            </a:r>
            <a:r>
              <a:rPr lang="de-DE" dirty="0" err="1">
                <a:latin typeface="Tahoma" pitchFamily="34" charset="0"/>
              </a:rPr>
              <a:t>VorlNr</a:t>
            </a:r>
            <a:r>
              <a:rPr lang="de-DE" dirty="0">
                <a:latin typeface="Tahoma" pitchFamily="34" charset="0"/>
              </a:rPr>
              <a:t> </a:t>
            </a:r>
            <a:r>
              <a:rPr lang="de-DE" b="1" dirty="0">
                <a:latin typeface="Tahoma" pitchFamily="34" charset="0"/>
              </a:rPr>
              <a:t>in</a:t>
            </a:r>
          </a:p>
          <a:p>
            <a:pPr defTabSz="171450">
              <a:spcBef>
                <a:spcPct val="50000"/>
              </a:spcBef>
            </a:pPr>
            <a:r>
              <a:rPr lang="de-DE" dirty="0">
                <a:latin typeface="Tahoma" pitchFamily="34" charset="0"/>
              </a:rPr>
              <a:t>	   (</a:t>
            </a:r>
            <a:r>
              <a:rPr lang="de-DE" b="1" dirty="0" err="1">
                <a:latin typeface="Tahoma" pitchFamily="34" charset="0"/>
              </a:rPr>
              <a:t>select</a:t>
            </a:r>
            <a:r>
              <a:rPr lang="de-DE" dirty="0">
                <a:latin typeface="Tahoma" pitchFamily="34" charset="0"/>
              </a:rPr>
              <a:t> </a:t>
            </a:r>
            <a:r>
              <a:rPr lang="de-DE" dirty="0" err="1">
                <a:latin typeface="Tahoma" pitchFamily="34" charset="0"/>
              </a:rPr>
              <a:t>Vorg</a:t>
            </a:r>
            <a:r>
              <a:rPr lang="de-DE" dirty="0">
                <a:latin typeface="Tahoma" pitchFamily="34" charset="0"/>
              </a:rPr>
              <a:t> </a:t>
            </a:r>
            <a:r>
              <a:rPr lang="de-DE" b="1" dirty="0" err="1">
                <a:latin typeface="Tahoma" pitchFamily="34" charset="0"/>
              </a:rPr>
              <a:t>from</a:t>
            </a:r>
            <a:r>
              <a:rPr lang="de-DE" dirty="0">
                <a:latin typeface="Tahoma" pitchFamily="34" charset="0"/>
              </a:rPr>
              <a:t> </a:t>
            </a:r>
            <a:r>
              <a:rPr lang="de-DE" dirty="0" err="1">
                <a:solidFill>
                  <a:srgbClr val="CC0099"/>
                </a:solidFill>
                <a:latin typeface="Tahoma" pitchFamily="34" charset="0"/>
              </a:rPr>
              <a:t>TransVorl</a:t>
            </a:r>
            <a:r>
              <a:rPr lang="de-DE" dirty="0">
                <a:latin typeface="Tahoma" pitchFamily="34" charset="0"/>
              </a:rPr>
              <a:t> </a:t>
            </a:r>
            <a:r>
              <a:rPr lang="de-DE" b="1" dirty="0" err="1">
                <a:latin typeface="Tahoma" pitchFamily="34" charset="0"/>
              </a:rPr>
              <a:t>where</a:t>
            </a:r>
            <a:r>
              <a:rPr lang="de-DE" dirty="0">
                <a:latin typeface="Tahoma" pitchFamily="34" charset="0"/>
              </a:rPr>
              <a:t> </a:t>
            </a:r>
            <a:r>
              <a:rPr lang="de-DE" dirty="0" err="1">
                <a:latin typeface="Tahoma" pitchFamily="34" charset="0"/>
              </a:rPr>
              <a:t>Nachf</a:t>
            </a:r>
            <a:r>
              <a:rPr lang="de-DE" dirty="0">
                <a:latin typeface="Tahoma" pitchFamily="34" charset="0"/>
              </a:rPr>
              <a:t> </a:t>
            </a:r>
            <a:r>
              <a:rPr lang="de-DE" b="1" dirty="0">
                <a:latin typeface="Tahoma" pitchFamily="34" charset="0"/>
              </a:rPr>
              <a:t>in</a:t>
            </a:r>
          </a:p>
          <a:p>
            <a:pPr defTabSz="171450">
              <a:spcBef>
                <a:spcPct val="50000"/>
              </a:spcBef>
            </a:pPr>
            <a:r>
              <a:rPr lang="de-DE" dirty="0">
                <a:latin typeface="Tahoma" pitchFamily="34" charset="0"/>
              </a:rPr>
              <a:t>		       (</a:t>
            </a:r>
            <a:r>
              <a:rPr lang="de-DE" b="1" dirty="0" err="1">
                <a:latin typeface="Tahoma" pitchFamily="34" charset="0"/>
              </a:rPr>
              <a:t>select</a:t>
            </a:r>
            <a:r>
              <a:rPr lang="de-DE" dirty="0">
                <a:latin typeface="Tahoma" pitchFamily="34" charset="0"/>
              </a:rPr>
              <a:t> </a:t>
            </a:r>
            <a:r>
              <a:rPr lang="de-DE" dirty="0" err="1">
                <a:latin typeface="Tahoma" pitchFamily="34" charset="0"/>
              </a:rPr>
              <a:t>VorlNr</a:t>
            </a:r>
            <a:r>
              <a:rPr lang="de-DE" dirty="0">
                <a:latin typeface="Tahoma" pitchFamily="34" charset="0"/>
              </a:rPr>
              <a:t> </a:t>
            </a:r>
            <a:r>
              <a:rPr lang="de-DE" b="1" dirty="0" err="1">
                <a:latin typeface="Tahoma" pitchFamily="34" charset="0"/>
              </a:rPr>
              <a:t>from</a:t>
            </a:r>
            <a:r>
              <a:rPr lang="de-DE" dirty="0">
                <a:latin typeface="Tahoma" pitchFamily="34" charset="0"/>
              </a:rPr>
              <a:t> Vorlesungen </a:t>
            </a:r>
          </a:p>
          <a:p>
            <a:pPr defTabSz="171450">
              <a:spcBef>
                <a:spcPct val="50000"/>
              </a:spcBef>
            </a:pPr>
            <a:r>
              <a:rPr lang="de-DE" dirty="0">
                <a:latin typeface="Tahoma" pitchFamily="34" charset="0"/>
              </a:rPr>
              <a:t>             </a:t>
            </a:r>
            <a:r>
              <a:rPr lang="de-DE" b="1" dirty="0" err="1">
                <a:latin typeface="Tahoma" pitchFamily="34" charset="0"/>
              </a:rPr>
              <a:t>where</a:t>
            </a:r>
            <a:r>
              <a:rPr lang="de-DE" dirty="0">
                <a:latin typeface="Tahoma" pitchFamily="34" charset="0"/>
              </a:rPr>
              <a:t> Titel= `Der Wiener Kreis´) )</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17</a:t>
            </a:fld>
            <a:endParaRPr lang="en-US" altLang="x-none"/>
          </a:p>
        </p:txBody>
      </p:sp>
    </p:spTree>
    <p:extLst>
      <p:ext uri="{BB962C8B-B14F-4D97-AF65-F5344CB8AC3E}">
        <p14:creationId xmlns:p14="http://schemas.microsoft.com/office/powerpoint/2010/main" val="59229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1143000" y="800100"/>
            <a:ext cx="6858000" cy="3060838"/>
          </a:xfrm>
          <a:prstGeom prst="rect">
            <a:avLst/>
          </a:prstGeom>
          <a:noFill/>
          <a:ln w="9525">
            <a:noFill/>
            <a:miter lim="800000"/>
            <a:headEnd/>
            <a:tailEnd/>
          </a:ln>
          <a:effectLst/>
        </p:spPr>
        <p:txBody>
          <a:bodyPr>
            <a:spAutoFit/>
          </a:bodyPr>
          <a:lstStyle/>
          <a:p>
            <a:pPr algn="l" eaLnBrk="1" hangingPunct="1">
              <a:lnSpc>
                <a:spcPct val="90000"/>
              </a:lnSpc>
              <a:spcBef>
                <a:spcPct val="20000"/>
              </a:spcBef>
              <a:buClr>
                <a:srgbClr val="FFFF00"/>
              </a:buClr>
              <a:buFont typeface="Webdings" pitchFamily="18" charset="2"/>
              <a:buChar char="="/>
            </a:pPr>
            <a:r>
              <a:rPr lang="de-DE" dirty="0">
                <a:latin typeface="Tahoma" pitchFamily="34" charset="0"/>
              </a:rPr>
              <a:t>zuerst wird eine temporäre Sicht </a:t>
            </a:r>
            <a:r>
              <a:rPr lang="de-DE" i="1" dirty="0">
                <a:latin typeface="Tahoma" pitchFamily="34" charset="0"/>
              </a:rPr>
              <a:t>TransVorl</a:t>
            </a:r>
            <a:r>
              <a:rPr lang="de-DE" dirty="0">
                <a:latin typeface="Tahoma" pitchFamily="34" charset="0"/>
              </a:rPr>
              <a:t> mit der </a:t>
            </a:r>
            <a:r>
              <a:rPr lang="de-DE" b="1" dirty="0" err="1">
                <a:latin typeface="Tahoma" pitchFamily="34" charset="0"/>
              </a:rPr>
              <a:t>with</a:t>
            </a:r>
            <a:r>
              <a:rPr lang="de-DE" b="1" dirty="0">
                <a:latin typeface="Tahoma" pitchFamily="34" charset="0"/>
              </a:rPr>
              <a:t>-</a:t>
            </a:r>
            <a:r>
              <a:rPr lang="de-DE" dirty="0">
                <a:latin typeface="Tahoma" pitchFamily="34" charset="0"/>
              </a:rPr>
              <a:t>Klausel angelegt</a:t>
            </a:r>
          </a:p>
          <a:p>
            <a:pPr algn="l" eaLnBrk="1" hangingPunct="1">
              <a:lnSpc>
                <a:spcPct val="90000"/>
              </a:lnSpc>
              <a:spcBef>
                <a:spcPct val="20000"/>
              </a:spcBef>
              <a:buClr>
                <a:srgbClr val="FFFF00"/>
              </a:buClr>
              <a:buFont typeface="Webdings" pitchFamily="18" charset="2"/>
              <a:buNone/>
            </a:pPr>
            <a:endParaRPr lang="de-DE" dirty="0">
              <a:latin typeface="Tahoma" pitchFamily="34" charset="0"/>
            </a:endParaRPr>
          </a:p>
          <a:p>
            <a:pPr algn="l" eaLnBrk="1" hangingPunct="1">
              <a:lnSpc>
                <a:spcPct val="90000"/>
              </a:lnSpc>
              <a:spcBef>
                <a:spcPct val="20000"/>
              </a:spcBef>
              <a:buClr>
                <a:srgbClr val="FFFF00"/>
              </a:buClr>
              <a:buFont typeface="Webdings" pitchFamily="18" charset="2"/>
              <a:buChar char="="/>
            </a:pPr>
            <a:r>
              <a:rPr lang="de-DE" dirty="0">
                <a:latin typeface="Tahoma" pitchFamily="34" charset="0"/>
              </a:rPr>
              <a:t>Diese Sicht </a:t>
            </a:r>
            <a:r>
              <a:rPr lang="de-DE" i="1" dirty="0">
                <a:latin typeface="Tahoma" pitchFamily="34" charset="0"/>
              </a:rPr>
              <a:t>TransVorl</a:t>
            </a:r>
            <a:r>
              <a:rPr lang="de-DE" dirty="0">
                <a:latin typeface="Tahoma" pitchFamily="34" charset="0"/>
              </a:rPr>
              <a:t> ist rekursiv definiert, da sie selbst in der Definition vorkommt</a:t>
            </a:r>
          </a:p>
          <a:p>
            <a:pPr algn="l" eaLnBrk="1" hangingPunct="1">
              <a:lnSpc>
                <a:spcPct val="90000"/>
              </a:lnSpc>
              <a:spcBef>
                <a:spcPct val="20000"/>
              </a:spcBef>
              <a:buClr>
                <a:srgbClr val="FFFF00"/>
              </a:buClr>
              <a:buFont typeface="Webdings" pitchFamily="18" charset="2"/>
              <a:buNone/>
            </a:pPr>
            <a:endParaRPr lang="de-DE" dirty="0">
              <a:latin typeface="Tahoma" pitchFamily="34" charset="0"/>
            </a:endParaRPr>
          </a:p>
          <a:p>
            <a:pPr algn="l" eaLnBrk="1" hangingPunct="1">
              <a:lnSpc>
                <a:spcPct val="90000"/>
              </a:lnSpc>
              <a:spcBef>
                <a:spcPct val="20000"/>
              </a:spcBef>
              <a:buClr>
                <a:srgbClr val="FFFF00"/>
              </a:buClr>
              <a:buFont typeface="Webdings" pitchFamily="18" charset="2"/>
              <a:buChar char="="/>
            </a:pPr>
            <a:r>
              <a:rPr lang="de-DE" dirty="0">
                <a:latin typeface="Tahoma" pitchFamily="34" charset="0"/>
              </a:rPr>
              <a:t>Aus dieser Sicht werden dann die gewünschten </a:t>
            </a:r>
            <a:r>
              <a:rPr lang="de-DE" dirty="0" err="1">
                <a:latin typeface="Tahoma" pitchFamily="34" charset="0"/>
              </a:rPr>
              <a:t>Tupel</a:t>
            </a:r>
            <a:r>
              <a:rPr lang="de-DE" dirty="0">
                <a:latin typeface="Tahoma" pitchFamily="34" charset="0"/>
              </a:rPr>
              <a:t> extrahiert</a:t>
            </a:r>
          </a:p>
          <a:p>
            <a:pPr algn="l" eaLnBrk="1" hangingPunct="1">
              <a:lnSpc>
                <a:spcPct val="90000"/>
              </a:lnSpc>
              <a:spcBef>
                <a:spcPct val="20000"/>
              </a:spcBef>
              <a:buClr>
                <a:srgbClr val="FFFF00"/>
              </a:buClr>
              <a:buFont typeface="Webdings" pitchFamily="18" charset="2"/>
              <a:buNone/>
            </a:pPr>
            <a:endParaRPr lang="de-DE" dirty="0">
              <a:latin typeface="Tahoma" pitchFamily="34" charset="0"/>
            </a:endParaRPr>
          </a:p>
          <a:p>
            <a:pPr algn="l" eaLnBrk="1" hangingPunct="1">
              <a:lnSpc>
                <a:spcPct val="90000"/>
              </a:lnSpc>
              <a:spcBef>
                <a:spcPct val="20000"/>
              </a:spcBef>
              <a:buClr>
                <a:srgbClr val="FFFF00"/>
              </a:buClr>
              <a:buFont typeface="Webdings" pitchFamily="18" charset="2"/>
              <a:buChar char="="/>
            </a:pPr>
            <a:r>
              <a:rPr lang="de-DE">
                <a:latin typeface="Tahoma" pitchFamily="34" charset="0"/>
              </a:rPr>
              <a:t>Ergebnis ist natürlich wie gehabt  </a:t>
            </a:r>
          </a:p>
          <a:p>
            <a:pPr algn="l" eaLnBrk="1" hangingPunct="1">
              <a:spcBef>
                <a:spcPct val="50000"/>
              </a:spcBef>
            </a:pPr>
            <a:endParaRPr lang="de-DE" dirty="0">
              <a:latin typeface="Times New Roman" pitchFamily="18" charset="0"/>
            </a:endParaRPr>
          </a:p>
        </p:txBody>
      </p:sp>
      <p:sp>
        <p:nvSpPr>
          <p:cNvPr id="2" name="Foliennummernplatzhalter 1"/>
          <p:cNvSpPr>
            <a:spLocks noGrp="1"/>
          </p:cNvSpPr>
          <p:nvPr>
            <p:ph type="sldNum" sz="quarter" idx="12"/>
          </p:nvPr>
        </p:nvSpPr>
        <p:spPr/>
        <p:txBody>
          <a:bodyPr/>
          <a:lstStyle/>
          <a:p>
            <a:fld id="{A6D2274D-0846-4733-988F-836F7D90E2EC}" type="slidenum">
              <a:rPr lang="en-US" smtClean="0"/>
              <a:pPr/>
              <a:t>18</a:t>
            </a:fld>
            <a:endParaRPr lang="en-US"/>
          </a:p>
        </p:txBody>
      </p:sp>
    </p:spTree>
    <p:extLst>
      <p:ext uri="{BB962C8B-B14F-4D97-AF65-F5344CB8AC3E}">
        <p14:creationId xmlns:p14="http://schemas.microsoft.com/office/powerpoint/2010/main" val="191296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1428750" y="685800"/>
            <a:ext cx="22860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Der Wiener Kreis</a:t>
            </a:r>
          </a:p>
        </p:txBody>
      </p:sp>
      <p:sp>
        <p:nvSpPr>
          <p:cNvPr id="176131" name="Text Box 3"/>
          <p:cNvSpPr txBox="1">
            <a:spLocks noChangeArrowheads="1"/>
          </p:cNvSpPr>
          <p:nvPr/>
        </p:nvSpPr>
        <p:spPr bwMode="auto">
          <a:xfrm>
            <a:off x="1428750" y="1485900"/>
            <a:ext cx="22860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Wissenschaftstheorie</a:t>
            </a:r>
          </a:p>
        </p:txBody>
      </p:sp>
      <p:sp>
        <p:nvSpPr>
          <p:cNvPr id="176132" name="Text Box 4"/>
          <p:cNvSpPr txBox="1">
            <a:spLocks noChangeArrowheads="1"/>
          </p:cNvSpPr>
          <p:nvPr/>
        </p:nvSpPr>
        <p:spPr bwMode="auto">
          <a:xfrm>
            <a:off x="4000500" y="1485900"/>
            <a:ext cx="131445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Bioethik</a:t>
            </a:r>
          </a:p>
        </p:txBody>
      </p:sp>
      <p:sp>
        <p:nvSpPr>
          <p:cNvPr id="176133" name="Text Box 5"/>
          <p:cNvSpPr txBox="1">
            <a:spLocks noChangeArrowheads="1"/>
          </p:cNvSpPr>
          <p:nvPr/>
        </p:nvSpPr>
        <p:spPr bwMode="auto">
          <a:xfrm>
            <a:off x="1428750" y="2571750"/>
            <a:ext cx="22860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Erkenntnistheorie</a:t>
            </a:r>
          </a:p>
        </p:txBody>
      </p:sp>
      <p:sp>
        <p:nvSpPr>
          <p:cNvPr id="176134" name="Text Box 6"/>
          <p:cNvSpPr txBox="1">
            <a:spLocks noChangeArrowheads="1"/>
          </p:cNvSpPr>
          <p:nvPr/>
        </p:nvSpPr>
        <p:spPr bwMode="auto">
          <a:xfrm>
            <a:off x="4171950" y="2571750"/>
            <a:ext cx="10287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Ethik</a:t>
            </a:r>
          </a:p>
        </p:txBody>
      </p:sp>
      <p:sp>
        <p:nvSpPr>
          <p:cNvPr id="176135" name="Text Box 7"/>
          <p:cNvSpPr txBox="1">
            <a:spLocks noChangeArrowheads="1"/>
          </p:cNvSpPr>
          <p:nvPr/>
        </p:nvSpPr>
        <p:spPr bwMode="auto">
          <a:xfrm>
            <a:off x="5943600" y="2571750"/>
            <a:ext cx="10287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Mäeutik</a:t>
            </a:r>
          </a:p>
        </p:txBody>
      </p:sp>
      <p:sp>
        <p:nvSpPr>
          <p:cNvPr id="176136" name="Text Box 8"/>
          <p:cNvSpPr txBox="1">
            <a:spLocks noChangeArrowheads="1"/>
          </p:cNvSpPr>
          <p:nvPr/>
        </p:nvSpPr>
        <p:spPr bwMode="auto">
          <a:xfrm>
            <a:off x="4114800" y="3657600"/>
            <a:ext cx="142875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Grundzüge</a:t>
            </a:r>
          </a:p>
        </p:txBody>
      </p:sp>
      <p:cxnSp>
        <p:nvCxnSpPr>
          <p:cNvPr id="176137" name="AutoShape 9"/>
          <p:cNvCxnSpPr>
            <a:cxnSpLocks noChangeShapeType="1"/>
            <a:stCxn id="176130" idx="2"/>
            <a:endCxn id="176131" idx="0"/>
          </p:cNvCxnSpPr>
          <p:nvPr/>
        </p:nvCxnSpPr>
        <p:spPr bwMode="auto">
          <a:xfrm>
            <a:off x="2571750" y="1024354"/>
            <a:ext cx="0" cy="461546"/>
          </a:xfrm>
          <a:prstGeom prst="straightConnector1">
            <a:avLst/>
          </a:prstGeom>
          <a:noFill/>
          <a:ln w="9525">
            <a:solidFill>
              <a:schemeClr val="tx1"/>
            </a:solidFill>
            <a:round/>
            <a:headEnd/>
            <a:tailEnd type="triangle" w="med" len="med"/>
          </a:ln>
          <a:effectLst/>
        </p:spPr>
      </p:cxnSp>
      <p:cxnSp>
        <p:nvCxnSpPr>
          <p:cNvPr id="176138" name="AutoShape 10"/>
          <p:cNvCxnSpPr>
            <a:cxnSpLocks noChangeShapeType="1"/>
            <a:stCxn id="176131" idx="2"/>
            <a:endCxn id="176133" idx="0"/>
          </p:cNvCxnSpPr>
          <p:nvPr/>
        </p:nvCxnSpPr>
        <p:spPr bwMode="auto">
          <a:xfrm>
            <a:off x="2571750" y="1824454"/>
            <a:ext cx="0" cy="747296"/>
          </a:xfrm>
          <a:prstGeom prst="straightConnector1">
            <a:avLst/>
          </a:prstGeom>
          <a:noFill/>
          <a:ln w="9525">
            <a:solidFill>
              <a:schemeClr val="tx1"/>
            </a:solidFill>
            <a:round/>
            <a:headEnd/>
            <a:tailEnd type="triangle" w="med" len="med"/>
          </a:ln>
          <a:effectLst/>
        </p:spPr>
      </p:cxnSp>
      <p:cxnSp>
        <p:nvCxnSpPr>
          <p:cNvPr id="176139" name="AutoShape 11"/>
          <p:cNvCxnSpPr>
            <a:cxnSpLocks noChangeShapeType="1"/>
            <a:stCxn id="176131" idx="2"/>
            <a:endCxn id="176134" idx="1"/>
          </p:cNvCxnSpPr>
          <p:nvPr/>
        </p:nvCxnSpPr>
        <p:spPr bwMode="auto">
          <a:xfrm>
            <a:off x="2571750" y="1824454"/>
            <a:ext cx="1600200" cy="916573"/>
          </a:xfrm>
          <a:prstGeom prst="straightConnector1">
            <a:avLst/>
          </a:prstGeom>
          <a:noFill/>
          <a:ln w="9525">
            <a:solidFill>
              <a:schemeClr val="tx1"/>
            </a:solidFill>
            <a:round/>
            <a:headEnd/>
            <a:tailEnd type="triangle" w="med" len="med"/>
          </a:ln>
          <a:effectLst/>
        </p:spPr>
      </p:cxnSp>
      <p:cxnSp>
        <p:nvCxnSpPr>
          <p:cNvPr id="176140" name="AutoShape 12"/>
          <p:cNvCxnSpPr>
            <a:cxnSpLocks noChangeShapeType="1"/>
            <a:stCxn id="176132" idx="2"/>
            <a:endCxn id="176134" idx="0"/>
          </p:cNvCxnSpPr>
          <p:nvPr/>
        </p:nvCxnSpPr>
        <p:spPr bwMode="auto">
          <a:xfrm>
            <a:off x="4657725" y="1824454"/>
            <a:ext cx="28575" cy="747296"/>
          </a:xfrm>
          <a:prstGeom prst="straightConnector1">
            <a:avLst/>
          </a:prstGeom>
          <a:noFill/>
          <a:ln w="9525">
            <a:solidFill>
              <a:schemeClr val="tx1"/>
            </a:solidFill>
            <a:round/>
            <a:headEnd/>
            <a:tailEnd type="triangle" w="med" len="med"/>
          </a:ln>
          <a:effectLst/>
        </p:spPr>
      </p:cxnSp>
      <p:cxnSp>
        <p:nvCxnSpPr>
          <p:cNvPr id="176141" name="AutoShape 13"/>
          <p:cNvCxnSpPr>
            <a:cxnSpLocks noChangeShapeType="1"/>
            <a:stCxn id="176133" idx="2"/>
            <a:endCxn id="176136" idx="1"/>
          </p:cNvCxnSpPr>
          <p:nvPr/>
        </p:nvCxnSpPr>
        <p:spPr bwMode="auto">
          <a:xfrm>
            <a:off x="2571750" y="2910304"/>
            <a:ext cx="1543050" cy="916573"/>
          </a:xfrm>
          <a:prstGeom prst="straightConnector1">
            <a:avLst/>
          </a:prstGeom>
          <a:noFill/>
          <a:ln w="9525">
            <a:solidFill>
              <a:schemeClr val="tx1"/>
            </a:solidFill>
            <a:round/>
            <a:headEnd/>
            <a:tailEnd type="triangle" w="med" len="med"/>
          </a:ln>
          <a:effectLst/>
        </p:spPr>
      </p:cxnSp>
      <p:cxnSp>
        <p:nvCxnSpPr>
          <p:cNvPr id="176142" name="AutoShape 14"/>
          <p:cNvCxnSpPr>
            <a:cxnSpLocks noChangeShapeType="1"/>
            <a:stCxn id="176134" idx="2"/>
            <a:endCxn id="176136" idx="0"/>
          </p:cNvCxnSpPr>
          <p:nvPr/>
        </p:nvCxnSpPr>
        <p:spPr bwMode="auto">
          <a:xfrm>
            <a:off x="4686300" y="2910304"/>
            <a:ext cx="142875" cy="747296"/>
          </a:xfrm>
          <a:prstGeom prst="straightConnector1">
            <a:avLst/>
          </a:prstGeom>
          <a:noFill/>
          <a:ln w="9525">
            <a:solidFill>
              <a:schemeClr val="tx1"/>
            </a:solidFill>
            <a:round/>
            <a:headEnd/>
            <a:tailEnd type="triangle" w="med" len="med"/>
          </a:ln>
          <a:effectLst/>
        </p:spPr>
      </p:cxnSp>
      <p:cxnSp>
        <p:nvCxnSpPr>
          <p:cNvPr id="176143" name="AutoShape 15"/>
          <p:cNvCxnSpPr>
            <a:cxnSpLocks noChangeShapeType="1"/>
            <a:stCxn id="176135" idx="2"/>
            <a:endCxn id="176136" idx="3"/>
          </p:cNvCxnSpPr>
          <p:nvPr/>
        </p:nvCxnSpPr>
        <p:spPr bwMode="auto">
          <a:xfrm flipH="1">
            <a:off x="5543550" y="2910304"/>
            <a:ext cx="914400" cy="916573"/>
          </a:xfrm>
          <a:prstGeom prst="straightConnector1">
            <a:avLst/>
          </a:prstGeom>
          <a:noFill/>
          <a:ln w="9525">
            <a:solidFill>
              <a:schemeClr val="tx1"/>
            </a:solidFill>
            <a:round/>
            <a:headEnd/>
            <a:tailEnd type="triangle" w="med" len="med"/>
          </a:ln>
          <a:effectLst/>
        </p:spPr>
      </p:cxnSp>
      <p:sp>
        <p:nvSpPr>
          <p:cNvPr id="176144" name="Line 16"/>
          <p:cNvSpPr>
            <a:spLocks noChangeShapeType="1"/>
          </p:cNvSpPr>
          <p:nvPr/>
        </p:nvSpPr>
        <p:spPr bwMode="auto">
          <a:xfrm flipH="1">
            <a:off x="1257300" y="971550"/>
            <a:ext cx="457200" cy="914400"/>
          </a:xfrm>
          <a:prstGeom prst="line">
            <a:avLst/>
          </a:prstGeom>
          <a:noFill/>
          <a:ln w="12700">
            <a:solidFill>
              <a:schemeClr val="tx1"/>
            </a:solidFill>
            <a:prstDash val="sysDot"/>
            <a:round/>
            <a:headEnd/>
            <a:tailEnd/>
          </a:ln>
          <a:effectLst/>
        </p:spPr>
        <p:txBody>
          <a:bodyPr/>
          <a:lstStyle/>
          <a:p>
            <a:endParaRPr lang="de-DE" sz="1600"/>
          </a:p>
        </p:txBody>
      </p:sp>
      <p:cxnSp>
        <p:nvCxnSpPr>
          <p:cNvPr id="176145" name="AutoShape 17"/>
          <p:cNvCxnSpPr>
            <a:cxnSpLocks noChangeShapeType="1"/>
            <a:stCxn id="176144" idx="1"/>
            <a:endCxn id="176133" idx="1"/>
          </p:cNvCxnSpPr>
          <p:nvPr/>
        </p:nvCxnSpPr>
        <p:spPr bwMode="auto">
          <a:xfrm>
            <a:off x="1257300" y="1885950"/>
            <a:ext cx="171450" cy="855077"/>
          </a:xfrm>
          <a:prstGeom prst="straightConnector1">
            <a:avLst/>
          </a:prstGeom>
          <a:noFill/>
          <a:ln w="19050">
            <a:solidFill>
              <a:schemeClr val="tx1"/>
            </a:solidFill>
            <a:prstDash val="sysDot"/>
            <a:round/>
            <a:headEnd/>
            <a:tailEnd type="triangle" w="med" len="med"/>
          </a:ln>
          <a:effectLst/>
        </p:spPr>
      </p:cxnSp>
      <p:sp>
        <p:nvSpPr>
          <p:cNvPr id="176146" name="Line 18"/>
          <p:cNvSpPr>
            <a:spLocks noChangeShapeType="1"/>
          </p:cNvSpPr>
          <p:nvPr/>
        </p:nvSpPr>
        <p:spPr bwMode="auto">
          <a:xfrm>
            <a:off x="3143250" y="971550"/>
            <a:ext cx="857250" cy="857250"/>
          </a:xfrm>
          <a:prstGeom prst="line">
            <a:avLst/>
          </a:prstGeom>
          <a:noFill/>
          <a:ln w="12700">
            <a:solidFill>
              <a:schemeClr val="tx1"/>
            </a:solidFill>
            <a:prstDash val="sysDot"/>
            <a:round/>
            <a:headEnd/>
            <a:tailEnd/>
          </a:ln>
          <a:effectLst/>
        </p:spPr>
        <p:txBody>
          <a:bodyPr/>
          <a:lstStyle/>
          <a:p>
            <a:endParaRPr lang="de-DE" sz="1600"/>
          </a:p>
        </p:txBody>
      </p:sp>
      <p:sp>
        <p:nvSpPr>
          <p:cNvPr id="176147" name="Line 19"/>
          <p:cNvSpPr>
            <a:spLocks noChangeShapeType="1"/>
          </p:cNvSpPr>
          <p:nvPr/>
        </p:nvSpPr>
        <p:spPr bwMode="auto">
          <a:xfrm>
            <a:off x="4000500" y="1828800"/>
            <a:ext cx="342900" cy="742950"/>
          </a:xfrm>
          <a:prstGeom prst="line">
            <a:avLst/>
          </a:prstGeom>
          <a:noFill/>
          <a:ln w="12700">
            <a:solidFill>
              <a:schemeClr val="tx1"/>
            </a:solidFill>
            <a:prstDash val="sysDot"/>
            <a:round/>
            <a:headEnd/>
            <a:tailEnd type="triangle" w="med" len="med"/>
          </a:ln>
          <a:effectLst/>
        </p:spPr>
        <p:txBody>
          <a:bodyPr/>
          <a:lstStyle/>
          <a:p>
            <a:endParaRPr lang="de-DE" sz="1600"/>
          </a:p>
        </p:txBody>
      </p:sp>
      <p:sp>
        <p:nvSpPr>
          <p:cNvPr id="176148" name="Line 20"/>
          <p:cNvSpPr>
            <a:spLocks noChangeShapeType="1"/>
          </p:cNvSpPr>
          <p:nvPr/>
        </p:nvSpPr>
        <p:spPr bwMode="auto">
          <a:xfrm>
            <a:off x="2571750" y="1828800"/>
            <a:ext cx="1600200" cy="1828800"/>
          </a:xfrm>
          <a:prstGeom prst="line">
            <a:avLst/>
          </a:prstGeom>
          <a:noFill/>
          <a:ln w="12700">
            <a:solidFill>
              <a:schemeClr val="tx1"/>
            </a:solidFill>
            <a:prstDash val="sysDot"/>
            <a:round/>
            <a:headEnd/>
            <a:tailEnd type="triangle" w="med" len="med"/>
          </a:ln>
          <a:effectLst/>
        </p:spPr>
        <p:txBody>
          <a:bodyPr/>
          <a:lstStyle/>
          <a:p>
            <a:endParaRPr lang="de-DE" sz="1600"/>
          </a:p>
        </p:txBody>
      </p:sp>
      <p:sp>
        <p:nvSpPr>
          <p:cNvPr id="176149" name="Line 21"/>
          <p:cNvSpPr>
            <a:spLocks noChangeShapeType="1"/>
          </p:cNvSpPr>
          <p:nvPr/>
        </p:nvSpPr>
        <p:spPr bwMode="auto">
          <a:xfrm>
            <a:off x="4686300" y="1885950"/>
            <a:ext cx="628650" cy="685800"/>
          </a:xfrm>
          <a:prstGeom prst="line">
            <a:avLst/>
          </a:prstGeom>
          <a:noFill/>
          <a:ln w="12700">
            <a:solidFill>
              <a:schemeClr val="tx1"/>
            </a:solidFill>
            <a:prstDash val="sysDot"/>
            <a:round/>
            <a:headEnd/>
            <a:tailEnd/>
          </a:ln>
          <a:effectLst/>
        </p:spPr>
        <p:txBody>
          <a:bodyPr/>
          <a:lstStyle/>
          <a:p>
            <a:endParaRPr lang="de-DE" sz="1600"/>
          </a:p>
        </p:txBody>
      </p:sp>
      <p:sp>
        <p:nvSpPr>
          <p:cNvPr id="176150" name="Line 22"/>
          <p:cNvSpPr>
            <a:spLocks noChangeShapeType="1"/>
          </p:cNvSpPr>
          <p:nvPr/>
        </p:nvSpPr>
        <p:spPr bwMode="auto">
          <a:xfrm flipH="1">
            <a:off x="5086350" y="2571750"/>
            <a:ext cx="228600" cy="1028700"/>
          </a:xfrm>
          <a:prstGeom prst="line">
            <a:avLst/>
          </a:prstGeom>
          <a:noFill/>
          <a:ln w="12700">
            <a:solidFill>
              <a:schemeClr val="tx1"/>
            </a:solidFill>
            <a:prstDash val="sysDot"/>
            <a:round/>
            <a:headEnd/>
            <a:tailEnd type="triangle" w="med" len="med"/>
          </a:ln>
          <a:effectLst/>
        </p:spPr>
        <p:txBody>
          <a:bodyPr/>
          <a:lstStyle/>
          <a:p>
            <a:endParaRPr lang="de-DE" sz="1600"/>
          </a:p>
        </p:txBody>
      </p:sp>
      <p:sp>
        <p:nvSpPr>
          <p:cNvPr id="176151" name="Line 23"/>
          <p:cNvSpPr>
            <a:spLocks noChangeShapeType="1"/>
          </p:cNvSpPr>
          <p:nvPr/>
        </p:nvSpPr>
        <p:spPr bwMode="auto">
          <a:xfrm>
            <a:off x="3314700" y="914400"/>
            <a:ext cx="2571750" cy="1028700"/>
          </a:xfrm>
          <a:prstGeom prst="line">
            <a:avLst/>
          </a:prstGeom>
          <a:noFill/>
          <a:ln w="12700">
            <a:solidFill>
              <a:schemeClr val="tx1"/>
            </a:solidFill>
            <a:prstDash val="sysDot"/>
            <a:round/>
            <a:headEnd/>
            <a:tailEnd/>
          </a:ln>
          <a:effectLst/>
        </p:spPr>
        <p:txBody>
          <a:bodyPr/>
          <a:lstStyle/>
          <a:p>
            <a:endParaRPr lang="de-DE" sz="1600"/>
          </a:p>
        </p:txBody>
      </p:sp>
      <p:sp>
        <p:nvSpPr>
          <p:cNvPr id="176152" name="Line 24"/>
          <p:cNvSpPr>
            <a:spLocks noChangeShapeType="1"/>
          </p:cNvSpPr>
          <p:nvPr/>
        </p:nvSpPr>
        <p:spPr bwMode="auto">
          <a:xfrm flipH="1">
            <a:off x="5314950" y="1943100"/>
            <a:ext cx="571500" cy="1714500"/>
          </a:xfrm>
          <a:prstGeom prst="line">
            <a:avLst/>
          </a:prstGeom>
          <a:noFill/>
          <a:ln w="19050">
            <a:solidFill>
              <a:schemeClr val="tx1"/>
            </a:solidFill>
            <a:prstDash val="sysDot"/>
            <a:round/>
            <a:headEnd/>
            <a:tailEnd type="triangle" w="med" len="med"/>
          </a:ln>
          <a:effectLst/>
        </p:spPr>
        <p:txBody>
          <a:bodyPr/>
          <a:lstStyle/>
          <a:p>
            <a:endParaRPr lang="de-DE" sz="1600"/>
          </a:p>
        </p:txBody>
      </p:sp>
      <p:sp>
        <p:nvSpPr>
          <p:cNvPr id="2" name="Foliennummernplatzhalter 1"/>
          <p:cNvSpPr>
            <a:spLocks noGrp="1"/>
          </p:cNvSpPr>
          <p:nvPr>
            <p:ph type="sldNum" sz="quarter" idx="12"/>
          </p:nvPr>
        </p:nvSpPr>
        <p:spPr/>
        <p:txBody>
          <a:bodyPr/>
          <a:lstStyle/>
          <a:p>
            <a:fld id="{A6D2274D-0846-4733-988F-836F7D90E2EC}" type="slidenum">
              <a:rPr lang="en-US" smtClean="0"/>
              <a:pPr/>
              <a:t>19</a:t>
            </a:fld>
            <a:endParaRPr lang="en-US"/>
          </a:p>
        </p:txBody>
      </p:sp>
    </p:spTree>
    <p:extLst>
      <p:ext uri="{BB962C8B-B14F-4D97-AF65-F5344CB8AC3E}">
        <p14:creationId xmlns:p14="http://schemas.microsoft.com/office/powerpoint/2010/main" val="121309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chor="ctr" anchorCtr="1"/>
          <a:lstStyle/>
          <a:p>
            <a:pPr algn="ctr"/>
            <a:r>
              <a:rPr lang="de-DE" dirty="0"/>
              <a:t>Terminologie</a:t>
            </a:r>
          </a:p>
        </p:txBody>
      </p:sp>
      <p:sp>
        <p:nvSpPr>
          <p:cNvPr id="65539" name="Rectangle 3"/>
          <p:cNvSpPr>
            <a:spLocks noGrp="1" noChangeArrowheads="1"/>
          </p:cNvSpPr>
          <p:nvPr>
            <p:ph type="body" idx="1"/>
          </p:nvPr>
        </p:nvSpPr>
        <p:spPr/>
        <p:txBody>
          <a:bodyPr/>
          <a:lstStyle/>
          <a:p>
            <a:pPr marL="285750" indent="-285750">
              <a:lnSpc>
                <a:spcPct val="150000"/>
              </a:lnSpc>
              <a:buFont typeface="Arial" charset="0"/>
              <a:buChar char="•"/>
            </a:pPr>
            <a:r>
              <a:rPr lang="de-DE" dirty="0"/>
              <a:t>Die </a:t>
            </a:r>
            <a:r>
              <a:rPr lang="de-DE" i="1" dirty="0" err="1"/>
              <a:t>extensionale</a:t>
            </a:r>
            <a:r>
              <a:rPr lang="de-DE" dirty="0"/>
              <a:t> </a:t>
            </a:r>
            <a:r>
              <a:rPr lang="de-DE" i="1" dirty="0">
                <a:solidFill>
                  <a:schemeClr val="accent1"/>
                </a:solidFill>
              </a:rPr>
              <a:t>Datenbasis</a:t>
            </a:r>
            <a:r>
              <a:rPr lang="de-DE" dirty="0"/>
              <a:t> (</a:t>
            </a:r>
            <a:r>
              <a:rPr lang="de-DE" i="1" dirty="0">
                <a:solidFill>
                  <a:schemeClr val="accent1"/>
                </a:solidFill>
              </a:rPr>
              <a:t>EDB</a:t>
            </a:r>
            <a:r>
              <a:rPr lang="de-DE" dirty="0"/>
              <a:t>), die manchmal auch Faktenbasis genannt wird. </a:t>
            </a:r>
          </a:p>
          <a:p>
            <a:pPr marL="285750" indent="-285750">
              <a:lnSpc>
                <a:spcPct val="150000"/>
              </a:lnSpc>
              <a:buFont typeface="Arial" charset="0"/>
              <a:buChar char="•"/>
            </a:pPr>
            <a:r>
              <a:rPr lang="de-DE" dirty="0"/>
              <a:t>Die EDB besteht aus einer Menge von Relationen(Ausprägungen) und entspricht einer „ganz normalen“ relationalen Datenbasis.</a:t>
            </a:r>
          </a:p>
          <a:p>
            <a:pPr marL="285750" indent="-285750">
              <a:lnSpc>
                <a:spcPct val="150000"/>
              </a:lnSpc>
              <a:buFont typeface="Arial" charset="0"/>
              <a:buChar char="•"/>
            </a:pPr>
            <a:r>
              <a:rPr lang="de-DE" dirty="0"/>
              <a:t>Die </a:t>
            </a:r>
            <a:r>
              <a:rPr lang="de-DE" i="1" dirty="0">
                <a:solidFill>
                  <a:schemeClr val="accent1"/>
                </a:solidFill>
              </a:rPr>
              <a:t>Deduktionskomponente</a:t>
            </a:r>
            <a:r>
              <a:rPr lang="de-DE" dirty="0"/>
              <a:t>, die aus einer Menge von (Herleitungs-)</a:t>
            </a:r>
            <a:r>
              <a:rPr lang="de-DE" i="1" dirty="0"/>
              <a:t>Regeln</a:t>
            </a:r>
            <a:r>
              <a:rPr lang="de-DE" dirty="0"/>
              <a:t> besteht. </a:t>
            </a:r>
          </a:p>
          <a:p>
            <a:pPr marL="285750" indent="-285750">
              <a:lnSpc>
                <a:spcPct val="150000"/>
              </a:lnSpc>
              <a:buFont typeface="Arial" charset="0"/>
              <a:buChar char="•"/>
            </a:pPr>
            <a:r>
              <a:rPr lang="de-DE" dirty="0"/>
              <a:t>Die Regelsprache heißt </a:t>
            </a:r>
            <a:r>
              <a:rPr lang="de-DE" i="1" dirty="0" err="1">
                <a:solidFill>
                  <a:schemeClr val="accent1"/>
                </a:solidFill>
              </a:rPr>
              <a:t>Datalog</a:t>
            </a:r>
            <a:r>
              <a:rPr lang="de-DE" dirty="0"/>
              <a:t> – abgeleitet von dem Wort </a:t>
            </a:r>
            <a:r>
              <a:rPr lang="de-DE" i="1" dirty="0">
                <a:solidFill>
                  <a:schemeClr val="accent1"/>
                </a:solidFill>
              </a:rPr>
              <a:t>Data</a:t>
            </a:r>
            <a:r>
              <a:rPr lang="de-DE" dirty="0"/>
              <a:t> und dem Namen der Logikprogrammiersprache </a:t>
            </a:r>
            <a:r>
              <a:rPr lang="de-DE" i="1" dirty="0">
                <a:solidFill>
                  <a:schemeClr val="accent1"/>
                </a:solidFill>
              </a:rPr>
              <a:t>Prolog</a:t>
            </a:r>
            <a:r>
              <a:rPr lang="de-DE" dirty="0"/>
              <a:t>.</a:t>
            </a:r>
          </a:p>
          <a:p>
            <a:pPr marL="285750" indent="-285750">
              <a:lnSpc>
                <a:spcPct val="150000"/>
              </a:lnSpc>
              <a:buFont typeface="Arial" charset="0"/>
              <a:buChar char="•"/>
            </a:pPr>
            <a:r>
              <a:rPr lang="de-DE" dirty="0"/>
              <a:t>Die </a:t>
            </a:r>
            <a:r>
              <a:rPr lang="de-DE" i="1" dirty="0" err="1"/>
              <a:t>intensionale</a:t>
            </a:r>
            <a:r>
              <a:rPr lang="de-DE" dirty="0"/>
              <a:t> </a:t>
            </a:r>
            <a:r>
              <a:rPr lang="de-DE" i="1" dirty="0">
                <a:solidFill>
                  <a:schemeClr val="accent1"/>
                </a:solidFill>
              </a:rPr>
              <a:t>Datenbasis</a:t>
            </a:r>
            <a:r>
              <a:rPr lang="de-DE" dirty="0"/>
              <a:t> (</a:t>
            </a:r>
            <a:r>
              <a:rPr lang="de-DE" i="1" dirty="0">
                <a:solidFill>
                  <a:schemeClr val="accent1"/>
                </a:solidFill>
              </a:rPr>
              <a:t>IDB</a:t>
            </a:r>
            <a:r>
              <a:rPr lang="de-DE" dirty="0"/>
              <a:t>), die aus einer Menge von hergeleiteten Relationen(Ausprägungen) besteht. </a:t>
            </a:r>
          </a:p>
          <a:p>
            <a:pPr marL="285750" indent="-285750">
              <a:lnSpc>
                <a:spcPct val="150000"/>
              </a:lnSpc>
              <a:buFont typeface="Arial" charset="0"/>
              <a:buChar char="•"/>
            </a:pPr>
            <a:r>
              <a:rPr lang="de-DE" dirty="0"/>
              <a:t>Die IDB wird durch Auswertung des Datalog-Programms aus der EDB generiert.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a:t>
            </a:fld>
            <a:endParaRPr lang="en-US" altLang="x-none"/>
          </a:p>
        </p:txBody>
      </p:sp>
    </p:spTree>
    <p:extLst>
      <p:ext uri="{BB962C8B-B14F-4D97-AF65-F5344CB8AC3E}">
        <p14:creationId xmlns:p14="http://schemas.microsoft.com/office/powerpoint/2010/main" val="7334112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de-DE"/>
              <a:t>Rekursion in Prolog/Datalog</a:t>
            </a:r>
          </a:p>
        </p:txBody>
      </p:sp>
      <p:sp>
        <p:nvSpPr>
          <p:cNvPr id="182275" name="Rectangle 3"/>
          <p:cNvSpPr>
            <a:spLocks noGrp="1" noChangeArrowheads="1"/>
          </p:cNvSpPr>
          <p:nvPr>
            <p:ph type="body" idx="1"/>
          </p:nvPr>
        </p:nvSpPr>
        <p:spPr/>
        <p:txBody>
          <a:bodyPr/>
          <a:lstStyle/>
          <a:p>
            <a:pPr>
              <a:buFont typeface="Webdings" pitchFamily="18" charset="2"/>
              <a:buNone/>
            </a:pPr>
            <a:r>
              <a:rPr lang="de-DE"/>
              <a:t>                              5</a:t>
            </a:r>
          </a:p>
          <a:p>
            <a:pPr>
              <a:buFont typeface="Webdings" pitchFamily="18" charset="2"/>
              <a:buNone/>
            </a:pPr>
            <a:r>
              <a:rPr lang="de-DE"/>
              <a:t>1 --&gt; 2 --&gt; 3 --&gt; 4 ´</a:t>
            </a:r>
          </a:p>
          <a:p>
            <a:pPr>
              <a:buFont typeface="Webdings" pitchFamily="18" charset="2"/>
              <a:buNone/>
            </a:pPr>
            <a:r>
              <a:rPr lang="de-DE"/>
              <a:t>                 |          `6--&gt;7</a:t>
            </a:r>
          </a:p>
          <a:p>
            <a:pPr>
              <a:buFont typeface="Webdings" pitchFamily="18" charset="2"/>
              <a:buNone/>
            </a:pPr>
            <a:r>
              <a:rPr lang="de-DE"/>
              <a:t>                 |_______|</a:t>
            </a:r>
          </a:p>
          <a:p>
            <a:pPr>
              <a:buFont typeface="Webdings" pitchFamily="18" charset="2"/>
              <a:buNone/>
            </a:pPr>
            <a:endParaRPr lang="de-DE"/>
          </a:p>
          <a:p>
            <a:r>
              <a:rPr lang="de-DE"/>
              <a:t>kante(1,2).</a:t>
            </a:r>
          </a:p>
          <a:p>
            <a:r>
              <a:rPr lang="de-DE"/>
              <a:t>kante(2,3).</a:t>
            </a:r>
          </a:p>
          <a:p>
            <a:r>
              <a:rPr lang="de-DE"/>
              <a:t>kante(3,4).</a:t>
            </a:r>
          </a:p>
          <a:p>
            <a:r>
              <a:rPr lang="de-DE"/>
              <a:t>kante(4,5).</a:t>
            </a:r>
          </a:p>
          <a:p>
            <a:r>
              <a:rPr lang="de-DE"/>
              <a:t>kante(4,6).</a:t>
            </a:r>
          </a:p>
          <a:p>
            <a:r>
              <a:rPr lang="de-DE"/>
              <a:t>kante(6,7).</a:t>
            </a:r>
          </a:p>
          <a:p>
            <a:r>
              <a:rPr lang="de-DE"/>
              <a:t>kante(3,6).</a:t>
            </a:r>
          </a:p>
          <a:p>
            <a:pPr>
              <a:buFont typeface="Webdings" pitchFamily="18" charset="2"/>
              <a:buNone/>
            </a:pPr>
            <a:endParaRPr lang="de-DE"/>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20</a:t>
            </a:fld>
            <a:endParaRPr lang="en-US" altLang="x-none"/>
          </a:p>
        </p:txBody>
      </p:sp>
    </p:spTree>
    <p:extLst>
      <p:ext uri="{BB962C8B-B14F-4D97-AF65-F5344CB8AC3E}">
        <p14:creationId xmlns:p14="http://schemas.microsoft.com/office/powerpoint/2010/main" val="794449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de-DE"/>
              <a:t>Rekursion in Prolog/Datalog</a:t>
            </a:r>
          </a:p>
        </p:txBody>
      </p:sp>
      <p:sp>
        <p:nvSpPr>
          <p:cNvPr id="184323" name="Rectangle 3"/>
          <p:cNvSpPr>
            <a:spLocks noGrp="1" noChangeArrowheads="1"/>
          </p:cNvSpPr>
          <p:nvPr>
            <p:ph type="body" idx="1"/>
          </p:nvPr>
        </p:nvSpPr>
        <p:spPr/>
        <p:txBody>
          <a:bodyPr/>
          <a:lstStyle/>
          <a:p>
            <a:pPr>
              <a:lnSpc>
                <a:spcPct val="80000"/>
              </a:lnSpc>
              <a:buFont typeface="Webdings" pitchFamily="18" charset="2"/>
              <a:buNone/>
            </a:pPr>
            <a:r>
              <a:rPr lang="de-DE"/>
              <a:t>                              5</a:t>
            </a:r>
          </a:p>
          <a:p>
            <a:pPr>
              <a:lnSpc>
                <a:spcPct val="80000"/>
              </a:lnSpc>
              <a:buFont typeface="Webdings" pitchFamily="18" charset="2"/>
              <a:buNone/>
            </a:pPr>
            <a:r>
              <a:rPr lang="de-DE"/>
              <a:t>1 --&gt; 2 --&gt; 3 --&gt; 4 ´</a:t>
            </a:r>
          </a:p>
          <a:p>
            <a:pPr>
              <a:lnSpc>
                <a:spcPct val="80000"/>
              </a:lnSpc>
              <a:buFont typeface="Webdings" pitchFamily="18" charset="2"/>
              <a:buNone/>
            </a:pPr>
            <a:r>
              <a:rPr lang="de-DE"/>
              <a:t>                 |          `6--&gt;7</a:t>
            </a:r>
          </a:p>
          <a:p>
            <a:pPr>
              <a:lnSpc>
                <a:spcPct val="80000"/>
              </a:lnSpc>
              <a:buFont typeface="Webdings" pitchFamily="18" charset="2"/>
              <a:buNone/>
            </a:pPr>
            <a:r>
              <a:rPr lang="de-DE"/>
              <a:t>                 |_______|</a:t>
            </a:r>
          </a:p>
          <a:p>
            <a:pPr>
              <a:lnSpc>
                <a:spcPct val="80000"/>
              </a:lnSpc>
              <a:buFont typeface="Webdings" pitchFamily="18" charset="2"/>
              <a:buNone/>
            </a:pPr>
            <a:endParaRPr lang="de-DE"/>
          </a:p>
          <a:p>
            <a:pPr>
              <a:lnSpc>
                <a:spcPct val="80000"/>
              </a:lnSpc>
            </a:pPr>
            <a:r>
              <a:rPr lang="de-DE"/>
              <a:t>kante(1,2).</a:t>
            </a:r>
          </a:p>
          <a:p>
            <a:pPr>
              <a:lnSpc>
                <a:spcPct val="80000"/>
              </a:lnSpc>
            </a:pPr>
            <a:r>
              <a:rPr lang="de-DE"/>
              <a:t>kante(2,3).</a:t>
            </a:r>
          </a:p>
          <a:p>
            <a:pPr>
              <a:lnSpc>
                <a:spcPct val="80000"/>
              </a:lnSpc>
            </a:pPr>
            <a:r>
              <a:rPr lang="de-DE"/>
              <a:t>kante(3,4).</a:t>
            </a:r>
          </a:p>
          <a:p>
            <a:pPr>
              <a:lnSpc>
                <a:spcPct val="80000"/>
              </a:lnSpc>
            </a:pPr>
            <a:r>
              <a:rPr lang="de-DE"/>
              <a:t>kante(4,5).</a:t>
            </a:r>
          </a:p>
          <a:p>
            <a:pPr>
              <a:lnSpc>
                <a:spcPct val="80000"/>
              </a:lnSpc>
            </a:pPr>
            <a:r>
              <a:rPr lang="de-DE"/>
              <a:t>kante(4,6).</a:t>
            </a:r>
          </a:p>
          <a:p>
            <a:pPr>
              <a:lnSpc>
                <a:spcPct val="80000"/>
              </a:lnSpc>
            </a:pPr>
            <a:r>
              <a:rPr lang="de-DE"/>
              <a:t>kante(6,7).</a:t>
            </a:r>
          </a:p>
          <a:p>
            <a:pPr>
              <a:lnSpc>
                <a:spcPct val="80000"/>
              </a:lnSpc>
            </a:pPr>
            <a:r>
              <a:rPr lang="de-DE"/>
              <a:t>kante(3,6).</a:t>
            </a:r>
          </a:p>
          <a:p>
            <a:pPr>
              <a:lnSpc>
                <a:spcPct val="80000"/>
              </a:lnSpc>
              <a:buFont typeface="Webdings" pitchFamily="18" charset="2"/>
              <a:buNone/>
            </a:pPr>
            <a:endParaRPr lang="de-DE"/>
          </a:p>
          <a:p>
            <a:pPr>
              <a:lnSpc>
                <a:spcPct val="80000"/>
              </a:lnSpc>
            </a:pPr>
            <a:r>
              <a:rPr lang="de-DE"/>
              <a:t>pfad(V,N) :- kante(V,N).</a:t>
            </a:r>
          </a:p>
          <a:p>
            <a:pPr>
              <a:lnSpc>
                <a:spcPct val="80000"/>
              </a:lnSpc>
            </a:pPr>
            <a:r>
              <a:rPr lang="de-DE"/>
              <a:t>pfad(V,N) :- kante(V,Z),pfad(Z,N).</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21</a:t>
            </a:fld>
            <a:endParaRPr lang="en-US" altLang="x-none"/>
          </a:p>
        </p:txBody>
      </p:sp>
    </p:spTree>
    <p:extLst>
      <p:ext uri="{BB962C8B-B14F-4D97-AF65-F5344CB8AC3E}">
        <p14:creationId xmlns:p14="http://schemas.microsoft.com/office/powerpoint/2010/main" val="13046630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endParaRPr lang="de-DE"/>
          </a:p>
        </p:txBody>
      </p:sp>
      <p:sp>
        <p:nvSpPr>
          <p:cNvPr id="115715" name="Rectangle 3"/>
          <p:cNvSpPr>
            <a:spLocks noGrp="1" noChangeArrowheads="1"/>
          </p:cNvSpPr>
          <p:nvPr>
            <p:ph type="body" idx="1"/>
          </p:nvPr>
        </p:nvSpPr>
        <p:spPr/>
        <p:txBody>
          <a:bodyPr/>
          <a:lstStyle/>
          <a:p>
            <a:endParaRPr lang="de-DE"/>
          </a:p>
        </p:txBody>
      </p:sp>
      <p:sp>
        <p:nvSpPr>
          <p:cNvPr id="115716" name="Comment 4"/>
          <p:cNvSpPr>
            <a:spLocks noRot="1" noChangeAspect="1" noEditPoints="1" noChangeArrowheads="1" noChangeShapeType="1" noTextEdit="1"/>
          </p:cNvSpPr>
          <p:nvPr/>
        </p:nvSpPr>
        <p:spPr bwMode="auto">
          <a:xfrm>
            <a:off x="5589985" y="572692"/>
            <a:ext cx="107156" cy="134540"/>
          </a:xfrm>
          <a:custGeom>
            <a:avLst/>
            <a:gdLst>
              <a:gd name="T0" fmla="+- 0 16510 16470"/>
              <a:gd name="T1" fmla="*/ T0 w 398"/>
              <a:gd name="T2" fmla="+- 0 2480 2123"/>
              <a:gd name="T3" fmla="*/ 2480 h 497"/>
              <a:gd name="T4" fmla="+- 0 16464 16470"/>
              <a:gd name="T5" fmla="*/ T4 w 398"/>
              <a:gd name="T6" fmla="+- 0 2356 2123"/>
              <a:gd name="T7" fmla="*/ 2356 h 497"/>
              <a:gd name="T8" fmla="+- 0 16566 16470"/>
              <a:gd name="T9" fmla="*/ T8 w 398"/>
              <a:gd name="T10" fmla="+- 0 2319 2123"/>
              <a:gd name="T11" fmla="*/ 2319 h 497"/>
              <a:gd name="T12" fmla="+- 0 16669 16470"/>
              <a:gd name="T13" fmla="*/ T12 w 398"/>
              <a:gd name="T14" fmla="+- 0 2222 2123"/>
              <a:gd name="T15" fmla="*/ 2222 h 497"/>
              <a:gd name="T16" fmla="+- 0 16722 16470"/>
              <a:gd name="T17" fmla="*/ T16 w 398"/>
              <a:gd name="T18" fmla="+- 0 2169 2123"/>
              <a:gd name="T19" fmla="*/ 2169 h 497"/>
              <a:gd name="T20" fmla="+- 0 16735 16470"/>
              <a:gd name="T21" fmla="*/ T20 w 398"/>
              <a:gd name="T22" fmla="+- 0 2156 2123"/>
              <a:gd name="T23" fmla="*/ 2156 h 497"/>
              <a:gd name="T24" fmla="+- 0 16768 16470"/>
              <a:gd name="T25" fmla="*/ T24 w 398"/>
              <a:gd name="T26" fmla="+- 0 2123 2123"/>
              <a:gd name="T27" fmla="*/ 2123 h 497"/>
              <a:gd name="T28" fmla="+- 0 16851 16470"/>
              <a:gd name="T29" fmla="*/ T28 w 398"/>
              <a:gd name="T30" fmla="+- 0 2165 2123"/>
              <a:gd name="T31" fmla="*/ 2165 h 497"/>
              <a:gd name="T32" fmla="+- 0 16820 16470"/>
              <a:gd name="T33" fmla="*/ T32 w 398"/>
              <a:gd name="T34" fmla="+- 0 2301 2123"/>
              <a:gd name="T35" fmla="*/ 2301 h 497"/>
              <a:gd name="T36" fmla="+- 0 16828 16470"/>
              <a:gd name="T37" fmla="*/ T36 w 398"/>
              <a:gd name="T38" fmla="+- 0 2381 2123"/>
              <a:gd name="T39" fmla="*/ 2381 h 497"/>
              <a:gd name="T40" fmla="+- 0 16847 16470"/>
              <a:gd name="T41" fmla="*/ T40 w 398"/>
              <a:gd name="T42" fmla="+- 0 2500 2123"/>
              <a:gd name="T43" fmla="*/ 2500 h 497"/>
              <a:gd name="T44" fmla="+- 0 16853 16470"/>
              <a:gd name="T45" fmla="*/ T44 w 398"/>
              <a:gd name="T46" fmla="+- 0 2540 2123"/>
              <a:gd name="T47" fmla="*/ 2540 h 497"/>
              <a:gd name="T48" fmla="+- 0 16867 16470"/>
              <a:gd name="T49" fmla="*/ T48 w 398"/>
              <a:gd name="T50" fmla="+- 0 2619 2123"/>
              <a:gd name="T51" fmla="*/ 2619 h 4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98" h="497" extrusionOk="0">
                <a:moveTo>
                  <a:pt x="40" y="357"/>
                </a:moveTo>
                <a:cubicBezTo>
                  <a:pt x="-6" y="233"/>
                  <a:pt x="96" y="196"/>
                  <a:pt x="199" y="99"/>
                </a:cubicBezTo>
                <a:cubicBezTo>
                  <a:pt x="252" y="46"/>
                  <a:pt x="265" y="33"/>
                  <a:pt x="298" y="0"/>
                </a:cubicBezTo>
                <a:cubicBezTo>
                  <a:pt x="381" y="42"/>
                  <a:pt x="350" y="178"/>
                  <a:pt x="358" y="258"/>
                </a:cubicBezTo>
                <a:cubicBezTo>
                  <a:pt x="377" y="377"/>
                  <a:pt x="383" y="417"/>
                  <a:pt x="397" y="496"/>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17" name="Comment 5"/>
          <p:cNvSpPr>
            <a:spLocks noRot="1" noChangeAspect="1" noEditPoints="1" noChangeArrowheads="1" noChangeShapeType="1" noTextEdit="1"/>
          </p:cNvSpPr>
          <p:nvPr/>
        </p:nvSpPr>
        <p:spPr bwMode="auto">
          <a:xfrm>
            <a:off x="3479007" y="316707"/>
            <a:ext cx="873919" cy="379810"/>
          </a:xfrm>
          <a:custGeom>
            <a:avLst/>
            <a:gdLst>
              <a:gd name="T0" fmla="+- 0 8711 8652"/>
              <a:gd name="T1" fmla="*/ T0 w 3235"/>
              <a:gd name="T2" fmla="+- 0 1270 1171"/>
              <a:gd name="T3" fmla="*/ 1270 h 1410"/>
              <a:gd name="T4" fmla="+- 0 8692 8652"/>
              <a:gd name="T5" fmla="*/ T4 w 3235"/>
              <a:gd name="T6" fmla="+- 0 1965 1171"/>
              <a:gd name="T7" fmla="*/ 1965 h 1410"/>
              <a:gd name="T8" fmla="+- 0 8711 8652"/>
              <a:gd name="T9" fmla="*/ T8 w 3235"/>
              <a:gd name="T10" fmla="+- 0 2421 1171"/>
              <a:gd name="T11" fmla="*/ 2421 h 1410"/>
              <a:gd name="T12" fmla="+- 0 9148 8652"/>
              <a:gd name="T13" fmla="*/ T12 w 3235"/>
              <a:gd name="T14" fmla="+- 0 1171 1171"/>
              <a:gd name="T15" fmla="*/ 1171 h 1410"/>
              <a:gd name="T16" fmla="+- 0 8989 8652"/>
              <a:gd name="T17" fmla="*/ T16 w 3235"/>
              <a:gd name="T18" fmla="+- 0 1647 1171"/>
              <a:gd name="T19" fmla="*/ 1647 h 1410"/>
              <a:gd name="T20" fmla="+- 0 8672 8652"/>
              <a:gd name="T21" fmla="*/ T20 w 3235"/>
              <a:gd name="T22" fmla="+- 0 1865 1171"/>
              <a:gd name="T23" fmla="*/ 1865 h 1410"/>
              <a:gd name="T24" fmla="+- 0 8672 8652"/>
              <a:gd name="T25" fmla="*/ T24 w 3235"/>
              <a:gd name="T26" fmla="+- 0 1845 1171"/>
              <a:gd name="T27" fmla="*/ 1845 h 1410"/>
              <a:gd name="T28" fmla="+- 0 8989 8652"/>
              <a:gd name="T29" fmla="*/ T28 w 3235"/>
              <a:gd name="T30" fmla="+- 0 2322 1171"/>
              <a:gd name="T31" fmla="*/ 2322 h 1410"/>
              <a:gd name="T32" fmla="+- 0 9049 8652"/>
              <a:gd name="T33" fmla="*/ T32 w 3235"/>
              <a:gd name="T34" fmla="+- 0 2580 1171"/>
              <a:gd name="T35" fmla="*/ 2580 h 1410"/>
              <a:gd name="T36" fmla="+- 0 9406 8652"/>
              <a:gd name="T37" fmla="*/ T36 w 3235"/>
              <a:gd name="T38" fmla="+- 0 2163 1171"/>
              <a:gd name="T39" fmla="*/ 2163 h 1410"/>
              <a:gd name="T40" fmla="+- 0 9366 8652"/>
              <a:gd name="T41" fmla="*/ T40 w 3235"/>
              <a:gd name="T42" fmla="+- 0 2064 1171"/>
              <a:gd name="T43" fmla="*/ 2064 h 1410"/>
              <a:gd name="T44" fmla="+- 0 9227 8652"/>
              <a:gd name="T45" fmla="*/ T44 w 3235"/>
              <a:gd name="T46" fmla="+- 0 2203 1171"/>
              <a:gd name="T47" fmla="*/ 2203 h 1410"/>
              <a:gd name="T48" fmla="+- 0 9346 8652"/>
              <a:gd name="T49" fmla="*/ T48 w 3235"/>
              <a:gd name="T50" fmla="+- 0 2381 1171"/>
              <a:gd name="T51" fmla="*/ 2381 h 1410"/>
              <a:gd name="T52" fmla="+- 0 9485 8652"/>
              <a:gd name="T53" fmla="*/ T52 w 3235"/>
              <a:gd name="T54" fmla="+- 0 2084 1171"/>
              <a:gd name="T55" fmla="*/ 2084 h 1410"/>
              <a:gd name="T56" fmla="+- 0 9485 8652"/>
              <a:gd name="T57" fmla="*/ T56 w 3235"/>
              <a:gd name="T58" fmla="+- 0 2361 1171"/>
              <a:gd name="T59" fmla="*/ 2361 h 1410"/>
              <a:gd name="T60" fmla="+- 0 9684 8652"/>
              <a:gd name="T61" fmla="*/ T60 w 3235"/>
              <a:gd name="T62" fmla="+- 0 2322 1171"/>
              <a:gd name="T63" fmla="*/ 2322 h 1410"/>
              <a:gd name="T64" fmla="+- 0 9823 8652"/>
              <a:gd name="T65" fmla="*/ T64 w 3235"/>
              <a:gd name="T66" fmla="+- 0 2143 1171"/>
              <a:gd name="T67" fmla="*/ 2143 h 1410"/>
              <a:gd name="T68" fmla="+- 0 9862 8652"/>
              <a:gd name="T69" fmla="*/ T68 w 3235"/>
              <a:gd name="T70" fmla="+- 0 2401 1171"/>
              <a:gd name="T71" fmla="*/ 2401 h 1410"/>
              <a:gd name="T72" fmla="+- 0 9882 8652"/>
              <a:gd name="T73" fmla="*/ T72 w 3235"/>
              <a:gd name="T74" fmla="+- 0 2421 1171"/>
              <a:gd name="T75" fmla="*/ 2421 h 1410"/>
              <a:gd name="T76" fmla="+- 0 10041 8652"/>
              <a:gd name="T77" fmla="*/ T76 w 3235"/>
              <a:gd name="T78" fmla="+- 0 2262 1171"/>
              <a:gd name="T79" fmla="*/ 2262 h 1410"/>
              <a:gd name="T80" fmla="+- 0 10140 8652"/>
              <a:gd name="T81" fmla="*/ T80 w 3235"/>
              <a:gd name="T82" fmla="+- 0 2441 1171"/>
              <a:gd name="T83" fmla="*/ 2441 h 1410"/>
              <a:gd name="T84" fmla="+- 0 10458 8652"/>
              <a:gd name="T85" fmla="*/ T84 w 3235"/>
              <a:gd name="T86" fmla="+- 0 2004 1171"/>
              <a:gd name="T87" fmla="*/ 2004 h 1410"/>
              <a:gd name="T88" fmla="+- 0 10696 8652"/>
              <a:gd name="T89" fmla="*/ T88 w 3235"/>
              <a:gd name="T90" fmla="+- 0 1429 1171"/>
              <a:gd name="T91" fmla="*/ 1429 h 1410"/>
              <a:gd name="T92" fmla="+- 0 10616 8652"/>
              <a:gd name="T93" fmla="*/ T92 w 3235"/>
              <a:gd name="T94" fmla="+- 0 2242 1171"/>
              <a:gd name="T95" fmla="*/ 2242 h 1410"/>
              <a:gd name="T96" fmla="+- 0 10577 8652"/>
              <a:gd name="T97" fmla="*/ T96 w 3235"/>
              <a:gd name="T98" fmla="+- 0 2480 1171"/>
              <a:gd name="T99" fmla="*/ 2480 h 1410"/>
              <a:gd name="T100" fmla="+- 0 10557 8652"/>
              <a:gd name="T101" fmla="*/ T100 w 3235"/>
              <a:gd name="T102" fmla="+- 0 1925 1171"/>
              <a:gd name="T103" fmla="*/ 1925 h 1410"/>
              <a:gd name="T104" fmla="+- 0 10497 8652"/>
              <a:gd name="T105" fmla="*/ T104 w 3235"/>
              <a:gd name="T106" fmla="+- 0 2163 1171"/>
              <a:gd name="T107" fmla="*/ 2163 h 1410"/>
              <a:gd name="T108" fmla="+- 0 10993 8652"/>
              <a:gd name="T109" fmla="*/ T108 w 3235"/>
              <a:gd name="T110" fmla="+- 0 2123 1171"/>
              <a:gd name="T111" fmla="*/ 2123 h 1410"/>
              <a:gd name="T112" fmla="+- 0 11073 8652"/>
              <a:gd name="T113" fmla="*/ T112 w 3235"/>
              <a:gd name="T114" fmla="+- 0 1984 1171"/>
              <a:gd name="T115" fmla="*/ 1984 h 1410"/>
              <a:gd name="T116" fmla="+- 0 10954 8652"/>
              <a:gd name="T117" fmla="*/ T116 w 3235"/>
              <a:gd name="T118" fmla="+- 0 2282 1171"/>
              <a:gd name="T119" fmla="*/ 2282 h 1410"/>
              <a:gd name="T120" fmla="+- 0 11152 8652"/>
              <a:gd name="T121" fmla="*/ T120 w 3235"/>
              <a:gd name="T122" fmla="+- 0 2381 1171"/>
              <a:gd name="T123" fmla="*/ 2381 h 1410"/>
              <a:gd name="T124" fmla="+- 0 11331 8652"/>
              <a:gd name="T125" fmla="*/ T124 w 3235"/>
              <a:gd name="T126" fmla="+- 0 2143 1171"/>
              <a:gd name="T127" fmla="*/ 2143 h 1410"/>
              <a:gd name="T128" fmla="+- 0 11390 8652"/>
              <a:gd name="T129" fmla="*/ T128 w 3235"/>
              <a:gd name="T130" fmla="+- 0 2401 1171"/>
              <a:gd name="T131" fmla="*/ 2401 h 1410"/>
              <a:gd name="T132" fmla="+- 0 11648 8652"/>
              <a:gd name="T133" fmla="*/ T132 w 3235"/>
              <a:gd name="T134" fmla="+- 0 2203 1171"/>
              <a:gd name="T135" fmla="*/ 2203 h 1410"/>
              <a:gd name="T136" fmla="+- 0 11688 8652"/>
              <a:gd name="T137" fmla="*/ T136 w 3235"/>
              <a:gd name="T138" fmla="+- 0 2183 1171"/>
              <a:gd name="T139" fmla="*/ 2183 h 1410"/>
              <a:gd name="T140" fmla="+- 0 11886 8652"/>
              <a:gd name="T141" fmla="*/ T140 w 3235"/>
              <a:gd name="T142" fmla="+- 0 2441 1171"/>
              <a:gd name="T143" fmla="*/ 2441 h 14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3235" h="1410" extrusionOk="0">
                <a:moveTo>
                  <a:pt x="59" y="99"/>
                </a:moveTo>
                <a:cubicBezTo>
                  <a:pt x="59" y="332"/>
                  <a:pt x="47" y="562"/>
                  <a:pt x="40" y="794"/>
                </a:cubicBezTo>
                <a:cubicBezTo>
                  <a:pt x="35" y="950"/>
                  <a:pt x="40" y="1097"/>
                  <a:pt x="59" y="1250"/>
                </a:cubicBezTo>
              </a:path>
              <a:path w="3235" h="1410" extrusionOk="0">
                <a:moveTo>
                  <a:pt x="496" y="0"/>
                </a:moveTo>
                <a:cubicBezTo>
                  <a:pt x="449" y="157"/>
                  <a:pt x="407" y="327"/>
                  <a:pt x="337" y="476"/>
                </a:cubicBezTo>
                <a:cubicBezTo>
                  <a:pt x="291" y="575"/>
                  <a:pt x="163" y="786"/>
                  <a:pt x="20" y="694"/>
                </a:cubicBezTo>
                <a:cubicBezTo>
                  <a:pt x="2" y="676"/>
                  <a:pt x="-7" y="669"/>
                  <a:pt x="20" y="674"/>
                </a:cubicBezTo>
                <a:cubicBezTo>
                  <a:pt x="159" y="814"/>
                  <a:pt x="313" y="943"/>
                  <a:pt x="337" y="1151"/>
                </a:cubicBezTo>
                <a:cubicBezTo>
                  <a:pt x="350" y="1262"/>
                  <a:pt x="354" y="1329"/>
                  <a:pt x="397" y="1409"/>
                </a:cubicBezTo>
              </a:path>
              <a:path w="3235" h="1410" extrusionOk="0">
                <a:moveTo>
                  <a:pt x="754" y="992"/>
                </a:moveTo>
                <a:cubicBezTo>
                  <a:pt x="736" y="938"/>
                  <a:pt x="732" y="924"/>
                  <a:pt x="714" y="893"/>
                </a:cubicBezTo>
                <a:cubicBezTo>
                  <a:pt x="626" y="915"/>
                  <a:pt x="594" y="923"/>
                  <a:pt x="575" y="1032"/>
                </a:cubicBezTo>
                <a:cubicBezTo>
                  <a:pt x="562" y="1105"/>
                  <a:pt x="588" y="1242"/>
                  <a:pt x="694" y="1210"/>
                </a:cubicBezTo>
                <a:cubicBezTo>
                  <a:pt x="819" y="1172"/>
                  <a:pt x="826" y="1016"/>
                  <a:pt x="833" y="913"/>
                </a:cubicBezTo>
                <a:cubicBezTo>
                  <a:pt x="831" y="960"/>
                  <a:pt x="790" y="1161"/>
                  <a:pt x="833" y="1190"/>
                </a:cubicBezTo>
                <a:cubicBezTo>
                  <a:pt x="894" y="1231"/>
                  <a:pt x="991" y="1215"/>
                  <a:pt x="1032" y="1151"/>
                </a:cubicBezTo>
                <a:cubicBezTo>
                  <a:pt x="1062" y="1104"/>
                  <a:pt x="1076" y="946"/>
                  <a:pt x="1171" y="972"/>
                </a:cubicBezTo>
                <a:cubicBezTo>
                  <a:pt x="1202" y="980"/>
                  <a:pt x="1200" y="1199"/>
                  <a:pt x="1210" y="1230"/>
                </a:cubicBezTo>
                <a:cubicBezTo>
                  <a:pt x="1217" y="1237"/>
                  <a:pt x="1223" y="1243"/>
                  <a:pt x="1230" y="1250"/>
                </a:cubicBezTo>
                <a:cubicBezTo>
                  <a:pt x="1282" y="1193"/>
                  <a:pt x="1337" y="1134"/>
                  <a:pt x="1389" y="1091"/>
                </a:cubicBezTo>
                <a:cubicBezTo>
                  <a:pt x="1417" y="1155"/>
                  <a:pt x="1433" y="1231"/>
                  <a:pt x="1488" y="1270"/>
                </a:cubicBezTo>
                <a:cubicBezTo>
                  <a:pt x="1586" y="1340"/>
                  <a:pt x="1796" y="855"/>
                  <a:pt x="1806" y="833"/>
                </a:cubicBezTo>
                <a:cubicBezTo>
                  <a:pt x="1893" y="648"/>
                  <a:pt x="1969" y="445"/>
                  <a:pt x="2044" y="258"/>
                </a:cubicBezTo>
                <a:cubicBezTo>
                  <a:pt x="2044" y="538"/>
                  <a:pt x="2001" y="794"/>
                  <a:pt x="1964" y="1071"/>
                </a:cubicBezTo>
                <a:cubicBezTo>
                  <a:pt x="1949" y="1211"/>
                  <a:pt x="1955" y="1233"/>
                  <a:pt x="1925" y="1309"/>
                </a:cubicBezTo>
                <a:cubicBezTo>
                  <a:pt x="1925" y="1122"/>
                  <a:pt x="1925" y="940"/>
                  <a:pt x="1905" y="754"/>
                </a:cubicBezTo>
                <a:cubicBezTo>
                  <a:pt x="1844" y="798"/>
                  <a:pt x="1729" y="917"/>
                  <a:pt x="1845" y="992"/>
                </a:cubicBezTo>
                <a:cubicBezTo>
                  <a:pt x="1993" y="1088"/>
                  <a:pt x="2201" y="1031"/>
                  <a:pt x="2341" y="952"/>
                </a:cubicBezTo>
                <a:cubicBezTo>
                  <a:pt x="2460" y="885"/>
                  <a:pt x="2402" y="883"/>
                  <a:pt x="2421" y="813"/>
                </a:cubicBezTo>
                <a:cubicBezTo>
                  <a:pt x="2323" y="849"/>
                  <a:pt x="2258" y="983"/>
                  <a:pt x="2302" y="1111"/>
                </a:cubicBezTo>
                <a:cubicBezTo>
                  <a:pt x="2330" y="1194"/>
                  <a:pt x="2421" y="1260"/>
                  <a:pt x="2500" y="1210"/>
                </a:cubicBezTo>
                <a:cubicBezTo>
                  <a:pt x="2567" y="1168"/>
                  <a:pt x="2629" y="1037"/>
                  <a:pt x="2679" y="972"/>
                </a:cubicBezTo>
                <a:cubicBezTo>
                  <a:pt x="2733" y="1057"/>
                  <a:pt x="2660" y="1168"/>
                  <a:pt x="2738" y="1230"/>
                </a:cubicBezTo>
                <a:cubicBezTo>
                  <a:pt x="2846" y="1316"/>
                  <a:pt x="2939" y="1086"/>
                  <a:pt x="2996" y="1032"/>
                </a:cubicBezTo>
                <a:cubicBezTo>
                  <a:pt x="3009" y="1025"/>
                  <a:pt x="3023" y="1019"/>
                  <a:pt x="3036" y="1012"/>
                </a:cubicBezTo>
                <a:cubicBezTo>
                  <a:pt x="3049" y="1195"/>
                  <a:pt x="3067" y="1214"/>
                  <a:pt x="3234" y="1270"/>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18" name="Comment 6"/>
          <p:cNvSpPr>
            <a:spLocks noRot="1" noChangeAspect="1" noEditPoints="1" noChangeArrowheads="1" noChangeShapeType="1" noTextEdit="1"/>
          </p:cNvSpPr>
          <p:nvPr/>
        </p:nvSpPr>
        <p:spPr bwMode="auto">
          <a:xfrm>
            <a:off x="5461398" y="604837"/>
            <a:ext cx="188119" cy="595313"/>
          </a:xfrm>
          <a:custGeom>
            <a:avLst/>
            <a:gdLst>
              <a:gd name="T0" fmla="+- 0 16689 15994"/>
              <a:gd name="T1" fmla="*/ T0 w 696"/>
              <a:gd name="T2" fmla="+- 0 2242 2242"/>
              <a:gd name="T3" fmla="*/ 2242 h 2204"/>
              <a:gd name="T4" fmla="+- 0 16530 15994"/>
              <a:gd name="T5" fmla="*/ T4 w 696"/>
              <a:gd name="T6" fmla="+- 0 2897 2242"/>
              <a:gd name="T7" fmla="*/ 2897 h 2204"/>
              <a:gd name="T8" fmla="+- 0 16510 15994"/>
              <a:gd name="T9" fmla="*/ T8 w 696"/>
              <a:gd name="T10" fmla="+- 0 3334 2242"/>
              <a:gd name="T11" fmla="*/ 3334 h 2204"/>
              <a:gd name="T12" fmla="+- 0 16589 15994"/>
              <a:gd name="T13" fmla="*/ T12 w 696"/>
              <a:gd name="T14" fmla="+- 0 3770 2242"/>
              <a:gd name="T15" fmla="*/ 3770 h 2204"/>
              <a:gd name="T16" fmla="+- 0 16054 15994"/>
              <a:gd name="T17" fmla="*/ T16 w 696"/>
              <a:gd name="T18" fmla="+- 0 4187 2242"/>
              <a:gd name="T19" fmla="*/ 4187 h 2204"/>
              <a:gd name="T20" fmla="+- 0 15994 15994"/>
              <a:gd name="T21" fmla="*/ T20 w 696"/>
              <a:gd name="T22" fmla="+- 0 4247 2242"/>
              <a:gd name="T23" fmla="*/ 4247 h 2204"/>
              <a:gd name="T24" fmla="+- 0 16073 15994"/>
              <a:gd name="T25" fmla="*/ T24 w 696"/>
              <a:gd name="T26" fmla="+- 0 3770 2242"/>
              <a:gd name="T27" fmla="*/ 3770 h 2204"/>
              <a:gd name="T28" fmla="+- 0 16252 15994"/>
              <a:gd name="T29" fmla="*/ T28 w 696"/>
              <a:gd name="T30" fmla="+- 0 4088 2242"/>
              <a:gd name="T31" fmla="*/ 4088 h 2204"/>
              <a:gd name="T32" fmla="+- 0 16510 15994"/>
              <a:gd name="T33" fmla="*/ T32 w 696"/>
              <a:gd name="T34" fmla="+- 0 4445 2242"/>
              <a:gd name="T35" fmla="*/ 4445 h 22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96" h="2204" extrusionOk="0">
                <a:moveTo>
                  <a:pt x="695" y="0"/>
                </a:moveTo>
                <a:cubicBezTo>
                  <a:pt x="596" y="208"/>
                  <a:pt x="576" y="425"/>
                  <a:pt x="536" y="655"/>
                </a:cubicBezTo>
                <a:cubicBezTo>
                  <a:pt x="506" y="825"/>
                  <a:pt x="487" y="929"/>
                  <a:pt x="516" y="1092"/>
                </a:cubicBezTo>
              </a:path>
              <a:path w="696" h="2204" extrusionOk="0">
                <a:moveTo>
                  <a:pt x="595" y="1528"/>
                </a:moveTo>
                <a:cubicBezTo>
                  <a:pt x="409" y="1658"/>
                  <a:pt x="229" y="1793"/>
                  <a:pt x="60" y="1945"/>
                </a:cubicBezTo>
                <a:cubicBezTo>
                  <a:pt x="40" y="1965"/>
                  <a:pt x="20" y="1985"/>
                  <a:pt x="0" y="2005"/>
                </a:cubicBezTo>
              </a:path>
              <a:path w="696" h="2204" extrusionOk="0">
                <a:moveTo>
                  <a:pt x="79" y="1528"/>
                </a:moveTo>
                <a:cubicBezTo>
                  <a:pt x="91" y="1666"/>
                  <a:pt x="179" y="1731"/>
                  <a:pt x="258" y="1846"/>
                </a:cubicBezTo>
                <a:cubicBezTo>
                  <a:pt x="343" y="1969"/>
                  <a:pt x="423" y="2086"/>
                  <a:pt x="516" y="2203"/>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19" name="Comment 7"/>
          <p:cNvSpPr>
            <a:spLocks noRot="1" noChangeAspect="1" noEditPoints="1" noChangeArrowheads="1" noChangeShapeType="1" noTextEdit="1"/>
          </p:cNvSpPr>
          <p:nvPr/>
        </p:nvSpPr>
        <p:spPr bwMode="auto">
          <a:xfrm>
            <a:off x="3999310" y="798910"/>
            <a:ext cx="937022" cy="369094"/>
          </a:xfrm>
          <a:custGeom>
            <a:avLst/>
            <a:gdLst>
              <a:gd name="T0" fmla="+- 0 10577 10577"/>
              <a:gd name="T1" fmla="*/ T0 w 3473"/>
              <a:gd name="T2" fmla="+- 0 4187 2957"/>
              <a:gd name="T3" fmla="*/ 4187 h 1370"/>
              <a:gd name="T4" fmla="+- 0 11212 10577"/>
              <a:gd name="T5" fmla="*/ T4 w 3473"/>
              <a:gd name="T6" fmla="+- 0 3294 2957"/>
              <a:gd name="T7" fmla="*/ 3294 h 1370"/>
              <a:gd name="T8" fmla="+- 0 11311 10577"/>
              <a:gd name="T9" fmla="*/ T8 w 3473"/>
              <a:gd name="T10" fmla="+- 0 3135 2957"/>
              <a:gd name="T11" fmla="*/ 3135 h 1370"/>
              <a:gd name="T12" fmla="+- 0 11232 10577"/>
              <a:gd name="T13" fmla="*/ T12 w 3473"/>
              <a:gd name="T14" fmla="+- 0 3631 2957"/>
              <a:gd name="T15" fmla="*/ 3631 h 1370"/>
              <a:gd name="T16" fmla="+- 0 11172 10577"/>
              <a:gd name="T17" fmla="*/ T16 w 3473"/>
              <a:gd name="T18" fmla="+- 0 4187 2957"/>
              <a:gd name="T19" fmla="*/ 4187 h 1370"/>
              <a:gd name="T20" fmla="+- 0 11728 10577"/>
              <a:gd name="T21" fmla="*/ T20 w 3473"/>
              <a:gd name="T22" fmla="+- 0 3612 2957"/>
              <a:gd name="T23" fmla="*/ 3612 h 1370"/>
              <a:gd name="T24" fmla="+- 0 12025 10577"/>
              <a:gd name="T25" fmla="*/ T24 w 3473"/>
              <a:gd name="T26" fmla="+- 0 3314 2957"/>
              <a:gd name="T27" fmla="*/ 3314 h 1370"/>
              <a:gd name="T28" fmla="+- 0 12184 10577"/>
              <a:gd name="T29" fmla="*/ T28 w 3473"/>
              <a:gd name="T30" fmla="+- 0 3810 2957"/>
              <a:gd name="T31" fmla="*/ 3810 h 1370"/>
              <a:gd name="T32" fmla="+- 0 12244 10577"/>
              <a:gd name="T33" fmla="*/ T32 w 3473"/>
              <a:gd name="T34" fmla="+- 0 3651 2957"/>
              <a:gd name="T35" fmla="*/ 3651 h 1370"/>
              <a:gd name="T36" fmla="+- 0 11946 10577"/>
              <a:gd name="T37" fmla="*/ T36 w 3473"/>
              <a:gd name="T38" fmla="+- 0 3929 2957"/>
              <a:gd name="T39" fmla="*/ 3929 h 1370"/>
              <a:gd name="T40" fmla="+- 0 11946 10577"/>
              <a:gd name="T41" fmla="*/ T40 w 3473"/>
              <a:gd name="T42" fmla="+- 0 3989 2957"/>
              <a:gd name="T43" fmla="*/ 3989 h 1370"/>
              <a:gd name="T44" fmla="+- 0 12343 10577"/>
              <a:gd name="T45" fmla="*/ T44 w 3473"/>
              <a:gd name="T46" fmla="+- 0 3810 2957"/>
              <a:gd name="T47" fmla="*/ 3810 h 1370"/>
              <a:gd name="T48" fmla="+- 0 12323 10577"/>
              <a:gd name="T49" fmla="*/ T48 w 3473"/>
              <a:gd name="T50" fmla="+- 0 3830 2957"/>
              <a:gd name="T51" fmla="*/ 3830 h 1370"/>
              <a:gd name="T52" fmla="+- 0 12283 10577"/>
              <a:gd name="T53" fmla="*/ T52 w 3473"/>
              <a:gd name="T54" fmla="+- 0 4088 2957"/>
              <a:gd name="T55" fmla="*/ 4088 h 1370"/>
              <a:gd name="T56" fmla="+- 0 12779 10577"/>
              <a:gd name="T57" fmla="*/ T56 w 3473"/>
              <a:gd name="T58" fmla="+- 0 3870 2957"/>
              <a:gd name="T59" fmla="*/ 3870 h 1370"/>
              <a:gd name="T60" fmla="+- 0 12879 10577"/>
              <a:gd name="T61" fmla="*/ T60 w 3473"/>
              <a:gd name="T62" fmla="+- 0 3790 2957"/>
              <a:gd name="T63" fmla="*/ 3790 h 1370"/>
              <a:gd name="T64" fmla="+- 0 12660 10577"/>
              <a:gd name="T65" fmla="*/ T64 w 3473"/>
              <a:gd name="T66" fmla="+- 0 3989 2957"/>
              <a:gd name="T67" fmla="*/ 3989 h 1370"/>
              <a:gd name="T68" fmla="+- 0 13256 10577"/>
              <a:gd name="T69" fmla="*/ T68 w 3473"/>
              <a:gd name="T70" fmla="+- 0 3929 2957"/>
              <a:gd name="T71" fmla="*/ 3929 h 1370"/>
              <a:gd name="T72" fmla="+- 0 13752 10577"/>
              <a:gd name="T73" fmla="*/ T72 w 3473"/>
              <a:gd name="T74" fmla="+- 0 2957 2957"/>
              <a:gd name="T75" fmla="*/ 2957 h 1370"/>
              <a:gd name="T76" fmla="+- 0 13335 10577"/>
              <a:gd name="T77" fmla="*/ T76 w 3473"/>
              <a:gd name="T78" fmla="+- 0 3612 2957"/>
              <a:gd name="T79" fmla="*/ 3612 h 1370"/>
              <a:gd name="T80" fmla="+- 0 13295 10577"/>
              <a:gd name="T81" fmla="*/ T80 w 3473"/>
              <a:gd name="T82" fmla="+- 0 3909 2957"/>
              <a:gd name="T83" fmla="*/ 3909 h 1370"/>
              <a:gd name="T84" fmla="+- 0 13652 10577"/>
              <a:gd name="T85" fmla="*/ T84 w 3473"/>
              <a:gd name="T86" fmla="+- 0 3989 2957"/>
              <a:gd name="T87" fmla="*/ 3989 h 1370"/>
              <a:gd name="T88" fmla="+- 0 13772 10577"/>
              <a:gd name="T89" fmla="*/ T88 w 3473"/>
              <a:gd name="T90" fmla="+- 0 4266 2957"/>
              <a:gd name="T91" fmla="*/ 4266 h 1370"/>
              <a:gd name="T92" fmla="+- 0 14049 10577"/>
              <a:gd name="T93" fmla="*/ T92 w 3473"/>
              <a:gd name="T94" fmla="+- 0 4326 2957"/>
              <a:gd name="T95" fmla="*/ 4326 h 1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3473" h="1370" extrusionOk="0">
                <a:moveTo>
                  <a:pt x="0" y="1230"/>
                </a:moveTo>
                <a:cubicBezTo>
                  <a:pt x="276" y="964"/>
                  <a:pt x="438" y="666"/>
                  <a:pt x="635" y="337"/>
                </a:cubicBezTo>
                <a:cubicBezTo>
                  <a:pt x="668" y="284"/>
                  <a:pt x="701" y="231"/>
                  <a:pt x="734" y="178"/>
                </a:cubicBezTo>
                <a:cubicBezTo>
                  <a:pt x="760" y="348"/>
                  <a:pt x="687" y="504"/>
                  <a:pt x="655" y="674"/>
                </a:cubicBezTo>
                <a:cubicBezTo>
                  <a:pt x="621" y="856"/>
                  <a:pt x="603" y="1046"/>
                  <a:pt x="595" y="1230"/>
                </a:cubicBezTo>
                <a:cubicBezTo>
                  <a:pt x="798" y="1212"/>
                  <a:pt x="1030" y="811"/>
                  <a:pt x="1151" y="655"/>
                </a:cubicBezTo>
                <a:cubicBezTo>
                  <a:pt x="1265" y="508"/>
                  <a:pt x="1362" y="342"/>
                  <a:pt x="1448" y="357"/>
                </a:cubicBezTo>
              </a:path>
              <a:path w="3473" h="1370" extrusionOk="0">
                <a:moveTo>
                  <a:pt x="1607" y="853"/>
                </a:moveTo>
                <a:cubicBezTo>
                  <a:pt x="1641" y="796"/>
                  <a:pt x="1647" y="760"/>
                  <a:pt x="1667" y="694"/>
                </a:cubicBezTo>
                <a:cubicBezTo>
                  <a:pt x="1553" y="729"/>
                  <a:pt x="1422" y="847"/>
                  <a:pt x="1369" y="972"/>
                </a:cubicBezTo>
                <a:cubicBezTo>
                  <a:pt x="1369" y="992"/>
                  <a:pt x="1369" y="1012"/>
                  <a:pt x="1369" y="1032"/>
                </a:cubicBezTo>
                <a:cubicBezTo>
                  <a:pt x="1557" y="1041"/>
                  <a:pt x="1621" y="975"/>
                  <a:pt x="1766" y="853"/>
                </a:cubicBezTo>
                <a:cubicBezTo>
                  <a:pt x="1759" y="860"/>
                  <a:pt x="1753" y="866"/>
                  <a:pt x="1746" y="873"/>
                </a:cubicBezTo>
                <a:cubicBezTo>
                  <a:pt x="1661" y="1003"/>
                  <a:pt x="1549" y="1060"/>
                  <a:pt x="1706" y="1131"/>
                </a:cubicBezTo>
              </a:path>
              <a:path w="3473" h="1370" extrusionOk="0">
                <a:moveTo>
                  <a:pt x="2202" y="913"/>
                </a:moveTo>
                <a:cubicBezTo>
                  <a:pt x="2235" y="886"/>
                  <a:pt x="2269" y="860"/>
                  <a:pt x="2302" y="833"/>
                </a:cubicBezTo>
                <a:cubicBezTo>
                  <a:pt x="2237" y="840"/>
                  <a:pt x="2107" y="827"/>
                  <a:pt x="2083" y="1032"/>
                </a:cubicBezTo>
                <a:cubicBezTo>
                  <a:pt x="2053" y="1289"/>
                  <a:pt x="2640" y="1002"/>
                  <a:pt x="2679" y="972"/>
                </a:cubicBezTo>
                <a:cubicBezTo>
                  <a:pt x="2967" y="747"/>
                  <a:pt x="3145" y="340"/>
                  <a:pt x="3175" y="0"/>
                </a:cubicBezTo>
                <a:cubicBezTo>
                  <a:pt x="2986" y="187"/>
                  <a:pt x="2857" y="405"/>
                  <a:pt x="2758" y="655"/>
                </a:cubicBezTo>
                <a:cubicBezTo>
                  <a:pt x="2705" y="812"/>
                  <a:pt x="2681" y="849"/>
                  <a:pt x="2718" y="952"/>
                </a:cubicBezTo>
                <a:cubicBezTo>
                  <a:pt x="2817" y="1012"/>
                  <a:pt x="2996" y="961"/>
                  <a:pt x="3075" y="1032"/>
                </a:cubicBezTo>
                <a:cubicBezTo>
                  <a:pt x="3176" y="1123"/>
                  <a:pt x="3031" y="1233"/>
                  <a:pt x="3195" y="1309"/>
                </a:cubicBezTo>
                <a:cubicBezTo>
                  <a:pt x="3288" y="1352"/>
                  <a:pt x="3375" y="1353"/>
                  <a:pt x="3472" y="1369"/>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0" name="Comment 8"/>
          <p:cNvSpPr>
            <a:spLocks noRot="1" noChangeAspect="1" noEditPoints="1" noChangeArrowheads="1" noChangeShapeType="1" noTextEdit="1"/>
          </p:cNvSpPr>
          <p:nvPr/>
        </p:nvSpPr>
        <p:spPr bwMode="auto">
          <a:xfrm>
            <a:off x="2707482" y="835819"/>
            <a:ext cx="402431" cy="273844"/>
          </a:xfrm>
          <a:custGeom>
            <a:avLst/>
            <a:gdLst>
              <a:gd name="T0" fmla="+- 0 5794 5794"/>
              <a:gd name="T1" fmla="*/ T0 w 1490"/>
              <a:gd name="T2" fmla="+- 0 3096 3096"/>
              <a:gd name="T3" fmla="*/ 3096 h 1013"/>
              <a:gd name="T4" fmla="+- 0 5874 5794"/>
              <a:gd name="T5" fmla="*/ T4 w 1490"/>
              <a:gd name="T6" fmla="+- 0 3552 3096"/>
              <a:gd name="T7" fmla="*/ 3552 h 1013"/>
              <a:gd name="T8" fmla="+- 0 5993 5794"/>
              <a:gd name="T9" fmla="*/ T8 w 1490"/>
              <a:gd name="T10" fmla="+- 0 4008 3096"/>
              <a:gd name="T11" fmla="*/ 4008 h 1013"/>
              <a:gd name="T12" fmla="+- 0 5993 5794"/>
              <a:gd name="T13" fmla="*/ T12 w 1490"/>
              <a:gd name="T14" fmla="+- 0 4028 3096"/>
              <a:gd name="T15" fmla="*/ 4028 h 1013"/>
              <a:gd name="T16" fmla="+- 0 6191 5794"/>
              <a:gd name="T17" fmla="*/ T16 w 1490"/>
              <a:gd name="T18" fmla="+- 0 3512 3096"/>
              <a:gd name="T19" fmla="*/ 3512 h 1013"/>
              <a:gd name="T20" fmla="+- 0 6330 5794"/>
              <a:gd name="T21" fmla="*/ T20 w 1490"/>
              <a:gd name="T22" fmla="+- 0 3135 3096"/>
              <a:gd name="T23" fmla="*/ 3135 h 1013"/>
              <a:gd name="T24" fmla="+- 0 6330 5794"/>
              <a:gd name="T25" fmla="*/ T24 w 1490"/>
              <a:gd name="T26" fmla="+- 0 3155 3096"/>
              <a:gd name="T27" fmla="*/ 3155 h 1013"/>
              <a:gd name="T28" fmla="+- 0 6489 5794"/>
              <a:gd name="T29" fmla="*/ T28 w 1490"/>
              <a:gd name="T30" fmla="+- 0 3850 3096"/>
              <a:gd name="T31" fmla="*/ 3850 h 1013"/>
              <a:gd name="T32" fmla="+- 0 6469 5794"/>
              <a:gd name="T33" fmla="*/ T32 w 1490"/>
              <a:gd name="T34" fmla="+- 0 3750 3096"/>
              <a:gd name="T35" fmla="*/ 3750 h 1013"/>
              <a:gd name="T36" fmla="+- 0 6350 5794"/>
              <a:gd name="T37" fmla="*/ T36 w 1490"/>
              <a:gd name="T38" fmla="+- 0 3909 3096"/>
              <a:gd name="T39" fmla="*/ 3909 h 1013"/>
              <a:gd name="T40" fmla="+- 0 6350 5794"/>
              <a:gd name="T41" fmla="*/ T40 w 1490"/>
              <a:gd name="T42" fmla="+- 0 3969 3096"/>
              <a:gd name="T43" fmla="*/ 3969 h 1013"/>
              <a:gd name="T44" fmla="+- 0 6548 5794"/>
              <a:gd name="T45" fmla="*/ T44 w 1490"/>
              <a:gd name="T46" fmla="+- 0 3870 3096"/>
              <a:gd name="T47" fmla="*/ 3870 h 1013"/>
              <a:gd name="T48" fmla="+- 0 6628 5794"/>
              <a:gd name="T49" fmla="*/ T48 w 1490"/>
              <a:gd name="T50" fmla="+- 0 3691 3096"/>
              <a:gd name="T51" fmla="*/ 3691 h 1013"/>
              <a:gd name="T52" fmla="+- 0 6787 5794"/>
              <a:gd name="T53" fmla="*/ T52 w 1490"/>
              <a:gd name="T54" fmla="+- 0 3889 3096"/>
              <a:gd name="T55" fmla="*/ 3889 h 1013"/>
              <a:gd name="T56" fmla="+- 0 6668 5794"/>
              <a:gd name="T57" fmla="*/ T56 w 1490"/>
              <a:gd name="T58" fmla="+- 0 4068 3096"/>
              <a:gd name="T59" fmla="*/ 4068 h 1013"/>
              <a:gd name="T60" fmla="+- 0 7025 5794"/>
              <a:gd name="T61" fmla="*/ T60 w 1490"/>
              <a:gd name="T62" fmla="+- 0 3731 3096"/>
              <a:gd name="T63" fmla="*/ 3731 h 1013"/>
              <a:gd name="T64" fmla="+- 0 7124 5794"/>
              <a:gd name="T65" fmla="*/ T64 w 1490"/>
              <a:gd name="T66" fmla="+- 0 3711 3096"/>
              <a:gd name="T67" fmla="*/ 3711 h 1013"/>
              <a:gd name="T68" fmla="+- 0 7203 5794"/>
              <a:gd name="T69" fmla="*/ T68 w 1490"/>
              <a:gd name="T70" fmla="+- 0 4048 3096"/>
              <a:gd name="T71" fmla="*/ 4048 h 1013"/>
              <a:gd name="T72" fmla="+- 0 7283 5794"/>
              <a:gd name="T73" fmla="*/ T72 w 1490"/>
              <a:gd name="T74" fmla="+- 0 4108 3096"/>
              <a:gd name="T75" fmla="*/ 4108 h 1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490" h="1013" extrusionOk="0">
                <a:moveTo>
                  <a:pt x="0" y="0"/>
                </a:moveTo>
                <a:cubicBezTo>
                  <a:pt x="28" y="154"/>
                  <a:pt x="39" y="302"/>
                  <a:pt x="80" y="456"/>
                </a:cubicBezTo>
                <a:cubicBezTo>
                  <a:pt x="120" y="607"/>
                  <a:pt x="183" y="758"/>
                  <a:pt x="199" y="912"/>
                </a:cubicBezTo>
                <a:cubicBezTo>
                  <a:pt x="199" y="919"/>
                  <a:pt x="199" y="925"/>
                  <a:pt x="199" y="932"/>
                </a:cubicBezTo>
                <a:cubicBezTo>
                  <a:pt x="257" y="758"/>
                  <a:pt x="331" y="589"/>
                  <a:pt x="397" y="416"/>
                </a:cubicBezTo>
                <a:cubicBezTo>
                  <a:pt x="407" y="389"/>
                  <a:pt x="480" y="53"/>
                  <a:pt x="536" y="39"/>
                </a:cubicBezTo>
                <a:cubicBezTo>
                  <a:pt x="536" y="46"/>
                  <a:pt x="536" y="52"/>
                  <a:pt x="536" y="59"/>
                </a:cubicBezTo>
              </a:path>
              <a:path w="1490" h="1013" extrusionOk="0">
                <a:moveTo>
                  <a:pt x="695" y="754"/>
                </a:moveTo>
                <a:cubicBezTo>
                  <a:pt x="695" y="691"/>
                  <a:pt x="707" y="677"/>
                  <a:pt x="675" y="654"/>
                </a:cubicBezTo>
                <a:cubicBezTo>
                  <a:pt x="627" y="675"/>
                  <a:pt x="570" y="742"/>
                  <a:pt x="556" y="813"/>
                </a:cubicBezTo>
                <a:cubicBezTo>
                  <a:pt x="556" y="833"/>
                  <a:pt x="556" y="853"/>
                  <a:pt x="556" y="873"/>
                </a:cubicBezTo>
                <a:cubicBezTo>
                  <a:pt x="660" y="901"/>
                  <a:pt x="712" y="891"/>
                  <a:pt x="754" y="774"/>
                </a:cubicBezTo>
                <a:cubicBezTo>
                  <a:pt x="774" y="675"/>
                  <a:pt x="780" y="642"/>
                  <a:pt x="834" y="595"/>
                </a:cubicBezTo>
                <a:cubicBezTo>
                  <a:pt x="936" y="612"/>
                  <a:pt x="1022" y="664"/>
                  <a:pt x="993" y="793"/>
                </a:cubicBezTo>
                <a:cubicBezTo>
                  <a:pt x="978" y="862"/>
                  <a:pt x="917" y="921"/>
                  <a:pt x="874" y="972"/>
                </a:cubicBezTo>
                <a:cubicBezTo>
                  <a:pt x="1007" y="905"/>
                  <a:pt x="1093" y="717"/>
                  <a:pt x="1231" y="635"/>
                </a:cubicBezTo>
                <a:cubicBezTo>
                  <a:pt x="1264" y="628"/>
                  <a:pt x="1297" y="622"/>
                  <a:pt x="1330" y="615"/>
                </a:cubicBezTo>
                <a:cubicBezTo>
                  <a:pt x="1440" y="741"/>
                  <a:pt x="1342" y="851"/>
                  <a:pt x="1409" y="952"/>
                </a:cubicBezTo>
                <a:cubicBezTo>
                  <a:pt x="1436" y="972"/>
                  <a:pt x="1462" y="992"/>
                  <a:pt x="1489" y="1012"/>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1" name="Comment 9"/>
          <p:cNvSpPr>
            <a:spLocks noRot="1" noChangeAspect="1" noEditPoints="1" noChangeArrowheads="1" noChangeShapeType="1" noTextEdit="1"/>
          </p:cNvSpPr>
          <p:nvPr/>
        </p:nvSpPr>
        <p:spPr bwMode="auto">
          <a:xfrm>
            <a:off x="3039667" y="1365647"/>
            <a:ext cx="96440" cy="236934"/>
          </a:xfrm>
          <a:custGeom>
            <a:avLst/>
            <a:gdLst>
              <a:gd name="T0" fmla="+- 0 7025 7025"/>
              <a:gd name="T1" fmla="*/ T0 w 358"/>
              <a:gd name="T2" fmla="+- 0 5576 5060"/>
              <a:gd name="T3" fmla="*/ 5576 h 874"/>
              <a:gd name="T4" fmla="+- 0 7147 7025"/>
              <a:gd name="T5" fmla="*/ T4 w 358"/>
              <a:gd name="T6" fmla="+- 0 5416 5060"/>
              <a:gd name="T7" fmla="*/ 5416 h 874"/>
              <a:gd name="T8" fmla="+- 0 7246 7025"/>
              <a:gd name="T9" fmla="*/ T8 w 358"/>
              <a:gd name="T10" fmla="+- 0 5244 5060"/>
              <a:gd name="T11" fmla="*/ 5244 h 874"/>
              <a:gd name="T12" fmla="+- 0 7362 7025"/>
              <a:gd name="T13" fmla="*/ T12 w 358"/>
              <a:gd name="T14" fmla="+- 0 5080 5060"/>
              <a:gd name="T15" fmla="*/ 5080 h 874"/>
              <a:gd name="T16" fmla="+- 0 7369 7025"/>
              <a:gd name="T17" fmla="*/ T16 w 358"/>
              <a:gd name="T18" fmla="+- 0 5073 5060"/>
              <a:gd name="T19" fmla="*/ 5073 h 874"/>
              <a:gd name="T20" fmla="+- 0 7375 7025"/>
              <a:gd name="T21" fmla="*/ T20 w 358"/>
              <a:gd name="T22" fmla="+- 0 5067 5060"/>
              <a:gd name="T23" fmla="*/ 5067 h 874"/>
              <a:gd name="T24" fmla="+- 0 7382 7025"/>
              <a:gd name="T25" fmla="*/ T24 w 358"/>
              <a:gd name="T26" fmla="+- 0 5060 5060"/>
              <a:gd name="T27" fmla="*/ 5060 h 874"/>
              <a:gd name="T28" fmla="+- 0 7349 7025"/>
              <a:gd name="T29" fmla="*/ T28 w 358"/>
              <a:gd name="T30" fmla="+- 0 5141 5060"/>
              <a:gd name="T31" fmla="*/ 5141 h 874"/>
              <a:gd name="T32" fmla="+- 0 7320 7025"/>
              <a:gd name="T33" fmla="*/ T32 w 358"/>
              <a:gd name="T34" fmla="+- 0 5232 5060"/>
              <a:gd name="T35" fmla="*/ 5232 h 874"/>
              <a:gd name="T36" fmla="+- 0 7302 7025"/>
              <a:gd name="T37" fmla="*/ T36 w 358"/>
              <a:gd name="T38" fmla="+- 0 5318 5060"/>
              <a:gd name="T39" fmla="*/ 5318 h 874"/>
              <a:gd name="T40" fmla="+- 0 7265 7025"/>
              <a:gd name="T41" fmla="*/ T40 w 358"/>
              <a:gd name="T42" fmla="+- 0 5497 5060"/>
              <a:gd name="T43" fmla="*/ 5497 h 874"/>
              <a:gd name="T44" fmla="+- 0 7263 7025"/>
              <a:gd name="T45" fmla="*/ T44 w 358"/>
              <a:gd name="T46" fmla="+- 0 5673 5060"/>
              <a:gd name="T47" fmla="*/ 5673 h 874"/>
              <a:gd name="T48" fmla="+- 0 7263 7025"/>
              <a:gd name="T49" fmla="*/ T48 w 358"/>
              <a:gd name="T50" fmla="+- 0 5854 5060"/>
              <a:gd name="T51" fmla="*/ 5854 h 874"/>
              <a:gd name="T52" fmla="+- 0 7263 7025"/>
              <a:gd name="T53" fmla="*/ T52 w 358"/>
              <a:gd name="T54" fmla="+- 0 5900 5060"/>
              <a:gd name="T55" fmla="*/ 5900 h 874"/>
              <a:gd name="T56" fmla="+- 0 7263 7025"/>
              <a:gd name="T57" fmla="*/ T56 w 358"/>
              <a:gd name="T58" fmla="+- 0 5907 5060"/>
              <a:gd name="T59" fmla="*/ 5907 h 874"/>
              <a:gd name="T60" fmla="+- 0 7263 7025"/>
              <a:gd name="T61" fmla="*/ T60 w 358"/>
              <a:gd name="T62" fmla="+- 0 5933 5060"/>
              <a:gd name="T63" fmla="*/ 5933 h 8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358" h="874" extrusionOk="0">
                <a:moveTo>
                  <a:pt x="0" y="516"/>
                </a:moveTo>
                <a:cubicBezTo>
                  <a:pt x="122" y="356"/>
                  <a:pt x="221" y="184"/>
                  <a:pt x="337" y="20"/>
                </a:cubicBezTo>
                <a:cubicBezTo>
                  <a:pt x="344" y="13"/>
                  <a:pt x="350" y="7"/>
                  <a:pt x="357" y="0"/>
                </a:cubicBezTo>
                <a:cubicBezTo>
                  <a:pt x="324" y="81"/>
                  <a:pt x="295" y="172"/>
                  <a:pt x="277" y="258"/>
                </a:cubicBezTo>
                <a:cubicBezTo>
                  <a:pt x="240" y="437"/>
                  <a:pt x="238" y="613"/>
                  <a:pt x="238" y="794"/>
                </a:cubicBezTo>
                <a:cubicBezTo>
                  <a:pt x="238" y="840"/>
                  <a:pt x="238" y="847"/>
                  <a:pt x="238" y="873"/>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2" name="Comment 10"/>
          <p:cNvSpPr>
            <a:spLocks noRot="1" noChangeAspect="1" noEditPoints="1" noChangeArrowheads="1" noChangeShapeType="1" noTextEdit="1"/>
          </p:cNvSpPr>
          <p:nvPr/>
        </p:nvSpPr>
        <p:spPr bwMode="auto">
          <a:xfrm>
            <a:off x="3136106" y="1345407"/>
            <a:ext cx="1206104" cy="1135856"/>
          </a:xfrm>
          <a:custGeom>
            <a:avLst/>
            <a:gdLst>
              <a:gd name="T0" fmla="+- 0 11251 7382"/>
              <a:gd name="T1" fmla="*/ T0 w 4466"/>
              <a:gd name="T2" fmla="+- 0 5140 4981"/>
              <a:gd name="T3" fmla="*/ 5140 h 4208"/>
              <a:gd name="T4" fmla="+- 0 11351 7382"/>
              <a:gd name="T5" fmla="*/ T4 w 4466"/>
              <a:gd name="T6" fmla="+- 0 5001 4981"/>
              <a:gd name="T7" fmla="*/ 5001 h 4208"/>
              <a:gd name="T8" fmla="+- 0 11549 7382"/>
              <a:gd name="T9" fmla="*/ T8 w 4466"/>
              <a:gd name="T10" fmla="+- 0 5298 4981"/>
              <a:gd name="T11" fmla="*/ 5298 h 4208"/>
              <a:gd name="T12" fmla="+- 0 11192 7382"/>
              <a:gd name="T13" fmla="*/ T12 w 4466"/>
              <a:gd name="T14" fmla="+- 0 5596 4981"/>
              <a:gd name="T15" fmla="*/ 5596 h 4208"/>
              <a:gd name="T16" fmla="+- 0 11509 7382"/>
              <a:gd name="T17" fmla="*/ T16 w 4466"/>
              <a:gd name="T18" fmla="+- 0 5775 4981"/>
              <a:gd name="T19" fmla="*/ 5775 h 4208"/>
              <a:gd name="T20" fmla="+- 0 11847 7382"/>
              <a:gd name="T21" fmla="*/ T20 w 4466"/>
              <a:gd name="T22" fmla="+- 0 5834 4981"/>
              <a:gd name="T23" fmla="*/ 5834 h 4208"/>
              <a:gd name="T24" fmla="+- 0 7382 7382"/>
              <a:gd name="T25" fmla="*/ T24 w 4466"/>
              <a:gd name="T26" fmla="+- 0 6767 4981"/>
              <a:gd name="T27" fmla="*/ 6767 h 4208"/>
              <a:gd name="T28" fmla="+- 0 7719 7382"/>
              <a:gd name="T29" fmla="*/ T28 w 4466"/>
              <a:gd name="T30" fmla="+- 0 6668 4981"/>
              <a:gd name="T31" fmla="*/ 6668 h 4208"/>
              <a:gd name="T32" fmla="+- 0 7481 7382"/>
              <a:gd name="T33" fmla="*/ T32 w 4466"/>
              <a:gd name="T34" fmla="+- 0 7164 4981"/>
              <a:gd name="T35" fmla="*/ 7164 h 4208"/>
              <a:gd name="T36" fmla="+- 0 7481 7382"/>
              <a:gd name="T37" fmla="*/ T36 w 4466"/>
              <a:gd name="T38" fmla="+- 0 7223 4981"/>
              <a:gd name="T39" fmla="*/ 7223 h 4208"/>
              <a:gd name="T40" fmla="+- 0 8076 7382"/>
              <a:gd name="T41" fmla="*/ T40 w 4466"/>
              <a:gd name="T42" fmla="+- 0 7342 4981"/>
              <a:gd name="T43" fmla="*/ 7342 h 4208"/>
              <a:gd name="T44" fmla="+- 0 10775 7382"/>
              <a:gd name="T45" fmla="*/ T44 w 4466"/>
              <a:gd name="T46" fmla="+- 0 6747 4981"/>
              <a:gd name="T47" fmla="*/ 6747 h 4208"/>
              <a:gd name="T48" fmla="+- 0 11212 7382"/>
              <a:gd name="T49" fmla="*/ T48 w 4466"/>
              <a:gd name="T50" fmla="+- 0 6727 4981"/>
              <a:gd name="T51" fmla="*/ 6727 h 4208"/>
              <a:gd name="T52" fmla="+- 0 11152 7382"/>
              <a:gd name="T53" fmla="*/ T52 w 4466"/>
              <a:gd name="T54" fmla="+- 0 7005 4981"/>
              <a:gd name="T55" fmla="*/ 7005 h 4208"/>
              <a:gd name="T56" fmla="+- 0 11112 7382"/>
              <a:gd name="T57" fmla="*/ T56 w 4466"/>
              <a:gd name="T58" fmla="+- 0 7025 4981"/>
              <a:gd name="T59" fmla="*/ 7025 h 4208"/>
              <a:gd name="T60" fmla="+- 0 11450 7382"/>
              <a:gd name="T61" fmla="*/ T60 w 4466"/>
              <a:gd name="T62" fmla="+- 0 7223 4981"/>
              <a:gd name="T63" fmla="*/ 7223 h 4208"/>
              <a:gd name="T64" fmla="+- 0 11311 7382"/>
              <a:gd name="T65" fmla="*/ T64 w 4466"/>
              <a:gd name="T66" fmla="+- 0 7521 4981"/>
              <a:gd name="T67" fmla="*/ 7521 h 4208"/>
              <a:gd name="T68" fmla="+- 0 11093 7382"/>
              <a:gd name="T69" fmla="*/ T68 w 4466"/>
              <a:gd name="T70" fmla="+- 0 7422 4981"/>
              <a:gd name="T71" fmla="*/ 7422 h 4208"/>
              <a:gd name="T72" fmla="+- 0 7461 7382"/>
              <a:gd name="T73" fmla="*/ T72 w 4466"/>
              <a:gd name="T74" fmla="+- 0 8255 4981"/>
              <a:gd name="T75" fmla="*/ 8255 h 4208"/>
              <a:gd name="T76" fmla="+- 0 7818 7382"/>
              <a:gd name="T77" fmla="*/ T76 w 4466"/>
              <a:gd name="T78" fmla="+- 0 8275 4981"/>
              <a:gd name="T79" fmla="*/ 8275 h 4208"/>
              <a:gd name="T80" fmla="+- 0 7858 7382"/>
              <a:gd name="T81" fmla="*/ T80 w 4466"/>
              <a:gd name="T82" fmla="+- 0 8334 4981"/>
              <a:gd name="T83" fmla="*/ 8334 h 4208"/>
              <a:gd name="T84" fmla="+- 0 7580 7382"/>
              <a:gd name="T85" fmla="*/ T84 w 4466"/>
              <a:gd name="T86" fmla="+- 0 8453 4981"/>
              <a:gd name="T87" fmla="*/ 8453 h 4208"/>
              <a:gd name="T88" fmla="+- 0 7818 7382"/>
              <a:gd name="T89" fmla="*/ T88 w 4466"/>
              <a:gd name="T90" fmla="+- 0 8731 4981"/>
              <a:gd name="T91" fmla="*/ 8731 h 4208"/>
              <a:gd name="T92" fmla="+- 0 7481 7382"/>
              <a:gd name="T93" fmla="*/ T92 w 4466"/>
              <a:gd name="T94" fmla="+- 0 8969 4981"/>
              <a:gd name="T95" fmla="*/ 8969 h 4208"/>
              <a:gd name="T96" fmla="+- 0 7501 7382"/>
              <a:gd name="T97" fmla="*/ T96 w 4466"/>
              <a:gd name="T98" fmla="+- 0 8890 4981"/>
              <a:gd name="T99" fmla="*/ 8890 h 4208"/>
              <a:gd name="T100" fmla="+- 0 10775 7382"/>
              <a:gd name="T101" fmla="*/ T100 w 4466"/>
              <a:gd name="T102" fmla="+- 0 8176 4981"/>
              <a:gd name="T103" fmla="*/ 8176 h 4208"/>
              <a:gd name="T104" fmla="+- 0 10676 7382"/>
              <a:gd name="T105" fmla="*/ T104 w 4466"/>
              <a:gd name="T106" fmla="+- 0 8553 4981"/>
              <a:gd name="T107" fmla="*/ 8553 h 4208"/>
              <a:gd name="T108" fmla="+- 0 10954 7382"/>
              <a:gd name="T109" fmla="*/ T108 w 4466"/>
              <a:gd name="T110" fmla="+- 0 8731 4981"/>
              <a:gd name="T111" fmla="*/ 8731 h 4208"/>
              <a:gd name="T112" fmla="+- 0 11192 7382"/>
              <a:gd name="T113" fmla="*/ T112 w 4466"/>
              <a:gd name="T114" fmla="+- 0 8434 4981"/>
              <a:gd name="T115" fmla="*/ 8434 h 4208"/>
              <a:gd name="T116" fmla="+- 0 11073 7382"/>
              <a:gd name="T117" fmla="*/ T116 w 4466"/>
              <a:gd name="T118" fmla="+- 0 8870 4981"/>
              <a:gd name="T119" fmla="*/ 8870 h 4208"/>
              <a:gd name="T120" fmla="+- 0 11013 7382"/>
              <a:gd name="T121" fmla="*/ T120 w 4466"/>
              <a:gd name="T122" fmla="+- 0 9188 4981"/>
              <a:gd name="T123" fmla="*/ 9188 h 42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4466" h="4208" extrusionOk="0">
                <a:moveTo>
                  <a:pt x="3869" y="159"/>
                </a:moveTo>
                <a:cubicBezTo>
                  <a:pt x="3834" y="60"/>
                  <a:pt x="3867" y="46"/>
                  <a:pt x="3969" y="20"/>
                </a:cubicBezTo>
                <a:cubicBezTo>
                  <a:pt x="4171" y="-31"/>
                  <a:pt x="4302" y="135"/>
                  <a:pt x="4167" y="317"/>
                </a:cubicBezTo>
                <a:cubicBezTo>
                  <a:pt x="4077" y="438"/>
                  <a:pt x="3915" y="509"/>
                  <a:pt x="3810" y="615"/>
                </a:cubicBezTo>
                <a:cubicBezTo>
                  <a:pt x="3887" y="736"/>
                  <a:pt x="3996" y="732"/>
                  <a:pt x="4127" y="794"/>
                </a:cubicBezTo>
                <a:cubicBezTo>
                  <a:pt x="4264" y="859"/>
                  <a:pt x="4327" y="929"/>
                  <a:pt x="4465" y="853"/>
                </a:cubicBezTo>
              </a:path>
              <a:path w="4466" h="4208" extrusionOk="0">
                <a:moveTo>
                  <a:pt x="0" y="1786"/>
                </a:moveTo>
                <a:cubicBezTo>
                  <a:pt x="132" y="1708"/>
                  <a:pt x="180" y="1694"/>
                  <a:pt x="337" y="1687"/>
                </a:cubicBezTo>
                <a:cubicBezTo>
                  <a:pt x="320" y="1912"/>
                  <a:pt x="183" y="1980"/>
                  <a:pt x="99" y="2183"/>
                </a:cubicBezTo>
                <a:cubicBezTo>
                  <a:pt x="99" y="2203"/>
                  <a:pt x="99" y="2222"/>
                  <a:pt x="99" y="2242"/>
                </a:cubicBezTo>
                <a:cubicBezTo>
                  <a:pt x="303" y="2364"/>
                  <a:pt x="459" y="2392"/>
                  <a:pt x="694" y="2361"/>
                </a:cubicBezTo>
              </a:path>
              <a:path w="4466" h="4208" extrusionOk="0">
                <a:moveTo>
                  <a:pt x="3393" y="1766"/>
                </a:moveTo>
                <a:cubicBezTo>
                  <a:pt x="3531" y="1734"/>
                  <a:pt x="3691" y="1690"/>
                  <a:pt x="3830" y="1746"/>
                </a:cubicBezTo>
                <a:cubicBezTo>
                  <a:pt x="4033" y="1828"/>
                  <a:pt x="3870" y="1959"/>
                  <a:pt x="3770" y="2024"/>
                </a:cubicBezTo>
                <a:cubicBezTo>
                  <a:pt x="3757" y="2031"/>
                  <a:pt x="3743" y="2037"/>
                  <a:pt x="3730" y="2044"/>
                </a:cubicBezTo>
                <a:cubicBezTo>
                  <a:pt x="3843" y="2084"/>
                  <a:pt x="4004" y="2127"/>
                  <a:pt x="4068" y="2242"/>
                </a:cubicBezTo>
                <a:cubicBezTo>
                  <a:pt x="4134" y="2362"/>
                  <a:pt x="4039" y="2493"/>
                  <a:pt x="3929" y="2540"/>
                </a:cubicBezTo>
                <a:cubicBezTo>
                  <a:pt x="3810" y="2591"/>
                  <a:pt x="3736" y="2553"/>
                  <a:pt x="3711" y="2441"/>
                </a:cubicBezTo>
              </a:path>
              <a:path w="4466" h="4208" extrusionOk="0">
                <a:moveTo>
                  <a:pt x="79" y="3274"/>
                </a:moveTo>
                <a:cubicBezTo>
                  <a:pt x="198" y="3265"/>
                  <a:pt x="330" y="3215"/>
                  <a:pt x="436" y="3294"/>
                </a:cubicBezTo>
                <a:cubicBezTo>
                  <a:pt x="449" y="3314"/>
                  <a:pt x="463" y="3333"/>
                  <a:pt x="476" y="3353"/>
                </a:cubicBezTo>
                <a:cubicBezTo>
                  <a:pt x="380" y="3416"/>
                  <a:pt x="314" y="3458"/>
                  <a:pt x="198" y="3472"/>
                </a:cubicBezTo>
                <a:cubicBezTo>
                  <a:pt x="277" y="3543"/>
                  <a:pt x="436" y="3627"/>
                  <a:pt x="436" y="3750"/>
                </a:cubicBezTo>
                <a:cubicBezTo>
                  <a:pt x="436" y="3840"/>
                  <a:pt x="152" y="4083"/>
                  <a:pt x="99" y="3988"/>
                </a:cubicBezTo>
                <a:cubicBezTo>
                  <a:pt x="106" y="3962"/>
                  <a:pt x="112" y="3935"/>
                  <a:pt x="119" y="3909"/>
                </a:cubicBezTo>
              </a:path>
              <a:path w="4466" h="4208" extrusionOk="0">
                <a:moveTo>
                  <a:pt x="3393" y="3195"/>
                </a:moveTo>
                <a:cubicBezTo>
                  <a:pt x="3413" y="3355"/>
                  <a:pt x="3327" y="3416"/>
                  <a:pt x="3294" y="3572"/>
                </a:cubicBezTo>
                <a:cubicBezTo>
                  <a:pt x="3259" y="3741"/>
                  <a:pt x="3463" y="3731"/>
                  <a:pt x="3572" y="3750"/>
                </a:cubicBezTo>
              </a:path>
              <a:path w="4466" h="4208" extrusionOk="0">
                <a:moveTo>
                  <a:pt x="3810" y="3453"/>
                </a:moveTo>
                <a:cubicBezTo>
                  <a:pt x="3795" y="3603"/>
                  <a:pt x="3736" y="3745"/>
                  <a:pt x="3691" y="3889"/>
                </a:cubicBezTo>
                <a:cubicBezTo>
                  <a:pt x="3640" y="4060"/>
                  <a:pt x="3620" y="4096"/>
                  <a:pt x="3631" y="4207"/>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3" name="Comment 11"/>
          <p:cNvSpPr>
            <a:spLocks noRot="1" noChangeAspect="1" noEditPoints="1" noChangeArrowheads="1" noChangeShapeType="1" noTextEdit="1"/>
          </p:cNvSpPr>
          <p:nvPr/>
        </p:nvSpPr>
        <p:spPr bwMode="auto">
          <a:xfrm>
            <a:off x="2235994" y="627460"/>
            <a:ext cx="4629150" cy="2362200"/>
          </a:xfrm>
          <a:custGeom>
            <a:avLst/>
            <a:gdLst>
              <a:gd name="T0" fmla="+- 0 9208 4048"/>
              <a:gd name="T1" fmla="*/ T0 w 17146"/>
              <a:gd name="T2" fmla="+- 0 5437 2322"/>
              <a:gd name="T3" fmla="*/ 5437 h 8752"/>
              <a:gd name="T4" fmla="+- 0 9267 4048"/>
              <a:gd name="T5" fmla="*/ T4 w 17146"/>
              <a:gd name="T6" fmla="+- 0 9287 2322"/>
              <a:gd name="T7" fmla="*/ 9287 h 8752"/>
              <a:gd name="T8" fmla="+- 0 5378 4048"/>
              <a:gd name="T9" fmla="*/ T8 w 17146"/>
              <a:gd name="T10" fmla="+- 0 4624 2322"/>
              <a:gd name="T11" fmla="*/ 4624 h 8752"/>
              <a:gd name="T12" fmla="+- 0 6767 4048"/>
              <a:gd name="T13" fmla="*/ T12 w 17146"/>
              <a:gd name="T14" fmla="+- 0 4485 2322"/>
              <a:gd name="T15" fmla="*/ 4485 h 8752"/>
              <a:gd name="T16" fmla="+- 0 10120 4048"/>
              <a:gd name="T17" fmla="*/ T16 w 17146"/>
              <a:gd name="T18" fmla="+- 0 4286 2322"/>
              <a:gd name="T19" fmla="*/ 4286 h 8752"/>
              <a:gd name="T20" fmla="+- 0 13573 4048"/>
              <a:gd name="T21" fmla="*/ T20 w 17146"/>
              <a:gd name="T22" fmla="+- 0 4385 2322"/>
              <a:gd name="T23" fmla="*/ 4385 h 8752"/>
              <a:gd name="T24" fmla="+- 0 15121 4048"/>
              <a:gd name="T25" fmla="*/ T24 w 17146"/>
              <a:gd name="T26" fmla="+- 0 4385 2322"/>
              <a:gd name="T27" fmla="*/ 4385 h 8752"/>
              <a:gd name="T28" fmla="+- 0 15260 4048"/>
              <a:gd name="T29" fmla="*/ T28 w 17146"/>
              <a:gd name="T30" fmla="+- 0 3036 2322"/>
              <a:gd name="T31" fmla="*/ 3036 h 8752"/>
              <a:gd name="T32" fmla="+- 0 14585 4048"/>
              <a:gd name="T33" fmla="*/ T32 w 17146"/>
              <a:gd name="T34" fmla="+- 0 7045 2322"/>
              <a:gd name="T35" fmla="*/ 7045 h 8752"/>
              <a:gd name="T36" fmla="+- 0 14109 4048"/>
              <a:gd name="T37" fmla="*/ T36 w 17146"/>
              <a:gd name="T38" fmla="+- 0 10954 2322"/>
              <a:gd name="T39" fmla="*/ 10954 h 8752"/>
              <a:gd name="T40" fmla="+- 0 5338 4048"/>
              <a:gd name="T41" fmla="*/ T40 w 17146"/>
              <a:gd name="T42" fmla="+- 0 2322 2322"/>
              <a:gd name="T43" fmla="*/ 2322 h 8752"/>
              <a:gd name="T44" fmla="+- 0 5001 4048"/>
              <a:gd name="T45" fmla="*/ T44 w 17146"/>
              <a:gd name="T46" fmla="+- 0 5179 2322"/>
              <a:gd name="T47" fmla="*/ 5179 h 8752"/>
              <a:gd name="T48" fmla="+- 0 5517 4048"/>
              <a:gd name="T49" fmla="*/ T48 w 17146"/>
              <a:gd name="T50" fmla="+- 0 9108 2322"/>
              <a:gd name="T51" fmla="*/ 9108 h 8752"/>
              <a:gd name="T52" fmla="+- 0 16828 4048"/>
              <a:gd name="T53" fmla="*/ T52 w 17146"/>
              <a:gd name="T54" fmla="+- 0 5318 2322"/>
              <a:gd name="T55" fmla="*/ 5318 h 8752"/>
              <a:gd name="T56" fmla="+- 0 16212 4048"/>
              <a:gd name="T57" fmla="*/ T56 w 17146"/>
              <a:gd name="T58" fmla="+- 0 5219 2322"/>
              <a:gd name="T59" fmla="*/ 5219 h 8752"/>
              <a:gd name="T60" fmla="+- 0 14506 4048"/>
              <a:gd name="T61" fmla="*/ T60 w 17146"/>
              <a:gd name="T62" fmla="+- 0 4941 2322"/>
              <a:gd name="T63" fmla="*/ 4941 h 8752"/>
              <a:gd name="T64" fmla="+- 0 12144 4048"/>
              <a:gd name="T65" fmla="*/ T64 w 17146"/>
              <a:gd name="T66" fmla="+- 0 4802 2322"/>
              <a:gd name="T67" fmla="*/ 4802 h 8752"/>
              <a:gd name="T68" fmla="+- 0 9882 4048"/>
              <a:gd name="T69" fmla="*/ T68 w 17146"/>
              <a:gd name="T70" fmla="+- 0 4643 2322"/>
              <a:gd name="T71" fmla="*/ 4643 h 8752"/>
              <a:gd name="T72" fmla="+- 0 7779 4048"/>
              <a:gd name="T73" fmla="*/ T72 w 17146"/>
              <a:gd name="T74" fmla="+- 0 4683 2322"/>
              <a:gd name="T75" fmla="*/ 4683 h 8752"/>
              <a:gd name="T76" fmla="+- 0 6568 4048"/>
              <a:gd name="T77" fmla="*/ T76 w 17146"/>
              <a:gd name="T78" fmla="+- 0 4862 2322"/>
              <a:gd name="T79" fmla="*/ 4862 h 8752"/>
              <a:gd name="T80" fmla="+- 0 5179 4048"/>
              <a:gd name="T81" fmla="*/ T80 w 17146"/>
              <a:gd name="T82" fmla="+- 0 5239 2322"/>
              <a:gd name="T83" fmla="*/ 5239 h 8752"/>
              <a:gd name="T84" fmla="+- 0 4207 4048"/>
              <a:gd name="T85" fmla="*/ T84 w 17146"/>
              <a:gd name="T86" fmla="+- 0 5556 2322"/>
              <a:gd name="T87" fmla="*/ 5556 h 8752"/>
              <a:gd name="T88" fmla="+- 0 4187 4048"/>
              <a:gd name="T89" fmla="*/ T88 w 17146"/>
              <a:gd name="T90" fmla="+- 0 6152 2322"/>
              <a:gd name="T91" fmla="*/ 6152 h 8752"/>
              <a:gd name="T92" fmla="+- 0 7064 4048"/>
              <a:gd name="T93" fmla="*/ T92 w 17146"/>
              <a:gd name="T94" fmla="+- 0 6092 2322"/>
              <a:gd name="T95" fmla="*/ 6092 h 8752"/>
              <a:gd name="T96" fmla="+- 0 9426 4048"/>
              <a:gd name="T97" fmla="*/ T96 w 17146"/>
              <a:gd name="T98" fmla="+- 0 5973 2322"/>
              <a:gd name="T99" fmla="*/ 5973 h 8752"/>
              <a:gd name="T100" fmla="+- 0 11172 4048"/>
              <a:gd name="T101" fmla="*/ T100 w 17146"/>
              <a:gd name="T102" fmla="+- 0 6032 2322"/>
              <a:gd name="T103" fmla="*/ 6032 h 8752"/>
              <a:gd name="T104" fmla="+- 0 13236 4048"/>
              <a:gd name="T105" fmla="*/ T104 w 17146"/>
              <a:gd name="T106" fmla="+- 0 6251 2322"/>
              <a:gd name="T107" fmla="*/ 6251 h 8752"/>
              <a:gd name="T108" fmla="+- 0 15300 4048"/>
              <a:gd name="T109" fmla="*/ T108 w 17146"/>
              <a:gd name="T110" fmla="+- 0 6231 2322"/>
              <a:gd name="T111" fmla="*/ 6231 h 8752"/>
              <a:gd name="T112" fmla="+- 0 16133 4048"/>
              <a:gd name="T113" fmla="*/ T112 w 17146"/>
              <a:gd name="T114" fmla="+- 0 6072 2322"/>
              <a:gd name="T115" fmla="*/ 6072 h 8752"/>
              <a:gd name="T116" fmla="+- 0 16609 4048"/>
              <a:gd name="T117" fmla="*/ T116 w 17146"/>
              <a:gd name="T118" fmla="+- 0 5874 2322"/>
              <a:gd name="T119" fmla="*/ 5874 h 8752"/>
              <a:gd name="T120" fmla="+- 0 16788 4048"/>
              <a:gd name="T121" fmla="*/ T120 w 17146"/>
              <a:gd name="T122" fmla="+- 0 5517 2322"/>
              <a:gd name="T123" fmla="*/ 5517 h 8752"/>
              <a:gd name="T124" fmla="+- 0 16550 4048"/>
              <a:gd name="T125" fmla="*/ T124 w 17146"/>
              <a:gd name="T126" fmla="+- 0 5338 2322"/>
              <a:gd name="T127" fmla="*/ 5338 h 8752"/>
              <a:gd name="T128" fmla="+- 0 16947 4048"/>
              <a:gd name="T129" fmla="*/ T128 w 17146"/>
              <a:gd name="T130" fmla="+- 0 10497 2322"/>
              <a:gd name="T131" fmla="*/ 10497 h 8752"/>
              <a:gd name="T132" fmla="+- 0 20638 4048"/>
              <a:gd name="T133" fmla="*/ T132 w 17146"/>
              <a:gd name="T134" fmla="+- 0 10418 2322"/>
              <a:gd name="T135" fmla="*/ 10418 h 8752"/>
              <a:gd name="T136" fmla="+- 0 21153 4048"/>
              <a:gd name="T137" fmla="*/ T136 w 17146"/>
              <a:gd name="T138" fmla="+- 0 10478 2322"/>
              <a:gd name="T139" fmla="*/ 10478 h 8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7146" h="8752" extrusionOk="0">
                <a:moveTo>
                  <a:pt x="5120" y="873"/>
                </a:moveTo>
                <a:cubicBezTo>
                  <a:pt x="5120" y="1621"/>
                  <a:pt x="5142" y="2368"/>
                  <a:pt x="5160" y="3115"/>
                </a:cubicBezTo>
                <a:cubicBezTo>
                  <a:pt x="5177" y="3814"/>
                  <a:pt x="5285" y="4503"/>
                  <a:pt x="5318" y="5199"/>
                </a:cubicBezTo>
                <a:cubicBezTo>
                  <a:pt x="5346" y="5795"/>
                  <a:pt x="5232" y="6374"/>
                  <a:pt x="5219" y="6965"/>
                </a:cubicBezTo>
                <a:cubicBezTo>
                  <a:pt x="5214" y="7184"/>
                  <a:pt x="5205" y="7401"/>
                  <a:pt x="5199" y="7620"/>
                </a:cubicBezTo>
              </a:path>
              <a:path w="17146" h="8752" extrusionOk="0">
                <a:moveTo>
                  <a:pt x="1330" y="2302"/>
                </a:moveTo>
                <a:cubicBezTo>
                  <a:pt x="1402" y="2302"/>
                  <a:pt x="1489" y="2300"/>
                  <a:pt x="1568" y="2302"/>
                </a:cubicBezTo>
                <a:cubicBezTo>
                  <a:pt x="1960" y="2312"/>
                  <a:pt x="2333" y="2201"/>
                  <a:pt x="2719" y="2163"/>
                </a:cubicBezTo>
                <a:cubicBezTo>
                  <a:pt x="3339" y="2103"/>
                  <a:pt x="3964" y="2113"/>
                  <a:pt x="4584" y="2044"/>
                </a:cubicBezTo>
                <a:cubicBezTo>
                  <a:pt x="5095" y="1987"/>
                  <a:pt x="5558" y="1954"/>
                  <a:pt x="6072" y="1964"/>
                </a:cubicBezTo>
                <a:cubicBezTo>
                  <a:pt x="6907" y="1980"/>
                  <a:pt x="7744" y="1922"/>
                  <a:pt x="8573" y="2024"/>
                </a:cubicBezTo>
                <a:cubicBezTo>
                  <a:pt x="8891" y="2063"/>
                  <a:pt x="9206" y="2063"/>
                  <a:pt x="9525" y="2063"/>
                </a:cubicBezTo>
                <a:cubicBezTo>
                  <a:pt x="10034" y="2063"/>
                  <a:pt x="10639" y="2016"/>
                  <a:pt x="11113" y="2044"/>
                </a:cubicBezTo>
                <a:cubicBezTo>
                  <a:pt x="11100" y="2050"/>
                  <a:pt x="11086" y="2057"/>
                  <a:pt x="11073" y="2063"/>
                </a:cubicBezTo>
              </a:path>
              <a:path w="17146" h="8752" extrusionOk="0">
                <a:moveTo>
                  <a:pt x="11212" y="456"/>
                </a:moveTo>
                <a:cubicBezTo>
                  <a:pt x="11212" y="595"/>
                  <a:pt x="11227" y="576"/>
                  <a:pt x="11212" y="714"/>
                </a:cubicBezTo>
                <a:cubicBezTo>
                  <a:pt x="11145" y="1328"/>
                  <a:pt x="11086" y="1947"/>
                  <a:pt x="11013" y="2560"/>
                </a:cubicBezTo>
                <a:cubicBezTo>
                  <a:pt x="10925" y="3298"/>
                  <a:pt x="10659" y="3991"/>
                  <a:pt x="10537" y="4723"/>
                </a:cubicBezTo>
                <a:cubicBezTo>
                  <a:pt x="10414" y="5459"/>
                  <a:pt x="10541" y="6177"/>
                  <a:pt x="10458" y="6905"/>
                </a:cubicBezTo>
                <a:cubicBezTo>
                  <a:pt x="10393" y="7475"/>
                  <a:pt x="10182" y="8068"/>
                  <a:pt x="10061" y="8632"/>
                </a:cubicBezTo>
                <a:cubicBezTo>
                  <a:pt x="10048" y="8672"/>
                  <a:pt x="10034" y="8711"/>
                  <a:pt x="10021" y="8751"/>
                </a:cubicBezTo>
              </a:path>
              <a:path w="17146" h="8752" extrusionOk="0">
                <a:moveTo>
                  <a:pt x="1290" y="0"/>
                </a:moveTo>
                <a:cubicBezTo>
                  <a:pt x="1219" y="150"/>
                  <a:pt x="1132" y="297"/>
                  <a:pt x="1092" y="575"/>
                </a:cubicBezTo>
                <a:cubicBezTo>
                  <a:pt x="984" y="1333"/>
                  <a:pt x="928" y="2091"/>
                  <a:pt x="953" y="2857"/>
                </a:cubicBezTo>
                <a:cubicBezTo>
                  <a:pt x="980" y="3686"/>
                  <a:pt x="1183" y="4498"/>
                  <a:pt x="1290" y="5318"/>
                </a:cubicBezTo>
                <a:cubicBezTo>
                  <a:pt x="1352" y="5794"/>
                  <a:pt x="1483" y="6304"/>
                  <a:pt x="1469" y="6786"/>
                </a:cubicBezTo>
                <a:cubicBezTo>
                  <a:pt x="1451" y="6984"/>
                  <a:pt x="1444" y="7037"/>
                  <a:pt x="1449" y="7163"/>
                </a:cubicBezTo>
              </a:path>
              <a:path w="17146" h="8752" extrusionOk="0">
                <a:moveTo>
                  <a:pt x="12780" y="2996"/>
                </a:moveTo>
                <a:cubicBezTo>
                  <a:pt x="12721" y="2986"/>
                  <a:pt x="12658" y="2984"/>
                  <a:pt x="12601" y="2976"/>
                </a:cubicBezTo>
                <a:cubicBezTo>
                  <a:pt x="12465" y="2956"/>
                  <a:pt x="12300" y="2935"/>
                  <a:pt x="12164" y="2897"/>
                </a:cubicBezTo>
                <a:cubicBezTo>
                  <a:pt x="11884" y="2818"/>
                  <a:pt x="11658" y="2779"/>
                  <a:pt x="11371" y="2738"/>
                </a:cubicBezTo>
                <a:cubicBezTo>
                  <a:pt x="11069" y="2695"/>
                  <a:pt x="10757" y="2648"/>
                  <a:pt x="10458" y="2619"/>
                </a:cubicBezTo>
                <a:cubicBezTo>
                  <a:pt x="10194" y="2593"/>
                  <a:pt x="9929" y="2585"/>
                  <a:pt x="9664" y="2579"/>
                </a:cubicBezTo>
                <a:cubicBezTo>
                  <a:pt x="9132" y="2566"/>
                  <a:pt x="8625" y="2528"/>
                  <a:pt x="8096" y="2480"/>
                </a:cubicBezTo>
                <a:cubicBezTo>
                  <a:pt x="7582" y="2434"/>
                  <a:pt x="7059" y="2336"/>
                  <a:pt x="6549" y="2302"/>
                </a:cubicBezTo>
                <a:cubicBezTo>
                  <a:pt x="6309" y="2286"/>
                  <a:pt x="6073" y="2324"/>
                  <a:pt x="5834" y="2321"/>
                </a:cubicBezTo>
                <a:cubicBezTo>
                  <a:pt x="5420" y="2315"/>
                  <a:pt x="5039" y="2250"/>
                  <a:pt x="4624" y="2282"/>
                </a:cubicBezTo>
                <a:cubicBezTo>
                  <a:pt x="4328" y="2305"/>
                  <a:pt x="4022" y="2309"/>
                  <a:pt x="3731" y="2361"/>
                </a:cubicBezTo>
                <a:cubicBezTo>
                  <a:pt x="3516" y="2400"/>
                  <a:pt x="3314" y="2469"/>
                  <a:pt x="3096" y="2500"/>
                </a:cubicBezTo>
                <a:cubicBezTo>
                  <a:pt x="2910" y="2526"/>
                  <a:pt x="2703" y="2505"/>
                  <a:pt x="2520" y="2540"/>
                </a:cubicBezTo>
                <a:cubicBezTo>
                  <a:pt x="2260" y="2590"/>
                  <a:pt x="2006" y="2717"/>
                  <a:pt x="1746" y="2778"/>
                </a:cubicBezTo>
                <a:cubicBezTo>
                  <a:pt x="1541" y="2826"/>
                  <a:pt x="1336" y="2872"/>
                  <a:pt x="1131" y="2917"/>
                </a:cubicBezTo>
                <a:cubicBezTo>
                  <a:pt x="943" y="2958"/>
                  <a:pt x="739" y="2981"/>
                  <a:pt x="556" y="3036"/>
                </a:cubicBezTo>
                <a:cubicBezTo>
                  <a:pt x="402" y="3083"/>
                  <a:pt x="277" y="3122"/>
                  <a:pt x="159" y="3234"/>
                </a:cubicBezTo>
                <a:cubicBezTo>
                  <a:pt x="101" y="3290"/>
                  <a:pt x="18" y="3435"/>
                  <a:pt x="0" y="3512"/>
                </a:cubicBezTo>
                <a:cubicBezTo>
                  <a:pt x="-31" y="3649"/>
                  <a:pt x="13" y="3772"/>
                  <a:pt x="139" y="3830"/>
                </a:cubicBezTo>
                <a:cubicBezTo>
                  <a:pt x="329" y="3917"/>
                  <a:pt x="529" y="3899"/>
                  <a:pt x="734" y="3909"/>
                </a:cubicBezTo>
                <a:cubicBezTo>
                  <a:pt x="1497" y="3946"/>
                  <a:pt x="2266" y="3868"/>
                  <a:pt x="3016" y="3770"/>
                </a:cubicBezTo>
                <a:cubicBezTo>
                  <a:pt x="3309" y="3732"/>
                  <a:pt x="3593" y="3681"/>
                  <a:pt x="3890" y="3671"/>
                </a:cubicBezTo>
                <a:cubicBezTo>
                  <a:pt x="4386" y="3654"/>
                  <a:pt x="4882" y="3651"/>
                  <a:pt x="5378" y="3651"/>
                </a:cubicBezTo>
                <a:cubicBezTo>
                  <a:pt x="5643" y="3651"/>
                  <a:pt x="5908" y="3657"/>
                  <a:pt x="6172" y="3671"/>
                </a:cubicBezTo>
                <a:cubicBezTo>
                  <a:pt x="6489" y="3688"/>
                  <a:pt x="6808" y="3683"/>
                  <a:pt x="7124" y="3710"/>
                </a:cubicBezTo>
                <a:cubicBezTo>
                  <a:pt x="7553" y="3746"/>
                  <a:pt x="7987" y="3792"/>
                  <a:pt x="8414" y="3849"/>
                </a:cubicBezTo>
                <a:cubicBezTo>
                  <a:pt x="8674" y="3883"/>
                  <a:pt x="8928" y="3908"/>
                  <a:pt x="9188" y="3929"/>
                </a:cubicBezTo>
                <a:cubicBezTo>
                  <a:pt x="9497" y="3954"/>
                  <a:pt x="9808" y="3949"/>
                  <a:pt x="10120" y="3949"/>
                </a:cubicBezTo>
                <a:cubicBezTo>
                  <a:pt x="10500" y="3949"/>
                  <a:pt x="10874" y="3938"/>
                  <a:pt x="11252" y="3909"/>
                </a:cubicBezTo>
                <a:cubicBezTo>
                  <a:pt x="11393" y="3898"/>
                  <a:pt x="11528" y="3869"/>
                  <a:pt x="11668" y="3849"/>
                </a:cubicBezTo>
                <a:cubicBezTo>
                  <a:pt x="11815" y="3828"/>
                  <a:pt x="11941" y="3789"/>
                  <a:pt x="12085" y="3750"/>
                </a:cubicBezTo>
                <a:cubicBezTo>
                  <a:pt x="12173" y="3726"/>
                  <a:pt x="12281" y="3728"/>
                  <a:pt x="12363" y="3691"/>
                </a:cubicBezTo>
                <a:cubicBezTo>
                  <a:pt x="12447" y="3652"/>
                  <a:pt x="12485" y="3606"/>
                  <a:pt x="12561" y="3552"/>
                </a:cubicBezTo>
                <a:cubicBezTo>
                  <a:pt x="12647" y="3491"/>
                  <a:pt x="12676" y="3506"/>
                  <a:pt x="12720" y="3413"/>
                </a:cubicBezTo>
                <a:cubicBezTo>
                  <a:pt x="12759" y="3330"/>
                  <a:pt x="12765" y="3283"/>
                  <a:pt x="12740" y="3195"/>
                </a:cubicBezTo>
                <a:cubicBezTo>
                  <a:pt x="12720" y="3124"/>
                  <a:pt x="12705" y="3078"/>
                  <a:pt x="12660" y="3036"/>
                </a:cubicBezTo>
                <a:cubicBezTo>
                  <a:pt x="12614" y="2992"/>
                  <a:pt x="12542" y="3044"/>
                  <a:pt x="12502" y="3016"/>
                </a:cubicBezTo>
              </a:path>
              <a:path w="17146" h="8752" extrusionOk="0">
                <a:moveTo>
                  <a:pt x="12383" y="8136"/>
                </a:moveTo>
                <a:cubicBezTo>
                  <a:pt x="12556" y="8142"/>
                  <a:pt x="12726" y="8170"/>
                  <a:pt x="12899" y="8175"/>
                </a:cubicBezTo>
                <a:cubicBezTo>
                  <a:pt x="13541" y="8193"/>
                  <a:pt x="14183" y="8128"/>
                  <a:pt x="14823" y="8096"/>
                </a:cubicBezTo>
                <a:cubicBezTo>
                  <a:pt x="15410" y="8067"/>
                  <a:pt x="16006" y="8018"/>
                  <a:pt x="16590" y="8096"/>
                </a:cubicBezTo>
                <a:cubicBezTo>
                  <a:pt x="16781" y="8121"/>
                  <a:pt x="16954" y="8148"/>
                  <a:pt x="17145" y="8156"/>
                </a:cubicBezTo>
                <a:cubicBezTo>
                  <a:pt x="17132" y="8156"/>
                  <a:pt x="17118" y="8156"/>
                  <a:pt x="17105" y="8156"/>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4" name="Comment 12"/>
          <p:cNvSpPr>
            <a:spLocks noRot="1" noChangeAspect="1" noEditPoints="1" noChangeArrowheads="1" noChangeShapeType="1" noTextEdit="1"/>
          </p:cNvSpPr>
          <p:nvPr/>
        </p:nvSpPr>
        <p:spPr bwMode="auto">
          <a:xfrm>
            <a:off x="1625204" y="2406253"/>
            <a:ext cx="1382315" cy="471488"/>
          </a:xfrm>
          <a:custGeom>
            <a:avLst/>
            <a:gdLst>
              <a:gd name="T0" fmla="+- 0 6906 1786"/>
              <a:gd name="T1" fmla="*/ T0 w 5121"/>
              <a:gd name="T2" fmla="+- 0 8910 8910"/>
              <a:gd name="T3" fmla="*/ 8910 h 1747"/>
              <a:gd name="T4" fmla="+- 0 6906 1786"/>
              <a:gd name="T5" fmla="*/ T4 w 5121"/>
              <a:gd name="T6" fmla="+- 0 8910 8910"/>
              <a:gd name="T7" fmla="*/ 8910 h 1747"/>
              <a:gd name="T8" fmla="+- 0 2719 1786"/>
              <a:gd name="T9" fmla="*/ T8 w 5121"/>
              <a:gd name="T10" fmla="+- 0 9346 8910"/>
              <a:gd name="T11" fmla="*/ 9346 h 1747"/>
              <a:gd name="T12" fmla="+- 0 2580 1786"/>
              <a:gd name="T13" fmla="*/ T12 w 5121"/>
              <a:gd name="T14" fmla="+- 0 10279 8910"/>
              <a:gd name="T15" fmla="*/ 10279 h 1747"/>
              <a:gd name="T16" fmla="+- 0 2580 1786"/>
              <a:gd name="T17" fmla="*/ T16 w 5121"/>
              <a:gd name="T18" fmla="+- 0 10438 8910"/>
              <a:gd name="T19" fmla="*/ 10438 h 1747"/>
              <a:gd name="T20" fmla="+- 0 2659 1786"/>
              <a:gd name="T21" fmla="*/ T20 w 5121"/>
              <a:gd name="T22" fmla="+- 0 9307 8910"/>
              <a:gd name="T23" fmla="*/ 9307 h 1747"/>
              <a:gd name="T24" fmla="+- 0 3076 1786"/>
              <a:gd name="T25" fmla="*/ T24 w 5121"/>
              <a:gd name="T26" fmla="+- 0 9227 8910"/>
              <a:gd name="T27" fmla="*/ 9227 h 1747"/>
              <a:gd name="T28" fmla="+- 0 3096 1786"/>
              <a:gd name="T29" fmla="*/ T28 w 5121"/>
              <a:gd name="T30" fmla="+- 0 9227 8910"/>
              <a:gd name="T31" fmla="*/ 9227 h 1747"/>
              <a:gd name="T32" fmla="+- 0 2699 1786"/>
              <a:gd name="T33" fmla="*/ T32 w 5121"/>
              <a:gd name="T34" fmla="+- 0 9823 8910"/>
              <a:gd name="T35" fmla="*/ 9823 h 1747"/>
              <a:gd name="T36" fmla="+- 0 2897 1786"/>
              <a:gd name="T37" fmla="*/ T36 w 5121"/>
              <a:gd name="T38" fmla="+- 0 9803 8910"/>
              <a:gd name="T39" fmla="*/ 9803 h 1747"/>
              <a:gd name="T40" fmla="+- 0 3215 1786"/>
              <a:gd name="T41" fmla="*/ T40 w 5121"/>
              <a:gd name="T42" fmla="+- 0 9942 8910"/>
              <a:gd name="T43" fmla="*/ 9942 h 1747"/>
              <a:gd name="T44" fmla="+- 0 3056 1786"/>
              <a:gd name="T45" fmla="*/ T44 w 5121"/>
              <a:gd name="T46" fmla="+- 0 9981 8910"/>
              <a:gd name="T47" fmla="*/ 9981 h 1747"/>
              <a:gd name="T48" fmla="+- 0 2996 1786"/>
              <a:gd name="T49" fmla="*/ T48 w 5121"/>
              <a:gd name="T50" fmla="+- 0 10140 8910"/>
              <a:gd name="T51" fmla="*/ 10140 h 1747"/>
              <a:gd name="T52" fmla="+- 0 3195 1786"/>
              <a:gd name="T53" fmla="*/ T52 w 5121"/>
              <a:gd name="T54" fmla="+- 0 10100 8910"/>
              <a:gd name="T55" fmla="*/ 10100 h 1747"/>
              <a:gd name="T56" fmla="+- 0 3235 1786"/>
              <a:gd name="T57" fmla="*/ T56 w 5121"/>
              <a:gd name="T58" fmla="+- 0 10299 8910"/>
              <a:gd name="T59" fmla="*/ 10299 h 1747"/>
              <a:gd name="T60" fmla="+- 0 3750 1786"/>
              <a:gd name="T61" fmla="*/ T60 w 5121"/>
              <a:gd name="T62" fmla="+- 0 9803 8910"/>
              <a:gd name="T63" fmla="*/ 9803 h 1747"/>
              <a:gd name="T64" fmla="+- 0 3731 1786"/>
              <a:gd name="T65" fmla="*/ T64 w 5121"/>
              <a:gd name="T66" fmla="+- 0 9168 8910"/>
              <a:gd name="T67" fmla="*/ 9168 h 1747"/>
              <a:gd name="T68" fmla="+- 0 3691 1786"/>
              <a:gd name="T69" fmla="*/ T68 w 5121"/>
              <a:gd name="T70" fmla="+- 0 9664 8910"/>
              <a:gd name="T71" fmla="*/ 9664 h 1747"/>
              <a:gd name="T72" fmla="+- 0 3750 1786"/>
              <a:gd name="T73" fmla="*/ T72 w 5121"/>
              <a:gd name="T74" fmla="+- 0 10239 8910"/>
              <a:gd name="T75" fmla="*/ 10239 h 1747"/>
              <a:gd name="T76" fmla="+- 0 3750 1786"/>
              <a:gd name="T77" fmla="*/ T76 w 5121"/>
              <a:gd name="T78" fmla="+- 0 10259 8910"/>
              <a:gd name="T79" fmla="*/ 10259 h 1747"/>
              <a:gd name="T80" fmla="+- 0 3889 1786"/>
              <a:gd name="T81" fmla="*/ T80 w 5121"/>
              <a:gd name="T82" fmla="+- 0 9823 8910"/>
              <a:gd name="T83" fmla="*/ 9823 h 1747"/>
              <a:gd name="T84" fmla="+- 0 4068 1786"/>
              <a:gd name="T85" fmla="*/ T84 w 5121"/>
              <a:gd name="T86" fmla="+- 0 9763 8910"/>
              <a:gd name="T87" fmla="*/ 9763 h 1747"/>
              <a:gd name="T88" fmla="+- 0 3889 1786"/>
              <a:gd name="T89" fmla="*/ T88 w 5121"/>
              <a:gd name="T90" fmla="+- 0 10081 8910"/>
              <a:gd name="T91" fmla="*/ 10081 h 1747"/>
              <a:gd name="T92" fmla="+- 0 3929 1786"/>
              <a:gd name="T93" fmla="*/ T92 w 5121"/>
              <a:gd name="T94" fmla="+- 0 10160 8910"/>
              <a:gd name="T95" fmla="*/ 10160 h 1747"/>
              <a:gd name="T96" fmla="+- 0 4207 1786"/>
              <a:gd name="T97" fmla="*/ T96 w 5121"/>
              <a:gd name="T98" fmla="+- 0 10100 8910"/>
              <a:gd name="T99" fmla="*/ 10100 h 1747"/>
              <a:gd name="T100" fmla="+- 0 4405 1786"/>
              <a:gd name="T101" fmla="*/ T100 w 5121"/>
              <a:gd name="T102" fmla="+- 0 9307 8910"/>
              <a:gd name="T103" fmla="*/ 9307 h 1747"/>
              <a:gd name="T104" fmla="+- 0 4425 1786"/>
              <a:gd name="T105" fmla="*/ T104 w 5121"/>
              <a:gd name="T106" fmla="+- 0 9247 8910"/>
              <a:gd name="T107" fmla="*/ 9247 h 1747"/>
              <a:gd name="T108" fmla="+- 0 4346 1786"/>
              <a:gd name="T109" fmla="*/ T108 w 5121"/>
              <a:gd name="T110" fmla="+- 0 10100 8910"/>
              <a:gd name="T111" fmla="*/ 10100 h 1747"/>
              <a:gd name="T112" fmla="+- 0 4306 1786"/>
              <a:gd name="T113" fmla="*/ T112 w 5121"/>
              <a:gd name="T114" fmla="+- 0 10378 8910"/>
              <a:gd name="T115" fmla="*/ 10378 h 1747"/>
              <a:gd name="T116" fmla="+- 0 4266 1786"/>
              <a:gd name="T117" fmla="*/ T116 w 5121"/>
              <a:gd name="T118" fmla="+- 0 10061 8910"/>
              <a:gd name="T119" fmla="*/ 10061 h 1747"/>
              <a:gd name="T120" fmla="+- 0 4425 1786"/>
              <a:gd name="T121" fmla="*/ T120 w 5121"/>
              <a:gd name="T122" fmla="+- 0 10061 8910"/>
              <a:gd name="T123" fmla="*/ 10061 h 1747"/>
              <a:gd name="T124" fmla="+- 0 4604 1786"/>
              <a:gd name="T125" fmla="*/ T124 w 5121"/>
              <a:gd name="T126" fmla="+- 0 9842 8910"/>
              <a:gd name="T127" fmla="*/ 9842 h 1747"/>
              <a:gd name="T128" fmla="+- 0 4544 1786"/>
              <a:gd name="T129" fmla="*/ T128 w 5121"/>
              <a:gd name="T130" fmla="+- 0 10160 8910"/>
              <a:gd name="T131" fmla="*/ 10160 h 1747"/>
              <a:gd name="T132" fmla="+- 0 4802 1786"/>
              <a:gd name="T133" fmla="*/ T132 w 5121"/>
              <a:gd name="T134" fmla="+- 0 10041 8910"/>
              <a:gd name="T135" fmla="*/ 10041 h 1747"/>
              <a:gd name="T136" fmla="+- 0 4981 1786"/>
              <a:gd name="T137" fmla="*/ T136 w 5121"/>
              <a:gd name="T138" fmla="+- 0 10200 8910"/>
              <a:gd name="T139" fmla="*/ 10200 h 1747"/>
              <a:gd name="T140" fmla="+- 0 5001 1786"/>
              <a:gd name="T141" fmla="*/ T140 w 5121"/>
              <a:gd name="T142" fmla="+- 0 10279 8910"/>
              <a:gd name="T143" fmla="*/ 10279 h 1747"/>
              <a:gd name="T144" fmla="+- 0 5239 1786"/>
              <a:gd name="T145" fmla="*/ T144 w 5121"/>
              <a:gd name="T146" fmla="+- 0 10041 8910"/>
              <a:gd name="T147" fmla="*/ 10041 h 1747"/>
              <a:gd name="T148" fmla="+- 0 5298 1786"/>
              <a:gd name="T149" fmla="*/ T148 w 5121"/>
              <a:gd name="T150" fmla="+- 0 10299 8910"/>
              <a:gd name="T151" fmla="*/ 10299 h 1747"/>
              <a:gd name="T152" fmla="+- 0 5517 1786"/>
              <a:gd name="T153" fmla="*/ T152 w 5121"/>
              <a:gd name="T154" fmla="+- 0 10378 8910"/>
              <a:gd name="T155" fmla="*/ 10378 h 1747"/>
              <a:gd name="T156" fmla="+- 0 1786 1786"/>
              <a:gd name="T157" fmla="*/ T156 w 5121"/>
              <a:gd name="T158" fmla="+- 0 10616 8910"/>
              <a:gd name="T159" fmla="*/ 10616 h 1747"/>
              <a:gd name="T160" fmla="+- 0 2659 1786"/>
              <a:gd name="T161" fmla="*/ T160 w 5121"/>
              <a:gd name="T162" fmla="+- 0 10656 8910"/>
              <a:gd name="T163" fmla="*/ 10656 h 1747"/>
              <a:gd name="T164" fmla="+- 0 6171 1786"/>
              <a:gd name="T165" fmla="*/ T164 w 5121"/>
              <a:gd name="T166" fmla="+- 0 10458 8910"/>
              <a:gd name="T167" fmla="*/ 10458 h 1747"/>
              <a:gd name="T168" fmla="+- 0 6390 1786"/>
              <a:gd name="T169" fmla="*/ T168 w 5121"/>
              <a:gd name="T170" fmla="+- 0 10497 8910"/>
              <a:gd name="T171" fmla="*/ 10497 h 17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5121" h="1747" extrusionOk="0">
                <a:moveTo>
                  <a:pt x="5120" y="0"/>
                </a:moveTo>
                <a:lnTo>
                  <a:pt x="5120" y="0"/>
                </a:lnTo>
              </a:path>
              <a:path w="5121" h="1747" extrusionOk="0">
                <a:moveTo>
                  <a:pt x="933" y="436"/>
                </a:moveTo>
                <a:cubicBezTo>
                  <a:pt x="858" y="744"/>
                  <a:pt x="810" y="1052"/>
                  <a:pt x="794" y="1369"/>
                </a:cubicBezTo>
                <a:cubicBezTo>
                  <a:pt x="794" y="1422"/>
                  <a:pt x="794" y="1475"/>
                  <a:pt x="794" y="1528"/>
                </a:cubicBezTo>
              </a:path>
              <a:path w="5121" h="1747" extrusionOk="0">
                <a:moveTo>
                  <a:pt x="873" y="397"/>
                </a:moveTo>
                <a:cubicBezTo>
                  <a:pt x="1015" y="376"/>
                  <a:pt x="1151" y="346"/>
                  <a:pt x="1290" y="317"/>
                </a:cubicBezTo>
                <a:cubicBezTo>
                  <a:pt x="1297" y="317"/>
                  <a:pt x="1303" y="317"/>
                  <a:pt x="1310" y="317"/>
                </a:cubicBezTo>
              </a:path>
              <a:path w="5121" h="1747" extrusionOk="0">
                <a:moveTo>
                  <a:pt x="913" y="913"/>
                </a:moveTo>
                <a:cubicBezTo>
                  <a:pt x="1032" y="898"/>
                  <a:pt x="1044" y="891"/>
                  <a:pt x="1111" y="893"/>
                </a:cubicBezTo>
              </a:path>
              <a:path w="5121" h="1747" extrusionOk="0">
                <a:moveTo>
                  <a:pt x="1429" y="1032"/>
                </a:moveTo>
                <a:cubicBezTo>
                  <a:pt x="1418" y="1014"/>
                  <a:pt x="1391" y="931"/>
                  <a:pt x="1270" y="1071"/>
                </a:cubicBezTo>
                <a:cubicBezTo>
                  <a:pt x="1220" y="1155"/>
                  <a:pt x="1200" y="1169"/>
                  <a:pt x="1210" y="1230"/>
                </a:cubicBezTo>
                <a:cubicBezTo>
                  <a:pt x="1246" y="1338"/>
                  <a:pt x="1328" y="1274"/>
                  <a:pt x="1409" y="1190"/>
                </a:cubicBezTo>
                <a:cubicBezTo>
                  <a:pt x="1485" y="1111"/>
                  <a:pt x="1420" y="1240"/>
                  <a:pt x="1449" y="1389"/>
                </a:cubicBezTo>
                <a:cubicBezTo>
                  <a:pt x="1732" y="1377"/>
                  <a:pt x="1901" y="1191"/>
                  <a:pt x="1964" y="893"/>
                </a:cubicBezTo>
                <a:cubicBezTo>
                  <a:pt x="2006" y="695"/>
                  <a:pt x="1997" y="443"/>
                  <a:pt x="1945" y="258"/>
                </a:cubicBezTo>
                <a:cubicBezTo>
                  <a:pt x="1892" y="444"/>
                  <a:pt x="1885" y="554"/>
                  <a:pt x="1905" y="754"/>
                </a:cubicBezTo>
                <a:cubicBezTo>
                  <a:pt x="1924" y="946"/>
                  <a:pt x="1956" y="1137"/>
                  <a:pt x="1964" y="1329"/>
                </a:cubicBezTo>
                <a:cubicBezTo>
                  <a:pt x="1964" y="1336"/>
                  <a:pt x="1964" y="1342"/>
                  <a:pt x="1964" y="1349"/>
                </a:cubicBezTo>
                <a:cubicBezTo>
                  <a:pt x="1990" y="1200"/>
                  <a:pt x="1996" y="1034"/>
                  <a:pt x="2103" y="913"/>
                </a:cubicBezTo>
                <a:cubicBezTo>
                  <a:pt x="2192" y="859"/>
                  <a:pt x="2213" y="839"/>
                  <a:pt x="2282" y="853"/>
                </a:cubicBezTo>
                <a:cubicBezTo>
                  <a:pt x="2263" y="961"/>
                  <a:pt x="2103" y="1088"/>
                  <a:pt x="2103" y="1171"/>
                </a:cubicBezTo>
                <a:cubicBezTo>
                  <a:pt x="2116" y="1197"/>
                  <a:pt x="2130" y="1224"/>
                  <a:pt x="2143" y="1250"/>
                </a:cubicBezTo>
                <a:cubicBezTo>
                  <a:pt x="2311" y="1304"/>
                  <a:pt x="2334" y="1344"/>
                  <a:pt x="2421" y="1190"/>
                </a:cubicBezTo>
                <a:cubicBezTo>
                  <a:pt x="2557" y="948"/>
                  <a:pt x="2567" y="662"/>
                  <a:pt x="2619" y="397"/>
                </a:cubicBezTo>
                <a:cubicBezTo>
                  <a:pt x="2626" y="377"/>
                  <a:pt x="2632" y="357"/>
                  <a:pt x="2639" y="337"/>
                </a:cubicBezTo>
                <a:cubicBezTo>
                  <a:pt x="2626" y="622"/>
                  <a:pt x="2588" y="906"/>
                  <a:pt x="2560" y="1190"/>
                </a:cubicBezTo>
                <a:cubicBezTo>
                  <a:pt x="2543" y="1343"/>
                  <a:pt x="2541" y="1377"/>
                  <a:pt x="2520" y="1468"/>
                </a:cubicBezTo>
                <a:cubicBezTo>
                  <a:pt x="2520" y="1451"/>
                  <a:pt x="2497" y="1232"/>
                  <a:pt x="2480" y="1151"/>
                </a:cubicBezTo>
                <a:cubicBezTo>
                  <a:pt x="2437" y="947"/>
                  <a:pt x="2524" y="1127"/>
                  <a:pt x="2639" y="1151"/>
                </a:cubicBezTo>
                <a:cubicBezTo>
                  <a:pt x="2805" y="1186"/>
                  <a:pt x="2811" y="1051"/>
                  <a:pt x="2818" y="932"/>
                </a:cubicBezTo>
                <a:cubicBezTo>
                  <a:pt x="2805" y="957"/>
                  <a:pt x="2670" y="1143"/>
                  <a:pt x="2758" y="1250"/>
                </a:cubicBezTo>
                <a:cubicBezTo>
                  <a:pt x="2846" y="1357"/>
                  <a:pt x="2965" y="1163"/>
                  <a:pt x="3016" y="1131"/>
                </a:cubicBezTo>
                <a:cubicBezTo>
                  <a:pt x="3132" y="1058"/>
                  <a:pt x="3173" y="1198"/>
                  <a:pt x="3195" y="1290"/>
                </a:cubicBezTo>
                <a:cubicBezTo>
                  <a:pt x="3195" y="1339"/>
                  <a:pt x="3188" y="1351"/>
                  <a:pt x="3215" y="1369"/>
                </a:cubicBezTo>
                <a:cubicBezTo>
                  <a:pt x="3293" y="1272"/>
                  <a:pt x="3356" y="1209"/>
                  <a:pt x="3453" y="1131"/>
                </a:cubicBezTo>
                <a:cubicBezTo>
                  <a:pt x="3457" y="1235"/>
                  <a:pt x="3441" y="1308"/>
                  <a:pt x="3512" y="1389"/>
                </a:cubicBezTo>
                <a:cubicBezTo>
                  <a:pt x="3554" y="1436"/>
                  <a:pt x="3674" y="1453"/>
                  <a:pt x="3731" y="1468"/>
                </a:cubicBezTo>
              </a:path>
              <a:path w="5121" h="1747" extrusionOk="0">
                <a:moveTo>
                  <a:pt x="0" y="1706"/>
                </a:moveTo>
                <a:cubicBezTo>
                  <a:pt x="298" y="1693"/>
                  <a:pt x="574" y="1737"/>
                  <a:pt x="873" y="1746"/>
                </a:cubicBezTo>
                <a:cubicBezTo>
                  <a:pt x="2050" y="1783"/>
                  <a:pt x="3204" y="1485"/>
                  <a:pt x="4385" y="1548"/>
                </a:cubicBezTo>
                <a:cubicBezTo>
                  <a:pt x="4458" y="1561"/>
                  <a:pt x="4531" y="1574"/>
                  <a:pt x="4604" y="1587"/>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5" name="Comment 13"/>
          <p:cNvSpPr>
            <a:spLocks noRot="1" noChangeAspect="1" noEditPoints="1" noChangeArrowheads="1" noChangeShapeType="1" noTextEdit="1"/>
          </p:cNvSpPr>
          <p:nvPr/>
        </p:nvSpPr>
        <p:spPr bwMode="auto">
          <a:xfrm>
            <a:off x="5718572" y="2389585"/>
            <a:ext cx="857250" cy="460772"/>
          </a:xfrm>
          <a:custGeom>
            <a:avLst/>
            <a:gdLst>
              <a:gd name="T0" fmla="+- 0 17264 16947"/>
              <a:gd name="T1" fmla="*/ T0 w 3176"/>
              <a:gd name="T2" fmla="+- 0 9148 8850"/>
              <a:gd name="T3" fmla="*/ 9148 h 1708"/>
              <a:gd name="T4" fmla="+- 0 17244 16947"/>
              <a:gd name="T5" fmla="*/ T4 w 3176"/>
              <a:gd name="T6" fmla="+- 0 9882 8850"/>
              <a:gd name="T7" fmla="*/ 9882 h 1708"/>
              <a:gd name="T8" fmla="+- 0 17244 16947"/>
              <a:gd name="T9" fmla="*/ T8 w 3176"/>
              <a:gd name="T10" fmla="+- 0 10239 8850"/>
              <a:gd name="T11" fmla="*/ 10239 h 1708"/>
              <a:gd name="T12" fmla="+- 0 16947 16947"/>
              <a:gd name="T13" fmla="*/ T12 w 3176"/>
              <a:gd name="T14" fmla="+- 0 9188 8850"/>
              <a:gd name="T15" fmla="*/ 9188 h 1708"/>
              <a:gd name="T16" fmla="+- 0 17264 16947"/>
              <a:gd name="T17" fmla="*/ T16 w 3176"/>
              <a:gd name="T18" fmla="+- 0 9029 8850"/>
              <a:gd name="T19" fmla="*/ 9029 h 1708"/>
              <a:gd name="T20" fmla="+- 0 17621 16947"/>
              <a:gd name="T21" fmla="*/ T20 w 3176"/>
              <a:gd name="T22" fmla="+- 0 9406 8850"/>
              <a:gd name="T23" fmla="*/ 9406 h 1708"/>
              <a:gd name="T24" fmla="+- 0 17224 16947"/>
              <a:gd name="T25" fmla="*/ T24 w 3176"/>
              <a:gd name="T26" fmla="+- 0 9624 8850"/>
              <a:gd name="T27" fmla="*/ 9624 h 1708"/>
              <a:gd name="T28" fmla="+- 0 17224 16947"/>
              <a:gd name="T29" fmla="*/ T28 w 3176"/>
              <a:gd name="T30" fmla="+- 0 9545 8850"/>
              <a:gd name="T31" fmla="*/ 9545 h 1708"/>
              <a:gd name="T32" fmla="+- 0 17423 16947"/>
              <a:gd name="T33" fmla="*/ T32 w 3176"/>
              <a:gd name="T34" fmla="+- 0 9922 8850"/>
              <a:gd name="T35" fmla="*/ 9922 h 1708"/>
              <a:gd name="T36" fmla="+- 0 17840 16947"/>
              <a:gd name="T37" fmla="*/ T36 w 3176"/>
              <a:gd name="T38" fmla="+- 0 10081 8850"/>
              <a:gd name="T39" fmla="*/ 10081 h 1708"/>
              <a:gd name="T40" fmla="+- 0 18018 16947"/>
              <a:gd name="T41" fmla="*/ T40 w 3176"/>
              <a:gd name="T42" fmla="+- 0 9684 8850"/>
              <a:gd name="T43" fmla="*/ 9684 h 1708"/>
              <a:gd name="T44" fmla="+- 0 17859 16947"/>
              <a:gd name="T45" fmla="*/ T44 w 3176"/>
              <a:gd name="T46" fmla="+- 0 9922 8850"/>
              <a:gd name="T47" fmla="*/ 9922 h 1708"/>
              <a:gd name="T48" fmla="+- 0 17998 16947"/>
              <a:gd name="T49" fmla="*/ T48 w 3176"/>
              <a:gd name="T50" fmla="+- 0 10100 8850"/>
              <a:gd name="T51" fmla="*/ 10100 h 1708"/>
              <a:gd name="T52" fmla="+- 0 18435 16947"/>
              <a:gd name="T53" fmla="*/ T52 w 3176"/>
              <a:gd name="T54" fmla="+- 0 9684 8850"/>
              <a:gd name="T55" fmla="*/ 9684 h 1708"/>
              <a:gd name="T56" fmla="+- 0 18336 16947"/>
              <a:gd name="T57" fmla="*/ T56 w 3176"/>
              <a:gd name="T58" fmla="+- 0 9505 8850"/>
              <a:gd name="T59" fmla="*/ 9505 h 1708"/>
              <a:gd name="T60" fmla="+- 0 18296 16947"/>
              <a:gd name="T61" fmla="*/ T60 w 3176"/>
              <a:gd name="T62" fmla="+- 0 9842 8850"/>
              <a:gd name="T63" fmla="*/ 9842 h 1708"/>
              <a:gd name="T64" fmla="+- 0 18415 16947"/>
              <a:gd name="T65" fmla="*/ T64 w 3176"/>
              <a:gd name="T66" fmla="+- 0 10358 8850"/>
              <a:gd name="T67" fmla="*/ 10358 h 1708"/>
              <a:gd name="T68" fmla="+- 0 18276 16947"/>
              <a:gd name="T69" fmla="*/ T68 w 3176"/>
              <a:gd name="T70" fmla="+- 0 10557 8850"/>
              <a:gd name="T71" fmla="*/ 10557 h 1708"/>
              <a:gd name="T72" fmla="+- 0 18514 16947"/>
              <a:gd name="T73" fmla="*/ T72 w 3176"/>
              <a:gd name="T74" fmla="+- 0 10081 8850"/>
              <a:gd name="T75" fmla="*/ 10081 h 1708"/>
              <a:gd name="T76" fmla="+- 0 18951 16947"/>
              <a:gd name="T77" fmla="*/ T76 w 3176"/>
              <a:gd name="T78" fmla="+- 0 9525 8850"/>
              <a:gd name="T79" fmla="*/ 9525 h 1708"/>
              <a:gd name="T80" fmla="+- 0 18931 16947"/>
              <a:gd name="T81" fmla="*/ T80 w 3176"/>
              <a:gd name="T82" fmla="+- 0 9485 8850"/>
              <a:gd name="T83" fmla="*/ 9485 h 1708"/>
              <a:gd name="T84" fmla="+- 0 18832 16947"/>
              <a:gd name="T85" fmla="*/ T84 w 3176"/>
              <a:gd name="T86" fmla="+- 0 9823 8850"/>
              <a:gd name="T87" fmla="*/ 9823 h 1708"/>
              <a:gd name="T88" fmla="+- 0 18911 16947"/>
              <a:gd name="T89" fmla="*/ T88 w 3176"/>
              <a:gd name="T90" fmla="+- 0 9882 8850"/>
              <a:gd name="T91" fmla="*/ 9882 h 1708"/>
              <a:gd name="T92" fmla="+- 0 19606 16947"/>
              <a:gd name="T93" fmla="*/ T92 w 3176"/>
              <a:gd name="T94" fmla="+- 0 9108 8850"/>
              <a:gd name="T95" fmla="*/ 9108 h 1708"/>
              <a:gd name="T96" fmla="+- 0 19685 16947"/>
              <a:gd name="T97" fmla="*/ T96 w 3176"/>
              <a:gd name="T98" fmla="+- 0 8850 8850"/>
              <a:gd name="T99" fmla="*/ 8850 h 1708"/>
              <a:gd name="T100" fmla="+- 0 19189 16947"/>
              <a:gd name="T101" fmla="*/ T100 w 3176"/>
              <a:gd name="T102" fmla="+- 0 9545 8850"/>
              <a:gd name="T103" fmla="*/ 9545 h 1708"/>
              <a:gd name="T104" fmla="+- 0 19229 16947"/>
              <a:gd name="T105" fmla="*/ T104 w 3176"/>
              <a:gd name="T106" fmla="+- 0 10041 8850"/>
              <a:gd name="T107" fmla="*/ 10041 h 1708"/>
              <a:gd name="T108" fmla="+- 0 19566 16947"/>
              <a:gd name="T109" fmla="*/ T108 w 3176"/>
              <a:gd name="T110" fmla="+- 0 9723 8850"/>
              <a:gd name="T111" fmla="*/ 9723 h 1708"/>
              <a:gd name="T112" fmla="+- 0 19625 16947"/>
              <a:gd name="T113" fmla="*/ T112 w 3176"/>
              <a:gd name="T114" fmla="+- 0 9704 8850"/>
              <a:gd name="T115" fmla="*/ 9704 h 1708"/>
              <a:gd name="T116" fmla="+- 0 19566 16947"/>
              <a:gd name="T117" fmla="*/ T116 w 3176"/>
              <a:gd name="T118" fmla="+- 0 9942 8850"/>
              <a:gd name="T119" fmla="*/ 9942 h 1708"/>
              <a:gd name="T120" fmla="+- 0 19784 16947"/>
              <a:gd name="T121" fmla="*/ T120 w 3176"/>
              <a:gd name="T122" fmla="+- 0 9922 8850"/>
              <a:gd name="T123" fmla="*/ 9922 h 1708"/>
              <a:gd name="T124" fmla="+- 0 19963 16947"/>
              <a:gd name="T125" fmla="*/ T124 w 3176"/>
              <a:gd name="T126" fmla="+- 0 9803 8850"/>
              <a:gd name="T127" fmla="*/ 9803 h 1708"/>
              <a:gd name="T128" fmla="+- 0 20002 16947"/>
              <a:gd name="T129" fmla="*/ T128 w 3176"/>
              <a:gd name="T130" fmla="+- 0 9981 8850"/>
              <a:gd name="T131" fmla="*/ 9981 h 1708"/>
              <a:gd name="T132" fmla="+- 0 20122 16947"/>
              <a:gd name="T133" fmla="*/ T132 w 3176"/>
              <a:gd name="T134" fmla="+- 0 10041 8850"/>
              <a:gd name="T135" fmla="*/ 10041 h 17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3176" h="1708" extrusionOk="0">
                <a:moveTo>
                  <a:pt x="317" y="298"/>
                </a:moveTo>
                <a:cubicBezTo>
                  <a:pt x="260" y="541"/>
                  <a:pt x="295" y="783"/>
                  <a:pt x="297" y="1032"/>
                </a:cubicBezTo>
                <a:cubicBezTo>
                  <a:pt x="297" y="1237"/>
                  <a:pt x="297" y="1270"/>
                  <a:pt x="297" y="1389"/>
                </a:cubicBezTo>
              </a:path>
              <a:path w="3176" h="1708" extrusionOk="0">
                <a:moveTo>
                  <a:pt x="0" y="338"/>
                </a:moveTo>
                <a:cubicBezTo>
                  <a:pt x="59" y="217"/>
                  <a:pt x="178" y="200"/>
                  <a:pt x="317" y="179"/>
                </a:cubicBezTo>
                <a:cubicBezTo>
                  <a:pt x="628" y="132"/>
                  <a:pt x="900" y="195"/>
                  <a:pt x="674" y="556"/>
                </a:cubicBezTo>
                <a:cubicBezTo>
                  <a:pt x="645" y="602"/>
                  <a:pt x="360" y="933"/>
                  <a:pt x="277" y="774"/>
                </a:cubicBezTo>
                <a:cubicBezTo>
                  <a:pt x="277" y="748"/>
                  <a:pt x="277" y="721"/>
                  <a:pt x="277" y="695"/>
                </a:cubicBezTo>
                <a:cubicBezTo>
                  <a:pt x="366" y="806"/>
                  <a:pt x="404" y="935"/>
                  <a:pt x="476" y="1072"/>
                </a:cubicBezTo>
                <a:cubicBezTo>
                  <a:pt x="563" y="1239"/>
                  <a:pt x="724" y="1335"/>
                  <a:pt x="893" y="1231"/>
                </a:cubicBezTo>
                <a:cubicBezTo>
                  <a:pt x="1065" y="1125"/>
                  <a:pt x="1053" y="1010"/>
                  <a:pt x="1071" y="834"/>
                </a:cubicBezTo>
                <a:cubicBezTo>
                  <a:pt x="990" y="883"/>
                  <a:pt x="950" y="930"/>
                  <a:pt x="912" y="1072"/>
                </a:cubicBezTo>
                <a:cubicBezTo>
                  <a:pt x="881" y="1188"/>
                  <a:pt x="948" y="1227"/>
                  <a:pt x="1051" y="1250"/>
                </a:cubicBezTo>
              </a:path>
              <a:path w="3176" h="1708" extrusionOk="0">
                <a:moveTo>
                  <a:pt x="1488" y="834"/>
                </a:moveTo>
                <a:cubicBezTo>
                  <a:pt x="1488" y="681"/>
                  <a:pt x="1524" y="712"/>
                  <a:pt x="1389" y="655"/>
                </a:cubicBezTo>
                <a:cubicBezTo>
                  <a:pt x="1249" y="741"/>
                  <a:pt x="1271" y="835"/>
                  <a:pt x="1349" y="992"/>
                </a:cubicBezTo>
                <a:cubicBezTo>
                  <a:pt x="1452" y="1199"/>
                  <a:pt x="1504" y="1273"/>
                  <a:pt x="1468" y="1508"/>
                </a:cubicBezTo>
                <a:cubicBezTo>
                  <a:pt x="1447" y="1645"/>
                  <a:pt x="1427" y="1658"/>
                  <a:pt x="1329" y="1707"/>
                </a:cubicBezTo>
                <a:cubicBezTo>
                  <a:pt x="1290" y="1475"/>
                  <a:pt x="1389" y="1387"/>
                  <a:pt x="1567" y="1231"/>
                </a:cubicBezTo>
                <a:cubicBezTo>
                  <a:pt x="1748" y="1073"/>
                  <a:pt x="1989" y="944"/>
                  <a:pt x="2004" y="675"/>
                </a:cubicBezTo>
                <a:cubicBezTo>
                  <a:pt x="1997" y="662"/>
                  <a:pt x="1991" y="648"/>
                  <a:pt x="1984" y="635"/>
                </a:cubicBezTo>
                <a:cubicBezTo>
                  <a:pt x="1863" y="685"/>
                  <a:pt x="1789" y="831"/>
                  <a:pt x="1885" y="973"/>
                </a:cubicBezTo>
                <a:cubicBezTo>
                  <a:pt x="1911" y="993"/>
                  <a:pt x="1938" y="1012"/>
                  <a:pt x="1964" y="1032"/>
                </a:cubicBezTo>
                <a:cubicBezTo>
                  <a:pt x="2318" y="901"/>
                  <a:pt x="2484" y="594"/>
                  <a:pt x="2659" y="258"/>
                </a:cubicBezTo>
                <a:cubicBezTo>
                  <a:pt x="2729" y="91"/>
                  <a:pt x="2816" y="65"/>
                  <a:pt x="2738" y="0"/>
                </a:cubicBezTo>
                <a:cubicBezTo>
                  <a:pt x="2525" y="213"/>
                  <a:pt x="2316" y="391"/>
                  <a:pt x="2242" y="695"/>
                </a:cubicBezTo>
                <a:cubicBezTo>
                  <a:pt x="2218" y="792"/>
                  <a:pt x="2131" y="1149"/>
                  <a:pt x="2282" y="1191"/>
                </a:cubicBezTo>
                <a:cubicBezTo>
                  <a:pt x="2374" y="1217"/>
                  <a:pt x="2567" y="928"/>
                  <a:pt x="2619" y="873"/>
                </a:cubicBezTo>
                <a:cubicBezTo>
                  <a:pt x="2639" y="867"/>
                  <a:pt x="2658" y="860"/>
                  <a:pt x="2678" y="854"/>
                </a:cubicBezTo>
                <a:cubicBezTo>
                  <a:pt x="2657" y="921"/>
                  <a:pt x="2614" y="1019"/>
                  <a:pt x="2619" y="1092"/>
                </a:cubicBezTo>
                <a:cubicBezTo>
                  <a:pt x="2630" y="1238"/>
                  <a:pt x="2795" y="1104"/>
                  <a:pt x="2837" y="1072"/>
                </a:cubicBezTo>
                <a:cubicBezTo>
                  <a:pt x="2926" y="1000"/>
                  <a:pt x="2948" y="979"/>
                  <a:pt x="3016" y="953"/>
                </a:cubicBezTo>
                <a:cubicBezTo>
                  <a:pt x="3021" y="984"/>
                  <a:pt x="3013" y="1086"/>
                  <a:pt x="3055" y="1131"/>
                </a:cubicBezTo>
                <a:cubicBezTo>
                  <a:pt x="3119" y="1179"/>
                  <a:pt x="3126" y="1199"/>
                  <a:pt x="3175" y="1191"/>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6" name="Comment 14"/>
          <p:cNvSpPr>
            <a:spLocks noRot="1" noChangeAspect="1" noEditPoints="1" noChangeArrowheads="1" noChangeShapeType="1" noTextEdit="1"/>
          </p:cNvSpPr>
          <p:nvPr/>
        </p:nvSpPr>
        <p:spPr bwMode="auto">
          <a:xfrm>
            <a:off x="1770460" y="2995613"/>
            <a:ext cx="900113" cy="492919"/>
          </a:xfrm>
          <a:custGeom>
            <a:avLst/>
            <a:gdLst>
              <a:gd name="T0" fmla="+- 0 4008 2322"/>
              <a:gd name="T1" fmla="*/ T0 w 3334"/>
              <a:gd name="T2" fmla="+- 0 11093 11093"/>
              <a:gd name="T3" fmla="*/ 11093 h 1826"/>
              <a:gd name="T4" fmla="+- 0 4008 2322"/>
              <a:gd name="T5" fmla="*/ T4 w 3334"/>
              <a:gd name="T6" fmla="+- 0 11093 11093"/>
              <a:gd name="T7" fmla="*/ 11093 h 1826"/>
              <a:gd name="T8" fmla="+- 0 2322 2322"/>
              <a:gd name="T9" fmla="*/ T8 w 3334"/>
              <a:gd name="T10" fmla="+- 0 11767 11093"/>
              <a:gd name="T11" fmla="*/ 11767 h 1826"/>
              <a:gd name="T12" fmla="+- 0 2381 2322"/>
              <a:gd name="T13" fmla="*/ T12 w 3334"/>
              <a:gd name="T14" fmla="+- 0 12363 11093"/>
              <a:gd name="T15" fmla="*/ 12363 h 1826"/>
              <a:gd name="T16" fmla="+- 0 2441 2322"/>
              <a:gd name="T17" fmla="*/ T16 w 3334"/>
              <a:gd name="T18" fmla="+- 0 12879 11093"/>
              <a:gd name="T19" fmla="*/ 12879 h 1826"/>
              <a:gd name="T20" fmla="+- 0 2778 2322"/>
              <a:gd name="T21" fmla="*/ T20 w 3334"/>
              <a:gd name="T22" fmla="+- 0 12323 11093"/>
              <a:gd name="T23" fmla="*/ 12323 h 1826"/>
              <a:gd name="T24" fmla="+- 0 3016 2322"/>
              <a:gd name="T25" fmla="*/ T24 w 3334"/>
              <a:gd name="T26" fmla="+- 0 12204 11093"/>
              <a:gd name="T27" fmla="*/ 12204 h 1826"/>
              <a:gd name="T28" fmla="+- 0 3016 2322"/>
              <a:gd name="T29" fmla="*/ T28 w 3334"/>
              <a:gd name="T30" fmla="+- 0 12224 11093"/>
              <a:gd name="T31" fmla="*/ 12224 h 1826"/>
              <a:gd name="T32" fmla="+- 0 2758 2322"/>
              <a:gd name="T33" fmla="*/ T32 w 3334"/>
              <a:gd name="T34" fmla="+- 0 12363 11093"/>
              <a:gd name="T35" fmla="*/ 12363 h 1826"/>
              <a:gd name="T36" fmla="+- 0 2858 2322"/>
              <a:gd name="T37" fmla="*/ T36 w 3334"/>
              <a:gd name="T38" fmla="+- 0 12680 11093"/>
              <a:gd name="T39" fmla="*/ 12680 h 1826"/>
              <a:gd name="T40" fmla="+- 0 2937 2322"/>
              <a:gd name="T41" fmla="*/ T40 w 3334"/>
              <a:gd name="T42" fmla="+- 0 12859 11093"/>
              <a:gd name="T43" fmla="*/ 12859 h 1826"/>
              <a:gd name="T44" fmla="+- 0 3393 2322"/>
              <a:gd name="T45" fmla="*/ T44 w 3334"/>
              <a:gd name="T46" fmla="+- 0 12521 11093"/>
              <a:gd name="T47" fmla="*/ 12521 h 1826"/>
              <a:gd name="T48" fmla="+- 0 3433 2322"/>
              <a:gd name="T49" fmla="*/ T48 w 3334"/>
              <a:gd name="T50" fmla="+- 0 12462 11093"/>
              <a:gd name="T51" fmla="*/ 12462 h 1826"/>
              <a:gd name="T52" fmla="+- 0 3274 2322"/>
              <a:gd name="T53" fmla="*/ T52 w 3334"/>
              <a:gd name="T54" fmla="+- 0 12581 11093"/>
              <a:gd name="T55" fmla="*/ 12581 h 1826"/>
              <a:gd name="T56" fmla="+- 0 3334 2322"/>
              <a:gd name="T57" fmla="*/ T56 w 3334"/>
              <a:gd name="T58" fmla="+- 0 12859 11093"/>
              <a:gd name="T59" fmla="*/ 12859 h 1826"/>
              <a:gd name="T60" fmla="+- 0 3552 2322"/>
              <a:gd name="T61" fmla="*/ T60 w 3334"/>
              <a:gd name="T62" fmla="+- 0 12482 11093"/>
              <a:gd name="T63" fmla="*/ 12482 h 1826"/>
              <a:gd name="T64" fmla="+- 0 3612 2322"/>
              <a:gd name="T65" fmla="*/ T64 w 3334"/>
              <a:gd name="T66" fmla="+- 0 12462 11093"/>
              <a:gd name="T67" fmla="*/ 12462 h 1826"/>
              <a:gd name="T68" fmla="+- 0 3612 2322"/>
              <a:gd name="T69" fmla="*/ T68 w 3334"/>
              <a:gd name="T70" fmla="+- 0 12720 11093"/>
              <a:gd name="T71" fmla="*/ 12720 h 1826"/>
              <a:gd name="T72" fmla="+- 0 3929 2322"/>
              <a:gd name="T73" fmla="*/ T72 w 3334"/>
              <a:gd name="T74" fmla="+- 0 12482 11093"/>
              <a:gd name="T75" fmla="*/ 12482 h 1826"/>
              <a:gd name="T76" fmla="+- 0 4028 2322"/>
              <a:gd name="T77" fmla="*/ T76 w 3334"/>
              <a:gd name="T78" fmla="+- 0 12660 11093"/>
              <a:gd name="T79" fmla="*/ 12660 h 1826"/>
              <a:gd name="T80" fmla="+- 0 4247 2322"/>
              <a:gd name="T81" fmla="*/ T80 w 3334"/>
              <a:gd name="T82" fmla="+- 0 12502 11093"/>
              <a:gd name="T83" fmla="*/ 12502 h 1826"/>
              <a:gd name="T84" fmla="+- 0 4286 2322"/>
              <a:gd name="T85" fmla="*/ T84 w 3334"/>
              <a:gd name="T86" fmla="+- 0 12502 11093"/>
              <a:gd name="T87" fmla="*/ 12502 h 1826"/>
              <a:gd name="T88" fmla="+- 0 4445 2322"/>
              <a:gd name="T89" fmla="*/ T88 w 3334"/>
              <a:gd name="T90" fmla="+- 0 12680 11093"/>
              <a:gd name="T91" fmla="*/ 12680 h 1826"/>
              <a:gd name="T92" fmla="+- 0 4921 2322"/>
              <a:gd name="T93" fmla="*/ T92 w 3334"/>
              <a:gd name="T94" fmla="+- 0 12085 11093"/>
              <a:gd name="T95" fmla="*/ 12085 h 1826"/>
              <a:gd name="T96" fmla="+- 0 5219 2322"/>
              <a:gd name="T97" fmla="*/ T96 w 3334"/>
              <a:gd name="T98" fmla="+- 0 11529 11093"/>
              <a:gd name="T99" fmla="*/ 11529 h 1826"/>
              <a:gd name="T100" fmla="+- 0 4921 2322"/>
              <a:gd name="T101" fmla="*/ T100 w 3334"/>
              <a:gd name="T102" fmla="+- 0 12462 11093"/>
              <a:gd name="T103" fmla="*/ 12462 h 1826"/>
              <a:gd name="T104" fmla="+- 0 4901 2322"/>
              <a:gd name="T105" fmla="*/ T104 w 3334"/>
              <a:gd name="T106" fmla="+- 0 12680 11093"/>
              <a:gd name="T107" fmla="*/ 12680 h 1826"/>
              <a:gd name="T108" fmla="+- 0 4862 2322"/>
              <a:gd name="T109" fmla="*/ T108 w 3334"/>
              <a:gd name="T110" fmla="+- 0 12323 11093"/>
              <a:gd name="T111" fmla="*/ 12323 h 1826"/>
              <a:gd name="T112" fmla="+- 0 4862 2322"/>
              <a:gd name="T113" fmla="*/ T112 w 3334"/>
              <a:gd name="T114" fmla="+- 0 12382 11093"/>
              <a:gd name="T115" fmla="*/ 12382 h 1826"/>
              <a:gd name="T116" fmla="+- 0 5596 2322"/>
              <a:gd name="T117" fmla="*/ T116 w 3334"/>
              <a:gd name="T118" fmla="+- 0 12263 11093"/>
              <a:gd name="T119" fmla="*/ 12263 h 1826"/>
              <a:gd name="T120" fmla="+- 0 5655 2322"/>
              <a:gd name="T121" fmla="*/ T120 w 3334"/>
              <a:gd name="T122" fmla="+- 0 12125 11093"/>
              <a:gd name="T123" fmla="*/ 12125 h 1826"/>
              <a:gd name="T124" fmla="+- 0 5358 2322"/>
              <a:gd name="T125" fmla="*/ T124 w 3334"/>
              <a:gd name="T126" fmla="+- 0 12502 11093"/>
              <a:gd name="T127" fmla="*/ 12502 h 1826"/>
              <a:gd name="T128" fmla="+- 0 5576 2322"/>
              <a:gd name="T129" fmla="*/ T128 w 3334"/>
              <a:gd name="T130" fmla="+- 0 12918 11093"/>
              <a:gd name="T131" fmla="*/ 12918 h 18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3334" h="1826" extrusionOk="0">
                <a:moveTo>
                  <a:pt x="1686" y="0"/>
                </a:moveTo>
                <a:lnTo>
                  <a:pt x="1686" y="0"/>
                </a:lnTo>
              </a:path>
              <a:path w="3334" h="1826" extrusionOk="0">
                <a:moveTo>
                  <a:pt x="0" y="674"/>
                </a:moveTo>
                <a:cubicBezTo>
                  <a:pt x="0" y="879"/>
                  <a:pt x="47" y="1066"/>
                  <a:pt x="59" y="1270"/>
                </a:cubicBezTo>
                <a:cubicBezTo>
                  <a:pt x="70" y="1448"/>
                  <a:pt x="62" y="1616"/>
                  <a:pt x="119" y="1786"/>
                </a:cubicBezTo>
                <a:cubicBezTo>
                  <a:pt x="250" y="1613"/>
                  <a:pt x="313" y="1395"/>
                  <a:pt x="456" y="1230"/>
                </a:cubicBezTo>
                <a:cubicBezTo>
                  <a:pt x="520" y="1156"/>
                  <a:pt x="646" y="1024"/>
                  <a:pt x="694" y="1111"/>
                </a:cubicBezTo>
                <a:cubicBezTo>
                  <a:pt x="694" y="1118"/>
                  <a:pt x="694" y="1124"/>
                  <a:pt x="694" y="1131"/>
                </a:cubicBezTo>
              </a:path>
              <a:path w="3334" h="1826" extrusionOk="0">
                <a:moveTo>
                  <a:pt x="436" y="1270"/>
                </a:moveTo>
                <a:cubicBezTo>
                  <a:pt x="454" y="1377"/>
                  <a:pt x="507" y="1477"/>
                  <a:pt x="536" y="1587"/>
                </a:cubicBezTo>
                <a:cubicBezTo>
                  <a:pt x="560" y="1676"/>
                  <a:pt x="559" y="1698"/>
                  <a:pt x="615" y="1766"/>
                </a:cubicBezTo>
              </a:path>
              <a:path w="3334" h="1826" extrusionOk="0">
                <a:moveTo>
                  <a:pt x="1071" y="1428"/>
                </a:moveTo>
                <a:cubicBezTo>
                  <a:pt x="1084" y="1408"/>
                  <a:pt x="1098" y="1389"/>
                  <a:pt x="1111" y="1369"/>
                </a:cubicBezTo>
                <a:cubicBezTo>
                  <a:pt x="1038" y="1336"/>
                  <a:pt x="1028" y="1331"/>
                  <a:pt x="952" y="1488"/>
                </a:cubicBezTo>
                <a:cubicBezTo>
                  <a:pt x="940" y="1512"/>
                  <a:pt x="876" y="1849"/>
                  <a:pt x="1012" y="1766"/>
                </a:cubicBezTo>
                <a:cubicBezTo>
                  <a:pt x="1124" y="1698"/>
                  <a:pt x="1137" y="1498"/>
                  <a:pt x="1230" y="1389"/>
                </a:cubicBezTo>
                <a:cubicBezTo>
                  <a:pt x="1250" y="1382"/>
                  <a:pt x="1270" y="1376"/>
                  <a:pt x="1290" y="1369"/>
                </a:cubicBezTo>
                <a:cubicBezTo>
                  <a:pt x="1290" y="1455"/>
                  <a:pt x="1290" y="1541"/>
                  <a:pt x="1290" y="1627"/>
                </a:cubicBezTo>
                <a:cubicBezTo>
                  <a:pt x="1436" y="1616"/>
                  <a:pt x="1471" y="1419"/>
                  <a:pt x="1607" y="1389"/>
                </a:cubicBezTo>
                <a:cubicBezTo>
                  <a:pt x="1709" y="1366"/>
                  <a:pt x="1652" y="1531"/>
                  <a:pt x="1706" y="1567"/>
                </a:cubicBezTo>
                <a:cubicBezTo>
                  <a:pt x="1783" y="1619"/>
                  <a:pt x="1865" y="1435"/>
                  <a:pt x="1925" y="1409"/>
                </a:cubicBezTo>
                <a:cubicBezTo>
                  <a:pt x="1938" y="1409"/>
                  <a:pt x="1951" y="1409"/>
                  <a:pt x="1964" y="1409"/>
                </a:cubicBezTo>
                <a:cubicBezTo>
                  <a:pt x="1984" y="1454"/>
                  <a:pt x="2020" y="1608"/>
                  <a:pt x="2123" y="1587"/>
                </a:cubicBezTo>
                <a:cubicBezTo>
                  <a:pt x="2382" y="1535"/>
                  <a:pt x="2523" y="1205"/>
                  <a:pt x="2599" y="992"/>
                </a:cubicBezTo>
                <a:cubicBezTo>
                  <a:pt x="2691" y="735"/>
                  <a:pt x="2714" y="596"/>
                  <a:pt x="2897" y="436"/>
                </a:cubicBezTo>
                <a:cubicBezTo>
                  <a:pt x="2840" y="755"/>
                  <a:pt x="2681" y="1050"/>
                  <a:pt x="2599" y="1369"/>
                </a:cubicBezTo>
                <a:cubicBezTo>
                  <a:pt x="2582" y="1488"/>
                  <a:pt x="2575" y="1514"/>
                  <a:pt x="2579" y="1587"/>
                </a:cubicBezTo>
                <a:cubicBezTo>
                  <a:pt x="2598" y="1452"/>
                  <a:pt x="2629" y="1331"/>
                  <a:pt x="2540" y="1230"/>
                </a:cubicBezTo>
                <a:cubicBezTo>
                  <a:pt x="2540" y="1250"/>
                  <a:pt x="2540" y="1269"/>
                  <a:pt x="2540" y="1289"/>
                </a:cubicBezTo>
                <a:cubicBezTo>
                  <a:pt x="2777" y="1437"/>
                  <a:pt x="3055" y="1385"/>
                  <a:pt x="3274" y="1170"/>
                </a:cubicBezTo>
                <a:cubicBezTo>
                  <a:pt x="3294" y="1124"/>
                  <a:pt x="3313" y="1078"/>
                  <a:pt x="3333" y="1032"/>
                </a:cubicBezTo>
                <a:cubicBezTo>
                  <a:pt x="3126" y="962"/>
                  <a:pt x="3045" y="1187"/>
                  <a:pt x="3036" y="1409"/>
                </a:cubicBezTo>
                <a:cubicBezTo>
                  <a:pt x="3029" y="1586"/>
                  <a:pt x="3156" y="1697"/>
                  <a:pt x="3254" y="1825"/>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7" name="Comment 15"/>
          <p:cNvSpPr>
            <a:spLocks noRot="1" noChangeAspect="1" noEditPoints="1" noChangeArrowheads="1" noChangeShapeType="1" noTextEdit="1"/>
          </p:cNvSpPr>
          <p:nvPr/>
        </p:nvSpPr>
        <p:spPr bwMode="auto">
          <a:xfrm>
            <a:off x="2857500" y="3161110"/>
            <a:ext cx="295275" cy="434578"/>
          </a:xfrm>
          <a:custGeom>
            <a:avLst/>
            <a:gdLst>
              <a:gd name="T0" fmla="+- 0 6747 6350"/>
              <a:gd name="T1" fmla="*/ T0 w 1092"/>
              <a:gd name="T2" fmla="+- 0 11708 11708"/>
              <a:gd name="T3" fmla="*/ 11708 h 1608"/>
              <a:gd name="T4" fmla="+- 0 6449 6350"/>
              <a:gd name="T5" fmla="*/ T4 w 1092"/>
              <a:gd name="T6" fmla="+- 0 12144 11708"/>
              <a:gd name="T7" fmla="*/ 12144 h 1608"/>
              <a:gd name="T8" fmla="+- 0 6429 6350"/>
              <a:gd name="T9" fmla="*/ T8 w 1092"/>
              <a:gd name="T10" fmla="+- 0 12958 11708"/>
              <a:gd name="T11" fmla="*/ 12958 h 1608"/>
              <a:gd name="T12" fmla="+- 0 6985 6350"/>
              <a:gd name="T13" fmla="*/ T12 w 1092"/>
              <a:gd name="T14" fmla="+- 0 12561 11708"/>
              <a:gd name="T15" fmla="*/ 12561 h 1608"/>
              <a:gd name="T16" fmla="+- 0 7203 6350"/>
              <a:gd name="T17" fmla="*/ T16 w 1092"/>
              <a:gd name="T18" fmla="+- 0 12283 11708"/>
              <a:gd name="T19" fmla="*/ 12283 h 1608"/>
              <a:gd name="T20" fmla="+- 0 7342 6350"/>
              <a:gd name="T21" fmla="*/ T20 w 1092"/>
              <a:gd name="T22" fmla="+- 0 12085 11708"/>
              <a:gd name="T23" fmla="*/ 12085 h 1608"/>
              <a:gd name="T24" fmla="+- 0 7144 6350"/>
              <a:gd name="T25" fmla="*/ T24 w 1092"/>
              <a:gd name="T26" fmla="+- 0 12680 11708"/>
              <a:gd name="T27" fmla="*/ 12680 h 1608"/>
              <a:gd name="T28" fmla="+- 0 7084 6350"/>
              <a:gd name="T29" fmla="*/ T28 w 1092"/>
              <a:gd name="T30" fmla="+- 0 12958 11708"/>
              <a:gd name="T31" fmla="*/ 12958 h 1608"/>
              <a:gd name="T32" fmla="+- 0 7422 6350"/>
              <a:gd name="T33" fmla="*/ T32 w 1092"/>
              <a:gd name="T34" fmla="+- 0 12859 11708"/>
              <a:gd name="T35" fmla="*/ 12859 h 1608"/>
              <a:gd name="T36" fmla="+- 0 7322 6350"/>
              <a:gd name="T37" fmla="*/ T36 w 1092"/>
              <a:gd name="T38" fmla="+- 0 13315 11708"/>
              <a:gd name="T39" fmla="*/ 13315 h 1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92" h="1608" extrusionOk="0">
                <a:moveTo>
                  <a:pt x="397" y="0"/>
                </a:moveTo>
                <a:cubicBezTo>
                  <a:pt x="215" y="84"/>
                  <a:pt x="160" y="241"/>
                  <a:pt x="99" y="436"/>
                </a:cubicBezTo>
                <a:cubicBezTo>
                  <a:pt x="11" y="719"/>
                  <a:pt x="-47" y="979"/>
                  <a:pt x="79" y="1250"/>
                </a:cubicBezTo>
              </a:path>
              <a:path w="1092" h="1608" extrusionOk="0">
                <a:moveTo>
                  <a:pt x="635" y="853"/>
                </a:moveTo>
                <a:cubicBezTo>
                  <a:pt x="663" y="740"/>
                  <a:pt x="779" y="667"/>
                  <a:pt x="853" y="575"/>
                </a:cubicBezTo>
                <a:cubicBezTo>
                  <a:pt x="911" y="502"/>
                  <a:pt x="908" y="417"/>
                  <a:pt x="992" y="377"/>
                </a:cubicBezTo>
                <a:cubicBezTo>
                  <a:pt x="923" y="576"/>
                  <a:pt x="851" y="770"/>
                  <a:pt x="794" y="972"/>
                </a:cubicBezTo>
                <a:cubicBezTo>
                  <a:pt x="766" y="1071"/>
                  <a:pt x="745" y="1148"/>
                  <a:pt x="734" y="1250"/>
                </a:cubicBezTo>
              </a:path>
              <a:path w="1092" h="1608" extrusionOk="0">
                <a:moveTo>
                  <a:pt x="1072" y="1151"/>
                </a:moveTo>
                <a:cubicBezTo>
                  <a:pt x="1091" y="1322"/>
                  <a:pt x="1032" y="1444"/>
                  <a:pt x="972" y="1607"/>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8" name="Comment 16"/>
          <p:cNvSpPr>
            <a:spLocks noRot="1" noChangeAspect="1" noEditPoints="1" noChangeArrowheads="1" noChangeShapeType="1" noTextEdit="1"/>
          </p:cNvSpPr>
          <p:nvPr/>
        </p:nvSpPr>
        <p:spPr bwMode="auto">
          <a:xfrm>
            <a:off x="3318272" y="3112294"/>
            <a:ext cx="385763" cy="466725"/>
          </a:xfrm>
          <a:custGeom>
            <a:avLst/>
            <a:gdLst>
              <a:gd name="T0" fmla="+- 0 8057 8057"/>
              <a:gd name="T1" fmla="*/ T0 w 1429"/>
              <a:gd name="T2" fmla="+- 0 12402 11529"/>
              <a:gd name="T3" fmla="*/ 12402 h 1728"/>
              <a:gd name="T4" fmla="+- 0 8434 8057"/>
              <a:gd name="T5" fmla="*/ T4 w 1429"/>
              <a:gd name="T6" fmla="+- 0 12005 11529"/>
              <a:gd name="T7" fmla="*/ 12005 h 1728"/>
              <a:gd name="T8" fmla="+- 0 8513 8057"/>
              <a:gd name="T9" fmla="*/ T8 w 1429"/>
              <a:gd name="T10" fmla="+- 0 11986 11529"/>
              <a:gd name="T11" fmla="*/ 11986 h 1728"/>
              <a:gd name="T12" fmla="+- 0 8136 8057"/>
              <a:gd name="T13" fmla="*/ T12 w 1429"/>
              <a:gd name="T14" fmla="+- 0 12581 11529"/>
              <a:gd name="T15" fmla="*/ 12581 h 1728"/>
              <a:gd name="T16" fmla="+- 0 8057 8057"/>
              <a:gd name="T17" fmla="*/ T16 w 1429"/>
              <a:gd name="T18" fmla="+- 0 12720 11529"/>
              <a:gd name="T19" fmla="*/ 12720 h 1728"/>
              <a:gd name="T20" fmla="+- 0 8434 8057"/>
              <a:gd name="T21" fmla="*/ T20 w 1429"/>
              <a:gd name="T22" fmla="+- 0 12839 11529"/>
              <a:gd name="T23" fmla="*/ 12839 h 1728"/>
              <a:gd name="T24" fmla="+- 0 8493 8057"/>
              <a:gd name="T25" fmla="*/ T24 w 1429"/>
              <a:gd name="T26" fmla="+- 0 12859 11529"/>
              <a:gd name="T27" fmla="*/ 12859 h 1728"/>
              <a:gd name="T28" fmla="+- 0 8850 8057"/>
              <a:gd name="T29" fmla="*/ T28 w 1429"/>
              <a:gd name="T30" fmla="+- 0 11529 11529"/>
              <a:gd name="T31" fmla="*/ 11529 h 1728"/>
              <a:gd name="T32" fmla="+- 0 9168 8057"/>
              <a:gd name="T33" fmla="*/ T32 w 1429"/>
              <a:gd name="T34" fmla="+- 0 12005 11529"/>
              <a:gd name="T35" fmla="*/ 12005 h 1728"/>
              <a:gd name="T36" fmla="+- 0 8692 8057"/>
              <a:gd name="T37" fmla="*/ T36 w 1429"/>
              <a:gd name="T38" fmla="+- 0 13176 11529"/>
              <a:gd name="T39" fmla="*/ 13176 h 1728"/>
              <a:gd name="T40" fmla="+- 0 8632 8057"/>
              <a:gd name="T41" fmla="*/ T40 w 1429"/>
              <a:gd name="T42" fmla="+- 0 13256 11529"/>
              <a:gd name="T43" fmla="*/ 13256 h 1728"/>
              <a:gd name="T44" fmla="+- 0 9406 8057"/>
              <a:gd name="T45" fmla="*/ T44 w 1429"/>
              <a:gd name="T46" fmla="+- 0 12998 11529"/>
              <a:gd name="T47" fmla="*/ 12998 h 1728"/>
              <a:gd name="T48" fmla="+- 0 9446 8057"/>
              <a:gd name="T49" fmla="*/ T48 w 1429"/>
              <a:gd name="T50" fmla="+- 0 12938 11529"/>
              <a:gd name="T51" fmla="*/ 12938 h 1728"/>
              <a:gd name="T52" fmla="+- 0 9327 8057"/>
              <a:gd name="T53" fmla="*/ T52 w 1429"/>
              <a:gd name="T54" fmla="+- 0 13097 11529"/>
              <a:gd name="T55" fmla="*/ 13097 h 1728"/>
              <a:gd name="T56" fmla="+- 0 9485 8057"/>
              <a:gd name="T57" fmla="*/ T56 w 1429"/>
              <a:gd name="T58" fmla="+- 0 12918 11529"/>
              <a:gd name="T59" fmla="*/ 12918 h 1728"/>
              <a:gd name="T60" fmla="+- 0 9406 8057"/>
              <a:gd name="T61" fmla="*/ T60 w 1429"/>
              <a:gd name="T62" fmla="+- 0 12998 11529"/>
              <a:gd name="T63" fmla="*/ 12998 h 1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429" h="1728" extrusionOk="0">
                <a:moveTo>
                  <a:pt x="0" y="873"/>
                </a:moveTo>
                <a:cubicBezTo>
                  <a:pt x="97" y="710"/>
                  <a:pt x="205" y="571"/>
                  <a:pt x="377" y="476"/>
                </a:cubicBezTo>
                <a:cubicBezTo>
                  <a:pt x="403" y="470"/>
                  <a:pt x="430" y="463"/>
                  <a:pt x="456" y="457"/>
                </a:cubicBezTo>
                <a:cubicBezTo>
                  <a:pt x="398" y="689"/>
                  <a:pt x="245" y="867"/>
                  <a:pt x="79" y="1052"/>
                </a:cubicBezTo>
                <a:cubicBezTo>
                  <a:pt x="12" y="1119"/>
                  <a:pt x="-14" y="1128"/>
                  <a:pt x="0" y="1191"/>
                </a:cubicBezTo>
                <a:cubicBezTo>
                  <a:pt x="126" y="1233"/>
                  <a:pt x="250" y="1273"/>
                  <a:pt x="377" y="1310"/>
                </a:cubicBezTo>
                <a:cubicBezTo>
                  <a:pt x="397" y="1317"/>
                  <a:pt x="416" y="1323"/>
                  <a:pt x="436" y="1330"/>
                </a:cubicBezTo>
              </a:path>
              <a:path w="1429" h="1728" extrusionOk="0">
                <a:moveTo>
                  <a:pt x="793" y="0"/>
                </a:moveTo>
                <a:cubicBezTo>
                  <a:pt x="1011" y="76"/>
                  <a:pt x="1146" y="210"/>
                  <a:pt x="1111" y="476"/>
                </a:cubicBezTo>
                <a:cubicBezTo>
                  <a:pt x="1059" y="868"/>
                  <a:pt x="827" y="1304"/>
                  <a:pt x="635" y="1647"/>
                </a:cubicBezTo>
                <a:cubicBezTo>
                  <a:pt x="615" y="1674"/>
                  <a:pt x="595" y="1700"/>
                  <a:pt x="575" y="1727"/>
                </a:cubicBezTo>
              </a:path>
              <a:path w="1429" h="1728" extrusionOk="0">
                <a:moveTo>
                  <a:pt x="1349" y="1469"/>
                </a:moveTo>
                <a:cubicBezTo>
                  <a:pt x="1349" y="1427"/>
                  <a:pt x="1350" y="1413"/>
                  <a:pt x="1389" y="1409"/>
                </a:cubicBezTo>
                <a:cubicBezTo>
                  <a:pt x="1455" y="1455"/>
                  <a:pt x="1327" y="1625"/>
                  <a:pt x="1270" y="1568"/>
                </a:cubicBezTo>
                <a:cubicBezTo>
                  <a:pt x="1241" y="1539"/>
                  <a:pt x="1406" y="1404"/>
                  <a:pt x="1428" y="1389"/>
                </a:cubicBezTo>
                <a:cubicBezTo>
                  <a:pt x="1415" y="1407"/>
                  <a:pt x="1305" y="1577"/>
                  <a:pt x="1349" y="1469"/>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29" name="Comment 17"/>
          <p:cNvSpPr>
            <a:spLocks noRot="1" noChangeAspect="1" noEditPoints="1" noChangeArrowheads="1" noChangeShapeType="1" noTextEdit="1"/>
          </p:cNvSpPr>
          <p:nvPr/>
        </p:nvSpPr>
        <p:spPr bwMode="auto">
          <a:xfrm>
            <a:off x="4722019" y="3053954"/>
            <a:ext cx="685800" cy="466725"/>
          </a:xfrm>
          <a:custGeom>
            <a:avLst/>
            <a:gdLst>
              <a:gd name="T0" fmla="+- 0 13315 13256"/>
              <a:gd name="T1" fmla="*/ T0 w 2541"/>
              <a:gd name="T2" fmla="+- 0 11946 11311"/>
              <a:gd name="T3" fmla="*/ 11946 h 1727"/>
              <a:gd name="T4" fmla="+- 0 13295 13256"/>
              <a:gd name="T5" fmla="*/ T4 w 2541"/>
              <a:gd name="T6" fmla="+- 0 12521 11311"/>
              <a:gd name="T7" fmla="*/ 12521 h 1727"/>
              <a:gd name="T8" fmla="+- 0 13315 13256"/>
              <a:gd name="T9" fmla="*/ T8 w 2541"/>
              <a:gd name="T10" fmla="+- 0 13018 11311"/>
              <a:gd name="T11" fmla="*/ 13018 h 1727"/>
              <a:gd name="T12" fmla="+- 0 13315 13256"/>
              <a:gd name="T13" fmla="*/ T12 w 2541"/>
              <a:gd name="T14" fmla="+- 0 12998 11311"/>
              <a:gd name="T15" fmla="*/ 12998 h 1727"/>
              <a:gd name="T16" fmla="+- 0 13256 13256"/>
              <a:gd name="T17" fmla="*/ T16 w 2541"/>
              <a:gd name="T18" fmla="+- 0 12164 11311"/>
              <a:gd name="T19" fmla="*/ 12164 h 1727"/>
              <a:gd name="T20" fmla="+- 0 13335 13256"/>
              <a:gd name="T21" fmla="*/ T20 w 2541"/>
              <a:gd name="T22" fmla="+- 0 12005 11311"/>
              <a:gd name="T23" fmla="*/ 12005 h 1727"/>
              <a:gd name="T24" fmla="+- 0 13593 13256"/>
              <a:gd name="T25" fmla="*/ T24 w 2541"/>
              <a:gd name="T26" fmla="+- 0 12085 11311"/>
              <a:gd name="T27" fmla="*/ 12085 h 1727"/>
              <a:gd name="T28" fmla="+- 0 13454 13256"/>
              <a:gd name="T29" fmla="*/ T28 w 2541"/>
              <a:gd name="T30" fmla="+- 0 12343 11311"/>
              <a:gd name="T31" fmla="*/ 12343 h 1727"/>
              <a:gd name="T32" fmla="+- 0 13434 13256"/>
              <a:gd name="T33" fmla="*/ T32 w 2541"/>
              <a:gd name="T34" fmla="+- 0 12144 11311"/>
              <a:gd name="T35" fmla="*/ 12144 h 1727"/>
              <a:gd name="T36" fmla="+- 0 14208 13256"/>
              <a:gd name="T37" fmla="*/ T36 w 2541"/>
              <a:gd name="T38" fmla="+- 0 11569 11311"/>
              <a:gd name="T39" fmla="*/ 11569 h 1727"/>
              <a:gd name="T40" fmla="+- 0 14109 13256"/>
              <a:gd name="T41" fmla="*/ T40 w 2541"/>
              <a:gd name="T42" fmla="+- 0 11430 11311"/>
              <a:gd name="T43" fmla="*/ 11430 h 1727"/>
              <a:gd name="T44" fmla="+- 0 14089 13256"/>
              <a:gd name="T45" fmla="*/ T44 w 2541"/>
              <a:gd name="T46" fmla="+- 0 11430 11311"/>
              <a:gd name="T47" fmla="*/ 11430 h 1727"/>
              <a:gd name="T48" fmla="+- 0 14010 13256"/>
              <a:gd name="T49" fmla="*/ T48 w 2541"/>
              <a:gd name="T50" fmla="+- 0 11827 11311"/>
              <a:gd name="T51" fmla="*/ 11827 h 1727"/>
              <a:gd name="T52" fmla="+- 0 13990 13256"/>
              <a:gd name="T53" fmla="*/ T52 w 2541"/>
              <a:gd name="T54" fmla="+- 0 12561 11311"/>
              <a:gd name="T55" fmla="*/ 12561 h 1727"/>
              <a:gd name="T56" fmla="+- 0 13970 13256"/>
              <a:gd name="T57" fmla="*/ T56 w 2541"/>
              <a:gd name="T58" fmla="+- 0 12918 11311"/>
              <a:gd name="T59" fmla="*/ 12918 h 1727"/>
              <a:gd name="T60" fmla="+- 0 14010 13256"/>
              <a:gd name="T61" fmla="*/ T60 w 2541"/>
              <a:gd name="T62" fmla="+- 0 12779 11311"/>
              <a:gd name="T63" fmla="*/ 12779 h 1727"/>
              <a:gd name="T64" fmla="+- 0 13851 13256"/>
              <a:gd name="T65" fmla="*/ T64 w 2541"/>
              <a:gd name="T66" fmla="+- 0 12224 11311"/>
              <a:gd name="T67" fmla="*/ 12224 h 1727"/>
              <a:gd name="T68" fmla="+- 0 13791 13256"/>
              <a:gd name="T69" fmla="*/ T68 w 2541"/>
              <a:gd name="T70" fmla="+- 0 12184 11311"/>
              <a:gd name="T71" fmla="*/ 12184 h 1727"/>
              <a:gd name="T72" fmla="+- 0 13910 13256"/>
              <a:gd name="T73" fmla="*/ T72 w 2541"/>
              <a:gd name="T74" fmla="+- 0 12224 11311"/>
              <a:gd name="T75" fmla="*/ 12224 h 1727"/>
              <a:gd name="T76" fmla="+- 0 14188 13256"/>
              <a:gd name="T77" fmla="*/ T76 w 2541"/>
              <a:gd name="T78" fmla="+- 0 12164 11311"/>
              <a:gd name="T79" fmla="*/ 12164 h 1727"/>
              <a:gd name="T80" fmla="+- 0 14565 13256"/>
              <a:gd name="T81" fmla="*/ T80 w 2541"/>
              <a:gd name="T82" fmla="+- 0 12025 11311"/>
              <a:gd name="T83" fmla="*/ 12025 h 1727"/>
              <a:gd name="T84" fmla="+- 0 14565 13256"/>
              <a:gd name="T85" fmla="*/ T84 w 2541"/>
              <a:gd name="T86" fmla="+- 0 11926 11311"/>
              <a:gd name="T87" fmla="*/ 11926 h 1727"/>
              <a:gd name="T88" fmla="+- 0 14387 13256"/>
              <a:gd name="T89" fmla="*/ T88 w 2541"/>
              <a:gd name="T90" fmla="+- 0 12005 11311"/>
              <a:gd name="T91" fmla="*/ 12005 h 1727"/>
              <a:gd name="T92" fmla="+- 0 14426 13256"/>
              <a:gd name="T93" fmla="*/ T92 w 2541"/>
              <a:gd name="T94" fmla="+- 0 12125 11311"/>
              <a:gd name="T95" fmla="*/ 12125 h 1727"/>
              <a:gd name="T96" fmla="+- 0 14486 13256"/>
              <a:gd name="T97" fmla="*/ T96 w 2541"/>
              <a:gd name="T98" fmla="+- 0 12045 11311"/>
              <a:gd name="T99" fmla="*/ 12045 h 1727"/>
              <a:gd name="T100" fmla="+- 0 14486 13256"/>
              <a:gd name="T101" fmla="*/ T100 w 2541"/>
              <a:gd name="T102" fmla="+- 0 12263 11311"/>
              <a:gd name="T103" fmla="*/ 12263 h 1727"/>
              <a:gd name="T104" fmla="+- 0 14545 13256"/>
              <a:gd name="T105" fmla="*/ T104 w 2541"/>
              <a:gd name="T106" fmla="+- 0 12263 11311"/>
              <a:gd name="T107" fmla="*/ 12263 h 1727"/>
              <a:gd name="T108" fmla="+- 0 14903 13256"/>
              <a:gd name="T109" fmla="*/ T108 w 2541"/>
              <a:gd name="T110" fmla="+- 0 12144 11311"/>
              <a:gd name="T111" fmla="*/ 12144 h 1727"/>
              <a:gd name="T112" fmla="+- 0 14883 13256"/>
              <a:gd name="T113" fmla="*/ T112 w 2541"/>
              <a:gd name="T114" fmla="+- 0 11946 11311"/>
              <a:gd name="T115" fmla="*/ 11946 h 1727"/>
              <a:gd name="T116" fmla="+- 0 14803 13256"/>
              <a:gd name="T117" fmla="*/ T116 w 2541"/>
              <a:gd name="T118" fmla="+- 0 12244 11311"/>
              <a:gd name="T119" fmla="*/ 12244 h 1727"/>
              <a:gd name="T120" fmla="+- 0 15260 13256"/>
              <a:gd name="T121" fmla="*/ T120 w 2541"/>
              <a:gd name="T122" fmla="+- 0 11787 11311"/>
              <a:gd name="T123" fmla="*/ 11787 h 1727"/>
              <a:gd name="T124" fmla="+- 0 15458 13256"/>
              <a:gd name="T125" fmla="*/ T124 w 2541"/>
              <a:gd name="T126" fmla="+- 0 11351 11311"/>
              <a:gd name="T127" fmla="*/ 11351 h 1727"/>
              <a:gd name="T128" fmla="+- 0 15220 13256"/>
              <a:gd name="T129" fmla="*/ T128 w 2541"/>
              <a:gd name="T130" fmla="+- 0 11807 11311"/>
              <a:gd name="T131" fmla="*/ 11807 h 1727"/>
              <a:gd name="T132" fmla="+- 0 15240 13256"/>
              <a:gd name="T133" fmla="*/ T132 w 2541"/>
              <a:gd name="T134" fmla="+- 0 12363 11311"/>
              <a:gd name="T135" fmla="*/ 12363 h 1727"/>
              <a:gd name="T136" fmla="+- 0 15637 13256"/>
              <a:gd name="T137" fmla="*/ T136 w 2541"/>
              <a:gd name="T138" fmla="+- 0 12045 11311"/>
              <a:gd name="T139" fmla="*/ 12045 h 1727"/>
              <a:gd name="T140" fmla="+- 0 15597 13256"/>
              <a:gd name="T141" fmla="*/ T140 w 2541"/>
              <a:gd name="T142" fmla="+- 0 11886 11311"/>
              <a:gd name="T143" fmla="*/ 11886 h 1727"/>
              <a:gd name="T144" fmla="+- 0 15577 13256"/>
              <a:gd name="T145" fmla="*/ T144 w 2541"/>
              <a:gd name="T146" fmla="+- 0 12323 11311"/>
              <a:gd name="T147" fmla="*/ 12323 h 1727"/>
              <a:gd name="T148" fmla="+- 0 15696 13256"/>
              <a:gd name="T149" fmla="*/ T148 w 2541"/>
              <a:gd name="T150" fmla="+- 0 12363 11311"/>
              <a:gd name="T151" fmla="*/ 12363 h 1727"/>
              <a:gd name="T152" fmla="+- 0 15796 13256"/>
              <a:gd name="T153" fmla="*/ T152 w 2541"/>
              <a:gd name="T154" fmla="+- 0 11906 11311"/>
              <a:gd name="T155" fmla="*/ 11906 h 1727"/>
              <a:gd name="T156" fmla="+- 0 15379 13256"/>
              <a:gd name="T157" fmla="*/ T156 w 2541"/>
              <a:gd name="T158" fmla="+- 0 12025 11311"/>
              <a:gd name="T159" fmla="*/ 12025 h 1727"/>
              <a:gd name="T160" fmla="+- 0 15359 13256"/>
              <a:gd name="T161" fmla="*/ T160 w 2541"/>
              <a:gd name="T162" fmla="+- 0 12045 11311"/>
              <a:gd name="T163" fmla="*/ 12045 h 1727"/>
              <a:gd name="T164" fmla="+- 0 15617 13256"/>
              <a:gd name="T165" fmla="*/ T164 w 2541"/>
              <a:gd name="T166" fmla="+- 0 12065 11311"/>
              <a:gd name="T167" fmla="*/ 12065 h 1727"/>
              <a:gd name="T168" fmla="+- 0 15498 13256"/>
              <a:gd name="T169" fmla="*/ T168 w 2541"/>
              <a:gd name="T170" fmla="+- 0 12184 11311"/>
              <a:gd name="T171" fmla="*/ 12184 h 1727"/>
              <a:gd name="T172" fmla="+- 0 15677 13256"/>
              <a:gd name="T173" fmla="*/ T172 w 2541"/>
              <a:gd name="T174" fmla="+- 0 12184 11311"/>
              <a:gd name="T175" fmla="*/ 12184 h 1727"/>
              <a:gd name="T176" fmla="+- 0 15696 13256"/>
              <a:gd name="T177" fmla="*/ T176 w 2541"/>
              <a:gd name="T178" fmla="+- 0 12204 11311"/>
              <a:gd name="T179" fmla="*/ 12204 h 1727"/>
              <a:gd name="T180" fmla="+- 0 15458 13256"/>
              <a:gd name="T181" fmla="*/ T180 w 2541"/>
              <a:gd name="T182" fmla="+- 0 12323 11311"/>
              <a:gd name="T183" fmla="*/ 12323 h 1727"/>
              <a:gd name="T184" fmla="+- 0 15716 13256"/>
              <a:gd name="T185" fmla="*/ T184 w 2541"/>
              <a:gd name="T186" fmla="+- 0 12303 11311"/>
              <a:gd name="T187" fmla="*/ 12303 h 1727"/>
              <a:gd name="T188" fmla="+- 0 15359 13256"/>
              <a:gd name="T189" fmla="*/ T188 w 2541"/>
              <a:gd name="T190" fmla="+- 0 12462 11311"/>
              <a:gd name="T191" fmla="*/ 12462 h 1727"/>
              <a:gd name="T192" fmla="+- 0 15617 13256"/>
              <a:gd name="T193" fmla="*/ T192 w 2541"/>
              <a:gd name="T194" fmla="+- 0 12442 11311"/>
              <a:gd name="T195" fmla="*/ 12442 h 1727"/>
              <a:gd name="T196" fmla="+- 0 15657 13256"/>
              <a:gd name="T197" fmla="*/ T196 w 2541"/>
              <a:gd name="T198" fmla="+- 0 12442 11311"/>
              <a:gd name="T199" fmla="*/ 12442 h 1727"/>
              <a:gd name="T200" fmla="+- 0 15280 13256"/>
              <a:gd name="T201" fmla="*/ T200 w 2541"/>
              <a:gd name="T202" fmla="+- 0 12521 11311"/>
              <a:gd name="T203" fmla="*/ 12521 h 1727"/>
              <a:gd name="T204" fmla="+- 0 15518 13256"/>
              <a:gd name="T205" fmla="*/ T204 w 2541"/>
              <a:gd name="T206" fmla="+- 0 12462 11311"/>
              <a:gd name="T207" fmla="*/ 12462 h 1727"/>
              <a:gd name="T208" fmla="+- 0 15359 13256"/>
              <a:gd name="T209" fmla="*/ T208 w 2541"/>
              <a:gd name="T210" fmla="+- 0 12581 11311"/>
              <a:gd name="T211" fmla="*/ 12581 h 1727"/>
              <a:gd name="T212" fmla="+- 0 15419 13256"/>
              <a:gd name="T213" fmla="*/ T212 w 2541"/>
              <a:gd name="T214" fmla="+- 0 12581 11311"/>
              <a:gd name="T215" fmla="*/ 12581 h 17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2541" h="1727" extrusionOk="0">
                <a:moveTo>
                  <a:pt x="59" y="635"/>
                </a:moveTo>
                <a:cubicBezTo>
                  <a:pt x="49" y="827"/>
                  <a:pt x="27" y="1017"/>
                  <a:pt x="39" y="1210"/>
                </a:cubicBezTo>
                <a:cubicBezTo>
                  <a:pt x="49" y="1377"/>
                  <a:pt x="59" y="1539"/>
                  <a:pt x="59" y="1707"/>
                </a:cubicBezTo>
                <a:cubicBezTo>
                  <a:pt x="59" y="1733"/>
                  <a:pt x="59" y="1732"/>
                  <a:pt x="59" y="1687"/>
                </a:cubicBezTo>
              </a:path>
              <a:path w="2541" h="1727" extrusionOk="0">
                <a:moveTo>
                  <a:pt x="0" y="853"/>
                </a:moveTo>
                <a:cubicBezTo>
                  <a:pt x="0" y="767"/>
                  <a:pt x="-2" y="743"/>
                  <a:pt x="79" y="694"/>
                </a:cubicBezTo>
                <a:cubicBezTo>
                  <a:pt x="189" y="629"/>
                  <a:pt x="308" y="627"/>
                  <a:pt x="337" y="774"/>
                </a:cubicBezTo>
                <a:cubicBezTo>
                  <a:pt x="362" y="902"/>
                  <a:pt x="307" y="995"/>
                  <a:pt x="198" y="1032"/>
                </a:cubicBezTo>
                <a:cubicBezTo>
                  <a:pt x="185" y="960"/>
                  <a:pt x="178" y="908"/>
                  <a:pt x="178" y="833"/>
                </a:cubicBezTo>
              </a:path>
              <a:path w="2541" h="1727" extrusionOk="0">
                <a:moveTo>
                  <a:pt x="952" y="258"/>
                </a:moveTo>
                <a:cubicBezTo>
                  <a:pt x="959" y="177"/>
                  <a:pt x="948" y="134"/>
                  <a:pt x="853" y="119"/>
                </a:cubicBezTo>
                <a:cubicBezTo>
                  <a:pt x="846" y="119"/>
                  <a:pt x="840" y="119"/>
                  <a:pt x="833" y="119"/>
                </a:cubicBezTo>
                <a:cubicBezTo>
                  <a:pt x="756" y="251"/>
                  <a:pt x="756" y="361"/>
                  <a:pt x="754" y="516"/>
                </a:cubicBezTo>
                <a:cubicBezTo>
                  <a:pt x="751" y="762"/>
                  <a:pt x="760" y="1005"/>
                  <a:pt x="734" y="1250"/>
                </a:cubicBezTo>
                <a:cubicBezTo>
                  <a:pt x="727" y="1312"/>
                  <a:pt x="672" y="1540"/>
                  <a:pt x="714" y="1607"/>
                </a:cubicBezTo>
                <a:cubicBezTo>
                  <a:pt x="740" y="1649"/>
                  <a:pt x="749" y="1517"/>
                  <a:pt x="754" y="1468"/>
                </a:cubicBezTo>
              </a:path>
              <a:path w="2541" h="1727" extrusionOk="0">
                <a:moveTo>
                  <a:pt x="595" y="913"/>
                </a:moveTo>
                <a:cubicBezTo>
                  <a:pt x="549" y="898"/>
                  <a:pt x="529" y="905"/>
                  <a:pt x="535" y="873"/>
                </a:cubicBezTo>
                <a:cubicBezTo>
                  <a:pt x="480" y="873"/>
                  <a:pt x="600" y="905"/>
                  <a:pt x="654" y="913"/>
                </a:cubicBezTo>
                <a:cubicBezTo>
                  <a:pt x="761" y="928"/>
                  <a:pt x="843" y="909"/>
                  <a:pt x="932" y="853"/>
                </a:cubicBezTo>
              </a:path>
              <a:path w="2541" h="1727" extrusionOk="0">
                <a:moveTo>
                  <a:pt x="1309" y="714"/>
                </a:moveTo>
                <a:cubicBezTo>
                  <a:pt x="1309" y="661"/>
                  <a:pt x="1309" y="648"/>
                  <a:pt x="1309" y="615"/>
                </a:cubicBezTo>
                <a:cubicBezTo>
                  <a:pt x="1207" y="580"/>
                  <a:pt x="1179" y="590"/>
                  <a:pt x="1131" y="694"/>
                </a:cubicBezTo>
                <a:cubicBezTo>
                  <a:pt x="1121" y="715"/>
                  <a:pt x="1083" y="861"/>
                  <a:pt x="1170" y="814"/>
                </a:cubicBezTo>
                <a:cubicBezTo>
                  <a:pt x="1207" y="777"/>
                  <a:pt x="1219" y="767"/>
                  <a:pt x="1230" y="734"/>
                </a:cubicBezTo>
                <a:cubicBezTo>
                  <a:pt x="1216" y="790"/>
                  <a:pt x="1141" y="931"/>
                  <a:pt x="1230" y="952"/>
                </a:cubicBezTo>
                <a:cubicBezTo>
                  <a:pt x="1250" y="952"/>
                  <a:pt x="1269" y="952"/>
                  <a:pt x="1289" y="952"/>
                </a:cubicBezTo>
              </a:path>
              <a:path w="2541" h="1727" extrusionOk="0">
                <a:moveTo>
                  <a:pt x="1647" y="833"/>
                </a:moveTo>
                <a:cubicBezTo>
                  <a:pt x="1682" y="728"/>
                  <a:pt x="1735" y="659"/>
                  <a:pt x="1627" y="635"/>
                </a:cubicBezTo>
                <a:cubicBezTo>
                  <a:pt x="1594" y="677"/>
                  <a:pt x="1435" y="879"/>
                  <a:pt x="1547" y="933"/>
                </a:cubicBezTo>
                <a:cubicBezTo>
                  <a:pt x="1702" y="1007"/>
                  <a:pt x="1963" y="553"/>
                  <a:pt x="2004" y="476"/>
                </a:cubicBezTo>
                <a:cubicBezTo>
                  <a:pt x="2107" y="237"/>
                  <a:pt x="2127" y="181"/>
                  <a:pt x="2202" y="40"/>
                </a:cubicBezTo>
                <a:cubicBezTo>
                  <a:pt x="2278" y="-38"/>
                  <a:pt x="1978" y="466"/>
                  <a:pt x="1964" y="496"/>
                </a:cubicBezTo>
                <a:cubicBezTo>
                  <a:pt x="1903" y="630"/>
                  <a:pt x="1753" y="984"/>
                  <a:pt x="1984" y="1052"/>
                </a:cubicBezTo>
                <a:cubicBezTo>
                  <a:pt x="2212" y="1119"/>
                  <a:pt x="2356" y="925"/>
                  <a:pt x="2381" y="734"/>
                </a:cubicBezTo>
                <a:cubicBezTo>
                  <a:pt x="2381" y="626"/>
                  <a:pt x="2409" y="594"/>
                  <a:pt x="2341" y="575"/>
                </a:cubicBezTo>
                <a:cubicBezTo>
                  <a:pt x="2273" y="731"/>
                  <a:pt x="2165" y="881"/>
                  <a:pt x="2321" y="1012"/>
                </a:cubicBezTo>
                <a:cubicBezTo>
                  <a:pt x="2386" y="1044"/>
                  <a:pt x="2396" y="1058"/>
                  <a:pt x="2440" y="1052"/>
                </a:cubicBezTo>
              </a:path>
              <a:path w="2541" h="1727" extrusionOk="0">
                <a:moveTo>
                  <a:pt x="2540" y="595"/>
                </a:moveTo>
                <a:cubicBezTo>
                  <a:pt x="2395" y="605"/>
                  <a:pt x="2255" y="653"/>
                  <a:pt x="2123" y="714"/>
                </a:cubicBezTo>
                <a:cubicBezTo>
                  <a:pt x="2116" y="721"/>
                  <a:pt x="2110" y="727"/>
                  <a:pt x="2103" y="734"/>
                </a:cubicBezTo>
                <a:cubicBezTo>
                  <a:pt x="2182" y="803"/>
                  <a:pt x="2290" y="717"/>
                  <a:pt x="2361" y="754"/>
                </a:cubicBezTo>
                <a:cubicBezTo>
                  <a:pt x="2412" y="781"/>
                  <a:pt x="2212" y="824"/>
                  <a:pt x="2242" y="873"/>
                </a:cubicBezTo>
                <a:cubicBezTo>
                  <a:pt x="2282" y="940"/>
                  <a:pt x="2376" y="856"/>
                  <a:pt x="2421" y="873"/>
                </a:cubicBezTo>
                <a:cubicBezTo>
                  <a:pt x="2427" y="880"/>
                  <a:pt x="2434" y="886"/>
                  <a:pt x="2440" y="893"/>
                </a:cubicBezTo>
                <a:cubicBezTo>
                  <a:pt x="2387" y="912"/>
                  <a:pt x="2182" y="1010"/>
                  <a:pt x="2202" y="1012"/>
                </a:cubicBezTo>
                <a:cubicBezTo>
                  <a:pt x="2287" y="1021"/>
                  <a:pt x="2375" y="997"/>
                  <a:pt x="2460" y="992"/>
                </a:cubicBezTo>
                <a:cubicBezTo>
                  <a:pt x="2364" y="1077"/>
                  <a:pt x="2223" y="1085"/>
                  <a:pt x="2103" y="1151"/>
                </a:cubicBezTo>
                <a:cubicBezTo>
                  <a:pt x="2041" y="1185"/>
                  <a:pt x="2331" y="1137"/>
                  <a:pt x="2361" y="1131"/>
                </a:cubicBezTo>
                <a:cubicBezTo>
                  <a:pt x="2374" y="1131"/>
                  <a:pt x="2388" y="1131"/>
                  <a:pt x="2401" y="1131"/>
                </a:cubicBezTo>
                <a:cubicBezTo>
                  <a:pt x="2278" y="1146"/>
                  <a:pt x="2135" y="1167"/>
                  <a:pt x="2024" y="1210"/>
                </a:cubicBezTo>
                <a:cubicBezTo>
                  <a:pt x="2075" y="1205"/>
                  <a:pt x="2353" y="1140"/>
                  <a:pt x="2262" y="1151"/>
                </a:cubicBezTo>
                <a:cubicBezTo>
                  <a:pt x="2225" y="1156"/>
                  <a:pt x="1902" y="1228"/>
                  <a:pt x="2103" y="1270"/>
                </a:cubicBezTo>
                <a:cubicBezTo>
                  <a:pt x="2123" y="1270"/>
                  <a:pt x="2143" y="1270"/>
                  <a:pt x="2163" y="1270"/>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0" name="Comment 18"/>
          <p:cNvSpPr>
            <a:spLocks noRot="1" noChangeAspect="1" noEditPoints="1" noChangeArrowheads="1" noChangeShapeType="1" noTextEdit="1"/>
          </p:cNvSpPr>
          <p:nvPr/>
        </p:nvSpPr>
        <p:spPr bwMode="auto">
          <a:xfrm>
            <a:off x="5557837" y="3021807"/>
            <a:ext cx="606029" cy="460772"/>
          </a:xfrm>
          <a:custGeom>
            <a:avLst/>
            <a:gdLst>
              <a:gd name="T0" fmla="+- 0 16708 16351"/>
              <a:gd name="T1" fmla="*/ T0 w 2244"/>
              <a:gd name="T2" fmla="+- 0 11232 11192"/>
              <a:gd name="T3" fmla="*/ 11232 h 1707"/>
              <a:gd name="T4" fmla="+- 0 16550 16351"/>
              <a:gd name="T5" fmla="*/ T4 w 2244"/>
              <a:gd name="T6" fmla="+- 0 11351 11192"/>
              <a:gd name="T7" fmla="*/ 11351 h 1707"/>
              <a:gd name="T8" fmla="+- 0 16411 16351"/>
              <a:gd name="T9" fmla="*/ T8 w 2244"/>
              <a:gd name="T10" fmla="+- 0 11628 11192"/>
              <a:gd name="T11" fmla="*/ 11628 h 1707"/>
              <a:gd name="T12" fmla="+- 0 16371 16351"/>
              <a:gd name="T13" fmla="*/ T12 w 2244"/>
              <a:gd name="T14" fmla="+- 0 12125 11192"/>
              <a:gd name="T15" fmla="*/ 12125 h 1707"/>
              <a:gd name="T16" fmla="+- 0 16371 16351"/>
              <a:gd name="T17" fmla="*/ T16 w 2244"/>
              <a:gd name="T18" fmla="+- 0 12482 11192"/>
              <a:gd name="T19" fmla="*/ 12482 h 1707"/>
              <a:gd name="T20" fmla="+- 0 16411 16351"/>
              <a:gd name="T21" fmla="*/ T20 w 2244"/>
              <a:gd name="T22" fmla="+- 0 12541 11192"/>
              <a:gd name="T23" fmla="*/ 12541 h 1707"/>
              <a:gd name="T24" fmla="+- 0 16411 16351"/>
              <a:gd name="T25" fmla="*/ T24 w 2244"/>
              <a:gd name="T26" fmla="+- 0 12581 11192"/>
              <a:gd name="T27" fmla="*/ 12581 h 1707"/>
              <a:gd name="T28" fmla="+- 0 17343 16351"/>
              <a:gd name="T29" fmla="*/ T28 w 2244"/>
              <a:gd name="T30" fmla="+- 0 11529 11192"/>
              <a:gd name="T31" fmla="*/ 11529 h 1707"/>
              <a:gd name="T32" fmla="+- 0 17165 16351"/>
              <a:gd name="T33" fmla="*/ T32 w 2244"/>
              <a:gd name="T34" fmla="+- 0 11886 11192"/>
              <a:gd name="T35" fmla="*/ 11886 h 1707"/>
              <a:gd name="T36" fmla="+- 0 16947 16351"/>
              <a:gd name="T37" fmla="*/ T36 w 2244"/>
              <a:gd name="T38" fmla="+- 0 12323 11192"/>
              <a:gd name="T39" fmla="*/ 12323 h 1707"/>
              <a:gd name="T40" fmla="+- 0 16947 16351"/>
              <a:gd name="T41" fmla="*/ T40 w 2244"/>
              <a:gd name="T42" fmla="+- 0 12343 11192"/>
              <a:gd name="T43" fmla="*/ 12343 h 1707"/>
              <a:gd name="T44" fmla="+- 0 17026 16351"/>
              <a:gd name="T45" fmla="*/ T44 w 2244"/>
              <a:gd name="T46" fmla="+- 0 11609 11192"/>
              <a:gd name="T47" fmla="*/ 11609 h 1707"/>
              <a:gd name="T48" fmla="+- 0 17145 16351"/>
              <a:gd name="T49" fmla="*/ T48 w 2244"/>
              <a:gd name="T50" fmla="+- 0 11986 11192"/>
              <a:gd name="T51" fmla="*/ 11986 h 1707"/>
              <a:gd name="T52" fmla="+- 0 17244 16351"/>
              <a:gd name="T53" fmla="*/ T52 w 2244"/>
              <a:gd name="T54" fmla="+- 0 12382 11192"/>
              <a:gd name="T55" fmla="*/ 12382 h 1707"/>
              <a:gd name="T56" fmla="+- 0 17264 16351"/>
              <a:gd name="T57" fmla="*/ T56 w 2244"/>
              <a:gd name="T58" fmla="+- 0 12402 11192"/>
              <a:gd name="T59" fmla="*/ 12402 h 1707"/>
              <a:gd name="T60" fmla="+- 0 17582 16351"/>
              <a:gd name="T61" fmla="*/ T60 w 2244"/>
              <a:gd name="T62" fmla="+- 0 12382 11192"/>
              <a:gd name="T63" fmla="*/ 12382 h 1707"/>
              <a:gd name="T64" fmla="+- 0 17562 16351"/>
              <a:gd name="T65" fmla="*/ T64 w 2244"/>
              <a:gd name="T66" fmla="+- 0 12660 11192"/>
              <a:gd name="T67" fmla="*/ 12660 h 1707"/>
              <a:gd name="T68" fmla="+- 0 17562 16351"/>
              <a:gd name="T69" fmla="*/ T68 w 2244"/>
              <a:gd name="T70" fmla="+- 0 12700 11192"/>
              <a:gd name="T71" fmla="*/ 12700 h 1707"/>
              <a:gd name="T72" fmla="+- 0 17959 16351"/>
              <a:gd name="T73" fmla="*/ T72 w 2244"/>
              <a:gd name="T74" fmla="+- 0 11529 11192"/>
              <a:gd name="T75" fmla="*/ 11529 h 1707"/>
              <a:gd name="T76" fmla="+- 0 17939 16351"/>
              <a:gd name="T77" fmla="*/ T76 w 2244"/>
              <a:gd name="T78" fmla="+- 0 11827 11192"/>
              <a:gd name="T79" fmla="*/ 11827 h 1707"/>
              <a:gd name="T80" fmla="+- 0 17978 16351"/>
              <a:gd name="T81" fmla="*/ T80 w 2244"/>
              <a:gd name="T82" fmla="+- 0 12025 11192"/>
              <a:gd name="T83" fmla="*/ 12025 h 1707"/>
              <a:gd name="T84" fmla="+- 0 18217 16351"/>
              <a:gd name="T85" fmla="*/ T84 w 2244"/>
              <a:gd name="T86" fmla="+- 0 11708 11192"/>
              <a:gd name="T87" fmla="*/ 11708 h 1707"/>
              <a:gd name="T88" fmla="+- 0 18078 16351"/>
              <a:gd name="T89" fmla="*/ T88 w 2244"/>
              <a:gd name="T90" fmla="+- 0 11926 11192"/>
              <a:gd name="T91" fmla="*/ 11926 h 1707"/>
              <a:gd name="T92" fmla="+- 0 17959 16351"/>
              <a:gd name="T93" fmla="*/ T92 w 2244"/>
              <a:gd name="T94" fmla="+- 0 12144 11192"/>
              <a:gd name="T95" fmla="*/ 12144 h 1707"/>
              <a:gd name="T96" fmla="+- 0 17959 16351"/>
              <a:gd name="T97" fmla="*/ T96 w 2244"/>
              <a:gd name="T98" fmla="+- 0 12164 11192"/>
              <a:gd name="T99" fmla="*/ 12164 h 1707"/>
              <a:gd name="T100" fmla="+- 0 18018 16351"/>
              <a:gd name="T101" fmla="*/ T100 w 2244"/>
              <a:gd name="T102" fmla="+- 0 12224 11192"/>
              <a:gd name="T103" fmla="*/ 12224 h 1707"/>
              <a:gd name="T104" fmla="+- 0 17998 16351"/>
              <a:gd name="T105" fmla="*/ T104 w 2244"/>
              <a:gd name="T106" fmla="+- 0 12502 11192"/>
              <a:gd name="T107" fmla="*/ 12502 h 1707"/>
              <a:gd name="T108" fmla="+- 0 17978 16351"/>
              <a:gd name="T109" fmla="*/ T108 w 2244"/>
              <a:gd name="T110" fmla="+- 0 12760 11192"/>
              <a:gd name="T111" fmla="*/ 12760 h 1707"/>
              <a:gd name="T112" fmla="+- 0 17998 16351"/>
              <a:gd name="T113" fmla="*/ T112 w 2244"/>
              <a:gd name="T114" fmla="+- 0 12779 11192"/>
              <a:gd name="T115" fmla="*/ 12779 h 1707"/>
              <a:gd name="T116" fmla="+- 0 18236 16351"/>
              <a:gd name="T117" fmla="*/ T116 w 2244"/>
              <a:gd name="T118" fmla="+- 0 11192 11192"/>
              <a:gd name="T119" fmla="*/ 11192 h 1707"/>
              <a:gd name="T120" fmla="+- 0 18574 16351"/>
              <a:gd name="T121" fmla="*/ T120 w 2244"/>
              <a:gd name="T122" fmla="+- 0 11668 11192"/>
              <a:gd name="T123" fmla="*/ 11668 h 1707"/>
              <a:gd name="T124" fmla="+- 0 18455 16351"/>
              <a:gd name="T125" fmla="*/ T124 w 2244"/>
              <a:gd name="T126" fmla="+- 0 12700 11192"/>
              <a:gd name="T127" fmla="*/ 12700 h 1707"/>
              <a:gd name="T128" fmla="+- 0 18316 16351"/>
              <a:gd name="T129" fmla="*/ T128 w 2244"/>
              <a:gd name="T130" fmla="+- 0 12898 11192"/>
              <a:gd name="T131" fmla="*/ 12898 h 17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2244" h="1707" extrusionOk="0">
                <a:moveTo>
                  <a:pt x="357" y="40"/>
                </a:moveTo>
                <a:cubicBezTo>
                  <a:pt x="292" y="81"/>
                  <a:pt x="247" y="106"/>
                  <a:pt x="199" y="159"/>
                </a:cubicBezTo>
                <a:cubicBezTo>
                  <a:pt x="124" y="243"/>
                  <a:pt x="85" y="327"/>
                  <a:pt x="60" y="436"/>
                </a:cubicBezTo>
                <a:cubicBezTo>
                  <a:pt x="21" y="606"/>
                  <a:pt x="36" y="763"/>
                  <a:pt x="20" y="933"/>
                </a:cubicBezTo>
                <a:cubicBezTo>
                  <a:pt x="9" y="1049"/>
                  <a:pt x="-16" y="1175"/>
                  <a:pt x="20" y="1290"/>
                </a:cubicBezTo>
                <a:cubicBezTo>
                  <a:pt x="29" y="1318"/>
                  <a:pt x="52" y="1321"/>
                  <a:pt x="60" y="1349"/>
                </a:cubicBezTo>
                <a:cubicBezTo>
                  <a:pt x="60" y="1369"/>
                  <a:pt x="60" y="1376"/>
                  <a:pt x="60" y="1389"/>
                </a:cubicBezTo>
              </a:path>
              <a:path w="2244" h="1707" extrusionOk="0">
                <a:moveTo>
                  <a:pt x="992" y="337"/>
                </a:moveTo>
                <a:cubicBezTo>
                  <a:pt x="921" y="454"/>
                  <a:pt x="866" y="568"/>
                  <a:pt x="814" y="694"/>
                </a:cubicBezTo>
                <a:cubicBezTo>
                  <a:pt x="760" y="825"/>
                  <a:pt x="694" y="1025"/>
                  <a:pt x="596" y="1131"/>
                </a:cubicBezTo>
                <a:cubicBezTo>
                  <a:pt x="580" y="1148"/>
                  <a:pt x="546" y="1168"/>
                  <a:pt x="596" y="1151"/>
                </a:cubicBezTo>
              </a:path>
              <a:path w="2244" h="1707" extrusionOk="0">
                <a:moveTo>
                  <a:pt x="675" y="417"/>
                </a:moveTo>
                <a:cubicBezTo>
                  <a:pt x="725" y="550"/>
                  <a:pt x="769" y="648"/>
                  <a:pt x="794" y="794"/>
                </a:cubicBezTo>
                <a:cubicBezTo>
                  <a:pt x="811" y="892"/>
                  <a:pt x="815" y="1113"/>
                  <a:pt x="893" y="1190"/>
                </a:cubicBezTo>
                <a:cubicBezTo>
                  <a:pt x="913" y="1190"/>
                  <a:pt x="920" y="1190"/>
                  <a:pt x="913" y="1210"/>
                </a:cubicBezTo>
              </a:path>
              <a:path w="2244" h="1707" extrusionOk="0">
                <a:moveTo>
                  <a:pt x="1231" y="1190"/>
                </a:moveTo>
                <a:cubicBezTo>
                  <a:pt x="1231" y="1288"/>
                  <a:pt x="1228" y="1374"/>
                  <a:pt x="1211" y="1468"/>
                </a:cubicBezTo>
                <a:cubicBezTo>
                  <a:pt x="1211" y="1488"/>
                  <a:pt x="1211" y="1495"/>
                  <a:pt x="1211" y="1508"/>
                </a:cubicBezTo>
              </a:path>
              <a:path w="2244" h="1707" extrusionOk="0">
                <a:moveTo>
                  <a:pt x="1608" y="337"/>
                </a:moveTo>
                <a:cubicBezTo>
                  <a:pt x="1598" y="438"/>
                  <a:pt x="1588" y="531"/>
                  <a:pt x="1588" y="635"/>
                </a:cubicBezTo>
                <a:cubicBezTo>
                  <a:pt x="1588" y="718"/>
                  <a:pt x="1557" y="810"/>
                  <a:pt x="1627" y="833"/>
                </a:cubicBezTo>
              </a:path>
              <a:path w="2244" h="1707" extrusionOk="0">
                <a:moveTo>
                  <a:pt x="1866" y="516"/>
                </a:moveTo>
                <a:cubicBezTo>
                  <a:pt x="1815" y="582"/>
                  <a:pt x="1770" y="659"/>
                  <a:pt x="1727" y="734"/>
                </a:cubicBezTo>
                <a:cubicBezTo>
                  <a:pt x="1688" y="803"/>
                  <a:pt x="1637" y="886"/>
                  <a:pt x="1608" y="952"/>
                </a:cubicBezTo>
                <a:cubicBezTo>
                  <a:pt x="1608" y="959"/>
                  <a:pt x="1608" y="965"/>
                  <a:pt x="1608" y="972"/>
                </a:cubicBezTo>
                <a:cubicBezTo>
                  <a:pt x="1649" y="984"/>
                  <a:pt x="1663" y="973"/>
                  <a:pt x="1667" y="1032"/>
                </a:cubicBezTo>
                <a:cubicBezTo>
                  <a:pt x="1674" y="1128"/>
                  <a:pt x="1654" y="1216"/>
                  <a:pt x="1647" y="1310"/>
                </a:cubicBezTo>
                <a:cubicBezTo>
                  <a:pt x="1642" y="1373"/>
                  <a:pt x="1612" y="1511"/>
                  <a:pt x="1627" y="1568"/>
                </a:cubicBezTo>
                <a:cubicBezTo>
                  <a:pt x="1627" y="1587"/>
                  <a:pt x="1627" y="1594"/>
                  <a:pt x="1647" y="1587"/>
                </a:cubicBezTo>
              </a:path>
              <a:path w="2244" h="1707" extrusionOk="0">
                <a:moveTo>
                  <a:pt x="1885" y="0"/>
                </a:moveTo>
                <a:cubicBezTo>
                  <a:pt x="2043" y="127"/>
                  <a:pt x="2175" y="267"/>
                  <a:pt x="2223" y="476"/>
                </a:cubicBezTo>
                <a:cubicBezTo>
                  <a:pt x="2294" y="788"/>
                  <a:pt x="2165" y="1198"/>
                  <a:pt x="2104" y="1508"/>
                </a:cubicBezTo>
                <a:cubicBezTo>
                  <a:pt x="2079" y="1636"/>
                  <a:pt x="2070" y="1671"/>
                  <a:pt x="1965" y="1706"/>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1" name="Comment 19"/>
          <p:cNvSpPr>
            <a:spLocks noRot="1" noChangeAspect="1" noEditPoints="1" noChangeArrowheads="1" noChangeShapeType="1" noTextEdit="1"/>
          </p:cNvSpPr>
          <p:nvPr/>
        </p:nvSpPr>
        <p:spPr bwMode="auto">
          <a:xfrm>
            <a:off x="6312694" y="3000375"/>
            <a:ext cx="1613297" cy="525066"/>
          </a:xfrm>
          <a:custGeom>
            <a:avLst/>
            <a:gdLst>
              <a:gd name="T0" fmla="+- 0 19149 19149"/>
              <a:gd name="T1" fmla="*/ T0 w 5974"/>
              <a:gd name="T2" fmla="+- 0 11886 11112"/>
              <a:gd name="T3" fmla="*/ 11886 h 1946"/>
              <a:gd name="T4" fmla="+- 0 19189 19149"/>
              <a:gd name="T5" fmla="*/ T4 w 5974"/>
              <a:gd name="T6" fmla="+- 0 11886 11112"/>
              <a:gd name="T7" fmla="*/ 11886 h 1946"/>
              <a:gd name="T8" fmla="+- 0 19229 19149"/>
              <a:gd name="T9" fmla="*/ T8 w 5974"/>
              <a:gd name="T10" fmla="+- 0 12303 11112"/>
              <a:gd name="T11" fmla="*/ 12303 h 1946"/>
              <a:gd name="T12" fmla="+- 0 19229 19149"/>
              <a:gd name="T13" fmla="*/ T12 w 5974"/>
              <a:gd name="T14" fmla="+- 0 12303 11112"/>
              <a:gd name="T15" fmla="*/ 12303 h 1946"/>
              <a:gd name="T16" fmla="+- 0 19506 19149"/>
              <a:gd name="T17" fmla="*/ T16 w 5974"/>
              <a:gd name="T18" fmla="+- 0 12144 11112"/>
              <a:gd name="T19" fmla="*/ 12144 h 1946"/>
              <a:gd name="T20" fmla="+- 0 20122 19149"/>
              <a:gd name="T21" fmla="*/ T20 w 5974"/>
              <a:gd name="T22" fmla="+- 0 12144 11112"/>
              <a:gd name="T23" fmla="*/ 12144 h 1946"/>
              <a:gd name="T24" fmla="+- 0 20657 19149"/>
              <a:gd name="T25" fmla="*/ T24 w 5974"/>
              <a:gd name="T26" fmla="+- 0 11609 11112"/>
              <a:gd name="T27" fmla="*/ 11609 h 1946"/>
              <a:gd name="T28" fmla="+- 0 20677 19149"/>
              <a:gd name="T29" fmla="*/ T28 w 5974"/>
              <a:gd name="T30" fmla="+- 0 12621 11112"/>
              <a:gd name="T31" fmla="*/ 12621 h 1946"/>
              <a:gd name="T32" fmla="+- 0 20975 19149"/>
              <a:gd name="T33" fmla="*/ T32 w 5974"/>
              <a:gd name="T34" fmla="+- 0 12065 11112"/>
              <a:gd name="T35" fmla="*/ 12065 h 1946"/>
              <a:gd name="T36" fmla="+- 0 20757 19149"/>
              <a:gd name="T37" fmla="*/ T36 w 5974"/>
              <a:gd name="T38" fmla="+- 0 12283 11112"/>
              <a:gd name="T39" fmla="*/ 12283 h 1946"/>
              <a:gd name="T40" fmla="+- 0 20975 19149"/>
              <a:gd name="T41" fmla="*/ T40 w 5974"/>
              <a:gd name="T42" fmla="+- 0 12621 11112"/>
              <a:gd name="T43" fmla="*/ 12621 h 1946"/>
              <a:gd name="T44" fmla="+- 0 21153 19149"/>
              <a:gd name="T45" fmla="*/ T44 w 5974"/>
              <a:gd name="T46" fmla="+- 0 12402 11112"/>
              <a:gd name="T47" fmla="*/ 12402 h 1946"/>
              <a:gd name="T48" fmla="+- 0 21392 19149"/>
              <a:gd name="T49" fmla="*/ T48 w 5974"/>
              <a:gd name="T50" fmla="+- 0 12442 11112"/>
              <a:gd name="T51" fmla="*/ 12442 h 1946"/>
              <a:gd name="T52" fmla="+- 0 21431 19149"/>
              <a:gd name="T53" fmla="*/ T52 w 5974"/>
              <a:gd name="T54" fmla="+- 0 12581 11112"/>
              <a:gd name="T55" fmla="*/ 12581 h 1946"/>
              <a:gd name="T56" fmla="+- 0 21709 19149"/>
              <a:gd name="T57" fmla="*/ T56 w 5974"/>
              <a:gd name="T58" fmla="+- 0 12561 11112"/>
              <a:gd name="T59" fmla="*/ 12561 h 1946"/>
              <a:gd name="T60" fmla="+- 0 21908 19149"/>
              <a:gd name="T61" fmla="*/ T60 w 5974"/>
              <a:gd name="T62" fmla="+- 0 12521 11112"/>
              <a:gd name="T63" fmla="*/ 12521 h 1946"/>
              <a:gd name="T64" fmla="+- 0 22245 19149"/>
              <a:gd name="T65" fmla="*/ T64 w 5974"/>
              <a:gd name="T66" fmla="+- 0 12521 11112"/>
              <a:gd name="T67" fmla="*/ 12521 h 1946"/>
              <a:gd name="T68" fmla="+- 0 22761 19149"/>
              <a:gd name="T69" fmla="*/ T68 w 5974"/>
              <a:gd name="T70" fmla="+- 0 11470 11112"/>
              <a:gd name="T71" fmla="*/ 11470 h 1946"/>
              <a:gd name="T72" fmla="+- 0 22384 19149"/>
              <a:gd name="T73" fmla="*/ T72 w 5974"/>
              <a:gd name="T74" fmla="+- 0 12581 11112"/>
              <a:gd name="T75" fmla="*/ 12581 h 1946"/>
              <a:gd name="T76" fmla="+- 0 22384 19149"/>
              <a:gd name="T77" fmla="*/ T76 w 5974"/>
              <a:gd name="T78" fmla="+- 0 12263 11112"/>
              <a:gd name="T79" fmla="*/ 12263 h 1946"/>
              <a:gd name="T80" fmla="+- 0 22761 19149"/>
              <a:gd name="T81" fmla="*/ T80 w 5974"/>
              <a:gd name="T82" fmla="+- 0 12105 11112"/>
              <a:gd name="T83" fmla="*/ 12105 h 1946"/>
              <a:gd name="T84" fmla="+- 0 22701 19149"/>
              <a:gd name="T85" fmla="*/ T84 w 5974"/>
              <a:gd name="T86" fmla="+- 0 12601 11112"/>
              <a:gd name="T87" fmla="*/ 12601 h 1946"/>
              <a:gd name="T88" fmla="+- 0 23316 19149"/>
              <a:gd name="T89" fmla="*/ T88 w 5974"/>
              <a:gd name="T90" fmla="+- 0 11748 11112"/>
              <a:gd name="T91" fmla="*/ 11748 h 1946"/>
              <a:gd name="T92" fmla="+- 0 23237 19149"/>
              <a:gd name="T93" fmla="*/ T92 w 5974"/>
              <a:gd name="T94" fmla="+- 0 12601 11112"/>
              <a:gd name="T95" fmla="*/ 12601 h 1946"/>
              <a:gd name="T96" fmla="+- 0 23793 19149"/>
              <a:gd name="T97" fmla="*/ T96 w 5974"/>
              <a:gd name="T98" fmla="+- 0 11986 11112"/>
              <a:gd name="T99" fmla="*/ 11986 h 1946"/>
              <a:gd name="T100" fmla="+- 0 23674 19149"/>
              <a:gd name="T101" fmla="*/ T100 w 5974"/>
              <a:gd name="T102" fmla="+- 0 11906 11112"/>
              <a:gd name="T103" fmla="*/ 11906 h 1946"/>
              <a:gd name="T104" fmla="+- 0 23713 19149"/>
              <a:gd name="T105" fmla="*/ T104 w 5974"/>
              <a:gd name="T106" fmla="+- 0 12085 11112"/>
              <a:gd name="T107" fmla="*/ 12085 h 1946"/>
              <a:gd name="T108" fmla="+- 0 23773 19149"/>
              <a:gd name="T109" fmla="*/ T108 w 5974"/>
              <a:gd name="T110" fmla="+- 0 12581 11112"/>
              <a:gd name="T111" fmla="*/ 12581 h 1946"/>
              <a:gd name="T112" fmla="+- 0 23852 19149"/>
              <a:gd name="T113" fmla="*/ T112 w 5974"/>
              <a:gd name="T114" fmla="+- 0 12779 11112"/>
              <a:gd name="T115" fmla="*/ 12779 h 1946"/>
              <a:gd name="T116" fmla="+- 0 23713 19149"/>
              <a:gd name="T117" fmla="*/ T116 w 5974"/>
              <a:gd name="T118" fmla="+- 0 13037 11112"/>
              <a:gd name="T119" fmla="*/ 13037 h 1946"/>
              <a:gd name="T120" fmla="+- 0 24448 19149"/>
              <a:gd name="T121" fmla="*/ T120 w 5974"/>
              <a:gd name="T122" fmla="+- 0 12045 11112"/>
              <a:gd name="T123" fmla="*/ 12045 h 1946"/>
              <a:gd name="T124" fmla="+- 0 24428 19149"/>
              <a:gd name="T125" fmla="*/ T124 w 5974"/>
              <a:gd name="T126" fmla="+- 0 12244 11112"/>
              <a:gd name="T127" fmla="*/ 12244 h 1946"/>
              <a:gd name="T128" fmla="+- 0 24686 19149"/>
              <a:gd name="T129" fmla="*/ T128 w 5974"/>
              <a:gd name="T130" fmla="+- 0 11906 11112"/>
              <a:gd name="T131" fmla="*/ 11906 h 1946"/>
              <a:gd name="T132" fmla="+- 0 24686 19149"/>
              <a:gd name="T133" fmla="*/ T132 w 5974"/>
              <a:gd name="T134" fmla="+- 0 11906 11112"/>
              <a:gd name="T135" fmla="*/ 11906 h 1946"/>
              <a:gd name="T136" fmla="+- 0 24626 19149"/>
              <a:gd name="T137" fmla="*/ T136 w 5974"/>
              <a:gd name="T138" fmla="+- 0 12005 11112"/>
              <a:gd name="T139" fmla="*/ 12005 h 1946"/>
              <a:gd name="T140" fmla="+- 0 24527 19149"/>
              <a:gd name="T141" fmla="*/ T140 w 5974"/>
              <a:gd name="T142" fmla="+- 0 12164 11112"/>
              <a:gd name="T143" fmla="*/ 12164 h 1946"/>
              <a:gd name="T144" fmla="+- 0 24428 19149"/>
              <a:gd name="T145" fmla="*/ T144 w 5974"/>
              <a:gd name="T146" fmla="+- 0 12283 11112"/>
              <a:gd name="T147" fmla="*/ 12283 h 1946"/>
              <a:gd name="T148" fmla="+- 0 24368 19149"/>
              <a:gd name="T149" fmla="*/ T148 w 5974"/>
              <a:gd name="T150" fmla="+- 0 12343 11112"/>
              <a:gd name="T151" fmla="*/ 12343 h 1946"/>
              <a:gd name="T152" fmla="+- 0 24368 19149"/>
              <a:gd name="T153" fmla="*/ T152 w 5974"/>
              <a:gd name="T154" fmla="+- 0 12343 11112"/>
              <a:gd name="T155" fmla="*/ 12343 h 1946"/>
              <a:gd name="T156" fmla="+- 0 24408 19149"/>
              <a:gd name="T157" fmla="*/ T156 w 5974"/>
              <a:gd name="T158" fmla="+- 0 12323 11112"/>
              <a:gd name="T159" fmla="*/ 12323 h 1946"/>
              <a:gd name="T160" fmla="+- 0 24448 19149"/>
              <a:gd name="T161" fmla="*/ T160 w 5974"/>
              <a:gd name="T162" fmla="+- 0 12363 11112"/>
              <a:gd name="T163" fmla="*/ 12363 h 1946"/>
              <a:gd name="T164" fmla="+- 0 24448 19149"/>
              <a:gd name="T165" fmla="*/ T164 w 5974"/>
              <a:gd name="T166" fmla="+- 0 12402 11112"/>
              <a:gd name="T167" fmla="*/ 12402 h 1946"/>
              <a:gd name="T168" fmla="+- 0 24448 19149"/>
              <a:gd name="T169" fmla="*/ T168 w 5974"/>
              <a:gd name="T170" fmla="+- 0 12502 11112"/>
              <a:gd name="T171" fmla="*/ 12502 h 1946"/>
              <a:gd name="T172" fmla="+- 0 24448 19149"/>
              <a:gd name="T173" fmla="*/ T172 w 5974"/>
              <a:gd name="T174" fmla="+- 0 12640 11112"/>
              <a:gd name="T175" fmla="*/ 12640 h 1946"/>
              <a:gd name="T176" fmla="+- 0 24467 19149"/>
              <a:gd name="T177" fmla="*/ T176 w 5974"/>
              <a:gd name="T178" fmla="+- 0 12799 11112"/>
              <a:gd name="T179" fmla="*/ 12799 h 1946"/>
              <a:gd name="T180" fmla="+- 0 24507 19149"/>
              <a:gd name="T181" fmla="*/ T180 w 5974"/>
              <a:gd name="T182" fmla="+- 0 12898 11112"/>
              <a:gd name="T183" fmla="*/ 12898 h 1946"/>
              <a:gd name="T184" fmla="+- 0 24507 19149"/>
              <a:gd name="T185" fmla="*/ T184 w 5974"/>
              <a:gd name="T186" fmla="+- 0 12898 11112"/>
              <a:gd name="T187" fmla="*/ 12898 h 1946"/>
              <a:gd name="T188" fmla="+- 0 24963 19149"/>
              <a:gd name="T189" fmla="*/ T188 w 5974"/>
              <a:gd name="T190" fmla="+- 0 11470 11112"/>
              <a:gd name="T191" fmla="*/ 11470 h 1946"/>
              <a:gd name="T192" fmla="+- 0 24705 19149"/>
              <a:gd name="T193" fmla="*/ T192 w 5974"/>
              <a:gd name="T194" fmla="+- 0 13018 11112"/>
              <a:gd name="T195" fmla="*/ 13018 h 1946"/>
              <a:gd name="T196" fmla="+- 0 25082 19149"/>
              <a:gd name="T197" fmla="*/ T196 w 5974"/>
              <a:gd name="T198" fmla="+- 0 12879 11112"/>
              <a:gd name="T199" fmla="*/ 12879 h 1946"/>
              <a:gd name="T200" fmla="+- 0 25082 19149"/>
              <a:gd name="T201" fmla="*/ T200 w 5974"/>
              <a:gd name="T202" fmla="+- 0 12879 11112"/>
              <a:gd name="T203" fmla="*/ 12879 h 1946"/>
              <a:gd name="T204" fmla="+- 0 25063 19149"/>
              <a:gd name="T205" fmla="*/ T204 w 5974"/>
              <a:gd name="T206" fmla="+- 0 12879 11112"/>
              <a:gd name="T207" fmla="*/ 12879 h 19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5974" h="1946" extrusionOk="0">
                <a:moveTo>
                  <a:pt x="60" y="774"/>
                </a:moveTo>
                <a:cubicBezTo>
                  <a:pt x="23" y="738"/>
                  <a:pt x="11" y="721"/>
                  <a:pt x="0" y="774"/>
                </a:cubicBezTo>
                <a:cubicBezTo>
                  <a:pt x="21" y="816"/>
                  <a:pt x="84" y="826"/>
                  <a:pt x="60" y="755"/>
                </a:cubicBezTo>
                <a:cubicBezTo>
                  <a:pt x="49" y="723"/>
                  <a:pt x="1" y="725"/>
                  <a:pt x="40" y="774"/>
                </a:cubicBezTo>
              </a:path>
              <a:path w="5974" h="1946" extrusionOk="0">
                <a:moveTo>
                  <a:pt x="119" y="1290"/>
                </a:moveTo>
                <a:cubicBezTo>
                  <a:pt x="119" y="1268"/>
                  <a:pt x="140" y="1157"/>
                  <a:pt x="80" y="1191"/>
                </a:cubicBezTo>
                <a:cubicBezTo>
                  <a:pt x="54" y="1206"/>
                  <a:pt x="46" y="1227"/>
                  <a:pt x="40" y="1251"/>
                </a:cubicBezTo>
                <a:cubicBezTo>
                  <a:pt x="82" y="1245"/>
                  <a:pt x="109" y="1160"/>
                  <a:pt x="80" y="1191"/>
                </a:cubicBezTo>
                <a:cubicBezTo>
                  <a:pt x="80" y="1198"/>
                  <a:pt x="80" y="1204"/>
                  <a:pt x="80" y="1211"/>
                </a:cubicBezTo>
              </a:path>
              <a:path w="5974" h="1946" extrusionOk="0">
                <a:moveTo>
                  <a:pt x="357" y="1032"/>
                </a:moveTo>
                <a:cubicBezTo>
                  <a:pt x="516" y="1009"/>
                  <a:pt x="672" y="1013"/>
                  <a:pt x="834" y="1013"/>
                </a:cubicBezTo>
                <a:cubicBezTo>
                  <a:pt x="898" y="1013"/>
                  <a:pt x="925" y="1005"/>
                  <a:pt x="973" y="1032"/>
                </a:cubicBezTo>
              </a:path>
              <a:path w="5974" h="1946" extrusionOk="0">
                <a:moveTo>
                  <a:pt x="1548" y="0"/>
                </a:moveTo>
                <a:cubicBezTo>
                  <a:pt x="1503" y="179"/>
                  <a:pt x="1486" y="306"/>
                  <a:pt x="1508" y="497"/>
                </a:cubicBezTo>
                <a:cubicBezTo>
                  <a:pt x="1542" y="791"/>
                  <a:pt x="1573" y="1093"/>
                  <a:pt x="1548" y="1390"/>
                </a:cubicBezTo>
                <a:cubicBezTo>
                  <a:pt x="1543" y="1443"/>
                  <a:pt x="1535" y="1456"/>
                  <a:pt x="1528" y="1509"/>
                </a:cubicBezTo>
                <a:cubicBezTo>
                  <a:pt x="1563" y="1379"/>
                  <a:pt x="1581" y="1238"/>
                  <a:pt x="1627" y="1112"/>
                </a:cubicBezTo>
                <a:cubicBezTo>
                  <a:pt x="1635" y="1089"/>
                  <a:pt x="1772" y="855"/>
                  <a:pt x="1826" y="953"/>
                </a:cubicBezTo>
                <a:cubicBezTo>
                  <a:pt x="1819" y="966"/>
                  <a:pt x="1813" y="980"/>
                  <a:pt x="1806" y="993"/>
                </a:cubicBezTo>
              </a:path>
              <a:path w="5974" h="1946" extrusionOk="0">
                <a:moveTo>
                  <a:pt x="1608" y="1171"/>
                </a:moveTo>
                <a:cubicBezTo>
                  <a:pt x="1717" y="1252"/>
                  <a:pt x="1693" y="1292"/>
                  <a:pt x="1746" y="1409"/>
                </a:cubicBezTo>
                <a:cubicBezTo>
                  <a:pt x="1783" y="1465"/>
                  <a:pt x="1793" y="1481"/>
                  <a:pt x="1826" y="1509"/>
                </a:cubicBezTo>
              </a:path>
              <a:path w="5974" h="1946" extrusionOk="0">
                <a:moveTo>
                  <a:pt x="2183" y="1270"/>
                </a:moveTo>
                <a:cubicBezTo>
                  <a:pt x="2126" y="1225"/>
                  <a:pt x="2062" y="1161"/>
                  <a:pt x="2004" y="1290"/>
                </a:cubicBezTo>
                <a:cubicBezTo>
                  <a:pt x="1972" y="1361"/>
                  <a:pt x="1945" y="1527"/>
                  <a:pt x="2064" y="1509"/>
                </a:cubicBezTo>
                <a:cubicBezTo>
                  <a:pt x="2130" y="1499"/>
                  <a:pt x="2191" y="1370"/>
                  <a:pt x="2243" y="1330"/>
                </a:cubicBezTo>
                <a:cubicBezTo>
                  <a:pt x="2229" y="1384"/>
                  <a:pt x="2212" y="1402"/>
                  <a:pt x="2243" y="1449"/>
                </a:cubicBezTo>
                <a:cubicBezTo>
                  <a:pt x="2256" y="1456"/>
                  <a:pt x="2269" y="1462"/>
                  <a:pt x="2282" y="1469"/>
                </a:cubicBezTo>
                <a:cubicBezTo>
                  <a:pt x="2319" y="1435"/>
                  <a:pt x="2382" y="1320"/>
                  <a:pt x="2441" y="1290"/>
                </a:cubicBezTo>
                <a:cubicBezTo>
                  <a:pt x="2553" y="1234"/>
                  <a:pt x="2557" y="1389"/>
                  <a:pt x="2560" y="1449"/>
                </a:cubicBezTo>
                <a:cubicBezTo>
                  <a:pt x="2560" y="1462"/>
                  <a:pt x="2560" y="1476"/>
                  <a:pt x="2560" y="1489"/>
                </a:cubicBezTo>
                <a:cubicBezTo>
                  <a:pt x="2655" y="1473"/>
                  <a:pt x="2672" y="1447"/>
                  <a:pt x="2759" y="1409"/>
                </a:cubicBezTo>
                <a:cubicBezTo>
                  <a:pt x="2791" y="1395"/>
                  <a:pt x="2789" y="1422"/>
                  <a:pt x="2818" y="1469"/>
                </a:cubicBezTo>
                <a:cubicBezTo>
                  <a:pt x="2898" y="1596"/>
                  <a:pt x="3022" y="1494"/>
                  <a:pt x="3096" y="1409"/>
                </a:cubicBezTo>
                <a:cubicBezTo>
                  <a:pt x="3322" y="1152"/>
                  <a:pt x="3391" y="787"/>
                  <a:pt x="3513" y="477"/>
                </a:cubicBezTo>
                <a:cubicBezTo>
                  <a:pt x="3565" y="344"/>
                  <a:pt x="3557" y="234"/>
                  <a:pt x="3612" y="358"/>
                </a:cubicBezTo>
                <a:cubicBezTo>
                  <a:pt x="3537" y="658"/>
                  <a:pt x="3376" y="917"/>
                  <a:pt x="3274" y="1211"/>
                </a:cubicBezTo>
                <a:cubicBezTo>
                  <a:pt x="3272" y="1216"/>
                  <a:pt x="3235" y="1594"/>
                  <a:pt x="3235" y="1469"/>
                </a:cubicBezTo>
                <a:cubicBezTo>
                  <a:pt x="3235" y="1309"/>
                  <a:pt x="3186" y="1182"/>
                  <a:pt x="3136" y="1032"/>
                </a:cubicBezTo>
                <a:cubicBezTo>
                  <a:pt x="3098" y="1108"/>
                  <a:pt x="3153" y="1129"/>
                  <a:pt x="3235" y="1151"/>
                </a:cubicBezTo>
                <a:cubicBezTo>
                  <a:pt x="3380" y="1190"/>
                  <a:pt x="3542" y="1133"/>
                  <a:pt x="3612" y="1013"/>
                </a:cubicBezTo>
                <a:cubicBezTo>
                  <a:pt x="3612" y="1006"/>
                  <a:pt x="3612" y="1000"/>
                  <a:pt x="3612" y="993"/>
                </a:cubicBezTo>
                <a:cubicBezTo>
                  <a:pt x="3518" y="1074"/>
                  <a:pt x="3389" y="1184"/>
                  <a:pt x="3413" y="1330"/>
                </a:cubicBezTo>
                <a:cubicBezTo>
                  <a:pt x="3427" y="1418"/>
                  <a:pt x="3488" y="1453"/>
                  <a:pt x="3552" y="1489"/>
                </a:cubicBezTo>
              </a:path>
              <a:path w="5974" h="1946" extrusionOk="0">
                <a:moveTo>
                  <a:pt x="4584" y="60"/>
                </a:moveTo>
                <a:cubicBezTo>
                  <a:pt x="4377" y="170"/>
                  <a:pt x="4256" y="412"/>
                  <a:pt x="4167" y="636"/>
                </a:cubicBezTo>
                <a:cubicBezTo>
                  <a:pt x="4067" y="889"/>
                  <a:pt x="4019" y="1160"/>
                  <a:pt x="4068" y="1429"/>
                </a:cubicBezTo>
                <a:cubicBezTo>
                  <a:pt x="4075" y="1449"/>
                  <a:pt x="4081" y="1469"/>
                  <a:pt x="4088" y="1489"/>
                </a:cubicBezTo>
              </a:path>
              <a:path w="5974" h="1946" extrusionOk="0">
                <a:moveTo>
                  <a:pt x="4902" y="457"/>
                </a:moveTo>
                <a:cubicBezTo>
                  <a:pt x="4802" y="581"/>
                  <a:pt x="4725" y="735"/>
                  <a:pt x="4644" y="874"/>
                </a:cubicBezTo>
                <a:cubicBezTo>
                  <a:pt x="4547" y="1041"/>
                  <a:pt x="4450" y="1207"/>
                  <a:pt x="4346" y="1370"/>
                </a:cubicBezTo>
              </a:path>
              <a:path w="5974" h="1946" extrusionOk="0">
                <a:moveTo>
                  <a:pt x="4525" y="794"/>
                </a:moveTo>
                <a:cubicBezTo>
                  <a:pt x="4525" y="774"/>
                  <a:pt x="4525" y="755"/>
                  <a:pt x="4525" y="735"/>
                </a:cubicBezTo>
                <a:cubicBezTo>
                  <a:pt x="4571" y="817"/>
                  <a:pt x="4564" y="873"/>
                  <a:pt x="4564" y="973"/>
                </a:cubicBezTo>
                <a:cubicBezTo>
                  <a:pt x="4564" y="1115"/>
                  <a:pt x="4543" y="1272"/>
                  <a:pt x="4584" y="1409"/>
                </a:cubicBezTo>
                <a:cubicBezTo>
                  <a:pt x="4603" y="1473"/>
                  <a:pt x="4611" y="1429"/>
                  <a:pt x="4624" y="1469"/>
                </a:cubicBezTo>
              </a:path>
              <a:path w="5974" h="1946" extrusionOk="0">
                <a:moveTo>
                  <a:pt x="4802" y="1449"/>
                </a:moveTo>
                <a:cubicBezTo>
                  <a:pt x="4774" y="1526"/>
                  <a:pt x="4738" y="1591"/>
                  <a:pt x="4703" y="1667"/>
                </a:cubicBezTo>
                <a:cubicBezTo>
                  <a:pt x="4664" y="1751"/>
                  <a:pt x="4604" y="1823"/>
                  <a:pt x="4564" y="1906"/>
                </a:cubicBezTo>
                <a:cubicBezTo>
                  <a:pt x="4564" y="1912"/>
                  <a:pt x="4564" y="1919"/>
                  <a:pt x="4564" y="1925"/>
                </a:cubicBezTo>
              </a:path>
              <a:path w="5974" h="1946" extrusionOk="0">
                <a:moveTo>
                  <a:pt x="5299" y="636"/>
                </a:moveTo>
                <a:cubicBezTo>
                  <a:pt x="5333" y="740"/>
                  <a:pt x="5305" y="823"/>
                  <a:pt x="5299" y="933"/>
                </a:cubicBezTo>
                <a:cubicBezTo>
                  <a:pt x="5294" y="1015"/>
                  <a:pt x="5356" y="1198"/>
                  <a:pt x="5279" y="1171"/>
                </a:cubicBezTo>
                <a:cubicBezTo>
                  <a:pt x="5279" y="1151"/>
                  <a:pt x="5279" y="1145"/>
                  <a:pt x="5279" y="1132"/>
                </a:cubicBezTo>
              </a:path>
              <a:path w="5974" h="1946" extrusionOk="0">
                <a:moveTo>
                  <a:pt x="5537" y="794"/>
                </a:moveTo>
                <a:lnTo>
                  <a:pt x="5537" y="794"/>
                </a:lnTo>
                <a:lnTo>
                  <a:pt x="5517" y="854"/>
                </a:lnTo>
                <a:lnTo>
                  <a:pt x="5477" y="893"/>
                </a:lnTo>
                <a:lnTo>
                  <a:pt x="5418" y="973"/>
                </a:lnTo>
                <a:lnTo>
                  <a:pt x="5378" y="1052"/>
                </a:lnTo>
                <a:lnTo>
                  <a:pt x="5338" y="1112"/>
                </a:lnTo>
                <a:lnTo>
                  <a:pt x="5279" y="1171"/>
                </a:lnTo>
                <a:lnTo>
                  <a:pt x="5239" y="1211"/>
                </a:lnTo>
                <a:lnTo>
                  <a:pt x="5219" y="1231"/>
                </a:lnTo>
                <a:lnTo>
                  <a:pt x="5239" y="1211"/>
                </a:lnTo>
                <a:lnTo>
                  <a:pt x="5259" y="1211"/>
                </a:lnTo>
                <a:lnTo>
                  <a:pt x="5279" y="1231"/>
                </a:lnTo>
                <a:lnTo>
                  <a:pt x="5299" y="1251"/>
                </a:lnTo>
                <a:lnTo>
                  <a:pt x="5299" y="1290"/>
                </a:lnTo>
                <a:lnTo>
                  <a:pt x="5299" y="1330"/>
                </a:lnTo>
                <a:lnTo>
                  <a:pt x="5299" y="1390"/>
                </a:lnTo>
                <a:lnTo>
                  <a:pt x="5299" y="1449"/>
                </a:lnTo>
                <a:lnTo>
                  <a:pt x="5299" y="1528"/>
                </a:lnTo>
                <a:lnTo>
                  <a:pt x="5299" y="1608"/>
                </a:lnTo>
                <a:lnTo>
                  <a:pt x="5318" y="1687"/>
                </a:lnTo>
                <a:lnTo>
                  <a:pt x="5338" y="1767"/>
                </a:lnTo>
                <a:lnTo>
                  <a:pt x="5358" y="1786"/>
                </a:lnTo>
              </a:path>
              <a:path w="5974" h="1946" extrusionOk="0">
                <a:moveTo>
                  <a:pt x="5715" y="258"/>
                </a:moveTo>
                <a:cubicBezTo>
                  <a:pt x="5803" y="248"/>
                  <a:pt x="5787" y="242"/>
                  <a:pt x="5814" y="358"/>
                </a:cubicBezTo>
                <a:cubicBezTo>
                  <a:pt x="5872" y="612"/>
                  <a:pt x="5859" y="914"/>
                  <a:pt x="5834" y="1171"/>
                </a:cubicBezTo>
                <a:cubicBezTo>
                  <a:pt x="5806" y="1458"/>
                  <a:pt x="5728" y="1676"/>
                  <a:pt x="5556" y="1906"/>
                </a:cubicBezTo>
                <a:cubicBezTo>
                  <a:pt x="5525" y="1937"/>
                  <a:pt x="5524" y="1950"/>
                  <a:pt x="5497" y="1945"/>
                </a:cubicBezTo>
              </a:path>
              <a:path w="5974" h="1946" extrusionOk="0">
                <a:moveTo>
                  <a:pt x="5933" y="1767"/>
                </a:moveTo>
                <a:cubicBezTo>
                  <a:pt x="5953" y="1727"/>
                  <a:pt x="5960" y="1714"/>
                  <a:pt x="5973" y="1687"/>
                </a:cubicBezTo>
                <a:cubicBezTo>
                  <a:pt x="5973" y="1741"/>
                  <a:pt x="5993" y="1759"/>
                  <a:pt x="5933" y="1767"/>
                </a:cubicBezTo>
                <a:cubicBezTo>
                  <a:pt x="5880" y="1774"/>
                  <a:pt x="5943" y="1615"/>
                  <a:pt x="5953" y="1667"/>
                </a:cubicBezTo>
                <a:cubicBezTo>
                  <a:pt x="5964" y="1723"/>
                  <a:pt x="5970" y="1767"/>
                  <a:pt x="5914" y="1767"/>
                </a:cubicBezTo>
                <a:cubicBezTo>
                  <a:pt x="5888" y="1750"/>
                  <a:pt x="5879" y="1719"/>
                  <a:pt x="5914" y="1707"/>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2" name="Comment 20"/>
          <p:cNvSpPr>
            <a:spLocks noRot="1" noChangeAspect="1" noEditPoints="1" noChangeArrowheads="1" noChangeShapeType="1" noTextEdit="1"/>
          </p:cNvSpPr>
          <p:nvPr/>
        </p:nvSpPr>
        <p:spPr bwMode="auto">
          <a:xfrm>
            <a:off x="1770460" y="3594497"/>
            <a:ext cx="750094" cy="762000"/>
          </a:xfrm>
          <a:custGeom>
            <a:avLst/>
            <a:gdLst>
              <a:gd name="T0" fmla="+- 0 2461 2322"/>
              <a:gd name="T1" fmla="*/ T0 w 2779"/>
              <a:gd name="T2" fmla="+- 0 13652 13315"/>
              <a:gd name="T3" fmla="*/ 13652 h 2819"/>
              <a:gd name="T4" fmla="+- 0 2421 2322"/>
              <a:gd name="T5" fmla="*/ T4 w 2779"/>
              <a:gd name="T6" fmla="+- 0 14168 13315"/>
              <a:gd name="T7" fmla="*/ 14168 h 2819"/>
              <a:gd name="T8" fmla="+- 0 2322 2322"/>
              <a:gd name="T9" fmla="*/ T8 w 2779"/>
              <a:gd name="T10" fmla="+- 0 14605 13315"/>
              <a:gd name="T11" fmla="*/ 14605 h 2819"/>
              <a:gd name="T12" fmla="+- 0 2679 2322"/>
              <a:gd name="T13" fmla="*/ T12 w 2779"/>
              <a:gd name="T14" fmla="+- 0 14089 13315"/>
              <a:gd name="T15" fmla="*/ 14089 h 2819"/>
              <a:gd name="T16" fmla="+- 0 2738 2322"/>
              <a:gd name="T17" fmla="*/ T16 w 2779"/>
              <a:gd name="T18" fmla="+- 0 14069 13315"/>
              <a:gd name="T19" fmla="*/ 14069 h 2819"/>
              <a:gd name="T20" fmla="+- 0 2480 2322"/>
              <a:gd name="T21" fmla="*/ T20 w 2779"/>
              <a:gd name="T22" fmla="+- 0 14327 13315"/>
              <a:gd name="T23" fmla="*/ 14327 h 2819"/>
              <a:gd name="T24" fmla="+- 0 2719 2322"/>
              <a:gd name="T25" fmla="*/ T24 w 2779"/>
              <a:gd name="T26" fmla="+- 0 14704 13315"/>
              <a:gd name="T27" fmla="*/ 14704 h 2819"/>
              <a:gd name="T28" fmla="+- 0 3195 2322"/>
              <a:gd name="T29" fmla="*/ T28 w 2779"/>
              <a:gd name="T30" fmla="+- 0 14387 13315"/>
              <a:gd name="T31" fmla="*/ 14387 h 2819"/>
              <a:gd name="T32" fmla="+- 0 3056 2322"/>
              <a:gd name="T33" fmla="*/ T32 w 2779"/>
              <a:gd name="T34" fmla="+- 0 14327 13315"/>
              <a:gd name="T35" fmla="*/ 14327 h 2819"/>
              <a:gd name="T36" fmla="+- 0 3076 2322"/>
              <a:gd name="T37" fmla="*/ T36 w 2779"/>
              <a:gd name="T38" fmla="+- 0 14605 13315"/>
              <a:gd name="T39" fmla="*/ 14605 h 2819"/>
              <a:gd name="T40" fmla="+- 0 3215 2322"/>
              <a:gd name="T41" fmla="*/ T40 w 2779"/>
              <a:gd name="T42" fmla="+- 0 14367 13315"/>
              <a:gd name="T43" fmla="*/ 14367 h 2819"/>
              <a:gd name="T44" fmla="+- 0 3235 2322"/>
              <a:gd name="T45" fmla="*/ T44 w 2779"/>
              <a:gd name="T46" fmla="+- 0 14367 13315"/>
              <a:gd name="T47" fmla="*/ 14367 h 2819"/>
              <a:gd name="T48" fmla="+- 0 3393 2322"/>
              <a:gd name="T49" fmla="*/ T48 w 2779"/>
              <a:gd name="T50" fmla="+- 0 14526 13315"/>
              <a:gd name="T51" fmla="*/ 14526 h 2819"/>
              <a:gd name="T52" fmla="+- 0 3572 2322"/>
              <a:gd name="T53" fmla="*/ T52 w 2779"/>
              <a:gd name="T54" fmla="+- 0 14288 13315"/>
              <a:gd name="T55" fmla="*/ 14288 h 2819"/>
              <a:gd name="T56" fmla="+- 0 3631 2322"/>
              <a:gd name="T57" fmla="*/ T56 w 2779"/>
              <a:gd name="T58" fmla="+- 0 14526 13315"/>
              <a:gd name="T59" fmla="*/ 14526 h 2819"/>
              <a:gd name="T60" fmla="+- 0 3790 2322"/>
              <a:gd name="T61" fmla="*/ T60 w 2779"/>
              <a:gd name="T62" fmla="+- 0 14367 13315"/>
              <a:gd name="T63" fmla="*/ 14367 h 2819"/>
              <a:gd name="T64" fmla="+- 0 3810 2322"/>
              <a:gd name="T65" fmla="*/ T64 w 2779"/>
              <a:gd name="T66" fmla="+- 0 14367 13315"/>
              <a:gd name="T67" fmla="*/ 14367 h 2819"/>
              <a:gd name="T68" fmla="+- 0 3889 2322"/>
              <a:gd name="T69" fmla="*/ T68 w 2779"/>
              <a:gd name="T70" fmla="+- 0 14526 13315"/>
              <a:gd name="T71" fmla="*/ 14526 h 2819"/>
              <a:gd name="T72" fmla="+- 0 4088 2322"/>
              <a:gd name="T73" fmla="*/ T72 w 2779"/>
              <a:gd name="T74" fmla="+- 0 14446 13315"/>
              <a:gd name="T75" fmla="*/ 14446 h 2819"/>
              <a:gd name="T76" fmla="+- 0 4445 2322"/>
              <a:gd name="T77" fmla="*/ T76 w 2779"/>
              <a:gd name="T78" fmla="+- 0 13732 13315"/>
              <a:gd name="T79" fmla="*/ 13732 h 2819"/>
              <a:gd name="T80" fmla="+- 0 4624 2322"/>
              <a:gd name="T81" fmla="*/ T80 w 2779"/>
              <a:gd name="T82" fmla="+- 0 13375 13315"/>
              <a:gd name="T83" fmla="*/ 13375 h 2819"/>
              <a:gd name="T84" fmla="+- 0 4286 2322"/>
              <a:gd name="T85" fmla="*/ T84 w 2779"/>
              <a:gd name="T86" fmla="+- 0 14526 13315"/>
              <a:gd name="T87" fmla="*/ 14526 h 2819"/>
              <a:gd name="T88" fmla="+- 0 4326 2322"/>
              <a:gd name="T89" fmla="*/ T88 w 2779"/>
              <a:gd name="T90" fmla="+- 0 14506 13315"/>
              <a:gd name="T91" fmla="*/ 14506 h 2819"/>
              <a:gd name="T92" fmla="+- 0 4247 2322"/>
              <a:gd name="T93" fmla="*/ T92 w 2779"/>
              <a:gd name="T94" fmla="+- 0 14168 13315"/>
              <a:gd name="T95" fmla="*/ 14168 h 2819"/>
              <a:gd name="T96" fmla="+- 0 4247 2322"/>
              <a:gd name="T97" fmla="*/ T96 w 2779"/>
              <a:gd name="T98" fmla="+- 0 14268 13315"/>
              <a:gd name="T99" fmla="*/ 14268 h 2819"/>
              <a:gd name="T100" fmla="+- 0 4941 2322"/>
              <a:gd name="T101" fmla="*/ T100 w 2779"/>
              <a:gd name="T102" fmla="+- 0 14049 13315"/>
              <a:gd name="T103" fmla="*/ 14049 h 2819"/>
              <a:gd name="T104" fmla="+- 0 5001 2322"/>
              <a:gd name="T105" fmla="*/ T104 w 2779"/>
              <a:gd name="T106" fmla="+- 0 13910 13315"/>
              <a:gd name="T107" fmla="*/ 13910 h 2819"/>
              <a:gd name="T108" fmla="+- 0 4723 2322"/>
              <a:gd name="T109" fmla="*/ T108 w 2779"/>
              <a:gd name="T110" fmla="+- 0 14367 13315"/>
              <a:gd name="T111" fmla="*/ 14367 h 2819"/>
              <a:gd name="T112" fmla="+- 0 5100 2322"/>
              <a:gd name="T113" fmla="*/ T112 w 2779"/>
              <a:gd name="T114" fmla="+- 0 14605 13315"/>
              <a:gd name="T115" fmla="*/ 14605 h 2819"/>
              <a:gd name="T116" fmla="+- 0 4485 2322"/>
              <a:gd name="T117" fmla="*/ T116 w 2779"/>
              <a:gd name="T118" fmla="+- 0 15101 13315"/>
              <a:gd name="T119" fmla="*/ 15101 h 2819"/>
              <a:gd name="T120" fmla="+- 0 4505 2322"/>
              <a:gd name="T121" fmla="*/ T120 w 2779"/>
              <a:gd name="T122" fmla="+- 0 15141 13315"/>
              <a:gd name="T123" fmla="*/ 15141 h 2819"/>
              <a:gd name="T124" fmla="+- 0 4485 2322"/>
              <a:gd name="T125" fmla="*/ T124 w 2779"/>
              <a:gd name="T126" fmla="+- 0 15478 13315"/>
              <a:gd name="T127" fmla="*/ 15478 h 2819"/>
              <a:gd name="T128" fmla="+- 0 4485 2322"/>
              <a:gd name="T129" fmla="*/ T128 w 2779"/>
              <a:gd name="T130" fmla="+- 0 15736 13315"/>
              <a:gd name="T131" fmla="*/ 15736 h 2819"/>
              <a:gd name="T132" fmla="+- 0 4485 2322"/>
              <a:gd name="T133" fmla="*/ T132 w 2779"/>
              <a:gd name="T134" fmla="+- 0 15756 13315"/>
              <a:gd name="T135" fmla="*/ 15756 h 2819"/>
              <a:gd name="T136" fmla="+- 0 4465 2322"/>
              <a:gd name="T137" fmla="*/ T136 w 2779"/>
              <a:gd name="T138" fmla="+- 0 15994 13315"/>
              <a:gd name="T139" fmla="*/ 15994 h 2819"/>
              <a:gd name="T140" fmla="+- 0 4485 2322"/>
              <a:gd name="T141" fmla="*/ T140 w 2779"/>
              <a:gd name="T142" fmla="+- 0 16133 13315"/>
              <a:gd name="T143" fmla="*/ 16133 h 28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2779" h="2819" extrusionOk="0">
                <a:moveTo>
                  <a:pt x="139" y="337"/>
                </a:moveTo>
                <a:cubicBezTo>
                  <a:pt x="103" y="506"/>
                  <a:pt x="140" y="682"/>
                  <a:pt x="99" y="853"/>
                </a:cubicBezTo>
                <a:cubicBezTo>
                  <a:pt x="58" y="1022"/>
                  <a:pt x="10" y="1119"/>
                  <a:pt x="0" y="1290"/>
                </a:cubicBezTo>
                <a:cubicBezTo>
                  <a:pt x="135" y="1128"/>
                  <a:pt x="231" y="942"/>
                  <a:pt x="357" y="774"/>
                </a:cubicBezTo>
                <a:cubicBezTo>
                  <a:pt x="463" y="632"/>
                  <a:pt x="410" y="735"/>
                  <a:pt x="416" y="754"/>
                </a:cubicBezTo>
              </a:path>
              <a:path w="2779" h="2819" extrusionOk="0">
                <a:moveTo>
                  <a:pt x="158" y="1012"/>
                </a:moveTo>
                <a:cubicBezTo>
                  <a:pt x="234" y="1139"/>
                  <a:pt x="316" y="1264"/>
                  <a:pt x="397" y="1389"/>
                </a:cubicBezTo>
              </a:path>
              <a:path w="2779" h="2819" extrusionOk="0">
                <a:moveTo>
                  <a:pt x="873" y="1072"/>
                </a:moveTo>
                <a:cubicBezTo>
                  <a:pt x="817" y="1015"/>
                  <a:pt x="851" y="937"/>
                  <a:pt x="734" y="1012"/>
                </a:cubicBezTo>
                <a:cubicBezTo>
                  <a:pt x="588" y="1106"/>
                  <a:pt x="652" y="1235"/>
                  <a:pt x="754" y="1290"/>
                </a:cubicBezTo>
                <a:cubicBezTo>
                  <a:pt x="918" y="1213"/>
                  <a:pt x="840" y="1189"/>
                  <a:pt x="893" y="1052"/>
                </a:cubicBezTo>
                <a:cubicBezTo>
                  <a:pt x="900" y="1052"/>
                  <a:pt x="906" y="1052"/>
                  <a:pt x="913" y="1052"/>
                </a:cubicBezTo>
                <a:cubicBezTo>
                  <a:pt x="919" y="1131"/>
                  <a:pt x="939" y="1304"/>
                  <a:pt x="1071" y="1211"/>
                </a:cubicBezTo>
                <a:cubicBezTo>
                  <a:pt x="1141" y="1162"/>
                  <a:pt x="1193" y="1039"/>
                  <a:pt x="1250" y="973"/>
                </a:cubicBezTo>
                <a:cubicBezTo>
                  <a:pt x="1280" y="1056"/>
                  <a:pt x="1221" y="1215"/>
                  <a:pt x="1309" y="1211"/>
                </a:cubicBezTo>
                <a:cubicBezTo>
                  <a:pt x="1386" y="1207"/>
                  <a:pt x="1410" y="1092"/>
                  <a:pt x="1468" y="1052"/>
                </a:cubicBezTo>
                <a:cubicBezTo>
                  <a:pt x="1475" y="1052"/>
                  <a:pt x="1481" y="1052"/>
                  <a:pt x="1488" y="1052"/>
                </a:cubicBezTo>
                <a:cubicBezTo>
                  <a:pt x="1497" y="1107"/>
                  <a:pt x="1499" y="1184"/>
                  <a:pt x="1567" y="1211"/>
                </a:cubicBezTo>
                <a:cubicBezTo>
                  <a:pt x="1633" y="1237"/>
                  <a:pt x="1726" y="1171"/>
                  <a:pt x="1766" y="1131"/>
                </a:cubicBezTo>
                <a:cubicBezTo>
                  <a:pt x="1942" y="954"/>
                  <a:pt x="2037" y="634"/>
                  <a:pt x="2123" y="417"/>
                </a:cubicBezTo>
                <a:cubicBezTo>
                  <a:pt x="2171" y="295"/>
                  <a:pt x="2235" y="-31"/>
                  <a:pt x="2302" y="60"/>
                </a:cubicBezTo>
                <a:cubicBezTo>
                  <a:pt x="2215" y="330"/>
                  <a:pt x="1869" y="927"/>
                  <a:pt x="1964" y="1211"/>
                </a:cubicBezTo>
                <a:cubicBezTo>
                  <a:pt x="1964" y="1242"/>
                  <a:pt x="1973" y="1240"/>
                  <a:pt x="2004" y="1191"/>
                </a:cubicBezTo>
                <a:cubicBezTo>
                  <a:pt x="2006" y="1134"/>
                  <a:pt x="2070" y="811"/>
                  <a:pt x="1925" y="853"/>
                </a:cubicBezTo>
                <a:cubicBezTo>
                  <a:pt x="1925" y="886"/>
                  <a:pt x="1925" y="920"/>
                  <a:pt x="1925" y="953"/>
                </a:cubicBezTo>
                <a:cubicBezTo>
                  <a:pt x="2200" y="1021"/>
                  <a:pt x="2423" y="966"/>
                  <a:pt x="2619" y="734"/>
                </a:cubicBezTo>
                <a:cubicBezTo>
                  <a:pt x="2639" y="688"/>
                  <a:pt x="2659" y="641"/>
                  <a:pt x="2679" y="595"/>
                </a:cubicBezTo>
                <a:cubicBezTo>
                  <a:pt x="2519" y="476"/>
                  <a:pt x="2399" y="894"/>
                  <a:pt x="2401" y="1052"/>
                </a:cubicBezTo>
                <a:cubicBezTo>
                  <a:pt x="2403" y="1288"/>
                  <a:pt x="2616" y="1267"/>
                  <a:pt x="2778" y="1290"/>
                </a:cubicBezTo>
              </a:path>
              <a:path w="2779" h="2819" extrusionOk="0">
                <a:moveTo>
                  <a:pt x="2163" y="1786"/>
                </a:moveTo>
                <a:cubicBezTo>
                  <a:pt x="2163" y="1819"/>
                  <a:pt x="2156" y="1833"/>
                  <a:pt x="2183" y="1826"/>
                </a:cubicBezTo>
              </a:path>
              <a:path w="2779" h="2819" extrusionOk="0">
                <a:moveTo>
                  <a:pt x="2163" y="2163"/>
                </a:moveTo>
                <a:cubicBezTo>
                  <a:pt x="2175" y="2254"/>
                  <a:pt x="2163" y="2327"/>
                  <a:pt x="2163" y="2421"/>
                </a:cubicBezTo>
                <a:cubicBezTo>
                  <a:pt x="2163" y="2428"/>
                  <a:pt x="2163" y="2434"/>
                  <a:pt x="2163" y="2441"/>
                </a:cubicBezTo>
              </a:path>
              <a:path w="2779" h="2819" extrusionOk="0">
                <a:moveTo>
                  <a:pt x="2143" y="2679"/>
                </a:moveTo>
                <a:cubicBezTo>
                  <a:pt x="2160" y="2729"/>
                  <a:pt x="2163" y="2764"/>
                  <a:pt x="2163" y="2818"/>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3" name="Comment 21"/>
          <p:cNvSpPr>
            <a:spLocks noRot="1" noChangeAspect="1" noEditPoints="1" noChangeArrowheads="1" noChangeShapeType="1" noTextEdit="1"/>
          </p:cNvSpPr>
          <p:nvPr/>
        </p:nvSpPr>
        <p:spPr bwMode="auto">
          <a:xfrm>
            <a:off x="2831306" y="3621881"/>
            <a:ext cx="814388" cy="391716"/>
          </a:xfrm>
          <a:custGeom>
            <a:avLst/>
            <a:gdLst>
              <a:gd name="T0" fmla="+- 0 6806 6251"/>
              <a:gd name="T1" fmla="*/ T0 w 3017"/>
              <a:gd name="T2" fmla="+- 0 13414 13414"/>
              <a:gd name="T3" fmla="*/ 13414 h 1450"/>
              <a:gd name="T4" fmla="+- 0 6390 6251"/>
              <a:gd name="T5" fmla="*/ T4 w 3017"/>
              <a:gd name="T6" fmla="+- 0 14010 13414"/>
              <a:gd name="T7" fmla="*/ 14010 h 1450"/>
              <a:gd name="T8" fmla="+- 0 6290 6251"/>
              <a:gd name="T9" fmla="*/ T8 w 3017"/>
              <a:gd name="T10" fmla="+- 0 14764 13414"/>
              <a:gd name="T11" fmla="*/ 14764 h 1450"/>
              <a:gd name="T12" fmla="+- 0 7045 6251"/>
              <a:gd name="T13" fmla="*/ T12 w 3017"/>
              <a:gd name="T14" fmla="+- 0 14010 13414"/>
              <a:gd name="T15" fmla="*/ 14010 h 1450"/>
              <a:gd name="T16" fmla="+- 0 7203 6251"/>
              <a:gd name="T17" fmla="*/ T16 w 3017"/>
              <a:gd name="T18" fmla="+- 0 13791 13414"/>
              <a:gd name="T19" fmla="*/ 13791 h 1450"/>
              <a:gd name="T20" fmla="+- 0 7302 6251"/>
              <a:gd name="T21" fmla="*/ T20 w 3017"/>
              <a:gd name="T22" fmla="+- 0 13791 13414"/>
              <a:gd name="T23" fmla="*/ 13791 h 1450"/>
              <a:gd name="T24" fmla="+- 0 6846 6251"/>
              <a:gd name="T25" fmla="*/ T24 w 3017"/>
              <a:gd name="T26" fmla="+- 0 14486 13414"/>
              <a:gd name="T27" fmla="*/ 14486 h 1450"/>
              <a:gd name="T28" fmla="+- 0 6826 6251"/>
              <a:gd name="T29" fmla="*/ T28 w 3017"/>
              <a:gd name="T30" fmla="+- 0 14486 13414"/>
              <a:gd name="T31" fmla="*/ 14486 h 1450"/>
              <a:gd name="T32" fmla="+- 0 7164 6251"/>
              <a:gd name="T33" fmla="*/ T32 w 3017"/>
              <a:gd name="T34" fmla="+- 0 14605 13414"/>
              <a:gd name="T35" fmla="*/ 14605 h 1450"/>
              <a:gd name="T36" fmla="+- 0 7183 6251"/>
              <a:gd name="T37" fmla="*/ T36 w 3017"/>
              <a:gd name="T38" fmla="+- 0 14605 13414"/>
              <a:gd name="T39" fmla="*/ 14605 h 1450"/>
              <a:gd name="T40" fmla="+- 0 7620 6251"/>
              <a:gd name="T41" fmla="*/ T40 w 3017"/>
              <a:gd name="T42" fmla="+- 0 14446 13414"/>
              <a:gd name="T43" fmla="*/ 14446 h 1450"/>
              <a:gd name="T44" fmla="+- 0 7521 6251"/>
              <a:gd name="T45" fmla="*/ T44 w 3017"/>
              <a:gd name="T46" fmla="+- 0 14803 13414"/>
              <a:gd name="T47" fmla="*/ 14803 h 1450"/>
              <a:gd name="T48" fmla="+- 0 8096 6251"/>
              <a:gd name="T49" fmla="*/ T48 w 3017"/>
              <a:gd name="T50" fmla="+- 0 13950 13414"/>
              <a:gd name="T51" fmla="*/ 13950 h 1450"/>
              <a:gd name="T52" fmla="+- 0 8513 6251"/>
              <a:gd name="T53" fmla="*/ T52 w 3017"/>
              <a:gd name="T54" fmla="+- 0 13811 13414"/>
              <a:gd name="T55" fmla="*/ 13811 h 1450"/>
              <a:gd name="T56" fmla="+- 0 8116 6251"/>
              <a:gd name="T57" fmla="*/ T56 w 3017"/>
              <a:gd name="T58" fmla="+- 0 14069 13414"/>
              <a:gd name="T59" fmla="*/ 14069 h 1450"/>
              <a:gd name="T60" fmla="+- 0 8394 6251"/>
              <a:gd name="T61" fmla="*/ T60 w 3017"/>
              <a:gd name="T62" fmla="+- 0 14288 13414"/>
              <a:gd name="T63" fmla="*/ 14288 h 1450"/>
              <a:gd name="T64" fmla="+- 0 8096 6251"/>
              <a:gd name="T65" fmla="*/ T64 w 3017"/>
              <a:gd name="T66" fmla="+- 0 14506 13414"/>
              <a:gd name="T67" fmla="*/ 14506 h 1450"/>
              <a:gd name="T68" fmla="+- 0 8096 6251"/>
              <a:gd name="T69" fmla="*/ T68 w 3017"/>
              <a:gd name="T70" fmla="+- 0 14466 13414"/>
              <a:gd name="T71" fmla="*/ 14466 h 1450"/>
              <a:gd name="T72" fmla="+- 0 8930 6251"/>
              <a:gd name="T73" fmla="*/ T72 w 3017"/>
              <a:gd name="T74" fmla="+- 0 13474 13414"/>
              <a:gd name="T75" fmla="*/ 13474 h 1450"/>
              <a:gd name="T76" fmla="+- 0 9088 6251"/>
              <a:gd name="T77" fmla="*/ T76 w 3017"/>
              <a:gd name="T78" fmla="+- 0 13752 13414"/>
              <a:gd name="T79" fmla="*/ 13752 h 1450"/>
              <a:gd name="T80" fmla="+- 0 8751 6251"/>
              <a:gd name="T81" fmla="*/ T80 w 3017"/>
              <a:gd name="T82" fmla="+- 0 14704 13414"/>
              <a:gd name="T83" fmla="*/ 14704 h 1450"/>
              <a:gd name="T84" fmla="+- 0 8652 6251"/>
              <a:gd name="T85" fmla="*/ T84 w 3017"/>
              <a:gd name="T86" fmla="+- 0 14863 13414"/>
              <a:gd name="T87" fmla="*/ 14863 h 1450"/>
              <a:gd name="T88" fmla="+- 0 9168 6251"/>
              <a:gd name="T89" fmla="*/ T88 w 3017"/>
              <a:gd name="T90" fmla="+- 0 14665 13414"/>
              <a:gd name="T91" fmla="*/ 14665 h 1450"/>
              <a:gd name="T92" fmla="+- 0 9267 6251"/>
              <a:gd name="T93" fmla="*/ T92 w 3017"/>
              <a:gd name="T94" fmla="+- 0 14545 13414"/>
              <a:gd name="T95" fmla="*/ 14545 h 1450"/>
              <a:gd name="T96" fmla="+- 0 9148 6251"/>
              <a:gd name="T97" fmla="*/ T96 w 3017"/>
              <a:gd name="T98" fmla="+- 0 14704 13414"/>
              <a:gd name="T99" fmla="*/ 14704 h 1450"/>
              <a:gd name="T100" fmla="+- 0 9227 6251"/>
              <a:gd name="T101" fmla="*/ T100 w 3017"/>
              <a:gd name="T102" fmla="+- 0 14565 13414"/>
              <a:gd name="T103" fmla="*/ 14565 h 1450"/>
              <a:gd name="T104" fmla="+- 0 9188 6251"/>
              <a:gd name="T105" fmla="*/ T104 w 3017"/>
              <a:gd name="T106" fmla="+- 0 14665 13414"/>
              <a:gd name="T107" fmla="*/ 14665 h 14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3017" h="1450" extrusionOk="0">
                <a:moveTo>
                  <a:pt x="555" y="0"/>
                </a:moveTo>
                <a:cubicBezTo>
                  <a:pt x="249" y="42"/>
                  <a:pt x="232" y="311"/>
                  <a:pt x="139" y="596"/>
                </a:cubicBezTo>
                <a:cubicBezTo>
                  <a:pt x="42" y="896"/>
                  <a:pt x="-15" y="1060"/>
                  <a:pt x="39" y="1350"/>
                </a:cubicBezTo>
              </a:path>
              <a:path w="3017" h="1450" extrusionOk="0">
                <a:moveTo>
                  <a:pt x="794" y="596"/>
                </a:moveTo>
                <a:cubicBezTo>
                  <a:pt x="667" y="483"/>
                  <a:pt x="839" y="451"/>
                  <a:pt x="952" y="377"/>
                </a:cubicBezTo>
                <a:cubicBezTo>
                  <a:pt x="985" y="377"/>
                  <a:pt x="1018" y="377"/>
                  <a:pt x="1051" y="377"/>
                </a:cubicBezTo>
                <a:cubicBezTo>
                  <a:pt x="948" y="638"/>
                  <a:pt x="790" y="862"/>
                  <a:pt x="595" y="1072"/>
                </a:cubicBezTo>
                <a:cubicBezTo>
                  <a:pt x="588" y="1072"/>
                  <a:pt x="582" y="1072"/>
                  <a:pt x="575" y="1072"/>
                </a:cubicBezTo>
                <a:cubicBezTo>
                  <a:pt x="705" y="1091"/>
                  <a:pt x="798" y="1138"/>
                  <a:pt x="913" y="1191"/>
                </a:cubicBezTo>
                <a:cubicBezTo>
                  <a:pt x="919" y="1191"/>
                  <a:pt x="926" y="1191"/>
                  <a:pt x="932" y="1191"/>
                </a:cubicBezTo>
              </a:path>
              <a:path w="3017" h="1450" extrusionOk="0">
                <a:moveTo>
                  <a:pt x="1369" y="1032"/>
                </a:moveTo>
                <a:cubicBezTo>
                  <a:pt x="1336" y="1151"/>
                  <a:pt x="1305" y="1271"/>
                  <a:pt x="1270" y="1389"/>
                </a:cubicBezTo>
              </a:path>
              <a:path w="3017" h="1450" extrusionOk="0">
                <a:moveTo>
                  <a:pt x="1845" y="536"/>
                </a:moveTo>
                <a:cubicBezTo>
                  <a:pt x="1981" y="458"/>
                  <a:pt x="2106" y="415"/>
                  <a:pt x="2262" y="397"/>
                </a:cubicBezTo>
                <a:cubicBezTo>
                  <a:pt x="2136" y="489"/>
                  <a:pt x="1976" y="556"/>
                  <a:pt x="1865" y="655"/>
                </a:cubicBezTo>
                <a:cubicBezTo>
                  <a:pt x="1968" y="670"/>
                  <a:pt x="2240" y="700"/>
                  <a:pt x="2143" y="874"/>
                </a:cubicBezTo>
                <a:cubicBezTo>
                  <a:pt x="2120" y="916"/>
                  <a:pt x="1879" y="1153"/>
                  <a:pt x="1845" y="1092"/>
                </a:cubicBezTo>
                <a:cubicBezTo>
                  <a:pt x="1845" y="1079"/>
                  <a:pt x="1845" y="1065"/>
                  <a:pt x="1845" y="1052"/>
                </a:cubicBezTo>
              </a:path>
              <a:path w="3017" h="1450" extrusionOk="0">
                <a:moveTo>
                  <a:pt x="2679" y="60"/>
                </a:moveTo>
                <a:cubicBezTo>
                  <a:pt x="2731" y="-73"/>
                  <a:pt x="2834" y="314"/>
                  <a:pt x="2837" y="338"/>
                </a:cubicBezTo>
                <a:cubicBezTo>
                  <a:pt x="2881" y="703"/>
                  <a:pt x="2676" y="991"/>
                  <a:pt x="2500" y="1290"/>
                </a:cubicBezTo>
                <a:cubicBezTo>
                  <a:pt x="2467" y="1343"/>
                  <a:pt x="2434" y="1396"/>
                  <a:pt x="2401" y="1449"/>
                </a:cubicBezTo>
              </a:path>
              <a:path w="3017" h="1450" extrusionOk="0">
                <a:moveTo>
                  <a:pt x="2917" y="1251"/>
                </a:moveTo>
                <a:cubicBezTo>
                  <a:pt x="2942" y="1196"/>
                  <a:pt x="2955" y="1146"/>
                  <a:pt x="3016" y="1131"/>
                </a:cubicBezTo>
                <a:cubicBezTo>
                  <a:pt x="3013" y="1151"/>
                  <a:pt x="2961" y="1337"/>
                  <a:pt x="2897" y="1290"/>
                </a:cubicBezTo>
                <a:cubicBezTo>
                  <a:pt x="2849" y="1255"/>
                  <a:pt x="2955" y="1170"/>
                  <a:pt x="2976" y="1151"/>
                </a:cubicBezTo>
                <a:cubicBezTo>
                  <a:pt x="2969" y="1195"/>
                  <a:pt x="2959" y="1271"/>
                  <a:pt x="2937" y="1251"/>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4" name="Comment 22"/>
          <p:cNvSpPr>
            <a:spLocks noRot="1" noChangeAspect="1" noEditPoints="1" noChangeArrowheads="1" noChangeShapeType="1" noTextEdit="1"/>
          </p:cNvSpPr>
          <p:nvPr/>
        </p:nvSpPr>
        <p:spPr bwMode="auto">
          <a:xfrm>
            <a:off x="4668441" y="3568304"/>
            <a:ext cx="514350" cy="541734"/>
          </a:xfrm>
          <a:custGeom>
            <a:avLst/>
            <a:gdLst>
              <a:gd name="T0" fmla="+- 0 13137 13057"/>
              <a:gd name="T1" fmla="*/ T0 w 1906"/>
              <a:gd name="T2" fmla="+- 0 14030 13216"/>
              <a:gd name="T3" fmla="*/ 14030 h 2005"/>
              <a:gd name="T4" fmla="+- 0 13156 13057"/>
              <a:gd name="T5" fmla="*/ T4 w 1906"/>
              <a:gd name="T6" fmla="+- 0 14387 13216"/>
              <a:gd name="T7" fmla="*/ 14387 h 2005"/>
              <a:gd name="T8" fmla="+- 0 13137 13057"/>
              <a:gd name="T9" fmla="*/ T8 w 1906"/>
              <a:gd name="T10" fmla="+- 0 15022 13216"/>
              <a:gd name="T11" fmla="*/ 15022 h 2005"/>
              <a:gd name="T12" fmla="+- 0 13117 13057"/>
              <a:gd name="T13" fmla="*/ T12 w 1906"/>
              <a:gd name="T14" fmla="+- 0 15220 13216"/>
              <a:gd name="T15" fmla="*/ 15220 h 2005"/>
              <a:gd name="T16" fmla="+- 0 13057 13057"/>
              <a:gd name="T17" fmla="*/ T16 w 1906"/>
              <a:gd name="T18" fmla="+- 0 14228 13216"/>
              <a:gd name="T19" fmla="*/ 14228 h 2005"/>
              <a:gd name="T20" fmla="+- 0 13256 13057"/>
              <a:gd name="T21" fmla="*/ T20 w 1906"/>
              <a:gd name="T22" fmla="+- 0 14149 13216"/>
              <a:gd name="T23" fmla="*/ 14149 h 2005"/>
              <a:gd name="T24" fmla="+- 0 13275 13057"/>
              <a:gd name="T25" fmla="*/ T24 w 1906"/>
              <a:gd name="T26" fmla="+- 0 14347 13216"/>
              <a:gd name="T27" fmla="*/ 14347 h 2005"/>
              <a:gd name="T28" fmla="+- 0 13137 13057"/>
              <a:gd name="T29" fmla="*/ T28 w 1906"/>
              <a:gd name="T30" fmla="+- 0 14307 13216"/>
              <a:gd name="T31" fmla="*/ 14307 h 2005"/>
              <a:gd name="T32" fmla="+- 0 13474 13057"/>
              <a:gd name="T33" fmla="*/ T32 w 1906"/>
              <a:gd name="T34" fmla="+- 0 14208 13216"/>
              <a:gd name="T35" fmla="*/ 14208 h 2005"/>
              <a:gd name="T36" fmla="+- 0 13791 13057"/>
              <a:gd name="T37" fmla="*/ T36 w 1906"/>
              <a:gd name="T38" fmla="+- 0 13811 13216"/>
              <a:gd name="T39" fmla="*/ 13811 h 2005"/>
              <a:gd name="T40" fmla="+- 0 13950 13057"/>
              <a:gd name="T41" fmla="*/ T40 w 1906"/>
              <a:gd name="T42" fmla="+- 0 13216 13216"/>
              <a:gd name="T43" fmla="*/ 13216 h 2005"/>
              <a:gd name="T44" fmla="+- 0 13772 13057"/>
              <a:gd name="T45" fmla="*/ T44 w 1906"/>
              <a:gd name="T46" fmla="+- 0 13732 13216"/>
              <a:gd name="T47" fmla="*/ 13732 h 2005"/>
              <a:gd name="T48" fmla="+- 0 13732 13057"/>
              <a:gd name="T49" fmla="*/ T48 w 1906"/>
              <a:gd name="T50" fmla="+- 0 14625 13216"/>
              <a:gd name="T51" fmla="*/ 14625 h 2005"/>
              <a:gd name="T52" fmla="+- 0 13712 13057"/>
              <a:gd name="T53" fmla="*/ T52 w 1906"/>
              <a:gd name="T54" fmla="+- 0 14942 13216"/>
              <a:gd name="T55" fmla="*/ 14942 h 2005"/>
              <a:gd name="T56" fmla="+- 0 13772 13057"/>
              <a:gd name="T57" fmla="*/ T56 w 1906"/>
              <a:gd name="T58" fmla="+- 0 14803 13216"/>
              <a:gd name="T59" fmla="*/ 14803 h 2005"/>
              <a:gd name="T60" fmla="+- 0 13811 13057"/>
              <a:gd name="T61" fmla="*/ T60 w 1906"/>
              <a:gd name="T62" fmla="+- 0 14268 13216"/>
              <a:gd name="T63" fmla="*/ 14268 h 2005"/>
              <a:gd name="T64" fmla="+- 0 13573 13057"/>
              <a:gd name="T65" fmla="*/ T64 w 1906"/>
              <a:gd name="T66" fmla="+- 0 14208 13216"/>
              <a:gd name="T67" fmla="*/ 14208 h 2005"/>
              <a:gd name="T68" fmla="+- 0 13950 13057"/>
              <a:gd name="T69" fmla="*/ T68 w 1906"/>
              <a:gd name="T70" fmla="+- 0 14149 13216"/>
              <a:gd name="T71" fmla="*/ 14149 h 2005"/>
              <a:gd name="T72" fmla="+- 0 14307 13057"/>
              <a:gd name="T73" fmla="*/ T72 w 1906"/>
              <a:gd name="T74" fmla="+- 0 13891 13216"/>
              <a:gd name="T75" fmla="*/ 13891 h 2005"/>
              <a:gd name="T76" fmla="+- 0 14248 13057"/>
              <a:gd name="T77" fmla="*/ T76 w 1906"/>
              <a:gd name="T78" fmla="+- 0 13811 13216"/>
              <a:gd name="T79" fmla="*/ 13811 h 2005"/>
              <a:gd name="T80" fmla="+- 0 14030 13057"/>
              <a:gd name="T81" fmla="*/ T80 w 1906"/>
              <a:gd name="T82" fmla="+- 0 14069 13216"/>
              <a:gd name="T83" fmla="*/ 14069 h 2005"/>
              <a:gd name="T84" fmla="+- 0 14228 13057"/>
              <a:gd name="T85" fmla="*/ T84 w 1906"/>
              <a:gd name="T86" fmla="+- 0 14030 13216"/>
              <a:gd name="T87" fmla="*/ 14030 h 2005"/>
              <a:gd name="T88" fmla="+- 0 14248 13057"/>
              <a:gd name="T89" fmla="*/ T88 w 1906"/>
              <a:gd name="T90" fmla="+- 0 14010 13216"/>
              <a:gd name="T91" fmla="*/ 14010 h 2005"/>
              <a:gd name="T92" fmla="+- 0 14248 13057"/>
              <a:gd name="T93" fmla="*/ T92 w 1906"/>
              <a:gd name="T94" fmla="+- 0 14168 13216"/>
              <a:gd name="T95" fmla="*/ 14168 h 2005"/>
              <a:gd name="T96" fmla="+- 0 14565 13057"/>
              <a:gd name="T97" fmla="*/ T96 w 1906"/>
              <a:gd name="T98" fmla="+- 0 13950 13216"/>
              <a:gd name="T99" fmla="*/ 13950 h 2005"/>
              <a:gd name="T100" fmla="+- 0 14407 13057"/>
              <a:gd name="T101" fmla="*/ T100 w 1906"/>
              <a:gd name="T102" fmla="+- 0 14129 13216"/>
              <a:gd name="T103" fmla="*/ 14129 h 2005"/>
              <a:gd name="T104" fmla="+- 0 14823 13057"/>
              <a:gd name="T105" fmla="*/ T104 w 1906"/>
              <a:gd name="T106" fmla="+- 0 13831 13216"/>
              <a:gd name="T107" fmla="*/ 13831 h 2005"/>
              <a:gd name="T108" fmla="+- 0 14962 13057"/>
              <a:gd name="T109" fmla="*/ T108 w 1906"/>
              <a:gd name="T110" fmla="+- 0 13216 13216"/>
              <a:gd name="T111" fmla="*/ 13216 h 2005"/>
              <a:gd name="T112" fmla="+- 0 14803 13057"/>
              <a:gd name="T113" fmla="*/ T112 w 1906"/>
              <a:gd name="T114" fmla="+- 0 14010 13216"/>
              <a:gd name="T115" fmla="*/ 14010 h 2005"/>
              <a:gd name="T116" fmla="+- 0 14922 13057"/>
              <a:gd name="T117" fmla="*/ T116 w 1906"/>
              <a:gd name="T118" fmla="+- 0 14387 13216"/>
              <a:gd name="T119" fmla="*/ 14387 h 20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906" h="2005" extrusionOk="0">
                <a:moveTo>
                  <a:pt x="80" y="814"/>
                </a:moveTo>
                <a:cubicBezTo>
                  <a:pt x="80" y="935"/>
                  <a:pt x="94" y="1051"/>
                  <a:pt x="99" y="1171"/>
                </a:cubicBezTo>
                <a:cubicBezTo>
                  <a:pt x="108" y="1384"/>
                  <a:pt x="92" y="1595"/>
                  <a:pt x="80" y="1806"/>
                </a:cubicBezTo>
                <a:cubicBezTo>
                  <a:pt x="76" y="1879"/>
                  <a:pt x="70" y="1933"/>
                  <a:pt x="60" y="2004"/>
                </a:cubicBezTo>
              </a:path>
              <a:path w="1906" h="2005" extrusionOk="0">
                <a:moveTo>
                  <a:pt x="0" y="1012"/>
                </a:moveTo>
                <a:cubicBezTo>
                  <a:pt x="69" y="926"/>
                  <a:pt x="89" y="933"/>
                  <a:pt x="199" y="933"/>
                </a:cubicBezTo>
                <a:cubicBezTo>
                  <a:pt x="330" y="933"/>
                  <a:pt x="284" y="1067"/>
                  <a:pt x="218" y="1131"/>
                </a:cubicBezTo>
                <a:cubicBezTo>
                  <a:pt x="140" y="1206"/>
                  <a:pt x="91" y="1181"/>
                  <a:pt x="80" y="1091"/>
                </a:cubicBezTo>
              </a:path>
              <a:path w="1906" h="2005" extrusionOk="0">
                <a:moveTo>
                  <a:pt x="417" y="992"/>
                </a:moveTo>
                <a:cubicBezTo>
                  <a:pt x="549" y="881"/>
                  <a:pt x="660" y="756"/>
                  <a:pt x="734" y="595"/>
                </a:cubicBezTo>
                <a:cubicBezTo>
                  <a:pt x="822" y="404"/>
                  <a:pt x="856" y="204"/>
                  <a:pt x="893" y="0"/>
                </a:cubicBezTo>
                <a:cubicBezTo>
                  <a:pt x="736" y="104"/>
                  <a:pt x="723" y="326"/>
                  <a:pt x="715" y="516"/>
                </a:cubicBezTo>
                <a:cubicBezTo>
                  <a:pt x="702" y="819"/>
                  <a:pt x="726" y="1108"/>
                  <a:pt x="675" y="1409"/>
                </a:cubicBezTo>
                <a:cubicBezTo>
                  <a:pt x="653" y="1543"/>
                  <a:pt x="598" y="1849"/>
                  <a:pt x="655" y="1726"/>
                </a:cubicBezTo>
                <a:cubicBezTo>
                  <a:pt x="675" y="1680"/>
                  <a:pt x="695" y="1633"/>
                  <a:pt x="715" y="1587"/>
                </a:cubicBezTo>
              </a:path>
              <a:path w="1906" h="2005" extrusionOk="0">
                <a:moveTo>
                  <a:pt x="754" y="1052"/>
                </a:moveTo>
                <a:cubicBezTo>
                  <a:pt x="696" y="1020"/>
                  <a:pt x="568" y="913"/>
                  <a:pt x="516" y="992"/>
                </a:cubicBezTo>
                <a:cubicBezTo>
                  <a:pt x="645" y="985"/>
                  <a:pt x="770" y="970"/>
                  <a:pt x="893" y="933"/>
                </a:cubicBezTo>
              </a:path>
              <a:path w="1906" h="2005" extrusionOk="0">
                <a:moveTo>
                  <a:pt x="1250" y="675"/>
                </a:moveTo>
                <a:cubicBezTo>
                  <a:pt x="1233" y="621"/>
                  <a:pt x="1232" y="604"/>
                  <a:pt x="1191" y="595"/>
                </a:cubicBezTo>
                <a:cubicBezTo>
                  <a:pt x="1108" y="636"/>
                  <a:pt x="926" y="724"/>
                  <a:pt x="973" y="853"/>
                </a:cubicBezTo>
                <a:cubicBezTo>
                  <a:pt x="1002" y="934"/>
                  <a:pt x="1144" y="835"/>
                  <a:pt x="1171" y="814"/>
                </a:cubicBezTo>
                <a:cubicBezTo>
                  <a:pt x="1178" y="807"/>
                  <a:pt x="1184" y="801"/>
                  <a:pt x="1191" y="794"/>
                </a:cubicBezTo>
                <a:cubicBezTo>
                  <a:pt x="1151" y="888"/>
                  <a:pt x="1083" y="929"/>
                  <a:pt x="1191" y="952"/>
                </a:cubicBezTo>
              </a:path>
              <a:path w="1906" h="2005" extrusionOk="0">
                <a:moveTo>
                  <a:pt x="1508" y="734"/>
                </a:moveTo>
                <a:cubicBezTo>
                  <a:pt x="1404" y="797"/>
                  <a:pt x="1393" y="802"/>
                  <a:pt x="1350" y="913"/>
                </a:cubicBezTo>
                <a:cubicBezTo>
                  <a:pt x="1513" y="972"/>
                  <a:pt x="1680" y="766"/>
                  <a:pt x="1766" y="615"/>
                </a:cubicBezTo>
                <a:cubicBezTo>
                  <a:pt x="1881" y="413"/>
                  <a:pt x="1891" y="222"/>
                  <a:pt x="1905" y="0"/>
                </a:cubicBezTo>
                <a:cubicBezTo>
                  <a:pt x="1807" y="243"/>
                  <a:pt x="1764" y="528"/>
                  <a:pt x="1746" y="794"/>
                </a:cubicBezTo>
                <a:cubicBezTo>
                  <a:pt x="1734" y="973"/>
                  <a:pt x="1725" y="1058"/>
                  <a:pt x="1865" y="1171"/>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5" name="Comment 23"/>
          <p:cNvSpPr>
            <a:spLocks noRot="1" noChangeAspect="1" noEditPoints="1" noChangeArrowheads="1" noChangeShapeType="1" noTextEdit="1"/>
          </p:cNvSpPr>
          <p:nvPr/>
        </p:nvSpPr>
        <p:spPr bwMode="auto">
          <a:xfrm>
            <a:off x="5407819" y="3525441"/>
            <a:ext cx="2475310" cy="492919"/>
          </a:xfrm>
          <a:custGeom>
            <a:avLst/>
            <a:gdLst>
              <a:gd name="T0" fmla="+- 0 15915 15796"/>
              <a:gd name="T1" fmla="*/ T0 w 9168"/>
              <a:gd name="T2" fmla="+- 0 13315 13057"/>
              <a:gd name="T3" fmla="*/ 13315 h 1827"/>
              <a:gd name="T4" fmla="+- 0 15855 15796"/>
              <a:gd name="T5" fmla="*/ T4 w 9168"/>
              <a:gd name="T6" fmla="+- 0 14228 13057"/>
              <a:gd name="T7" fmla="*/ 14228 h 1827"/>
              <a:gd name="T8" fmla="+- 0 16431 15796"/>
              <a:gd name="T9" fmla="*/ T8 w 9168"/>
              <a:gd name="T10" fmla="+- 0 13950 13057"/>
              <a:gd name="T11" fmla="*/ 13950 h 1827"/>
              <a:gd name="T12" fmla="+- 0 16470 15796"/>
              <a:gd name="T13" fmla="*/ T12 w 9168"/>
              <a:gd name="T14" fmla="+- 0 13613 13057"/>
              <a:gd name="T15" fmla="*/ 13613 h 1827"/>
              <a:gd name="T16" fmla="+- 0 16708 15796"/>
              <a:gd name="T17" fmla="*/ T16 w 9168"/>
              <a:gd name="T18" fmla="+- 0 14307 13057"/>
              <a:gd name="T19" fmla="*/ 14307 h 1827"/>
              <a:gd name="T20" fmla="+- 0 17026 15796"/>
              <a:gd name="T21" fmla="*/ T20 w 9168"/>
              <a:gd name="T22" fmla="+- 0 14426 13057"/>
              <a:gd name="T23" fmla="*/ 14426 h 1827"/>
              <a:gd name="T24" fmla="+- 0 17582 15796"/>
              <a:gd name="T25" fmla="*/ T24 w 9168"/>
              <a:gd name="T26" fmla="+- 0 13791 13057"/>
              <a:gd name="T27" fmla="*/ 13791 h 1827"/>
              <a:gd name="T28" fmla="+- 0 17720 15796"/>
              <a:gd name="T29" fmla="*/ T28 w 9168"/>
              <a:gd name="T30" fmla="+- 0 14109 13057"/>
              <a:gd name="T31" fmla="*/ 14109 h 1827"/>
              <a:gd name="T32" fmla="+- 0 17562 15796"/>
              <a:gd name="T33" fmla="*/ T32 w 9168"/>
              <a:gd name="T34" fmla="+- 0 14466 13057"/>
              <a:gd name="T35" fmla="*/ 14466 h 1827"/>
              <a:gd name="T36" fmla="+- 0 18316 15796"/>
              <a:gd name="T37" fmla="*/ T36 w 9168"/>
              <a:gd name="T38" fmla="+- 0 13752 13057"/>
              <a:gd name="T39" fmla="*/ 13752 h 1827"/>
              <a:gd name="T40" fmla="+- 0 18236 15796"/>
              <a:gd name="T41" fmla="*/ T40 w 9168"/>
              <a:gd name="T42" fmla="+- 0 14883 13057"/>
              <a:gd name="T43" fmla="*/ 14883 h 1827"/>
              <a:gd name="T44" fmla="+- 0 18871 15796"/>
              <a:gd name="T45" fmla="*/ T44 w 9168"/>
              <a:gd name="T46" fmla="+- 0 13950 13057"/>
              <a:gd name="T47" fmla="*/ 13950 h 1827"/>
              <a:gd name="T48" fmla="+- 0 18931 15796"/>
              <a:gd name="T49" fmla="*/ T48 w 9168"/>
              <a:gd name="T50" fmla="+- 0 13891 13057"/>
              <a:gd name="T51" fmla="*/ 13891 h 1827"/>
              <a:gd name="T52" fmla="+- 0 18971 15796"/>
              <a:gd name="T53" fmla="*/ T52 w 9168"/>
              <a:gd name="T54" fmla="+- 0 14307 13057"/>
              <a:gd name="T55" fmla="*/ 14307 h 1827"/>
              <a:gd name="T56" fmla="+- 0 18911 15796"/>
              <a:gd name="T57" fmla="*/ T56 w 9168"/>
              <a:gd name="T58" fmla="+- 0 14327 13057"/>
              <a:gd name="T59" fmla="*/ 14327 h 1827"/>
              <a:gd name="T60" fmla="+- 0 18852 15796"/>
              <a:gd name="T61" fmla="*/ T60 w 9168"/>
              <a:gd name="T62" fmla="+- 0 14307 13057"/>
              <a:gd name="T63" fmla="*/ 14307 h 1827"/>
              <a:gd name="T64" fmla="+- 0 19169 15796"/>
              <a:gd name="T65" fmla="*/ T64 w 9168"/>
              <a:gd name="T66" fmla="+- 0 14089 13057"/>
              <a:gd name="T67" fmla="*/ 14089 h 1827"/>
              <a:gd name="T68" fmla="+- 0 19606 15796"/>
              <a:gd name="T69" fmla="*/ T68 w 9168"/>
              <a:gd name="T70" fmla="+- 0 14089 13057"/>
              <a:gd name="T71" fmla="*/ 14089 h 1827"/>
              <a:gd name="T72" fmla="+- 0 20122 15796"/>
              <a:gd name="T73" fmla="*/ T72 w 9168"/>
              <a:gd name="T74" fmla="+- 0 13633 13057"/>
              <a:gd name="T75" fmla="*/ 13633 h 1827"/>
              <a:gd name="T76" fmla="+- 0 20181 15796"/>
              <a:gd name="T77" fmla="*/ T76 w 9168"/>
              <a:gd name="T78" fmla="+- 0 14248 13057"/>
              <a:gd name="T79" fmla="*/ 14248 h 1827"/>
              <a:gd name="T80" fmla="+- 0 20340 15796"/>
              <a:gd name="T81" fmla="*/ T80 w 9168"/>
              <a:gd name="T82" fmla="+- 0 13950 13057"/>
              <a:gd name="T83" fmla="*/ 13950 h 1827"/>
              <a:gd name="T84" fmla="+- 0 20300 15796"/>
              <a:gd name="T85" fmla="*/ T84 w 9168"/>
              <a:gd name="T86" fmla="+- 0 14049 13057"/>
              <a:gd name="T87" fmla="*/ 14049 h 1827"/>
              <a:gd name="T88" fmla="+- 0 20399 15796"/>
              <a:gd name="T89" fmla="*/ T88 w 9168"/>
              <a:gd name="T90" fmla="+- 0 14288 13057"/>
              <a:gd name="T91" fmla="*/ 14288 h 1827"/>
              <a:gd name="T92" fmla="+- 0 20657 15796"/>
              <a:gd name="T93" fmla="*/ T92 w 9168"/>
              <a:gd name="T94" fmla="+- 0 13990 13057"/>
              <a:gd name="T95" fmla="*/ 13990 h 1827"/>
              <a:gd name="T96" fmla="+- 0 20717 15796"/>
              <a:gd name="T97" fmla="*/ T96 w 9168"/>
              <a:gd name="T98" fmla="+- 0 14149 13057"/>
              <a:gd name="T99" fmla="*/ 14149 h 1827"/>
              <a:gd name="T100" fmla="+- 0 20717 15796"/>
              <a:gd name="T101" fmla="*/ T100 w 9168"/>
              <a:gd name="T102" fmla="+- 0 14208 13057"/>
              <a:gd name="T103" fmla="*/ 14208 h 1827"/>
              <a:gd name="T104" fmla="+- 0 21015 15796"/>
              <a:gd name="T105" fmla="*/ T104 w 9168"/>
              <a:gd name="T106" fmla="+- 0 14188 13057"/>
              <a:gd name="T107" fmla="*/ 14188 h 1827"/>
              <a:gd name="T108" fmla="+- 0 21253 15796"/>
              <a:gd name="T109" fmla="*/ T108 w 9168"/>
              <a:gd name="T110" fmla="+- 0 14228 13057"/>
              <a:gd name="T111" fmla="*/ 14228 h 1827"/>
              <a:gd name="T112" fmla="+- 0 21987 15796"/>
              <a:gd name="T113" fmla="*/ T112 w 9168"/>
              <a:gd name="T114" fmla="+- 0 13156 13057"/>
              <a:gd name="T115" fmla="*/ 13156 h 1827"/>
              <a:gd name="T116" fmla="+- 0 21411 15796"/>
              <a:gd name="T117" fmla="*/ T116 w 9168"/>
              <a:gd name="T118" fmla="+- 0 14228 13057"/>
              <a:gd name="T119" fmla="*/ 14228 h 1827"/>
              <a:gd name="T120" fmla="+- 0 21511 15796"/>
              <a:gd name="T121" fmla="*/ T120 w 9168"/>
              <a:gd name="T122" fmla="+- 0 13891 13057"/>
              <a:gd name="T123" fmla="*/ 13891 h 1827"/>
              <a:gd name="T124" fmla="+- 0 22086 15796"/>
              <a:gd name="T125" fmla="*/ T124 w 9168"/>
              <a:gd name="T126" fmla="+- 0 13712 13057"/>
              <a:gd name="T127" fmla="*/ 13712 h 1827"/>
              <a:gd name="T128" fmla="+- 0 21848 15796"/>
              <a:gd name="T129" fmla="*/ T128 w 9168"/>
              <a:gd name="T130" fmla="+- 0 14327 13057"/>
              <a:gd name="T131" fmla="*/ 14327 h 1827"/>
              <a:gd name="T132" fmla="+- 0 22423 15796"/>
              <a:gd name="T133" fmla="*/ T132 w 9168"/>
              <a:gd name="T134" fmla="+- 0 13871 13057"/>
              <a:gd name="T135" fmla="*/ 13871 h 1827"/>
              <a:gd name="T136" fmla="+- 0 23555 15796"/>
              <a:gd name="T137" fmla="*/ T136 w 9168"/>
              <a:gd name="T138" fmla="+- 0 13434 13057"/>
              <a:gd name="T139" fmla="*/ 13434 h 1827"/>
              <a:gd name="T140" fmla="+- 0 22721 15796"/>
              <a:gd name="T141" fmla="*/ T140 w 9168"/>
              <a:gd name="T142" fmla="+- 0 14268 13057"/>
              <a:gd name="T143" fmla="*/ 14268 h 1827"/>
              <a:gd name="T144" fmla="+- 0 23078 15796"/>
              <a:gd name="T145" fmla="*/ T144 w 9168"/>
              <a:gd name="T146" fmla="+- 0 13573 13057"/>
              <a:gd name="T147" fmla="*/ 13573 h 1827"/>
              <a:gd name="T148" fmla="+- 0 23098 15796"/>
              <a:gd name="T149" fmla="*/ T148 w 9168"/>
              <a:gd name="T150" fmla="+- 0 13831 13057"/>
              <a:gd name="T151" fmla="*/ 13831 h 1827"/>
              <a:gd name="T152" fmla="+- 0 23574 15796"/>
              <a:gd name="T153" fmla="*/ T152 w 9168"/>
              <a:gd name="T154" fmla="+- 0 14228 13057"/>
              <a:gd name="T155" fmla="*/ 14228 h 1827"/>
              <a:gd name="T156" fmla="+- 0 23872 15796"/>
              <a:gd name="T157" fmla="*/ T156 w 9168"/>
              <a:gd name="T158" fmla="+- 0 13553 13057"/>
              <a:gd name="T159" fmla="*/ 13553 h 1827"/>
              <a:gd name="T160" fmla="+- 0 24388 15796"/>
              <a:gd name="T161" fmla="*/ T160 w 9168"/>
              <a:gd name="T162" fmla="+- 0 13533 13057"/>
              <a:gd name="T163" fmla="*/ 13533 h 1827"/>
              <a:gd name="T164" fmla="+- 0 24031 15796"/>
              <a:gd name="T165" fmla="*/ T164 w 9168"/>
              <a:gd name="T166" fmla="+- 0 14188 13057"/>
              <a:gd name="T167" fmla="*/ 14188 h 1827"/>
              <a:gd name="T168" fmla="+- 0 24190 15796"/>
              <a:gd name="T169" fmla="*/ T168 w 9168"/>
              <a:gd name="T170" fmla="+- 0 14307 13057"/>
              <a:gd name="T171" fmla="*/ 14307 h 1827"/>
              <a:gd name="T172" fmla="+- 0 24567 15796"/>
              <a:gd name="T173" fmla="*/ T172 w 9168"/>
              <a:gd name="T174" fmla="+- 0 13375 13057"/>
              <a:gd name="T175" fmla="*/ 13375 h 1827"/>
              <a:gd name="T176" fmla="+- 0 24467 15796"/>
              <a:gd name="T177" fmla="*/ T176 w 9168"/>
              <a:gd name="T178" fmla="+- 0 14565 13057"/>
              <a:gd name="T179" fmla="*/ 14565 h 1827"/>
              <a:gd name="T180" fmla="+- 0 24944 15796"/>
              <a:gd name="T181" fmla="*/ T180 w 9168"/>
              <a:gd name="T182" fmla="+- 0 14248 13057"/>
              <a:gd name="T183" fmla="*/ 14248 h 1827"/>
              <a:gd name="T184" fmla="+- 0 24884 15796"/>
              <a:gd name="T185" fmla="*/ T184 w 9168"/>
              <a:gd name="T186" fmla="+- 0 14744 13057"/>
              <a:gd name="T187" fmla="*/ 14744 h 1827"/>
              <a:gd name="T188" fmla="+- 0 24904 15796"/>
              <a:gd name="T189" fmla="*/ T188 w 9168"/>
              <a:gd name="T190" fmla="+- 0 14684 13057"/>
              <a:gd name="T191" fmla="*/ 14684 h 1827"/>
              <a:gd name="T192" fmla="+- 0 24944 15796"/>
              <a:gd name="T193" fmla="*/ T192 w 9168"/>
              <a:gd name="T194" fmla="+- 0 14188 13057"/>
              <a:gd name="T195" fmla="*/ 14188 h 18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9168" h="1827" extrusionOk="0">
                <a:moveTo>
                  <a:pt x="396" y="0"/>
                </a:moveTo>
                <a:cubicBezTo>
                  <a:pt x="218" y="0"/>
                  <a:pt x="183" y="80"/>
                  <a:pt x="119" y="258"/>
                </a:cubicBezTo>
                <a:cubicBezTo>
                  <a:pt x="23" y="527"/>
                  <a:pt x="-33" y="855"/>
                  <a:pt x="39" y="1131"/>
                </a:cubicBezTo>
                <a:cubicBezTo>
                  <a:pt x="46" y="1144"/>
                  <a:pt x="52" y="1158"/>
                  <a:pt x="59" y="1171"/>
                </a:cubicBezTo>
              </a:path>
              <a:path w="9168" h="1827" extrusionOk="0">
                <a:moveTo>
                  <a:pt x="1071" y="298"/>
                </a:moveTo>
                <a:cubicBezTo>
                  <a:pt x="918" y="489"/>
                  <a:pt x="791" y="706"/>
                  <a:pt x="635" y="893"/>
                </a:cubicBezTo>
                <a:cubicBezTo>
                  <a:pt x="558" y="985"/>
                  <a:pt x="480" y="1050"/>
                  <a:pt x="416" y="1151"/>
                </a:cubicBezTo>
              </a:path>
              <a:path w="9168" h="1827" extrusionOk="0">
                <a:moveTo>
                  <a:pt x="674" y="556"/>
                </a:moveTo>
                <a:cubicBezTo>
                  <a:pt x="794" y="700"/>
                  <a:pt x="785" y="832"/>
                  <a:pt x="833" y="1012"/>
                </a:cubicBezTo>
                <a:cubicBezTo>
                  <a:pt x="853" y="1085"/>
                  <a:pt x="880" y="1185"/>
                  <a:pt x="912" y="1250"/>
                </a:cubicBezTo>
              </a:path>
              <a:path w="9168" h="1827" extrusionOk="0">
                <a:moveTo>
                  <a:pt x="1230" y="1072"/>
                </a:moveTo>
                <a:cubicBezTo>
                  <a:pt x="1225" y="1170"/>
                  <a:pt x="1193" y="1284"/>
                  <a:pt x="1230" y="1369"/>
                </a:cubicBezTo>
              </a:path>
              <a:path w="9168" h="1827" extrusionOk="0">
                <a:moveTo>
                  <a:pt x="1746" y="397"/>
                </a:moveTo>
                <a:cubicBezTo>
                  <a:pt x="1755" y="543"/>
                  <a:pt x="1693" y="622"/>
                  <a:pt x="1786" y="734"/>
                </a:cubicBezTo>
                <a:cubicBezTo>
                  <a:pt x="1895" y="683"/>
                  <a:pt x="1944" y="632"/>
                  <a:pt x="2024" y="536"/>
                </a:cubicBezTo>
                <a:cubicBezTo>
                  <a:pt x="1976" y="707"/>
                  <a:pt x="1933" y="873"/>
                  <a:pt x="1924" y="1052"/>
                </a:cubicBezTo>
                <a:cubicBezTo>
                  <a:pt x="1916" y="1207"/>
                  <a:pt x="1943" y="1525"/>
                  <a:pt x="1786" y="1627"/>
                </a:cubicBezTo>
                <a:cubicBezTo>
                  <a:pt x="1756" y="1646"/>
                  <a:pt x="1766" y="1416"/>
                  <a:pt x="1766" y="1409"/>
                </a:cubicBezTo>
              </a:path>
              <a:path w="9168" h="1827" extrusionOk="0">
                <a:moveTo>
                  <a:pt x="2262" y="99"/>
                </a:moveTo>
                <a:cubicBezTo>
                  <a:pt x="2464" y="167"/>
                  <a:pt x="2493" y="501"/>
                  <a:pt x="2520" y="695"/>
                </a:cubicBezTo>
                <a:cubicBezTo>
                  <a:pt x="2566" y="1030"/>
                  <a:pt x="2568" y="1418"/>
                  <a:pt x="2480" y="1746"/>
                </a:cubicBezTo>
                <a:cubicBezTo>
                  <a:pt x="2467" y="1773"/>
                  <a:pt x="2453" y="1799"/>
                  <a:pt x="2440" y="1826"/>
                </a:cubicBezTo>
              </a:path>
              <a:path w="9168" h="1827" extrusionOk="0">
                <a:moveTo>
                  <a:pt x="3194" y="834"/>
                </a:moveTo>
                <a:cubicBezTo>
                  <a:pt x="3098" y="841"/>
                  <a:pt x="3117" y="820"/>
                  <a:pt x="3075" y="893"/>
                </a:cubicBezTo>
                <a:cubicBezTo>
                  <a:pt x="3094" y="968"/>
                  <a:pt x="3168" y="942"/>
                  <a:pt x="3194" y="873"/>
                </a:cubicBezTo>
                <a:cubicBezTo>
                  <a:pt x="3221" y="800"/>
                  <a:pt x="3167" y="660"/>
                  <a:pt x="3135" y="834"/>
                </a:cubicBezTo>
                <a:cubicBezTo>
                  <a:pt x="3135" y="854"/>
                  <a:pt x="3135" y="873"/>
                  <a:pt x="3135" y="893"/>
                </a:cubicBezTo>
              </a:path>
              <a:path w="9168" h="1827" extrusionOk="0">
                <a:moveTo>
                  <a:pt x="3175" y="1250"/>
                </a:moveTo>
                <a:cubicBezTo>
                  <a:pt x="3175" y="1196"/>
                  <a:pt x="3190" y="1183"/>
                  <a:pt x="3155" y="1171"/>
                </a:cubicBezTo>
                <a:cubicBezTo>
                  <a:pt x="3115" y="1216"/>
                  <a:pt x="3047" y="1250"/>
                  <a:pt x="3115" y="1270"/>
                </a:cubicBezTo>
                <a:cubicBezTo>
                  <a:pt x="3135" y="1270"/>
                  <a:pt x="3142" y="1270"/>
                  <a:pt x="3155" y="1270"/>
                </a:cubicBezTo>
                <a:cubicBezTo>
                  <a:pt x="3165" y="1202"/>
                  <a:pt x="3107" y="1180"/>
                  <a:pt x="3056" y="1250"/>
                </a:cubicBezTo>
                <a:cubicBezTo>
                  <a:pt x="3056" y="1257"/>
                  <a:pt x="3056" y="1263"/>
                  <a:pt x="3056" y="1270"/>
                </a:cubicBezTo>
              </a:path>
              <a:path w="9168" h="1827" extrusionOk="0">
                <a:moveTo>
                  <a:pt x="3373" y="1032"/>
                </a:moveTo>
                <a:cubicBezTo>
                  <a:pt x="3503" y="1042"/>
                  <a:pt x="3637" y="1070"/>
                  <a:pt x="3770" y="1052"/>
                </a:cubicBezTo>
                <a:cubicBezTo>
                  <a:pt x="3783" y="1045"/>
                  <a:pt x="3797" y="1039"/>
                  <a:pt x="3810" y="1032"/>
                </a:cubicBezTo>
              </a:path>
              <a:path w="9168" h="1827" extrusionOk="0">
                <a:moveTo>
                  <a:pt x="4365" y="119"/>
                </a:moveTo>
                <a:cubicBezTo>
                  <a:pt x="4299" y="243"/>
                  <a:pt x="4317" y="427"/>
                  <a:pt x="4326" y="576"/>
                </a:cubicBezTo>
                <a:cubicBezTo>
                  <a:pt x="4337" y="762"/>
                  <a:pt x="4345" y="948"/>
                  <a:pt x="4365" y="1131"/>
                </a:cubicBezTo>
                <a:cubicBezTo>
                  <a:pt x="4365" y="1167"/>
                  <a:pt x="4362" y="1178"/>
                  <a:pt x="4385" y="1191"/>
                </a:cubicBezTo>
                <a:cubicBezTo>
                  <a:pt x="4476" y="1141"/>
                  <a:pt x="4495" y="1095"/>
                  <a:pt x="4524" y="992"/>
                </a:cubicBezTo>
                <a:cubicBezTo>
                  <a:pt x="4534" y="956"/>
                  <a:pt x="4620" y="771"/>
                  <a:pt x="4544" y="893"/>
                </a:cubicBezTo>
                <a:cubicBezTo>
                  <a:pt x="4537" y="906"/>
                  <a:pt x="4531" y="920"/>
                  <a:pt x="4524" y="933"/>
                </a:cubicBezTo>
              </a:path>
              <a:path w="9168" h="1827" extrusionOk="0">
                <a:moveTo>
                  <a:pt x="4504" y="992"/>
                </a:moveTo>
                <a:cubicBezTo>
                  <a:pt x="4504" y="1086"/>
                  <a:pt x="4495" y="1114"/>
                  <a:pt x="4564" y="1171"/>
                </a:cubicBezTo>
                <a:cubicBezTo>
                  <a:pt x="4588" y="1195"/>
                  <a:pt x="4597" y="1206"/>
                  <a:pt x="4603" y="1231"/>
                </a:cubicBezTo>
              </a:path>
              <a:path w="9168" h="1827" extrusionOk="0">
                <a:moveTo>
                  <a:pt x="4961" y="953"/>
                </a:moveTo>
                <a:cubicBezTo>
                  <a:pt x="4931" y="911"/>
                  <a:pt x="4966" y="832"/>
                  <a:pt x="4861" y="933"/>
                </a:cubicBezTo>
                <a:cubicBezTo>
                  <a:pt x="4805" y="986"/>
                  <a:pt x="4707" y="1084"/>
                  <a:pt x="4722" y="1171"/>
                </a:cubicBezTo>
                <a:cubicBezTo>
                  <a:pt x="4741" y="1278"/>
                  <a:pt x="4912" y="1103"/>
                  <a:pt x="4921" y="1092"/>
                </a:cubicBezTo>
                <a:cubicBezTo>
                  <a:pt x="4928" y="1079"/>
                  <a:pt x="4934" y="1065"/>
                  <a:pt x="4941" y="1052"/>
                </a:cubicBezTo>
                <a:cubicBezTo>
                  <a:pt x="4933" y="1099"/>
                  <a:pt x="4886" y="1119"/>
                  <a:pt x="4921" y="1151"/>
                </a:cubicBezTo>
                <a:cubicBezTo>
                  <a:pt x="4998" y="1221"/>
                  <a:pt x="5090" y="1131"/>
                  <a:pt x="5159" y="1092"/>
                </a:cubicBezTo>
                <a:cubicBezTo>
                  <a:pt x="5227" y="1054"/>
                  <a:pt x="5168" y="1090"/>
                  <a:pt x="5219" y="1131"/>
                </a:cubicBezTo>
                <a:cubicBezTo>
                  <a:pt x="5254" y="1159"/>
                  <a:pt x="5257" y="1156"/>
                  <a:pt x="5318" y="1151"/>
                </a:cubicBezTo>
                <a:cubicBezTo>
                  <a:pt x="5372" y="1146"/>
                  <a:pt x="5406" y="1189"/>
                  <a:pt x="5457" y="1171"/>
                </a:cubicBezTo>
                <a:cubicBezTo>
                  <a:pt x="5626" y="1112"/>
                  <a:pt x="5752" y="778"/>
                  <a:pt x="5834" y="655"/>
                </a:cubicBezTo>
                <a:cubicBezTo>
                  <a:pt x="5961" y="466"/>
                  <a:pt x="6090" y="301"/>
                  <a:pt x="6191" y="99"/>
                </a:cubicBezTo>
                <a:cubicBezTo>
                  <a:pt x="6041" y="276"/>
                  <a:pt x="5945" y="472"/>
                  <a:pt x="5834" y="675"/>
                </a:cubicBezTo>
                <a:cubicBezTo>
                  <a:pt x="5744" y="841"/>
                  <a:pt x="5632" y="982"/>
                  <a:pt x="5615" y="1171"/>
                </a:cubicBezTo>
                <a:cubicBezTo>
                  <a:pt x="5615" y="1178"/>
                  <a:pt x="5615" y="1184"/>
                  <a:pt x="5615" y="1191"/>
                </a:cubicBezTo>
                <a:cubicBezTo>
                  <a:pt x="5677" y="1059"/>
                  <a:pt x="5707" y="984"/>
                  <a:pt x="5715" y="834"/>
                </a:cubicBezTo>
                <a:cubicBezTo>
                  <a:pt x="5729" y="1048"/>
                  <a:pt x="5962" y="1002"/>
                  <a:pt x="6131" y="893"/>
                </a:cubicBezTo>
                <a:cubicBezTo>
                  <a:pt x="6247" y="777"/>
                  <a:pt x="6287" y="761"/>
                  <a:pt x="6290" y="655"/>
                </a:cubicBezTo>
                <a:cubicBezTo>
                  <a:pt x="6140" y="715"/>
                  <a:pt x="5865" y="909"/>
                  <a:pt x="5834" y="1111"/>
                </a:cubicBezTo>
                <a:cubicBezTo>
                  <a:pt x="5818" y="1219"/>
                  <a:pt x="5987" y="1247"/>
                  <a:pt x="6052" y="1270"/>
                </a:cubicBezTo>
              </a:path>
              <a:path w="9168" h="1827" extrusionOk="0">
                <a:moveTo>
                  <a:pt x="7104" y="80"/>
                </a:moveTo>
                <a:cubicBezTo>
                  <a:pt x="6920" y="236"/>
                  <a:pt x="6728" y="580"/>
                  <a:pt x="6627" y="814"/>
                </a:cubicBezTo>
                <a:cubicBezTo>
                  <a:pt x="6499" y="1111"/>
                  <a:pt x="6544" y="1311"/>
                  <a:pt x="6667" y="1588"/>
                </a:cubicBezTo>
              </a:path>
              <a:path w="9168" h="1827" extrusionOk="0">
                <a:moveTo>
                  <a:pt x="7759" y="377"/>
                </a:moveTo>
                <a:cubicBezTo>
                  <a:pt x="7642" y="471"/>
                  <a:pt x="7510" y="544"/>
                  <a:pt x="7401" y="655"/>
                </a:cubicBezTo>
                <a:cubicBezTo>
                  <a:pt x="7231" y="827"/>
                  <a:pt x="7060" y="1010"/>
                  <a:pt x="6925" y="1211"/>
                </a:cubicBezTo>
                <a:cubicBezTo>
                  <a:pt x="6918" y="1224"/>
                  <a:pt x="6912" y="1237"/>
                  <a:pt x="6905" y="1250"/>
                </a:cubicBezTo>
              </a:path>
              <a:path w="9168" h="1827" extrusionOk="0">
                <a:moveTo>
                  <a:pt x="7282" y="516"/>
                </a:moveTo>
                <a:cubicBezTo>
                  <a:pt x="7300" y="463"/>
                  <a:pt x="7304" y="448"/>
                  <a:pt x="7322" y="417"/>
                </a:cubicBezTo>
                <a:cubicBezTo>
                  <a:pt x="7267" y="557"/>
                  <a:pt x="7242" y="623"/>
                  <a:pt x="7302" y="774"/>
                </a:cubicBezTo>
                <a:cubicBezTo>
                  <a:pt x="7359" y="916"/>
                  <a:pt x="7469" y="1004"/>
                  <a:pt x="7501" y="1151"/>
                </a:cubicBezTo>
              </a:path>
              <a:path w="9168" h="1827" extrusionOk="0">
                <a:moveTo>
                  <a:pt x="7778" y="1171"/>
                </a:moveTo>
                <a:cubicBezTo>
                  <a:pt x="7703" y="1302"/>
                  <a:pt x="7647" y="1425"/>
                  <a:pt x="7600" y="1568"/>
                </a:cubicBezTo>
              </a:path>
              <a:path w="9168" h="1827" extrusionOk="0">
                <a:moveTo>
                  <a:pt x="8076" y="496"/>
                </a:moveTo>
                <a:cubicBezTo>
                  <a:pt x="8144" y="604"/>
                  <a:pt x="8225" y="592"/>
                  <a:pt x="8354" y="556"/>
                </a:cubicBezTo>
                <a:cubicBezTo>
                  <a:pt x="8485" y="506"/>
                  <a:pt x="8510" y="494"/>
                  <a:pt x="8592" y="476"/>
                </a:cubicBezTo>
                <a:cubicBezTo>
                  <a:pt x="8562" y="585"/>
                  <a:pt x="8513" y="668"/>
                  <a:pt x="8473" y="774"/>
                </a:cubicBezTo>
                <a:cubicBezTo>
                  <a:pt x="8418" y="919"/>
                  <a:pt x="8336" y="1015"/>
                  <a:pt x="8235" y="1131"/>
                </a:cubicBezTo>
                <a:cubicBezTo>
                  <a:pt x="8198" y="1168"/>
                  <a:pt x="8186" y="1178"/>
                  <a:pt x="8175" y="1211"/>
                </a:cubicBezTo>
                <a:cubicBezTo>
                  <a:pt x="8247" y="1238"/>
                  <a:pt x="8317" y="1230"/>
                  <a:pt x="8394" y="1250"/>
                </a:cubicBezTo>
                <a:cubicBezTo>
                  <a:pt x="8469" y="1270"/>
                  <a:pt x="8534" y="1270"/>
                  <a:pt x="8612" y="1270"/>
                </a:cubicBezTo>
              </a:path>
              <a:path w="9168" h="1827" extrusionOk="0">
                <a:moveTo>
                  <a:pt x="8771" y="318"/>
                </a:moveTo>
                <a:cubicBezTo>
                  <a:pt x="8859" y="475"/>
                  <a:pt x="8949" y="606"/>
                  <a:pt x="8969" y="794"/>
                </a:cubicBezTo>
                <a:cubicBezTo>
                  <a:pt x="8999" y="1072"/>
                  <a:pt x="8831" y="1296"/>
                  <a:pt x="8671" y="1508"/>
                </a:cubicBezTo>
                <a:cubicBezTo>
                  <a:pt x="8658" y="1521"/>
                  <a:pt x="8645" y="1535"/>
                  <a:pt x="8632" y="1548"/>
                </a:cubicBezTo>
              </a:path>
              <a:path w="9168" h="1827" extrusionOk="0">
                <a:moveTo>
                  <a:pt x="9148" y="1191"/>
                </a:moveTo>
                <a:cubicBezTo>
                  <a:pt x="9155" y="1272"/>
                  <a:pt x="9167" y="1346"/>
                  <a:pt x="9167" y="1429"/>
                </a:cubicBezTo>
                <a:cubicBezTo>
                  <a:pt x="9167" y="1556"/>
                  <a:pt x="9135" y="1584"/>
                  <a:pt x="9088" y="1687"/>
                </a:cubicBezTo>
                <a:cubicBezTo>
                  <a:pt x="9086" y="1691"/>
                  <a:pt x="9088" y="1762"/>
                  <a:pt x="9088" y="1707"/>
                </a:cubicBezTo>
                <a:cubicBezTo>
                  <a:pt x="9088" y="1666"/>
                  <a:pt x="9097" y="1660"/>
                  <a:pt x="9108" y="1627"/>
                </a:cubicBezTo>
                <a:cubicBezTo>
                  <a:pt x="9128" y="1567"/>
                  <a:pt x="9141" y="1472"/>
                  <a:pt x="9148" y="1409"/>
                </a:cubicBezTo>
                <a:cubicBezTo>
                  <a:pt x="9160" y="1304"/>
                  <a:pt x="9148" y="1025"/>
                  <a:pt x="9148" y="1131"/>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6" name="Comment 24"/>
          <p:cNvSpPr>
            <a:spLocks noRot="1" noChangeAspect="1" noEditPoints="1" noChangeArrowheads="1" noChangeShapeType="1" noTextEdit="1"/>
          </p:cNvSpPr>
          <p:nvPr/>
        </p:nvSpPr>
        <p:spPr bwMode="auto">
          <a:xfrm>
            <a:off x="2369344" y="4483894"/>
            <a:ext cx="44054" cy="209550"/>
          </a:xfrm>
          <a:custGeom>
            <a:avLst/>
            <a:gdLst>
              <a:gd name="T0" fmla="+- 0 4683 4544"/>
              <a:gd name="T1" fmla="*/ T0 w 160"/>
              <a:gd name="T2" fmla="+- 0 16609 16609"/>
              <a:gd name="T3" fmla="*/ 16609 h 775"/>
              <a:gd name="T4" fmla="+- 0 4624 4544"/>
              <a:gd name="T5" fmla="*/ T4 w 160"/>
              <a:gd name="T6" fmla="+- 0 16649 16609"/>
              <a:gd name="T7" fmla="*/ 16649 h 775"/>
              <a:gd name="T8" fmla="+- 0 4703 4544"/>
              <a:gd name="T9" fmla="*/ T8 w 160"/>
              <a:gd name="T10" fmla="+- 0 16907 16609"/>
              <a:gd name="T11" fmla="*/ 16907 h 775"/>
              <a:gd name="T12" fmla="+- 0 4624 4544"/>
              <a:gd name="T13" fmla="*/ T12 w 160"/>
              <a:gd name="T14" fmla="+- 0 16966 16609"/>
              <a:gd name="T15" fmla="*/ 16966 h 775"/>
              <a:gd name="T16" fmla="+- 0 4544 4544"/>
              <a:gd name="T17" fmla="*/ T16 w 160"/>
              <a:gd name="T18" fmla="+- 0 17264 16609"/>
              <a:gd name="T19" fmla="*/ 17264 h 775"/>
              <a:gd name="T20" fmla="+- 0 4564 4544"/>
              <a:gd name="T21" fmla="*/ T20 w 160"/>
              <a:gd name="T22" fmla="+- 0 17383 16609"/>
              <a:gd name="T23" fmla="*/ 17383 h 775"/>
            </a:gdLst>
            <a:ahLst/>
            <a:cxnLst>
              <a:cxn ang="0">
                <a:pos x="T1" y="T3"/>
              </a:cxn>
              <a:cxn ang="0">
                <a:pos x="T5" y="T7"/>
              </a:cxn>
              <a:cxn ang="0">
                <a:pos x="T9" y="T11"/>
              </a:cxn>
              <a:cxn ang="0">
                <a:pos x="T13" y="T15"/>
              </a:cxn>
              <a:cxn ang="0">
                <a:pos x="T17" y="T19"/>
              </a:cxn>
              <a:cxn ang="0">
                <a:pos x="T21" y="T23"/>
              </a:cxn>
            </a:cxnLst>
            <a:rect l="0" t="0" r="r" b="b"/>
            <a:pathLst>
              <a:path w="160" h="775" extrusionOk="0">
                <a:moveTo>
                  <a:pt x="139" y="0"/>
                </a:moveTo>
                <a:cubicBezTo>
                  <a:pt x="119" y="13"/>
                  <a:pt x="100" y="27"/>
                  <a:pt x="80" y="40"/>
                </a:cubicBezTo>
              </a:path>
              <a:path w="160" h="775" extrusionOk="0">
                <a:moveTo>
                  <a:pt x="159" y="298"/>
                </a:moveTo>
                <a:cubicBezTo>
                  <a:pt x="112" y="330"/>
                  <a:pt x="102" y="332"/>
                  <a:pt x="80" y="357"/>
                </a:cubicBezTo>
              </a:path>
              <a:path w="160" h="775" extrusionOk="0">
                <a:moveTo>
                  <a:pt x="0" y="655"/>
                </a:moveTo>
                <a:cubicBezTo>
                  <a:pt x="17" y="721"/>
                  <a:pt x="23" y="733"/>
                  <a:pt x="20" y="774"/>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7" name="Comment 25"/>
          <p:cNvSpPr>
            <a:spLocks noRot="1" noChangeAspect="1" noEditPoints="1" noChangeArrowheads="1" noChangeShapeType="1" noTextEdit="1"/>
          </p:cNvSpPr>
          <p:nvPr/>
        </p:nvSpPr>
        <p:spPr bwMode="auto">
          <a:xfrm>
            <a:off x="6528198" y="3937398"/>
            <a:ext cx="969169" cy="515540"/>
          </a:xfrm>
          <a:custGeom>
            <a:avLst/>
            <a:gdLst>
              <a:gd name="T0" fmla="+- 0 20082 19943"/>
              <a:gd name="T1" fmla="*/ T0 w 3593"/>
              <a:gd name="T2" fmla="+- 0 15319 14585"/>
              <a:gd name="T3" fmla="*/ 15319 h 1906"/>
              <a:gd name="T4" fmla="+- 0 20002 19943"/>
              <a:gd name="T5" fmla="*/ T4 w 3593"/>
              <a:gd name="T6" fmla="+- 0 16153 14585"/>
              <a:gd name="T7" fmla="*/ 16153 h 1906"/>
              <a:gd name="T8" fmla="+- 0 19943 19943"/>
              <a:gd name="T9" fmla="*/ T8 w 3593"/>
              <a:gd name="T10" fmla="+- 0 16431 14585"/>
              <a:gd name="T11" fmla="*/ 16431 h 1906"/>
              <a:gd name="T12" fmla="+- 0 20161 19943"/>
              <a:gd name="T13" fmla="*/ T12 w 3593"/>
              <a:gd name="T14" fmla="+- 0 15637 14585"/>
              <a:gd name="T15" fmla="*/ 15637 h 1906"/>
              <a:gd name="T16" fmla="+- 0 20201 19943"/>
              <a:gd name="T17" fmla="*/ T16 w 3593"/>
              <a:gd name="T18" fmla="+- 0 15240 14585"/>
              <a:gd name="T19" fmla="*/ 15240 h 1906"/>
              <a:gd name="T20" fmla="+- 0 20360 19943"/>
              <a:gd name="T21" fmla="*/ T20 w 3593"/>
              <a:gd name="T22" fmla="+- 0 15240 14585"/>
              <a:gd name="T23" fmla="*/ 15240 h 1906"/>
              <a:gd name="T24" fmla="+- 0 20221 19943"/>
              <a:gd name="T25" fmla="*/ T24 w 3593"/>
              <a:gd name="T26" fmla="+- 0 15657 14585"/>
              <a:gd name="T27" fmla="*/ 15657 h 1906"/>
              <a:gd name="T28" fmla="+- 0 20161 19943"/>
              <a:gd name="T29" fmla="*/ T28 w 3593"/>
              <a:gd name="T30" fmla="+- 0 15538 14585"/>
              <a:gd name="T31" fmla="*/ 15538 h 1906"/>
              <a:gd name="T32" fmla="+- 0 20975 19943"/>
              <a:gd name="T33" fmla="*/ T32 w 3593"/>
              <a:gd name="T34" fmla="+- 0 14823 14585"/>
              <a:gd name="T35" fmla="*/ 14823 h 1906"/>
              <a:gd name="T36" fmla="+- 0 20915 19943"/>
              <a:gd name="T37" fmla="*/ T36 w 3593"/>
              <a:gd name="T38" fmla="+- 0 14744 14585"/>
              <a:gd name="T39" fmla="*/ 14744 h 1906"/>
              <a:gd name="T40" fmla="+- 0 20657 19943"/>
              <a:gd name="T41" fmla="*/ T40 w 3593"/>
              <a:gd name="T42" fmla="+- 0 15220 14585"/>
              <a:gd name="T43" fmla="*/ 15220 h 1906"/>
              <a:gd name="T44" fmla="+- 0 20439 19943"/>
              <a:gd name="T45" fmla="*/ T44 w 3593"/>
              <a:gd name="T46" fmla="+- 0 16351 14585"/>
              <a:gd name="T47" fmla="*/ 16351 h 1906"/>
              <a:gd name="T48" fmla="+- 0 20439 19943"/>
              <a:gd name="T49" fmla="*/ T48 w 3593"/>
              <a:gd name="T50" fmla="+- 0 16312 14585"/>
              <a:gd name="T51" fmla="*/ 16312 h 1906"/>
              <a:gd name="T52" fmla="+- 0 20558 19943"/>
              <a:gd name="T53" fmla="*/ T52 w 3593"/>
              <a:gd name="T54" fmla="+- 0 15577 14585"/>
              <a:gd name="T55" fmla="*/ 15577 h 1906"/>
              <a:gd name="T56" fmla="+- 0 20459 19943"/>
              <a:gd name="T57" fmla="*/ T56 w 3593"/>
              <a:gd name="T58" fmla="+- 0 15399 14585"/>
              <a:gd name="T59" fmla="*/ 15399 h 1906"/>
              <a:gd name="T60" fmla="+- 0 20598 19943"/>
              <a:gd name="T61" fmla="*/ T60 w 3593"/>
              <a:gd name="T62" fmla="+- 0 15597 14585"/>
              <a:gd name="T63" fmla="*/ 15597 h 1906"/>
              <a:gd name="T64" fmla="+- 0 21054 19943"/>
              <a:gd name="T65" fmla="*/ T64 w 3593"/>
              <a:gd name="T66" fmla="+- 0 15458 14585"/>
              <a:gd name="T67" fmla="*/ 15458 h 1906"/>
              <a:gd name="T68" fmla="+- 0 21034 19943"/>
              <a:gd name="T69" fmla="*/ T68 w 3593"/>
              <a:gd name="T70" fmla="+- 0 15280 14585"/>
              <a:gd name="T71" fmla="*/ 15280 h 1906"/>
              <a:gd name="T72" fmla="+- 0 20876 19943"/>
              <a:gd name="T73" fmla="*/ T72 w 3593"/>
              <a:gd name="T74" fmla="+- 0 15538 14585"/>
              <a:gd name="T75" fmla="*/ 15538 h 1906"/>
              <a:gd name="T76" fmla="+- 0 20975 19943"/>
              <a:gd name="T77" fmla="*/ T76 w 3593"/>
              <a:gd name="T78" fmla="+- 0 15577 14585"/>
              <a:gd name="T79" fmla="*/ 15577 h 1906"/>
              <a:gd name="T80" fmla="+- 0 21054 19943"/>
              <a:gd name="T81" fmla="*/ T80 w 3593"/>
              <a:gd name="T82" fmla="+- 0 15419 14585"/>
              <a:gd name="T83" fmla="*/ 15419 h 1906"/>
              <a:gd name="T84" fmla="+- 0 20955 19943"/>
              <a:gd name="T85" fmla="*/ T84 w 3593"/>
              <a:gd name="T86" fmla="+- 0 15696 14585"/>
              <a:gd name="T87" fmla="*/ 15696 h 1906"/>
              <a:gd name="T88" fmla="+- 0 20975 19943"/>
              <a:gd name="T89" fmla="*/ T88 w 3593"/>
              <a:gd name="T90" fmla="+- 0 15716 14585"/>
              <a:gd name="T91" fmla="*/ 15716 h 1906"/>
              <a:gd name="T92" fmla="+- 0 21312 19943"/>
              <a:gd name="T93" fmla="*/ T92 w 3593"/>
              <a:gd name="T94" fmla="+- 0 15438 14585"/>
              <a:gd name="T95" fmla="*/ 15438 h 1906"/>
              <a:gd name="T96" fmla="+- 0 21193 19943"/>
              <a:gd name="T97" fmla="*/ T96 w 3593"/>
              <a:gd name="T98" fmla="+- 0 15637 14585"/>
              <a:gd name="T99" fmla="*/ 15637 h 1906"/>
              <a:gd name="T100" fmla="+- 0 21213 19943"/>
              <a:gd name="T101" fmla="*/ T100 w 3593"/>
              <a:gd name="T102" fmla="+- 0 15677 14585"/>
              <a:gd name="T103" fmla="*/ 15677 h 1906"/>
              <a:gd name="T104" fmla="+- 0 21788 19943"/>
              <a:gd name="T105" fmla="*/ T104 w 3593"/>
              <a:gd name="T106" fmla="+- 0 15061 14585"/>
              <a:gd name="T107" fmla="*/ 15061 h 1906"/>
              <a:gd name="T108" fmla="+- 0 21927 19943"/>
              <a:gd name="T109" fmla="*/ T108 w 3593"/>
              <a:gd name="T110" fmla="+- 0 14585 14585"/>
              <a:gd name="T111" fmla="*/ 14585 h 1906"/>
              <a:gd name="T112" fmla="+- 0 21530 19943"/>
              <a:gd name="T113" fmla="*/ T112 w 3593"/>
              <a:gd name="T114" fmla="+- 0 15300 14585"/>
              <a:gd name="T115" fmla="*/ 15300 h 1906"/>
              <a:gd name="T116" fmla="+- 0 21511 19943"/>
              <a:gd name="T117" fmla="*/ T116 w 3593"/>
              <a:gd name="T118" fmla="+- 0 15835 14585"/>
              <a:gd name="T119" fmla="*/ 15835 h 1906"/>
              <a:gd name="T120" fmla="+- 0 21590 19943"/>
              <a:gd name="T121" fmla="*/ T120 w 3593"/>
              <a:gd name="T122" fmla="+- 0 15835 14585"/>
              <a:gd name="T123" fmla="*/ 15835 h 1906"/>
              <a:gd name="T124" fmla="+- 0 22642 19943"/>
              <a:gd name="T125" fmla="*/ T124 w 3593"/>
              <a:gd name="T126" fmla="+- 0 14784 14585"/>
              <a:gd name="T127" fmla="*/ 14784 h 1906"/>
              <a:gd name="T128" fmla="+- 0 22245 19943"/>
              <a:gd name="T129" fmla="*/ T128 w 3593"/>
              <a:gd name="T130" fmla="+- 0 15399 14585"/>
              <a:gd name="T131" fmla="*/ 15399 h 1906"/>
              <a:gd name="T132" fmla="+- 0 22245 19943"/>
              <a:gd name="T133" fmla="*/ T132 w 3593"/>
              <a:gd name="T134" fmla="+- 0 15677 14585"/>
              <a:gd name="T135" fmla="*/ 15677 h 1906"/>
              <a:gd name="T136" fmla="+- 0 22920 19943"/>
              <a:gd name="T137" fmla="*/ T136 w 3593"/>
              <a:gd name="T138" fmla="+- 0 15101 14585"/>
              <a:gd name="T139" fmla="*/ 15101 h 1906"/>
              <a:gd name="T140" fmla="+- 0 23277 19943"/>
              <a:gd name="T141" fmla="*/ T140 w 3593"/>
              <a:gd name="T142" fmla="+- 0 15061 14585"/>
              <a:gd name="T143" fmla="*/ 15061 h 1906"/>
              <a:gd name="T144" fmla="+- 0 23158 19943"/>
              <a:gd name="T145" fmla="*/ T144 w 3593"/>
              <a:gd name="T146" fmla="+- 0 15260 14585"/>
              <a:gd name="T147" fmla="*/ 15260 h 1906"/>
              <a:gd name="T148" fmla="+- 0 22880 19943"/>
              <a:gd name="T149" fmla="*/ T148 w 3593"/>
              <a:gd name="T150" fmla="+- 0 15498 14585"/>
              <a:gd name="T151" fmla="*/ 15498 h 1906"/>
              <a:gd name="T152" fmla="+- 0 22741 19943"/>
              <a:gd name="T153" fmla="*/ T152 w 3593"/>
              <a:gd name="T154" fmla="+- 0 15677 14585"/>
              <a:gd name="T155" fmla="*/ 15677 h 1906"/>
              <a:gd name="T156" fmla="+- 0 22999 19943"/>
              <a:gd name="T157" fmla="*/ T156 w 3593"/>
              <a:gd name="T158" fmla="+- 0 15716 14585"/>
              <a:gd name="T159" fmla="*/ 15716 h 1906"/>
              <a:gd name="T160" fmla="+- 0 23197 19943"/>
              <a:gd name="T161" fmla="*/ T160 w 3593"/>
              <a:gd name="T162" fmla="+- 0 15756 14585"/>
              <a:gd name="T163" fmla="*/ 15756 h 1906"/>
              <a:gd name="T164" fmla="+- 0 23535 19943"/>
              <a:gd name="T165" fmla="*/ T164 w 3593"/>
              <a:gd name="T166" fmla="+- 0 15597 14585"/>
              <a:gd name="T167" fmla="*/ 15597 h 1906"/>
              <a:gd name="T168" fmla="+- 0 23416 19943"/>
              <a:gd name="T169" fmla="*/ T168 w 3593"/>
              <a:gd name="T170" fmla="+- 0 15935 14585"/>
              <a:gd name="T171" fmla="*/ 15935 h 1906"/>
              <a:gd name="T172" fmla="+- 0 23416 19943"/>
              <a:gd name="T173" fmla="*/ T172 w 3593"/>
              <a:gd name="T174" fmla="+- 0 15974 14585"/>
              <a:gd name="T175" fmla="*/ 15974 h 1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3593" h="1906" extrusionOk="0">
                <a:moveTo>
                  <a:pt x="139" y="734"/>
                </a:moveTo>
                <a:cubicBezTo>
                  <a:pt x="130" y="1014"/>
                  <a:pt x="105" y="1291"/>
                  <a:pt x="59" y="1568"/>
                </a:cubicBezTo>
                <a:cubicBezTo>
                  <a:pt x="37" y="1700"/>
                  <a:pt x="0" y="1980"/>
                  <a:pt x="0" y="1846"/>
                </a:cubicBezTo>
              </a:path>
              <a:path w="3593" h="1906" extrusionOk="0">
                <a:moveTo>
                  <a:pt x="218" y="1052"/>
                </a:moveTo>
                <a:cubicBezTo>
                  <a:pt x="218" y="1008"/>
                  <a:pt x="169" y="700"/>
                  <a:pt x="258" y="655"/>
                </a:cubicBezTo>
                <a:cubicBezTo>
                  <a:pt x="337" y="635"/>
                  <a:pt x="364" y="628"/>
                  <a:pt x="417" y="655"/>
                </a:cubicBezTo>
                <a:cubicBezTo>
                  <a:pt x="464" y="824"/>
                  <a:pt x="440" y="962"/>
                  <a:pt x="278" y="1072"/>
                </a:cubicBezTo>
                <a:cubicBezTo>
                  <a:pt x="208" y="1119"/>
                  <a:pt x="220" y="975"/>
                  <a:pt x="218" y="953"/>
                </a:cubicBezTo>
              </a:path>
              <a:path w="3593" h="1906" extrusionOk="0">
                <a:moveTo>
                  <a:pt x="1032" y="238"/>
                </a:moveTo>
                <a:cubicBezTo>
                  <a:pt x="1012" y="212"/>
                  <a:pt x="992" y="185"/>
                  <a:pt x="972" y="159"/>
                </a:cubicBezTo>
                <a:cubicBezTo>
                  <a:pt x="795" y="255"/>
                  <a:pt x="747" y="435"/>
                  <a:pt x="714" y="635"/>
                </a:cubicBezTo>
                <a:cubicBezTo>
                  <a:pt x="651" y="1011"/>
                  <a:pt x="648" y="1409"/>
                  <a:pt x="496" y="1766"/>
                </a:cubicBezTo>
                <a:cubicBezTo>
                  <a:pt x="496" y="1753"/>
                  <a:pt x="496" y="1740"/>
                  <a:pt x="496" y="1727"/>
                </a:cubicBezTo>
              </a:path>
              <a:path w="3593" h="1906" extrusionOk="0">
                <a:moveTo>
                  <a:pt x="615" y="992"/>
                </a:moveTo>
                <a:cubicBezTo>
                  <a:pt x="583" y="867"/>
                  <a:pt x="602" y="825"/>
                  <a:pt x="516" y="814"/>
                </a:cubicBezTo>
                <a:cubicBezTo>
                  <a:pt x="465" y="979"/>
                  <a:pt x="492" y="969"/>
                  <a:pt x="655" y="1012"/>
                </a:cubicBezTo>
              </a:path>
              <a:path w="3593" h="1906" extrusionOk="0">
                <a:moveTo>
                  <a:pt x="1111" y="873"/>
                </a:moveTo>
                <a:cubicBezTo>
                  <a:pt x="1111" y="766"/>
                  <a:pt x="1125" y="748"/>
                  <a:pt x="1091" y="695"/>
                </a:cubicBezTo>
                <a:cubicBezTo>
                  <a:pt x="1004" y="782"/>
                  <a:pt x="945" y="829"/>
                  <a:pt x="933" y="953"/>
                </a:cubicBezTo>
                <a:cubicBezTo>
                  <a:pt x="923" y="1060"/>
                  <a:pt x="947" y="1087"/>
                  <a:pt x="1032" y="992"/>
                </a:cubicBezTo>
                <a:cubicBezTo>
                  <a:pt x="1088" y="918"/>
                  <a:pt x="1106" y="897"/>
                  <a:pt x="1111" y="834"/>
                </a:cubicBezTo>
                <a:cubicBezTo>
                  <a:pt x="1060" y="885"/>
                  <a:pt x="998" y="1019"/>
                  <a:pt x="1012" y="1111"/>
                </a:cubicBezTo>
                <a:cubicBezTo>
                  <a:pt x="1019" y="1118"/>
                  <a:pt x="1025" y="1124"/>
                  <a:pt x="1032" y="1131"/>
                </a:cubicBezTo>
              </a:path>
              <a:path w="3593" h="1906" extrusionOk="0">
                <a:moveTo>
                  <a:pt x="1369" y="853"/>
                </a:moveTo>
                <a:cubicBezTo>
                  <a:pt x="1444" y="682"/>
                  <a:pt x="1258" y="989"/>
                  <a:pt x="1250" y="1052"/>
                </a:cubicBezTo>
                <a:cubicBezTo>
                  <a:pt x="1257" y="1065"/>
                  <a:pt x="1263" y="1079"/>
                  <a:pt x="1270" y="1092"/>
                </a:cubicBezTo>
                <a:cubicBezTo>
                  <a:pt x="1538" y="945"/>
                  <a:pt x="1705" y="755"/>
                  <a:pt x="1845" y="476"/>
                </a:cubicBezTo>
                <a:cubicBezTo>
                  <a:pt x="1947" y="222"/>
                  <a:pt x="1983" y="170"/>
                  <a:pt x="1984" y="0"/>
                </a:cubicBezTo>
                <a:cubicBezTo>
                  <a:pt x="1835" y="229"/>
                  <a:pt x="1684" y="455"/>
                  <a:pt x="1587" y="715"/>
                </a:cubicBezTo>
                <a:cubicBezTo>
                  <a:pt x="1552" y="809"/>
                  <a:pt x="1416" y="1177"/>
                  <a:pt x="1568" y="1250"/>
                </a:cubicBezTo>
                <a:cubicBezTo>
                  <a:pt x="1594" y="1250"/>
                  <a:pt x="1621" y="1250"/>
                  <a:pt x="1647" y="1250"/>
                </a:cubicBezTo>
              </a:path>
              <a:path w="3593" h="1906" extrusionOk="0">
                <a:moveTo>
                  <a:pt x="2699" y="199"/>
                </a:moveTo>
                <a:cubicBezTo>
                  <a:pt x="2530" y="366"/>
                  <a:pt x="2372" y="579"/>
                  <a:pt x="2302" y="814"/>
                </a:cubicBezTo>
                <a:cubicBezTo>
                  <a:pt x="2284" y="960"/>
                  <a:pt x="2275" y="1000"/>
                  <a:pt x="2302" y="1092"/>
                </a:cubicBezTo>
              </a:path>
              <a:path w="3593" h="1906" extrusionOk="0">
                <a:moveTo>
                  <a:pt x="2977" y="516"/>
                </a:moveTo>
                <a:cubicBezTo>
                  <a:pt x="3095" y="495"/>
                  <a:pt x="3214" y="483"/>
                  <a:pt x="3334" y="476"/>
                </a:cubicBezTo>
                <a:cubicBezTo>
                  <a:pt x="3334" y="588"/>
                  <a:pt x="3325" y="622"/>
                  <a:pt x="3215" y="675"/>
                </a:cubicBezTo>
                <a:cubicBezTo>
                  <a:pt x="3103" y="729"/>
                  <a:pt x="3026" y="824"/>
                  <a:pt x="2937" y="913"/>
                </a:cubicBezTo>
                <a:cubicBezTo>
                  <a:pt x="2882" y="968"/>
                  <a:pt x="2814" y="1014"/>
                  <a:pt x="2798" y="1092"/>
                </a:cubicBezTo>
                <a:cubicBezTo>
                  <a:pt x="2893" y="1092"/>
                  <a:pt x="2964" y="1107"/>
                  <a:pt x="3056" y="1131"/>
                </a:cubicBezTo>
                <a:cubicBezTo>
                  <a:pt x="3120" y="1148"/>
                  <a:pt x="3255" y="1152"/>
                  <a:pt x="3254" y="1171"/>
                </a:cubicBezTo>
              </a:path>
              <a:path w="3593" h="1906" extrusionOk="0">
                <a:moveTo>
                  <a:pt x="3592" y="1012"/>
                </a:moveTo>
                <a:cubicBezTo>
                  <a:pt x="3566" y="1137"/>
                  <a:pt x="3511" y="1234"/>
                  <a:pt x="3473" y="1350"/>
                </a:cubicBezTo>
                <a:cubicBezTo>
                  <a:pt x="3473" y="1363"/>
                  <a:pt x="3473" y="1376"/>
                  <a:pt x="3473" y="1389"/>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8" name="Comment 26"/>
          <p:cNvSpPr>
            <a:spLocks noRot="1" noChangeAspect="1" noEditPoints="1" noChangeArrowheads="1" noChangeShapeType="1" noTextEdit="1"/>
          </p:cNvSpPr>
          <p:nvPr/>
        </p:nvSpPr>
        <p:spPr bwMode="auto">
          <a:xfrm>
            <a:off x="7631907" y="4024313"/>
            <a:ext cx="283369" cy="326231"/>
          </a:xfrm>
          <a:custGeom>
            <a:avLst/>
            <a:gdLst>
              <a:gd name="T0" fmla="+- 0 24110 24031"/>
              <a:gd name="T1" fmla="*/ T0 w 1052"/>
              <a:gd name="T2" fmla="+- 0 15141 14903"/>
              <a:gd name="T3" fmla="*/ 15141 h 1211"/>
              <a:gd name="T4" fmla="+- 0 24031 24031"/>
              <a:gd name="T5" fmla="*/ T4 w 1052"/>
              <a:gd name="T6" fmla="+- 0 15339 14903"/>
              <a:gd name="T7" fmla="*/ 15339 h 1211"/>
              <a:gd name="T8" fmla="+- 0 24031 24031"/>
              <a:gd name="T9" fmla="*/ T8 w 1052"/>
              <a:gd name="T10" fmla="+- 0 15438 14903"/>
              <a:gd name="T11" fmla="*/ 15438 h 1211"/>
              <a:gd name="T12" fmla="+- 0 24448 24031"/>
              <a:gd name="T13" fmla="*/ T12 w 1052"/>
              <a:gd name="T14" fmla="+- 0 15220 14903"/>
              <a:gd name="T15" fmla="*/ 15220 h 1211"/>
              <a:gd name="T16" fmla="+- 0 24467 24031"/>
              <a:gd name="T17" fmla="*/ T16 w 1052"/>
              <a:gd name="T18" fmla="+- 0 15220 14903"/>
              <a:gd name="T19" fmla="*/ 15220 h 1211"/>
              <a:gd name="T20" fmla="+- 0 24388 24031"/>
              <a:gd name="T21" fmla="*/ T20 w 1052"/>
              <a:gd name="T22" fmla="+- 0 15657 14903"/>
              <a:gd name="T23" fmla="*/ 15657 h 1211"/>
              <a:gd name="T24" fmla="+- 0 24110 24031"/>
              <a:gd name="T25" fmla="*/ T24 w 1052"/>
              <a:gd name="T26" fmla="+- 0 16113 14903"/>
              <a:gd name="T27" fmla="*/ 16113 h 1211"/>
              <a:gd name="T28" fmla="+- 0 24070 24031"/>
              <a:gd name="T29" fmla="*/ T28 w 1052"/>
              <a:gd name="T30" fmla="+- 0 16113 14903"/>
              <a:gd name="T31" fmla="*/ 16113 h 1211"/>
              <a:gd name="T32" fmla="+- 0 24626 24031"/>
              <a:gd name="T33" fmla="*/ T32 w 1052"/>
              <a:gd name="T34" fmla="+- 0 14903 14903"/>
              <a:gd name="T35" fmla="*/ 14903 h 1211"/>
              <a:gd name="T36" fmla="+- 0 24864 24031"/>
              <a:gd name="T37" fmla="*/ T36 w 1052"/>
              <a:gd name="T38" fmla="+- 0 15438 14903"/>
              <a:gd name="T39" fmla="*/ 15438 h 1211"/>
              <a:gd name="T40" fmla="+- 0 24606 24031"/>
              <a:gd name="T41" fmla="*/ T40 w 1052"/>
              <a:gd name="T42" fmla="+- 0 15974 14903"/>
              <a:gd name="T43" fmla="*/ 15974 h 1211"/>
              <a:gd name="T44" fmla="+- 0 24567 24031"/>
              <a:gd name="T45" fmla="*/ T44 w 1052"/>
              <a:gd name="T46" fmla="+- 0 15994 14903"/>
              <a:gd name="T47" fmla="*/ 15994 h 1211"/>
              <a:gd name="T48" fmla="+- 0 25043 24031"/>
              <a:gd name="T49" fmla="*/ T48 w 1052"/>
              <a:gd name="T50" fmla="+- 0 15796 14903"/>
              <a:gd name="T51" fmla="*/ 15796 h 1211"/>
              <a:gd name="T52" fmla="+- 0 25082 24031"/>
              <a:gd name="T53" fmla="*/ T52 w 1052"/>
              <a:gd name="T54" fmla="+- 0 15776 14903"/>
              <a:gd name="T55" fmla="*/ 15776 h 1211"/>
              <a:gd name="T56" fmla="+- 0 25003 24031"/>
              <a:gd name="T57" fmla="*/ T56 w 1052"/>
              <a:gd name="T58" fmla="+- 0 15875 14903"/>
              <a:gd name="T59" fmla="*/ 15875 h 1211"/>
              <a:gd name="T60" fmla="+- 0 25043 24031"/>
              <a:gd name="T61" fmla="*/ T60 w 1052"/>
              <a:gd name="T62" fmla="+- 0 15776 14903"/>
              <a:gd name="T63" fmla="*/ 15776 h 1211"/>
              <a:gd name="T64" fmla="+- 0 25043 24031"/>
              <a:gd name="T65" fmla="*/ T64 w 1052"/>
              <a:gd name="T66" fmla="+- 0 15855 14903"/>
              <a:gd name="T67" fmla="*/ 15855 h 1211"/>
              <a:gd name="T68" fmla="+- 0 25023 24031"/>
              <a:gd name="T69" fmla="*/ T68 w 1052"/>
              <a:gd name="T70" fmla="+- 0 15875 14903"/>
              <a:gd name="T71" fmla="*/ 15875 h 1211"/>
              <a:gd name="T72" fmla="+- 0 25063 24031"/>
              <a:gd name="T73" fmla="*/ T72 w 1052"/>
              <a:gd name="T74" fmla="+- 0 15835 14903"/>
              <a:gd name="T75" fmla="*/ 15835 h 1211"/>
              <a:gd name="T76" fmla="+- 0 24963 24031"/>
              <a:gd name="T77" fmla="*/ T76 w 1052"/>
              <a:gd name="T78" fmla="+- 0 15915 14903"/>
              <a:gd name="T79" fmla="*/ 15915 h 1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052" h="1211" extrusionOk="0">
                <a:moveTo>
                  <a:pt x="79" y="238"/>
                </a:moveTo>
                <a:cubicBezTo>
                  <a:pt x="-18" y="236"/>
                  <a:pt x="16" y="340"/>
                  <a:pt x="0" y="436"/>
                </a:cubicBezTo>
                <a:cubicBezTo>
                  <a:pt x="0" y="469"/>
                  <a:pt x="0" y="502"/>
                  <a:pt x="0" y="535"/>
                </a:cubicBezTo>
                <a:cubicBezTo>
                  <a:pt x="194" y="514"/>
                  <a:pt x="264" y="426"/>
                  <a:pt x="417" y="317"/>
                </a:cubicBezTo>
                <a:cubicBezTo>
                  <a:pt x="423" y="317"/>
                  <a:pt x="430" y="317"/>
                  <a:pt x="436" y="317"/>
                </a:cubicBezTo>
                <a:cubicBezTo>
                  <a:pt x="461" y="456"/>
                  <a:pt x="393" y="613"/>
                  <a:pt x="357" y="754"/>
                </a:cubicBezTo>
                <a:cubicBezTo>
                  <a:pt x="314" y="924"/>
                  <a:pt x="250" y="1131"/>
                  <a:pt x="79" y="1210"/>
                </a:cubicBezTo>
                <a:cubicBezTo>
                  <a:pt x="66" y="1210"/>
                  <a:pt x="52" y="1210"/>
                  <a:pt x="39" y="1210"/>
                </a:cubicBezTo>
              </a:path>
              <a:path w="1052" h="1211" extrusionOk="0">
                <a:moveTo>
                  <a:pt x="595" y="0"/>
                </a:moveTo>
                <a:cubicBezTo>
                  <a:pt x="735" y="139"/>
                  <a:pt x="809" y="332"/>
                  <a:pt x="833" y="535"/>
                </a:cubicBezTo>
                <a:cubicBezTo>
                  <a:pt x="864" y="793"/>
                  <a:pt x="773" y="923"/>
                  <a:pt x="575" y="1071"/>
                </a:cubicBezTo>
                <a:cubicBezTo>
                  <a:pt x="562" y="1078"/>
                  <a:pt x="549" y="1084"/>
                  <a:pt x="536" y="1091"/>
                </a:cubicBezTo>
              </a:path>
              <a:path w="1052" h="1211" extrusionOk="0">
                <a:moveTo>
                  <a:pt x="1012" y="893"/>
                </a:moveTo>
                <a:cubicBezTo>
                  <a:pt x="1025" y="886"/>
                  <a:pt x="1038" y="880"/>
                  <a:pt x="1051" y="873"/>
                </a:cubicBezTo>
                <a:cubicBezTo>
                  <a:pt x="1041" y="923"/>
                  <a:pt x="1025" y="954"/>
                  <a:pt x="972" y="972"/>
                </a:cubicBezTo>
                <a:cubicBezTo>
                  <a:pt x="910" y="993"/>
                  <a:pt x="999" y="884"/>
                  <a:pt x="1012" y="873"/>
                </a:cubicBezTo>
                <a:cubicBezTo>
                  <a:pt x="1045" y="895"/>
                  <a:pt x="1037" y="930"/>
                  <a:pt x="1012" y="952"/>
                </a:cubicBezTo>
                <a:cubicBezTo>
                  <a:pt x="1005" y="959"/>
                  <a:pt x="999" y="965"/>
                  <a:pt x="992" y="972"/>
                </a:cubicBezTo>
                <a:cubicBezTo>
                  <a:pt x="979" y="959"/>
                  <a:pt x="1005" y="941"/>
                  <a:pt x="1032" y="932"/>
                </a:cubicBezTo>
                <a:cubicBezTo>
                  <a:pt x="1000" y="964"/>
                  <a:pt x="973" y="1002"/>
                  <a:pt x="932" y="1012"/>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39" name="Comment 27"/>
          <p:cNvSpPr>
            <a:spLocks noRot="1" noChangeAspect="1" noEditPoints="1" noChangeArrowheads="1" noChangeShapeType="1" noTextEdit="1"/>
          </p:cNvSpPr>
          <p:nvPr/>
        </p:nvSpPr>
        <p:spPr bwMode="auto">
          <a:xfrm>
            <a:off x="4957763" y="4292204"/>
            <a:ext cx="402431" cy="589359"/>
          </a:xfrm>
          <a:custGeom>
            <a:avLst/>
            <a:gdLst>
              <a:gd name="T0" fmla="+- 0 15260 14129"/>
              <a:gd name="T1" fmla="*/ T0 w 1489"/>
              <a:gd name="T2" fmla="+- 0 16212 15895"/>
              <a:gd name="T3" fmla="*/ 16212 h 2184"/>
              <a:gd name="T4" fmla="+- 0 14466 14129"/>
              <a:gd name="T5" fmla="*/ T4 w 1489"/>
              <a:gd name="T6" fmla="+- 0 17383 15895"/>
              <a:gd name="T7" fmla="*/ 17383 h 2184"/>
              <a:gd name="T8" fmla="+- 0 14129 14129"/>
              <a:gd name="T9" fmla="*/ T8 w 1489"/>
              <a:gd name="T10" fmla="+- 0 18078 15895"/>
              <a:gd name="T11" fmla="*/ 18078 h 2184"/>
              <a:gd name="T12" fmla="+- 0 14526 14129"/>
              <a:gd name="T13" fmla="*/ T12 w 1489"/>
              <a:gd name="T14" fmla="+- 0 16312 15895"/>
              <a:gd name="T15" fmla="*/ 16312 h 2184"/>
              <a:gd name="T16" fmla="+- 0 15121 14129"/>
              <a:gd name="T17" fmla="*/ T16 w 1489"/>
              <a:gd name="T18" fmla="+- 0 16113 15895"/>
              <a:gd name="T19" fmla="*/ 16113 h 2184"/>
              <a:gd name="T20" fmla="+- 0 15617 14129"/>
              <a:gd name="T21" fmla="*/ T20 w 1489"/>
              <a:gd name="T22" fmla="+- 0 15895 15895"/>
              <a:gd name="T23" fmla="*/ 15895 h 2184"/>
              <a:gd name="T24" fmla="+- 0 15478 14129"/>
              <a:gd name="T25" fmla="*/ T24 w 1489"/>
              <a:gd name="T26" fmla="+- 0 16073 15895"/>
              <a:gd name="T27" fmla="*/ 16073 h 2184"/>
              <a:gd name="T28" fmla="+- 0 15319 14129"/>
              <a:gd name="T29" fmla="*/ T28 w 1489"/>
              <a:gd name="T30" fmla="+- 0 16728 15895"/>
              <a:gd name="T31" fmla="*/ 16728 h 2184"/>
              <a:gd name="T32" fmla="+- 0 15280 14129"/>
              <a:gd name="T33" fmla="*/ T32 w 1489"/>
              <a:gd name="T34" fmla="+- 0 16828 15895"/>
              <a:gd name="T35" fmla="*/ 16828 h 2184"/>
              <a:gd name="T36" fmla="+- 0 14486 14129"/>
              <a:gd name="T37" fmla="*/ T36 w 1489"/>
              <a:gd name="T38" fmla="+- 0 16331 15895"/>
              <a:gd name="T39" fmla="*/ 16331 h 2184"/>
              <a:gd name="T40" fmla="+- 0 14784 14129"/>
              <a:gd name="T41" fmla="*/ T40 w 1489"/>
              <a:gd name="T42" fmla="+- 0 16530 15895"/>
              <a:gd name="T43" fmla="*/ 16530 h 2184"/>
              <a:gd name="T44" fmla="+- 0 15518 14129"/>
              <a:gd name="T45" fmla="*/ T44 w 1489"/>
              <a:gd name="T46" fmla="+- 0 16828 15895"/>
              <a:gd name="T47" fmla="*/ 16828 h 2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89" h="2184" extrusionOk="0">
                <a:moveTo>
                  <a:pt x="1131" y="317"/>
                </a:moveTo>
                <a:cubicBezTo>
                  <a:pt x="841" y="687"/>
                  <a:pt x="571" y="1080"/>
                  <a:pt x="337" y="1488"/>
                </a:cubicBezTo>
                <a:cubicBezTo>
                  <a:pt x="139" y="1869"/>
                  <a:pt x="92" y="1942"/>
                  <a:pt x="0" y="2183"/>
                </a:cubicBezTo>
              </a:path>
              <a:path w="1489" h="2184" extrusionOk="0">
                <a:moveTo>
                  <a:pt x="397" y="417"/>
                </a:moveTo>
                <a:cubicBezTo>
                  <a:pt x="590" y="320"/>
                  <a:pt x="788" y="292"/>
                  <a:pt x="992" y="218"/>
                </a:cubicBezTo>
                <a:cubicBezTo>
                  <a:pt x="1161" y="157"/>
                  <a:pt x="1326" y="78"/>
                  <a:pt x="1488" y="0"/>
                </a:cubicBezTo>
                <a:cubicBezTo>
                  <a:pt x="1456" y="36"/>
                  <a:pt x="1367" y="123"/>
                  <a:pt x="1349" y="178"/>
                </a:cubicBezTo>
                <a:cubicBezTo>
                  <a:pt x="1280" y="392"/>
                  <a:pt x="1270" y="616"/>
                  <a:pt x="1190" y="833"/>
                </a:cubicBezTo>
                <a:cubicBezTo>
                  <a:pt x="1177" y="866"/>
                  <a:pt x="1164" y="900"/>
                  <a:pt x="1151" y="933"/>
                </a:cubicBezTo>
              </a:path>
              <a:path w="1489" h="2184" extrusionOk="0">
                <a:moveTo>
                  <a:pt x="357" y="436"/>
                </a:moveTo>
                <a:cubicBezTo>
                  <a:pt x="483" y="459"/>
                  <a:pt x="538" y="570"/>
                  <a:pt x="655" y="635"/>
                </a:cubicBezTo>
                <a:cubicBezTo>
                  <a:pt x="885" y="763"/>
                  <a:pt x="1149" y="824"/>
                  <a:pt x="1389" y="933"/>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40" name="Comment 28"/>
          <p:cNvSpPr>
            <a:spLocks noRot="1" noChangeAspect="1" noEditPoints="1" noChangeArrowheads="1" noChangeShapeType="1" noTextEdit="1"/>
          </p:cNvSpPr>
          <p:nvPr/>
        </p:nvSpPr>
        <p:spPr bwMode="auto">
          <a:xfrm>
            <a:off x="5418535" y="188119"/>
            <a:ext cx="2427684" cy="347663"/>
          </a:xfrm>
          <a:custGeom>
            <a:avLst/>
            <a:gdLst>
              <a:gd name="T0" fmla="+- 0 16828 15835"/>
              <a:gd name="T1" fmla="*/ T0 w 8991"/>
              <a:gd name="T2" fmla="+- 0 1111 695"/>
              <a:gd name="T3" fmla="*/ 1111 h 1290"/>
              <a:gd name="T4" fmla="+- 0 16689 15835"/>
              <a:gd name="T5" fmla="*/ T4 w 8991"/>
              <a:gd name="T6" fmla="+- 0 1687 695"/>
              <a:gd name="T7" fmla="*/ 1687 h 1290"/>
              <a:gd name="T8" fmla="+- 0 18951 15835"/>
              <a:gd name="T9" fmla="*/ T8 w 8991"/>
              <a:gd name="T10" fmla="+- 0 1250 695"/>
              <a:gd name="T11" fmla="*/ 1250 h 1290"/>
              <a:gd name="T12" fmla="+- 0 19050 15835"/>
              <a:gd name="T13" fmla="*/ T12 w 8991"/>
              <a:gd name="T14" fmla="+- 0 1607 695"/>
              <a:gd name="T15" fmla="*/ 1607 h 1290"/>
              <a:gd name="T16" fmla="+- 0 21650 15835"/>
              <a:gd name="T17" fmla="*/ T16 w 8991"/>
              <a:gd name="T18" fmla="+- 0 1131 695"/>
              <a:gd name="T19" fmla="*/ 1131 h 1290"/>
              <a:gd name="T20" fmla="+- 0 21709 15835"/>
              <a:gd name="T21" fmla="*/ T20 w 8991"/>
              <a:gd name="T22" fmla="+- 0 1151 695"/>
              <a:gd name="T23" fmla="*/ 1151 h 1290"/>
              <a:gd name="T24" fmla="+- 0 21769 15835"/>
              <a:gd name="T25" fmla="*/ T24 w 8991"/>
              <a:gd name="T26" fmla="+- 0 1389 695"/>
              <a:gd name="T27" fmla="*/ 1389 h 1290"/>
              <a:gd name="T28" fmla="+- 0 21530 15835"/>
              <a:gd name="T29" fmla="*/ T28 w 8991"/>
              <a:gd name="T30" fmla="+- 0 1588 695"/>
              <a:gd name="T31" fmla="*/ 1588 h 1290"/>
              <a:gd name="T32" fmla="+- 0 23892 15835"/>
              <a:gd name="T33" fmla="*/ T32 w 8991"/>
              <a:gd name="T34" fmla="+- 0 972 695"/>
              <a:gd name="T35" fmla="*/ 972 h 1290"/>
              <a:gd name="T36" fmla="+- 0 23991 15835"/>
              <a:gd name="T37" fmla="*/ T36 w 8991"/>
              <a:gd name="T38" fmla="+- 0 1330 695"/>
              <a:gd name="T39" fmla="*/ 1330 h 1290"/>
              <a:gd name="T40" fmla="+- 0 24110 15835"/>
              <a:gd name="T41" fmla="*/ T40 w 8991"/>
              <a:gd name="T42" fmla="+- 0 1468 695"/>
              <a:gd name="T43" fmla="*/ 1468 h 1290"/>
              <a:gd name="T44" fmla="+- 0 24825 15835"/>
              <a:gd name="T45" fmla="*/ T44 w 8991"/>
              <a:gd name="T46" fmla="+- 0 1052 695"/>
              <a:gd name="T47" fmla="*/ 1052 h 1290"/>
              <a:gd name="T48" fmla="+- 0 23812 15835"/>
              <a:gd name="T49" fmla="*/ T48 w 8991"/>
              <a:gd name="T50" fmla="+- 0 774 695"/>
              <a:gd name="T51" fmla="*/ 774 h 1290"/>
              <a:gd name="T52" fmla="+- 0 24110 15835"/>
              <a:gd name="T53" fmla="*/ T52 w 8991"/>
              <a:gd name="T54" fmla="+- 0 1806 695"/>
              <a:gd name="T55" fmla="*/ 1806 h 1290"/>
              <a:gd name="T56" fmla="+- 0 24229 15835"/>
              <a:gd name="T57" fmla="*/ T56 w 8991"/>
              <a:gd name="T58" fmla="+- 0 1072 695"/>
              <a:gd name="T59" fmla="*/ 1072 h 1290"/>
              <a:gd name="T60" fmla="+- 0 21650 15835"/>
              <a:gd name="T61" fmla="*/ T60 w 8991"/>
              <a:gd name="T62" fmla="+- 0 794 695"/>
              <a:gd name="T63" fmla="*/ 794 h 1290"/>
              <a:gd name="T64" fmla="+- 0 21550 15835"/>
              <a:gd name="T65" fmla="*/ T64 w 8991"/>
              <a:gd name="T66" fmla="+- 0 1965 695"/>
              <a:gd name="T67" fmla="*/ 1965 h 1290"/>
              <a:gd name="T68" fmla="+- 0 22106 15835"/>
              <a:gd name="T69" fmla="*/ T68 w 8991"/>
              <a:gd name="T70" fmla="+- 0 972 695"/>
              <a:gd name="T71" fmla="*/ 972 h 1290"/>
              <a:gd name="T72" fmla="+- 0 19030 15835"/>
              <a:gd name="T73" fmla="*/ T72 w 8991"/>
              <a:gd name="T74" fmla="+- 0 913 695"/>
              <a:gd name="T75" fmla="*/ 913 h 1290"/>
              <a:gd name="T76" fmla="+- 0 18653 15835"/>
              <a:gd name="T77" fmla="*/ T76 w 8991"/>
              <a:gd name="T78" fmla="+- 0 1845 695"/>
              <a:gd name="T79" fmla="*/ 1845 h 1290"/>
              <a:gd name="T80" fmla="+- 0 19824 15835"/>
              <a:gd name="T81" fmla="*/ T80 w 8991"/>
              <a:gd name="T82" fmla="+- 0 1052 695"/>
              <a:gd name="T83" fmla="*/ 1052 h 1290"/>
              <a:gd name="T84" fmla="+- 0 17066 15835"/>
              <a:gd name="T85" fmla="*/ T84 w 8991"/>
              <a:gd name="T86" fmla="+- 0 833 695"/>
              <a:gd name="T87" fmla="*/ 833 h 1290"/>
              <a:gd name="T88" fmla="+- 0 15935 15835"/>
              <a:gd name="T89" fmla="*/ T88 w 8991"/>
              <a:gd name="T90" fmla="+- 0 1171 695"/>
              <a:gd name="T91" fmla="*/ 1171 h 1290"/>
              <a:gd name="T92" fmla="+- 0 17284 15835"/>
              <a:gd name="T93" fmla="*/ T92 w 8991"/>
              <a:gd name="T94" fmla="+- 0 1627 695"/>
              <a:gd name="T95" fmla="*/ 1627 h 1290"/>
              <a:gd name="T96" fmla="+- 0 17145 15835"/>
              <a:gd name="T97" fmla="*/ T96 w 8991"/>
              <a:gd name="T98" fmla="+- 0 1032 695"/>
              <a:gd name="T99" fmla="*/ 1032 h 1290"/>
              <a:gd name="T100" fmla="+- 0 17879 15835"/>
              <a:gd name="T101" fmla="*/ T100 w 8991"/>
              <a:gd name="T102" fmla="+- 0 1349 695"/>
              <a:gd name="T103" fmla="*/ 1349 h 1290"/>
              <a:gd name="T104" fmla="+- 0 18217 15835"/>
              <a:gd name="T105" fmla="*/ T104 w 8991"/>
              <a:gd name="T106" fmla="+- 0 1191 695"/>
              <a:gd name="T107" fmla="*/ 1191 h 1290"/>
              <a:gd name="T108" fmla="+- 0 18395 15835"/>
              <a:gd name="T109" fmla="*/ T108 w 8991"/>
              <a:gd name="T110" fmla="+- 0 1290 695"/>
              <a:gd name="T111" fmla="*/ 1290 h 1290"/>
              <a:gd name="T112" fmla="+- 0 20042 15835"/>
              <a:gd name="T113" fmla="*/ T112 w 8991"/>
              <a:gd name="T114" fmla="+- 0 1369 695"/>
              <a:gd name="T115" fmla="*/ 1369 h 1290"/>
              <a:gd name="T116" fmla="+- 0 20737 15835"/>
              <a:gd name="T117" fmla="*/ T116 w 8991"/>
              <a:gd name="T118" fmla="+- 0 1330 695"/>
              <a:gd name="T119" fmla="*/ 1330 h 1290"/>
              <a:gd name="T120" fmla="+- 0 20836 15835"/>
              <a:gd name="T121" fmla="*/ T120 w 8991"/>
              <a:gd name="T122" fmla="+- 0 1330 695"/>
              <a:gd name="T123" fmla="*/ 1330 h 1290"/>
              <a:gd name="T124" fmla="+- 0 22503 15835"/>
              <a:gd name="T125" fmla="*/ T124 w 8991"/>
              <a:gd name="T126" fmla="+- 0 1310 695"/>
              <a:gd name="T127" fmla="*/ 1310 h 1290"/>
              <a:gd name="T128" fmla="+- 0 23178 15835"/>
              <a:gd name="T129" fmla="*/ T128 w 8991"/>
              <a:gd name="T130" fmla="+- 0 1330 695"/>
              <a:gd name="T131" fmla="*/ 1330 h 1290"/>
              <a:gd name="T132" fmla="+- 0 23316 15835"/>
              <a:gd name="T133" fmla="*/ T132 w 8991"/>
              <a:gd name="T134" fmla="+- 0 1210 695"/>
              <a:gd name="T135" fmla="*/ 1210 h 1290"/>
              <a:gd name="T136" fmla="+- 0 23058 15835"/>
              <a:gd name="T137" fmla="*/ T136 w 8991"/>
              <a:gd name="T138" fmla="+- 0 1568 695"/>
              <a:gd name="T139" fmla="*/ 1568 h 12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991" h="1290" extrusionOk="0">
                <a:moveTo>
                  <a:pt x="754" y="635"/>
                </a:moveTo>
                <a:cubicBezTo>
                  <a:pt x="833" y="561"/>
                  <a:pt x="916" y="493"/>
                  <a:pt x="993" y="416"/>
                </a:cubicBezTo>
                <a:cubicBezTo>
                  <a:pt x="983" y="560"/>
                  <a:pt x="914" y="639"/>
                  <a:pt x="873" y="773"/>
                </a:cubicBezTo>
                <a:cubicBezTo>
                  <a:pt x="850" y="847"/>
                  <a:pt x="854" y="916"/>
                  <a:pt x="854" y="992"/>
                </a:cubicBezTo>
              </a:path>
              <a:path w="8991" h="1290" extrusionOk="0">
                <a:moveTo>
                  <a:pt x="3175" y="595"/>
                </a:moveTo>
                <a:cubicBezTo>
                  <a:pt x="3129" y="580"/>
                  <a:pt x="3110" y="587"/>
                  <a:pt x="3116" y="555"/>
                </a:cubicBezTo>
                <a:cubicBezTo>
                  <a:pt x="3181" y="542"/>
                  <a:pt x="3292" y="501"/>
                  <a:pt x="3354" y="555"/>
                </a:cubicBezTo>
                <a:cubicBezTo>
                  <a:pt x="3515" y="693"/>
                  <a:pt x="3313" y="843"/>
                  <a:pt x="3215" y="912"/>
                </a:cubicBezTo>
                <a:cubicBezTo>
                  <a:pt x="3054" y="1025"/>
                  <a:pt x="3428" y="1055"/>
                  <a:pt x="3493" y="1071"/>
                </a:cubicBezTo>
              </a:path>
              <a:path w="8991" h="1290" extrusionOk="0">
                <a:moveTo>
                  <a:pt x="5815" y="436"/>
                </a:moveTo>
                <a:cubicBezTo>
                  <a:pt x="5768" y="436"/>
                  <a:pt x="5762" y="436"/>
                  <a:pt x="5735" y="436"/>
                </a:cubicBezTo>
                <a:cubicBezTo>
                  <a:pt x="5661" y="436"/>
                  <a:pt x="5803" y="438"/>
                  <a:pt x="5874" y="456"/>
                </a:cubicBezTo>
                <a:cubicBezTo>
                  <a:pt x="5973" y="489"/>
                  <a:pt x="5993" y="496"/>
                  <a:pt x="6053" y="515"/>
                </a:cubicBezTo>
                <a:cubicBezTo>
                  <a:pt x="6043" y="551"/>
                  <a:pt x="5919" y="678"/>
                  <a:pt x="5934" y="694"/>
                </a:cubicBezTo>
                <a:cubicBezTo>
                  <a:pt x="5985" y="748"/>
                  <a:pt x="6062" y="744"/>
                  <a:pt x="6112" y="793"/>
                </a:cubicBezTo>
                <a:cubicBezTo>
                  <a:pt x="5995" y="900"/>
                  <a:pt x="5860" y="888"/>
                  <a:pt x="5695" y="893"/>
                </a:cubicBezTo>
                <a:cubicBezTo>
                  <a:pt x="5689" y="893"/>
                  <a:pt x="5682" y="893"/>
                  <a:pt x="5676" y="893"/>
                </a:cubicBezTo>
              </a:path>
              <a:path w="8991" h="1290" extrusionOk="0">
                <a:moveTo>
                  <a:pt x="8057" y="277"/>
                </a:moveTo>
                <a:cubicBezTo>
                  <a:pt x="8047" y="354"/>
                  <a:pt x="8019" y="414"/>
                  <a:pt x="8017" y="496"/>
                </a:cubicBezTo>
                <a:cubicBezTo>
                  <a:pt x="8014" y="611"/>
                  <a:pt x="8062" y="598"/>
                  <a:pt x="8156" y="635"/>
                </a:cubicBezTo>
              </a:path>
              <a:path w="8991" h="1290" extrusionOk="0">
                <a:moveTo>
                  <a:pt x="8355" y="476"/>
                </a:moveTo>
                <a:cubicBezTo>
                  <a:pt x="8199" y="575"/>
                  <a:pt x="8238" y="600"/>
                  <a:pt x="8275" y="773"/>
                </a:cubicBezTo>
                <a:cubicBezTo>
                  <a:pt x="8282" y="813"/>
                  <a:pt x="8288" y="853"/>
                  <a:pt x="8295" y="893"/>
                </a:cubicBezTo>
              </a:path>
              <a:path w="8991" h="1290" extrusionOk="0">
                <a:moveTo>
                  <a:pt x="8990" y="357"/>
                </a:moveTo>
                <a:cubicBezTo>
                  <a:pt x="8912" y="193"/>
                  <a:pt x="8859" y="155"/>
                  <a:pt x="8692" y="79"/>
                </a:cubicBezTo>
                <a:cubicBezTo>
                  <a:pt x="8454" y="-30"/>
                  <a:pt x="8216" y="-32"/>
                  <a:pt x="7977" y="79"/>
                </a:cubicBezTo>
                <a:cubicBezTo>
                  <a:pt x="7721" y="198"/>
                  <a:pt x="7514" y="394"/>
                  <a:pt x="7640" y="694"/>
                </a:cubicBezTo>
                <a:cubicBezTo>
                  <a:pt x="7743" y="939"/>
                  <a:pt x="8012" y="1118"/>
                  <a:pt x="8275" y="1111"/>
                </a:cubicBezTo>
                <a:cubicBezTo>
                  <a:pt x="8563" y="1103"/>
                  <a:pt x="8653" y="750"/>
                  <a:pt x="8593" y="515"/>
                </a:cubicBezTo>
                <a:cubicBezTo>
                  <a:pt x="8517" y="402"/>
                  <a:pt x="8498" y="364"/>
                  <a:pt x="8394" y="377"/>
                </a:cubicBezTo>
              </a:path>
              <a:path w="8991" h="1290" extrusionOk="0">
                <a:moveTo>
                  <a:pt x="6152" y="238"/>
                </a:moveTo>
                <a:cubicBezTo>
                  <a:pt x="6045" y="199"/>
                  <a:pt x="5924" y="116"/>
                  <a:pt x="5815" y="99"/>
                </a:cubicBezTo>
                <a:cubicBezTo>
                  <a:pt x="5544" y="57"/>
                  <a:pt x="5243" y="188"/>
                  <a:pt x="5140" y="456"/>
                </a:cubicBezTo>
                <a:cubicBezTo>
                  <a:pt x="5001" y="816"/>
                  <a:pt x="5417" y="1175"/>
                  <a:pt x="5715" y="1270"/>
                </a:cubicBezTo>
                <a:cubicBezTo>
                  <a:pt x="6042" y="1374"/>
                  <a:pt x="6444" y="1221"/>
                  <a:pt x="6569" y="893"/>
                </a:cubicBezTo>
                <a:cubicBezTo>
                  <a:pt x="6691" y="572"/>
                  <a:pt x="6546" y="387"/>
                  <a:pt x="6271" y="277"/>
                </a:cubicBezTo>
              </a:path>
              <a:path w="8991" h="1290" extrusionOk="0">
                <a:moveTo>
                  <a:pt x="3314" y="357"/>
                </a:moveTo>
                <a:cubicBezTo>
                  <a:pt x="3347" y="235"/>
                  <a:pt x="3328" y="223"/>
                  <a:pt x="3195" y="218"/>
                </a:cubicBezTo>
                <a:cubicBezTo>
                  <a:pt x="2971" y="210"/>
                  <a:pt x="2748" y="272"/>
                  <a:pt x="2640" y="496"/>
                </a:cubicBezTo>
                <a:cubicBezTo>
                  <a:pt x="2527" y="731"/>
                  <a:pt x="2610" y="1005"/>
                  <a:pt x="2818" y="1150"/>
                </a:cubicBezTo>
                <a:cubicBezTo>
                  <a:pt x="3100" y="1347"/>
                  <a:pt x="3546" y="1352"/>
                  <a:pt x="3830" y="1170"/>
                </a:cubicBezTo>
                <a:cubicBezTo>
                  <a:pt x="4101" y="997"/>
                  <a:pt x="4237" y="601"/>
                  <a:pt x="3989" y="357"/>
                </a:cubicBezTo>
                <a:cubicBezTo>
                  <a:pt x="3858" y="228"/>
                  <a:pt x="3679" y="244"/>
                  <a:pt x="3513" y="218"/>
                </a:cubicBezTo>
              </a:path>
              <a:path w="8991" h="1290" extrusionOk="0">
                <a:moveTo>
                  <a:pt x="1231" y="138"/>
                </a:moveTo>
                <a:cubicBezTo>
                  <a:pt x="1099" y="131"/>
                  <a:pt x="946" y="93"/>
                  <a:pt x="814" y="119"/>
                </a:cubicBezTo>
                <a:cubicBezTo>
                  <a:pt x="584" y="164"/>
                  <a:pt x="236" y="265"/>
                  <a:pt x="100" y="476"/>
                </a:cubicBezTo>
                <a:cubicBezTo>
                  <a:pt x="-93" y="774"/>
                  <a:pt x="-10" y="1130"/>
                  <a:pt x="338" y="1250"/>
                </a:cubicBezTo>
                <a:cubicBezTo>
                  <a:pt x="696" y="1374"/>
                  <a:pt x="1214" y="1231"/>
                  <a:pt x="1449" y="932"/>
                </a:cubicBezTo>
                <a:cubicBezTo>
                  <a:pt x="1611" y="726"/>
                  <a:pt x="1676" y="416"/>
                  <a:pt x="1389" y="337"/>
                </a:cubicBezTo>
                <a:cubicBezTo>
                  <a:pt x="1363" y="337"/>
                  <a:pt x="1336" y="337"/>
                  <a:pt x="1310" y="337"/>
                </a:cubicBezTo>
              </a:path>
              <a:path w="8991" h="1290" extrusionOk="0">
                <a:moveTo>
                  <a:pt x="1548" y="615"/>
                </a:moveTo>
                <a:cubicBezTo>
                  <a:pt x="1709" y="650"/>
                  <a:pt x="1878" y="652"/>
                  <a:pt x="2044" y="654"/>
                </a:cubicBezTo>
                <a:cubicBezTo>
                  <a:pt x="2162" y="656"/>
                  <a:pt x="2251" y="627"/>
                  <a:pt x="2362" y="615"/>
                </a:cubicBezTo>
              </a:path>
              <a:path w="8991" h="1290" extrusionOk="0">
                <a:moveTo>
                  <a:pt x="2382" y="496"/>
                </a:moveTo>
                <a:cubicBezTo>
                  <a:pt x="2395" y="489"/>
                  <a:pt x="2408" y="483"/>
                  <a:pt x="2421" y="476"/>
                </a:cubicBezTo>
                <a:cubicBezTo>
                  <a:pt x="2469" y="528"/>
                  <a:pt x="2502" y="553"/>
                  <a:pt x="2560" y="595"/>
                </a:cubicBezTo>
                <a:cubicBezTo>
                  <a:pt x="2496" y="647"/>
                  <a:pt x="2400" y="690"/>
                  <a:pt x="2362" y="754"/>
                </a:cubicBezTo>
              </a:path>
              <a:path w="8991" h="1290" extrusionOk="0">
                <a:moveTo>
                  <a:pt x="4207" y="674"/>
                </a:moveTo>
                <a:cubicBezTo>
                  <a:pt x="4404" y="674"/>
                  <a:pt x="4588" y="649"/>
                  <a:pt x="4783" y="635"/>
                </a:cubicBezTo>
                <a:cubicBezTo>
                  <a:pt x="4836" y="631"/>
                  <a:pt x="4955" y="635"/>
                  <a:pt x="4902" y="635"/>
                </a:cubicBezTo>
              </a:path>
              <a:path w="8991" h="1290" extrusionOk="0">
                <a:moveTo>
                  <a:pt x="4783" y="535"/>
                </a:moveTo>
                <a:cubicBezTo>
                  <a:pt x="4874" y="526"/>
                  <a:pt x="4938" y="562"/>
                  <a:pt x="5001" y="635"/>
                </a:cubicBezTo>
                <a:cubicBezTo>
                  <a:pt x="4928" y="700"/>
                  <a:pt x="4856" y="752"/>
                  <a:pt x="4803" y="833"/>
                </a:cubicBezTo>
              </a:path>
              <a:path w="8991" h="1290" extrusionOk="0">
                <a:moveTo>
                  <a:pt x="6668" y="615"/>
                </a:moveTo>
                <a:cubicBezTo>
                  <a:pt x="6814" y="628"/>
                  <a:pt x="6955" y="635"/>
                  <a:pt x="7104" y="635"/>
                </a:cubicBezTo>
                <a:cubicBezTo>
                  <a:pt x="7184" y="635"/>
                  <a:pt x="7263" y="635"/>
                  <a:pt x="7343" y="635"/>
                </a:cubicBezTo>
              </a:path>
              <a:path w="8991" h="1290" extrusionOk="0">
                <a:moveTo>
                  <a:pt x="7223" y="436"/>
                </a:moveTo>
                <a:cubicBezTo>
                  <a:pt x="7313" y="446"/>
                  <a:pt x="7400" y="471"/>
                  <a:pt x="7481" y="515"/>
                </a:cubicBezTo>
                <a:cubicBezTo>
                  <a:pt x="7575" y="567"/>
                  <a:pt x="7598" y="667"/>
                  <a:pt x="7501" y="734"/>
                </a:cubicBezTo>
                <a:cubicBezTo>
                  <a:pt x="7417" y="792"/>
                  <a:pt x="7311" y="822"/>
                  <a:pt x="7223" y="873"/>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41" name="Comment 29"/>
          <p:cNvSpPr>
            <a:spLocks noRot="1" noChangeAspect="1" noEditPoints="1" noChangeArrowheads="1" noChangeShapeType="1" noTextEdit="1"/>
          </p:cNvSpPr>
          <p:nvPr/>
        </p:nvSpPr>
        <p:spPr bwMode="auto">
          <a:xfrm>
            <a:off x="5937648" y="1141810"/>
            <a:ext cx="1072753" cy="514350"/>
          </a:xfrm>
          <a:custGeom>
            <a:avLst/>
            <a:gdLst>
              <a:gd name="T0" fmla="+- 0 17899 17760"/>
              <a:gd name="T1" fmla="*/ T0 w 3970"/>
              <a:gd name="T2" fmla="+- 0 4683 4227"/>
              <a:gd name="T3" fmla="*/ 4683 h 1906"/>
              <a:gd name="T4" fmla="+- 0 17760 17760"/>
              <a:gd name="T5" fmla="*/ T4 w 3970"/>
              <a:gd name="T6" fmla="+- 0 5616 4227"/>
              <a:gd name="T7" fmla="*/ 5616 h 1906"/>
              <a:gd name="T8" fmla="+- 0 17780 17760"/>
              <a:gd name="T9" fmla="*/ T8 w 3970"/>
              <a:gd name="T10" fmla="+- 0 6132 4227"/>
              <a:gd name="T11" fmla="*/ 6132 h 1906"/>
              <a:gd name="T12" fmla="+- 0 17899 17760"/>
              <a:gd name="T13" fmla="*/ T12 w 3970"/>
              <a:gd name="T14" fmla="+- 0 4624 4227"/>
              <a:gd name="T15" fmla="*/ 4624 h 1906"/>
              <a:gd name="T16" fmla="+- 0 18276 17760"/>
              <a:gd name="T17" fmla="*/ T16 w 3970"/>
              <a:gd name="T18" fmla="+- 0 4584 4227"/>
              <a:gd name="T19" fmla="*/ 4584 h 1906"/>
              <a:gd name="T20" fmla="+- 0 18455 17760"/>
              <a:gd name="T21" fmla="*/ T20 w 3970"/>
              <a:gd name="T22" fmla="+- 0 4524 4227"/>
              <a:gd name="T23" fmla="*/ 4524 h 1906"/>
              <a:gd name="T24" fmla="+- 0 17859 17760"/>
              <a:gd name="T25" fmla="*/ T24 w 3970"/>
              <a:gd name="T26" fmla="+- 0 5100 4227"/>
              <a:gd name="T27" fmla="*/ 5100 h 1906"/>
              <a:gd name="T28" fmla="+- 0 17840 17760"/>
              <a:gd name="T29" fmla="*/ T28 w 3970"/>
              <a:gd name="T30" fmla="+- 0 5159 4227"/>
              <a:gd name="T31" fmla="*/ 5159 h 1906"/>
              <a:gd name="T32" fmla="+- 0 18316 17760"/>
              <a:gd name="T33" fmla="*/ T32 w 3970"/>
              <a:gd name="T34" fmla="+- 0 5259 4227"/>
              <a:gd name="T35" fmla="*/ 5259 h 1906"/>
              <a:gd name="T36" fmla="+- 0 18455 17760"/>
              <a:gd name="T37" fmla="*/ T36 w 3970"/>
              <a:gd name="T38" fmla="+- 0 5497 4227"/>
              <a:gd name="T39" fmla="*/ 5497 h 1906"/>
              <a:gd name="T40" fmla="+- 0 18475 17760"/>
              <a:gd name="T41" fmla="*/ T40 w 3970"/>
              <a:gd name="T42" fmla="+- 0 5398 4227"/>
              <a:gd name="T43" fmla="*/ 5398 h 1906"/>
              <a:gd name="T44" fmla="+- 0 18316 17760"/>
              <a:gd name="T45" fmla="*/ T44 w 3970"/>
              <a:gd name="T46" fmla="+- 0 5675 4227"/>
              <a:gd name="T47" fmla="*/ 5675 h 1906"/>
              <a:gd name="T48" fmla="+- 0 18673 17760"/>
              <a:gd name="T49" fmla="*/ T48 w 3970"/>
              <a:gd name="T50" fmla="+- 0 5576 4227"/>
              <a:gd name="T51" fmla="*/ 5576 h 1906"/>
              <a:gd name="T52" fmla="+- 0 18713 17760"/>
              <a:gd name="T53" fmla="*/ T52 w 3970"/>
              <a:gd name="T54" fmla="+- 0 5477 4227"/>
              <a:gd name="T55" fmla="*/ 5477 h 1906"/>
              <a:gd name="T56" fmla="+- 0 18574 17760"/>
              <a:gd name="T57" fmla="*/ T56 w 3970"/>
              <a:gd name="T58" fmla="+- 0 5794 4227"/>
              <a:gd name="T59" fmla="*/ 5794 h 1906"/>
              <a:gd name="T60" fmla="+- 0 19328 17760"/>
              <a:gd name="T61" fmla="*/ T60 w 3970"/>
              <a:gd name="T62" fmla="+- 0 5120 4227"/>
              <a:gd name="T63" fmla="*/ 5120 h 1906"/>
              <a:gd name="T64" fmla="+- 0 19625 17760"/>
              <a:gd name="T65" fmla="*/ T64 w 3970"/>
              <a:gd name="T66" fmla="+- 0 4286 4227"/>
              <a:gd name="T67" fmla="*/ 4286 h 1906"/>
              <a:gd name="T68" fmla="+- 0 19248 17760"/>
              <a:gd name="T69" fmla="*/ T68 w 3970"/>
              <a:gd name="T70" fmla="+- 0 4743 4227"/>
              <a:gd name="T71" fmla="*/ 4743 h 1906"/>
              <a:gd name="T72" fmla="+- 0 19030 17760"/>
              <a:gd name="T73" fmla="*/ T72 w 3970"/>
              <a:gd name="T74" fmla="+- 0 5556 4227"/>
              <a:gd name="T75" fmla="*/ 5556 h 1906"/>
              <a:gd name="T76" fmla="+- 0 19050 17760"/>
              <a:gd name="T77" fmla="*/ T76 w 3970"/>
              <a:gd name="T78" fmla="+- 0 5775 4227"/>
              <a:gd name="T79" fmla="*/ 5775 h 1906"/>
              <a:gd name="T80" fmla="+- 0 19268 17760"/>
              <a:gd name="T81" fmla="*/ T80 w 3970"/>
              <a:gd name="T82" fmla="+- 0 5378 4227"/>
              <a:gd name="T83" fmla="*/ 5378 h 1906"/>
              <a:gd name="T84" fmla="+- 0 19625 17760"/>
              <a:gd name="T85" fmla="*/ T84 w 3970"/>
              <a:gd name="T86" fmla="+- 0 5298 4227"/>
              <a:gd name="T87" fmla="*/ 5298 h 1906"/>
              <a:gd name="T88" fmla="+- 0 19308 17760"/>
              <a:gd name="T89" fmla="*/ T88 w 3970"/>
              <a:gd name="T90" fmla="+- 0 5517 4227"/>
              <a:gd name="T91" fmla="*/ 5517 h 1906"/>
              <a:gd name="T92" fmla="+- 0 19248 17760"/>
              <a:gd name="T93" fmla="*/ T92 w 3970"/>
              <a:gd name="T94" fmla="+- 0 5596 4227"/>
              <a:gd name="T95" fmla="*/ 5596 h 1906"/>
              <a:gd name="T96" fmla="+- 0 19983 17760"/>
              <a:gd name="T97" fmla="*/ T96 w 3970"/>
              <a:gd name="T98" fmla="+- 0 5497 4227"/>
              <a:gd name="T99" fmla="*/ 5497 h 1906"/>
              <a:gd name="T100" fmla="+- 0 20638 17760"/>
              <a:gd name="T101" fmla="*/ T100 w 3970"/>
              <a:gd name="T102" fmla="+- 0 4227 4227"/>
              <a:gd name="T103" fmla="*/ 4227 h 1906"/>
              <a:gd name="T104" fmla="+- 0 20638 17760"/>
              <a:gd name="T105" fmla="*/ T104 w 3970"/>
              <a:gd name="T106" fmla="+- 0 4266 4227"/>
              <a:gd name="T107" fmla="*/ 4266 h 1906"/>
              <a:gd name="T108" fmla="+- 0 20241 17760"/>
              <a:gd name="T109" fmla="*/ T108 w 3970"/>
              <a:gd name="T110" fmla="+- 0 5239 4227"/>
              <a:gd name="T111" fmla="*/ 5239 h 1906"/>
              <a:gd name="T112" fmla="+- 0 20280 17760"/>
              <a:gd name="T113" fmla="*/ T112 w 3970"/>
              <a:gd name="T114" fmla="+- 0 5735 4227"/>
              <a:gd name="T115" fmla="*/ 5735 h 1906"/>
              <a:gd name="T116" fmla="+- 0 20300 17760"/>
              <a:gd name="T117" fmla="*/ T116 w 3970"/>
              <a:gd name="T118" fmla="+- 0 5159 4227"/>
              <a:gd name="T119" fmla="*/ 5159 h 1906"/>
              <a:gd name="T120" fmla="+- 0 20260 17760"/>
              <a:gd name="T121" fmla="*/ T120 w 3970"/>
              <a:gd name="T122" fmla="+- 0 5298 4227"/>
              <a:gd name="T123" fmla="*/ 5298 h 1906"/>
              <a:gd name="T124" fmla="+- 0 20677 17760"/>
              <a:gd name="T125" fmla="*/ T124 w 3970"/>
              <a:gd name="T126" fmla="+- 0 5298 4227"/>
              <a:gd name="T127" fmla="*/ 5298 h 1906"/>
              <a:gd name="T128" fmla="+- 0 20657 17760"/>
              <a:gd name="T129" fmla="*/ T128 w 3970"/>
              <a:gd name="T130" fmla="+- 0 5199 4227"/>
              <a:gd name="T131" fmla="*/ 5199 h 1906"/>
              <a:gd name="T132" fmla="+- 0 20558 17760"/>
              <a:gd name="T133" fmla="*/ T132 w 3970"/>
              <a:gd name="T134" fmla="+- 0 5596 4227"/>
              <a:gd name="T135" fmla="*/ 5596 h 1906"/>
              <a:gd name="T136" fmla="+- 0 20935 17760"/>
              <a:gd name="T137" fmla="*/ T136 w 3970"/>
              <a:gd name="T138" fmla="+- 0 5517 4227"/>
              <a:gd name="T139" fmla="*/ 5517 h 1906"/>
              <a:gd name="T140" fmla="+- 0 20995 17760"/>
              <a:gd name="T141" fmla="*/ T140 w 3970"/>
              <a:gd name="T142" fmla="+- 0 5437 4227"/>
              <a:gd name="T143" fmla="*/ 5437 h 1906"/>
              <a:gd name="T144" fmla="+- 0 21015 17760"/>
              <a:gd name="T145" fmla="*/ T144 w 3970"/>
              <a:gd name="T146" fmla="+- 0 5616 4227"/>
              <a:gd name="T147" fmla="*/ 5616 h 1906"/>
              <a:gd name="T148" fmla="+- 0 21352 17760"/>
              <a:gd name="T149" fmla="*/ T148 w 3970"/>
              <a:gd name="T150" fmla="+- 0 5536 4227"/>
              <a:gd name="T151" fmla="*/ 5536 h 1906"/>
              <a:gd name="T152" fmla="+- 0 21451 17760"/>
              <a:gd name="T153" fmla="*/ T152 w 3970"/>
              <a:gd name="T154" fmla="+- 0 5477 4227"/>
              <a:gd name="T155" fmla="*/ 5477 h 1906"/>
              <a:gd name="T156" fmla="+- 0 21372 17760"/>
              <a:gd name="T157" fmla="*/ T156 w 3970"/>
              <a:gd name="T158" fmla="+- 0 5695 4227"/>
              <a:gd name="T159" fmla="*/ 5695 h 1906"/>
              <a:gd name="T160" fmla="+- 0 21729 17760"/>
              <a:gd name="T161" fmla="*/ T160 w 3970"/>
              <a:gd name="T162" fmla="+- 0 5814 4227"/>
              <a:gd name="T163" fmla="*/ 5814 h 190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3970" h="1906" extrusionOk="0">
                <a:moveTo>
                  <a:pt x="139" y="456"/>
                </a:moveTo>
                <a:cubicBezTo>
                  <a:pt x="107" y="766"/>
                  <a:pt x="20" y="1074"/>
                  <a:pt x="0" y="1389"/>
                </a:cubicBezTo>
                <a:cubicBezTo>
                  <a:pt x="-11" y="1558"/>
                  <a:pt x="-6" y="1740"/>
                  <a:pt x="20" y="1905"/>
                </a:cubicBezTo>
              </a:path>
              <a:path w="3970" h="1906" extrusionOk="0">
                <a:moveTo>
                  <a:pt x="139" y="397"/>
                </a:moveTo>
                <a:cubicBezTo>
                  <a:pt x="264" y="334"/>
                  <a:pt x="372" y="368"/>
                  <a:pt x="516" y="357"/>
                </a:cubicBezTo>
                <a:cubicBezTo>
                  <a:pt x="599" y="350"/>
                  <a:pt x="664" y="358"/>
                  <a:pt x="695" y="297"/>
                </a:cubicBezTo>
              </a:path>
              <a:path w="3970" h="1906" extrusionOk="0">
                <a:moveTo>
                  <a:pt x="99" y="873"/>
                </a:moveTo>
                <a:cubicBezTo>
                  <a:pt x="93" y="893"/>
                  <a:pt x="86" y="912"/>
                  <a:pt x="80" y="932"/>
                </a:cubicBezTo>
                <a:cubicBezTo>
                  <a:pt x="244" y="987"/>
                  <a:pt x="384" y="1020"/>
                  <a:pt x="556" y="1032"/>
                </a:cubicBezTo>
              </a:path>
              <a:path w="3970" h="1906" extrusionOk="0">
                <a:moveTo>
                  <a:pt x="695" y="1270"/>
                </a:moveTo>
                <a:cubicBezTo>
                  <a:pt x="712" y="1218"/>
                  <a:pt x="719" y="1206"/>
                  <a:pt x="715" y="1171"/>
                </a:cubicBezTo>
                <a:cubicBezTo>
                  <a:pt x="660" y="1212"/>
                  <a:pt x="455" y="1318"/>
                  <a:pt x="556" y="1448"/>
                </a:cubicBezTo>
                <a:cubicBezTo>
                  <a:pt x="653" y="1572"/>
                  <a:pt x="818" y="1476"/>
                  <a:pt x="913" y="1349"/>
                </a:cubicBezTo>
                <a:cubicBezTo>
                  <a:pt x="926" y="1316"/>
                  <a:pt x="940" y="1283"/>
                  <a:pt x="953" y="1250"/>
                </a:cubicBezTo>
                <a:cubicBezTo>
                  <a:pt x="935" y="1274"/>
                  <a:pt x="702" y="1500"/>
                  <a:pt x="814" y="1567"/>
                </a:cubicBezTo>
                <a:cubicBezTo>
                  <a:pt x="1104" y="1740"/>
                  <a:pt x="1497" y="1025"/>
                  <a:pt x="1568" y="893"/>
                </a:cubicBezTo>
                <a:cubicBezTo>
                  <a:pt x="1716" y="617"/>
                  <a:pt x="1815" y="359"/>
                  <a:pt x="1865" y="59"/>
                </a:cubicBezTo>
                <a:cubicBezTo>
                  <a:pt x="1729" y="201"/>
                  <a:pt x="1594" y="342"/>
                  <a:pt x="1488" y="516"/>
                </a:cubicBezTo>
                <a:cubicBezTo>
                  <a:pt x="1333" y="771"/>
                  <a:pt x="1290" y="1035"/>
                  <a:pt x="1270" y="1329"/>
                </a:cubicBezTo>
                <a:cubicBezTo>
                  <a:pt x="1264" y="1410"/>
                  <a:pt x="1280" y="1475"/>
                  <a:pt x="1290" y="1548"/>
                </a:cubicBezTo>
                <a:cubicBezTo>
                  <a:pt x="1356" y="1477"/>
                  <a:pt x="1427" y="1280"/>
                  <a:pt x="1508" y="1151"/>
                </a:cubicBezTo>
                <a:cubicBezTo>
                  <a:pt x="1626" y="962"/>
                  <a:pt x="1726" y="932"/>
                  <a:pt x="1865" y="1071"/>
                </a:cubicBezTo>
                <a:cubicBezTo>
                  <a:pt x="1853" y="1253"/>
                  <a:pt x="1696" y="1176"/>
                  <a:pt x="1548" y="1290"/>
                </a:cubicBezTo>
                <a:cubicBezTo>
                  <a:pt x="1528" y="1316"/>
                  <a:pt x="1508" y="1343"/>
                  <a:pt x="1488" y="1369"/>
                </a:cubicBezTo>
                <a:cubicBezTo>
                  <a:pt x="1736" y="1653"/>
                  <a:pt x="1991" y="1554"/>
                  <a:pt x="2223" y="1270"/>
                </a:cubicBezTo>
                <a:cubicBezTo>
                  <a:pt x="2533" y="890"/>
                  <a:pt x="2646" y="418"/>
                  <a:pt x="2878" y="0"/>
                </a:cubicBezTo>
                <a:cubicBezTo>
                  <a:pt x="2878" y="13"/>
                  <a:pt x="2878" y="26"/>
                  <a:pt x="2878" y="39"/>
                </a:cubicBezTo>
                <a:cubicBezTo>
                  <a:pt x="2728" y="346"/>
                  <a:pt x="2558" y="678"/>
                  <a:pt x="2481" y="1012"/>
                </a:cubicBezTo>
                <a:cubicBezTo>
                  <a:pt x="2437" y="1203"/>
                  <a:pt x="2459" y="1343"/>
                  <a:pt x="2520" y="1508"/>
                </a:cubicBezTo>
                <a:cubicBezTo>
                  <a:pt x="2526" y="1422"/>
                  <a:pt x="2608" y="987"/>
                  <a:pt x="2540" y="932"/>
                </a:cubicBezTo>
                <a:cubicBezTo>
                  <a:pt x="2431" y="845"/>
                  <a:pt x="2496" y="1056"/>
                  <a:pt x="2500" y="1071"/>
                </a:cubicBezTo>
                <a:cubicBezTo>
                  <a:pt x="2619" y="1142"/>
                  <a:pt x="2828" y="1268"/>
                  <a:pt x="2917" y="1071"/>
                </a:cubicBezTo>
                <a:cubicBezTo>
                  <a:pt x="2917" y="1009"/>
                  <a:pt x="2929" y="995"/>
                  <a:pt x="2897" y="972"/>
                </a:cubicBezTo>
                <a:cubicBezTo>
                  <a:pt x="2785" y="1098"/>
                  <a:pt x="2657" y="1210"/>
                  <a:pt x="2798" y="1369"/>
                </a:cubicBezTo>
                <a:cubicBezTo>
                  <a:pt x="2919" y="1505"/>
                  <a:pt x="3076" y="1389"/>
                  <a:pt x="3175" y="1290"/>
                </a:cubicBezTo>
                <a:cubicBezTo>
                  <a:pt x="3195" y="1263"/>
                  <a:pt x="3215" y="1237"/>
                  <a:pt x="3235" y="1210"/>
                </a:cubicBezTo>
                <a:cubicBezTo>
                  <a:pt x="3364" y="1276"/>
                  <a:pt x="3179" y="1189"/>
                  <a:pt x="3255" y="1389"/>
                </a:cubicBezTo>
                <a:cubicBezTo>
                  <a:pt x="3305" y="1521"/>
                  <a:pt x="3515" y="1354"/>
                  <a:pt x="3592" y="1309"/>
                </a:cubicBezTo>
                <a:cubicBezTo>
                  <a:pt x="3625" y="1289"/>
                  <a:pt x="3658" y="1270"/>
                  <a:pt x="3691" y="1250"/>
                </a:cubicBezTo>
                <a:cubicBezTo>
                  <a:pt x="3630" y="1351"/>
                  <a:pt x="3539" y="1375"/>
                  <a:pt x="3612" y="1468"/>
                </a:cubicBezTo>
                <a:cubicBezTo>
                  <a:pt x="3764" y="1545"/>
                  <a:pt x="3840" y="1574"/>
                  <a:pt x="3969" y="1587"/>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42" name="Comment 30"/>
          <p:cNvSpPr>
            <a:spLocks noRot="1" noChangeAspect="1" noEditPoints="1" noChangeArrowheads="1" noChangeShapeType="1" noTextEdit="1"/>
          </p:cNvSpPr>
          <p:nvPr/>
        </p:nvSpPr>
        <p:spPr bwMode="auto">
          <a:xfrm>
            <a:off x="7529513" y="584598"/>
            <a:ext cx="171450" cy="921544"/>
          </a:xfrm>
          <a:custGeom>
            <a:avLst/>
            <a:gdLst>
              <a:gd name="T0" fmla="+- 0 24249 23654"/>
              <a:gd name="T1" fmla="*/ T0 w 636"/>
              <a:gd name="T2" fmla="+- 0 2183 2163"/>
              <a:gd name="T3" fmla="*/ 2183 h 3414"/>
              <a:gd name="T4" fmla="+- 0 24110 23654"/>
              <a:gd name="T5" fmla="*/ T4 w 636"/>
              <a:gd name="T6" fmla="+- 0 3056 2163"/>
              <a:gd name="T7" fmla="*/ 3056 h 3414"/>
              <a:gd name="T8" fmla="+- 0 24170 23654"/>
              <a:gd name="T9" fmla="*/ T8 w 636"/>
              <a:gd name="T10" fmla="+- 0 3889 2163"/>
              <a:gd name="T11" fmla="*/ 3889 h 3414"/>
              <a:gd name="T12" fmla="+- 0 23812 23654"/>
              <a:gd name="T13" fmla="*/ T12 w 636"/>
              <a:gd name="T14" fmla="+- 0 2600 2163"/>
              <a:gd name="T15" fmla="*/ 2600 h 3414"/>
              <a:gd name="T16" fmla="+- 0 24150 23654"/>
              <a:gd name="T17" fmla="*/ T16 w 636"/>
              <a:gd name="T18" fmla="+- 0 2183 2163"/>
              <a:gd name="T19" fmla="*/ 2183 h 3414"/>
              <a:gd name="T20" fmla="+- 0 24170 23654"/>
              <a:gd name="T21" fmla="*/ T20 w 636"/>
              <a:gd name="T22" fmla="+- 0 2163 2163"/>
              <a:gd name="T23" fmla="*/ 2163 h 3414"/>
              <a:gd name="T24" fmla="+- 0 24190 23654"/>
              <a:gd name="T25" fmla="*/ T24 w 636"/>
              <a:gd name="T26" fmla="+- 0 2381 2163"/>
              <a:gd name="T27" fmla="*/ 2381 h 3414"/>
              <a:gd name="T28" fmla="+- 0 24269 23654"/>
              <a:gd name="T29" fmla="*/ T28 w 636"/>
              <a:gd name="T30" fmla="+- 0 2838 2163"/>
              <a:gd name="T31" fmla="*/ 2838 h 3414"/>
              <a:gd name="T32" fmla="+- 0 23932 23654"/>
              <a:gd name="T33" fmla="*/ T32 w 636"/>
              <a:gd name="T34" fmla="+- 0 4068 2163"/>
              <a:gd name="T35" fmla="*/ 4068 h 3414"/>
              <a:gd name="T36" fmla="+- 0 23932 23654"/>
              <a:gd name="T37" fmla="*/ T36 w 636"/>
              <a:gd name="T38" fmla="+- 0 4247 2163"/>
              <a:gd name="T39" fmla="*/ 4247 h 3414"/>
              <a:gd name="T40" fmla="+- 0 23932 23654"/>
              <a:gd name="T41" fmla="*/ T40 w 636"/>
              <a:gd name="T42" fmla="+- 0 4564 2163"/>
              <a:gd name="T43" fmla="*/ 4564 h 3414"/>
              <a:gd name="T44" fmla="+- 0 24249 23654"/>
              <a:gd name="T45" fmla="*/ T44 w 636"/>
              <a:gd name="T46" fmla="+- 0 4286 2163"/>
              <a:gd name="T47" fmla="*/ 4286 h 3414"/>
              <a:gd name="T48" fmla="+- 0 24289 23654"/>
              <a:gd name="T49" fmla="*/ T48 w 636"/>
              <a:gd name="T50" fmla="+- 0 4247 2163"/>
              <a:gd name="T51" fmla="*/ 4247 h 3414"/>
              <a:gd name="T52" fmla="+- 0 23892 23654"/>
              <a:gd name="T53" fmla="*/ T52 w 636"/>
              <a:gd name="T54" fmla="+- 0 4941 2163"/>
              <a:gd name="T55" fmla="*/ 4941 h 3414"/>
              <a:gd name="T56" fmla="+- 0 23654 23654"/>
              <a:gd name="T57" fmla="*/ T56 w 636"/>
              <a:gd name="T58" fmla="+- 0 5576 2163"/>
              <a:gd name="T59" fmla="*/ 5576 h 34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636" h="3414" extrusionOk="0">
                <a:moveTo>
                  <a:pt x="595" y="20"/>
                </a:moveTo>
                <a:cubicBezTo>
                  <a:pt x="474" y="307"/>
                  <a:pt x="449" y="578"/>
                  <a:pt x="456" y="893"/>
                </a:cubicBezTo>
                <a:cubicBezTo>
                  <a:pt x="462" y="1171"/>
                  <a:pt x="503" y="1449"/>
                  <a:pt x="516" y="1726"/>
                </a:cubicBezTo>
              </a:path>
              <a:path w="636" h="3414" extrusionOk="0">
                <a:moveTo>
                  <a:pt x="158" y="437"/>
                </a:moveTo>
                <a:cubicBezTo>
                  <a:pt x="284" y="305"/>
                  <a:pt x="383" y="162"/>
                  <a:pt x="496" y="20"/>
                </a:cubicBezTo>
                <a:cubicBezTo>
                  <a:pt x="503" y="13"/>
                  <a:pt x="509" y="7"/>
                  <a:pt x="516" y="0"/>
                </a:cubicBezTo>
                <a:cubicBezTo>
                  <a:pt x="504" y="106"/>
                  <a:pt x="493" y="114"/>
                  <a:pt x="536" y="218"/>
                </a:cubicBezTo>
                <a:cubicBezTo>
                  <a:pt x="597" y="369"/>
                  <a:pt x="597" y="515"/>
                  <a:pt x="615" y="675"/>
                </a:cubicBezTo>
              </a:path>
              <a:path w="636" h="3414" extrusionOk="0">
                <a:moveTo>
                  <a:pt x="278" y="1905"/>
                </a:moveTo>
                <a:cubicBezTo>
                  <a:pt x="179" y="1885"/>
                  <a:pt x="280" y="1943"/>
                  <a:pt x="278" y="2084"/>
                </a:cubicBezTo>
                <a:cubicBezTo>
                  <a:pt x="276" y="2208"/>
                  <a:pt x="249" y="2284"/>
                  <a:pt x="278" y="2401"/>
                </a:cubicBezTo>
                <a:cubicBezTo>
                  <a:pt x="425" y="2358"/>
                  <a:pt x="505" y="2262"/>
                  <a:pt x="595" y="2123"/>
                </a:cubicBezTo>
                <a:cubicBezTo>
                  <a:pt x="612" y="2097"/>
                  <a:pt x="624" y="2097"/>
                  <a:pt x="635" y="2084"/>
                </a:cubicBezTo>
                <a:cubicBezTo>
                  <a:pt x="457" y="2260"/>
                  <a:pt x="345" y="2548"/>
                  <a:pt x="238" y="2778"/>
                </a:cubicBezTo>
                <a:cubicBezTo>
                  <a:pt x="143" y="2982"/>
                  <a:pt x="28" y="3190"/>
                  <a:pt x="0" y="3413"/>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115743" name="Comment 31"/>
          <p:cNvSpPr>
            <a:spLocks noRot="1" noChangeAspect="1" noEditPoints="1" noChangeArrowheads="1" noChangeShapeType="1" noTextEdit="1"/>
          </p:cNvSpPr>
          <p:nvPr/>
        </p:nvSpPr>
        <p:spPr bwMode="auto">
          <a:xfrm>
            <a:off x="6098382" y="546497"/>
            <a:ext cx="241697" cy="584597"/>
          </a:xfrm>
          <a:custGeom>
            <a:avLst/>
            <a:gdLst>
              <a:gd name="T0" fmla="+- 0 19010 18355"/>
              <a:gd name="T1" fmla="*/ T0 w 894"/>
              <a:gd name="T2" fmla="+- 0 2203 2024"/>
              <a:gd name="T3" fmla="*/ 2203 h 2164"/>
              <a:gd name="T4" fmla="+- 0 18911 18355"/>
              <a:gd name="T5" fmla="*/ T4 w 894"/>
              <a:gd name="T6" fmla="+- 0 2619 2024"/>
              <a:gd name="T7" fmla="*/ 2619 h 2164"/>
              <a:gd name="T8" fmla="+- 0 18891 18355"/>
              <a:gd name="T9" fmla="*/ T8 w 894"/>
              <a:gd name="T10" fmla="+- 0 3254 2024"/>
              <a:gd name="T11" fmla="*/ 3254 h 2164"/>
              <a:gd name="T12" fmla="+- 0 18891 18355"/>
              <a:gd name="T13" fmla="*/ T12 w 894"/>
              <a:gd name="T14" fmla="+- 0 3373 2024"/>
              <a:gd name="T15" fmla="*/ 3373 h 2164"/>
              <a:gd name="T16" fmla="+- 0 18792 18355"/>
              <a:gd name="T17" fmla="*/ T16 w 894"/>
              <a:gd name="T18" fmla="+- 0 2302 2024"/>
              <a:gd name="T19" fmla="*/ 2302 h 2164"/>
              <a:gd name="T20" fmla="+- 0 18871 18355"/>
              <a:gd name="T21" fmla="*/ T20 w 894"/>
              <a:gd name="T22" fmla="+- 0 2123 2024"/>
              <a:gd name="T23" fmla="*/ 2123 h 2164"/>
              <a:gd name="T24" fmla="+- 0 19030 18355"/>
              <a:gd name="T25" fmla="*/ T24 w 894"/>
              <a:gd name="T26" fmla="+- 0 2024 2024"/>
              <a:gd name="T27" fmla="*/ 2024 h 2164"/>
              <a:gd name="T28" fmla="+- 0 19189 18355"/>
              <a:gd name="T29" fmla="*/ T28 w 894"/>
              <a:gd name="T30" fmla="+- 0 2262 2024"/>
              <a:gd name="T31" fmla="*/ 2262 h 2164"/>
              <a:gd name="T32" fmla="+- 0 19248 18355"/>
              <a:gd name="T33" fmla="*/ T32 w 894"/>
              <a:gd name="T34" fmla="+- 0 2401 2024"/>
              <a:gd name="T35" fmla="*/ 2401 h 2164"/>
              <a:gd name="T36" fmla="+- 0 18375 18355"/>
              <a:gd name="T37" fmla="*/ T36 w 894"/>
              <a:gd name="T38" fmla="+- 0 3453 2024"/>
              <a:gd name="T39" fmla="*/ 3453 h 2164"/>
              <a:gd name="T40" fmla="+- 0 18852 18355"/>
              <a:gd name="T41" fmla="*/ T40 w 894"/>
              <a:gd name="T42" fmla="+- 0 3552 2024"/>
              <a:gd name="T43" fmla="*/ 3552 h 2164"/>
              <a:gd name="T44" fmla="+- 0 18852 18355"/>
              <a:gd name="T45" fmla="*/ T44 w 894"/>
              <a:gd name="T46" fmla="+- 0 3592 2024"/>
              <a:gd name="T47" fmla="*/ 3592 h 2164"/>
              <a:gd name="T48" fmla="+- 0 18653 18355"/>
              <a:gd name="T49" fmla="*/ T48 w 894"/>
              <a:gd name="T50" fmla="+- 0 3731 2024"/>
              <a:gd name="T51" fmla="*/ 3731 h 2164"/>
              <a:gd name="T52" fmla="+- 0 18355 18355"/>
              <a:gd name="T53" fmla="*/ T52 w 894"/>
              <a:gd name="T54" fmla="+- 0 4028 2024"/>
              <a:gd name="T55" fmla="*/ 4028 h 2164"/>
              <a:gd name="T56" fmla="+- 0 18355 18355"/>
              <a:gd name="T57" fmla="*/ T56 w 894"/>
              <a:gd name="T58" fmla="+- 0 4068 2024"/>
              <a:gd name="T59" fmla="*/ 4068 h 2164"/>
              <a:gd name="T60" fmla="+- 0 18832 18355"/>
              <a:gd name="T61" fmla="*/ T60 w 894"/>
              <a:gd name="T62" fmla="+- 0 4167 2024"/>
              <a:gd name="T63" fmla="*/ 4167 h 2164"/>
              <a:gd name="T64" fmla="+- 0 18891 18355"/>
              <a:gd name="T65" fmla="*/ T64 w 894"/>
              <a:gd name="T66" fmla="+- 0 4187 2024"/>
              <a:gd name="T67" fmla="*/ 4187 h 21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894" h="2164" extrusionOk="0">
                <a:moveTo>
                  <a:pt x="655" y="179"/>
                </a:moveTo>
                <a:cubicBezTo>
                  <a:pt x="614" y="322"/>
                  <a:pt x="574" y="443"/>
                  <a:pt x="556" y="595"/>
                </a:cubicBezTo>
                <a:cubicBezTo>
                  <a:pt x="530" y="807"/>
                  <a:pt x="536" y="1017"/>
                  <a:pt x="536" y="1230"/>
                </a:cubicBezTo>
                <a:cubicBezTo>
                  <a:pt x="536" y="1296"/>
                  <a:pt x="536" y="1309"/>
                  <a:pt x="536" y="1349"/>
                </a:cubicBezTo>
              </a:path>
              <a:path w="894" h="2164" extrusionOk="0">
                <a:moveTo>
                  <a:pt x="437" y="278"/>
                </a:moveTo>
                <a:cubicBezTo>
                  <a:pt x="437" y="184"/>
                  <a:pt x="438" y="159"/>
                  <a:pt x="516" y="99"/>
                </a:cubicBezTo>
                <a:cubicBezTo>
                  <a:pt x="565" y="61"/>
                  <a:pt x="621" y="30"/>
                  <a:pt x="675" y="0"/>
                </a:cubicBezTo>
                <a:cubicBezTo>
                  <a:pt x="717" y="95"/>
                  <a:pt x="770" y="154"/>
                  <a:pt x="834" y="238"/>
                </a:cubicBezTo>
                <a:cubicBezTo>
                  <a:pt x="894" y="316"/>
                  <a:pt x="893" y="302"/>
                  <a:pt x="893" y="377"/>
                </a:cubicBezTo>
              </a:path>
              <a:path w="894" h="2164" extrusionOk="0">
                <a:moveTo>
                  <a:pt x="20" y="1429"/>
                </a:moveTo>
                <a:cubicBezTo>
                  <a:pt x="120" y="1460"/>
                  <a:pt x="430" y="1455"/>
                  <a:pt x="497" y="1528"/>
                </a:cubicBezTo>
                <a:cubicBezTo>
                  <a:pt x="497" y="1541"/>
                  <a:pt x="497" y="1555"/>
                  <a:pt x="497" y="1568"/>
                </a:cubicBezTo>
                <a:cubicBezTo>
                  <a:pt x="446" y="1655"/>
                  <a:pt x="385" y="1657"/>
                  <a:pt x="298" y="1707"/>
                </a:cubicBezTo>
                <a:cubicBezTo>
                  <a:pt x="190" y="1770"/>
                  <a:pt x="35" y="1876"/>
                  <a:pt x="0" y="2004"/>
                </a:cubicBezTo>
                <a:cubicBezTo>
                  <a:pt x="0" y="2017"/>
                  <a:pt x="0" y="2031"/>
                  <a:pt x="0" y="2044"/>
                </a:cubicBezTo>
                <a:cubicBezTo>
                  <a:pt x="155" y="2117"/>
                  <a:pt x="308" y="2119"/>
                  <a:pt x="477" y="2143"/>
                </a:cubicBezTo>
                <a:cubicBezTo>
                  <a:pt x="536" y="2158"/>
                  <a:pt x="583" y="2165"/>
                  <a:pt x="536" y="2163"/>
                </a:cubicBezTo>
              </a:path>
            </a:pathLst>
          </a:custGeom>
          <a:noFill/>
          <a:ln w="34925" cap="rnd">
            <a:solidFill>
              <a:srgbClr val="FF0000"/>
            </a:solidFill>
            <a:round/>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endParaRPr lang="de-DE"/>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22</a:t>
            </a:fld>
            <a:endParaRPr lang="en-US" altLang="x-none"/>
          </a:p>
        </p:txBody>
      </p:sp>
    </p:spTree>
    <p:extLst>
      <p:ext uri="{BB962C8B-B14F-4D97-AF65-F5344CB8AC3E}">
        <p14:creationId xmlns:p14="http://schemas.microsoft.com/office/powerpoint/2010/main" val="9066706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428750" y="685800"/>
            <a:ext cx="22860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Der Wiener Kreis</a:t>
            </a:r>
          </a:p>
        </p:txBody>
      </p:sp>
      <p:sp>
        <p:nvSpPr>
          <p:cNvPr id="111619" name="Text Box 3"/>
          <p:cNvSpPr txBox="1">
            <a:spLocks noChangeArrowheads="1"/>
          </p:cNvSpPr>
          <p:nvPr/>
        </p:nvSpPr>
        <p:spPr bwMode="auto">
          <a:xfrm>
            <a:off x="1428750" y="1485900"/>
            <a:ext cx="22860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Wissenschaftstheorie</a:t>
            </a:r>
          </a:p>
        </p:txBody>
      </p:sp>
      <p:sp>
        <p:nvSpPr>
          <p:cNvPr id="111620" name="Text Box 4"/>
          <p:cNvSpPr txBox="1">
            <a:spLocks noChangeArrowheads="1"/>
          </p:cNvSpPr>
          <p:nvPr/>
        </p:nvSpPr>
        <p:spPr bwMode="auto">
          <a:xfrm>
            <a:off x="4000500" y="1485900"/>
            <a:ext cx="131445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Bioethik</a:t>
            </a:r>
          </a:p>
        </p:txBody>
      </p:sp>
      <p:sp>
        <p:nvSpPr>
          <p:cNvPr id="111621" name="Text Box 5"/>
          <p:cNvSpPr txBox="1">
            <a:spLocks noChangeArrowheads="1"/>
          </p:cNvSpPr>
          <p:nvPr/>
        </p:nvSpPr>
        <p:spPr bwMode="auto">
          <a:xfrm>
            <a:off x="1428750" y="2571750"/>
            <a:ext cx="22860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Erkenntnistheorie</a:t>
            </a:r>
          </a:p>
        </p:txBody>
      </p:sp>
      <p:sp>
        <p:nvSpPr>
          <p:cNvPr id="111622" name="Text Box 6"/>
          <p:cNvSpPr txBox="1">
            <a:spLocks noChangeArrowheads="1"/>
          </p:cNvSpPr>
          <p:nvPr/>
        </p:nvSpPr>
        <p:spPr bwMode="auto">
          <a:xfrm>
            <a:off x="4171950" y="2571750"/>
            <a:ext cx="10287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Ethik</a:t>
            </a:r>
          </a:p>
        </p:txBody>
      </p:sp>
      <p:sp>
        <p:nvSpPr>
          <p:cNvPr id="111623" name="Text Box 7"/>
          <p:cNvSpPr txBox="1">
            <a:spLocks noChangeArrowheads="1"/>
          </p:cNvSpPr>
          <p:nvPr/>
        </p:nvSpPr>
        <p:spPr bwMode="auto">
          <a:xfrm>
            <a:off x="5943600" y="2571750"/>
            <a:ext cx="102870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Mäeutik</a:t>
            </a:r>
          </a:p>
        </p:txBody>
      </p:sp>
      <p:sp>
        <p:nvSpPr>
          <p:cNvPr id="111624" name="Text Box 8"/>
          <p:cNvSpPr txBox="1">
            <a:spLocks noChangeArrowheads="1"/>
          </p:cNvSpPr>
          <p:nvPr/>
        </p:nvSpPr>
        <p:spPr bwMode="auto">
          <a:xfrm>
            <a:off x="4114800" y="3657600"/>
            <a:ext cx="1428750" cy="33855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Grundzüge</a:t>
            </a:r>
          </a:p>
        </p:txBody>
      </p:sp>
      <p:cxnSp>
        <p:nvCxnSpPr>
          <p:cNvPr id="111625" name="AutoShape 9"/>
          <p:cNvCxnSpPr>
            <a:cxnSpLocks noChangeShapeType="1"/>
            <a:stCxn id="111618" idx="2"/>
            <a:endCxn id="111619" idx="0"/>
          </p:cNvCxnSpPr>
          <p:nvPr/>
        </p:nvCxnSpPr>
        <p:spPr bwMode="auto">
          <a:xfrm>
            <a:off x="2571750" y="1024354"/>
            <a:ext cx="0" cy="461546"/>
          </a:xfrm>
          <a:prstGeom prst="straightConnector1">
            <a:avLst/>
          </a:prstGeom>
          <a:noFill/>
          <a:ln w="9525">
            <a:solidFill>
              <a:schemeClr val="tx1"/>
            </a:solidFill>
            <a:round/>
            <a:headEnd/>
            <a:tailEnd type="triangle" w="med" len="med"/>
          </a:ln>
          <a:effectLst/>
        </p:spPr>
      </p:cxnSp>
      <p:cxnSp>
        <p:nvCxnSpPr>
          <p:cNvPr id="111626" name="AutoShape 10"/>
          <p:cNvCxnSpPr>
            <a:cxnSpLocks noChangeShapeType="1"/>
            <a:stCxn id="111619" idx="2"/>
            <a:endCxn id="111621" idx="0"/>
          </p:cNvCxnSpPr>
          <p:nvPr/>
        </p:nvCxnSpPr>
        <p:spPr bwMode="auto">
          <a:xfrm>
            <a:off x="2571750" y="1824454"/>
            <a:ext cx="0" cy="747296"/>
          </a:xfrm>
          <a:prstGeom prst="straightConnector1">
            <a:avLst/>
          </a:prstGeom>
          <a:noFill/>
          <a:ln w="9525">
            <a:solidFill>
              <a:schemeClr val="tx1"/>
            </a:solidFill>
            <a:round/>
            <a:headEnd/>
            <a:tailEnd type="triangle" w="med" len="med"/>
          </a:ln>
          <a:effectLst/>
        </p:spPr>
      </p:cxnSp>
      <p:cxnSp>
        <p:nvCxnSpPr>
          <p:cNvPr id="111627" name="AutoShape 11"/>
          <p:cNvCxnSpPr>
            <a:cxnSpLocks noChangeShapeType="1"/>
            <a:stCxn id="111619" idx="2"/>
            <a:endCxn id="111622" idx="1"/>
          </p:cNvCxnSpPr>
          <p:nvPr/>
        </p:nvCxnSpPr>
        <p:spPr bwMode="auto">
          <a:xfrm>
            <a:off x="2571750" y="1824454"/>
            <a:ext cx="1600200" cy="916573"/>
          </a:xfrm>
          <a:prstGeom prst="straightConnector1">
            <a:avLst/>
          </a:prstGeom>
          <a:noFill/>
          <a:ln w="9525">
            <a:solidFill>
              <a:schemeClr val="tx1"/>
            </a:solidFill>
            <a:round/>
            <a:headEnd/>
            <a:tailEnd type="triangle" w="med" len="med"/>
          </a:ln>
          <a:effectLst/>
        </p:spPr>
      </p:cxnSp>
      <p:cxnSp>
        <p:nvCxnSpPr>
          <p:cNvPr id="111628" name="AutoShape 12"/>
          <p:cNvCxnSpPr>
            <a:cxnSpLocks noChangeShapeType="1"/>
            <a:stCxn id="111620" idx="2"/>
            <a:endCxn id="111622" idx="0"/>
          </p:cNvCxnSpPr>
          <p:nvPr/>
        </p:nvCxnSpPr>
        <p:spPr bwMode="auto">
          <a:xfrm>
            <a:off x="4657725" y="1824454"/>
            <a:ext cx="28575" cy="747296"/>
          </a:xfrm>
          <a:prstGeom prst="straightConnector1">
            <a:avLst/>
          </a:prstGeom>
          <a:noFill/>
          <a:ln w="9525">
            <a:solidFill>
              <a:schemeClr val="tx1"/>
            </a:solidFill>
            <a:round/>
            <a:headEnd/>
            <a:tailEnd type="triangle" w="med" len="med"/>
          </a:ln>
          <a:effectLst/>
        </p:spPr>
      </p:cxnSp>
      <p:cxnSp>
        <p:nvCxnSpPr>
          <p:cNvPr id="111629" name="AutoShape 13"/>
          <p:cNvCxnSpPr>
            <a:cxnSpLocks noChangeShapeType="1"/>
            <a:stCxn id="111621" idx="2"/>
            <a:endCxn id="111624" idx="1"/>
          </p:cNvCxnSpPr>
          <p:nvPr/>
        </p:nvCxnSpPr>
        <p:spPr bwMode="auto">
          <a:xfrm>
            <a:off x="2571750" y="2910304"/>
            <a:ext cx="1543050" cy="916573"/>
          </a:xfrm>
          <a:prstGeom prst="straightConnector1">
            <a:avLst/>
          </a:prstGeom>
          <a:noFill/>
          <a:ln w="9525">
            <a:solidFill>
              <a:schemeClr val="tx1"/>
            </a:solidFill>
            <a:round/>
            <a:headEnd/>
            <a:tailEnd type="triangle" w="med" len="med"/>
          </a:ln>
          <a:effectLst/>
        </p:spPr>
      </p:cxnSp>
      <p:cxnSp>
        <p:nvCxnSpPr>
          <p:cNvPr id="111630" name="AutoShape 14"/>
          <p:cNvCxnSpPr>
            <a:cxnSpLocks noChangeShapeType="1"/>
            <a:stCxn id="111622" idx="2"/>
            <a:endCxn id="111624" idx="0"/>
          </p:cNvCxnSpPr>
          <p:nvPr/>
        </p:nvCxnSpPr>
        <p:spPr bwMode="auto">
          <a:xfrm>
            <a:off x="4686300" y="2910304"/>
            <a:ext cx="142875" cy="747296"/>
          </a:xfrm>
          <a:prstGeom prst="straightConnector1">
            <a:avLst/>
          </a:prstGeom>
          <a:noFill/>
          <a:ln w="9525">
            <a:solidFill>
              <a:schemeClr val="tx1"/>
            </a:solidFill>
            <a:round/>
            <a:headEnd/>
            <a:tailEnd type="triangle" w="med" len="med"/>
          </a:ln>
          <a:effectLst/>
        </p:spPr>
      </p:cxnSp>
      <p:cxnSp>
        <p:nvCxnSpPr>
          <p:cNvPr id="111631" name="AutoShape 15"/>
          <p:cNvCxnSpPr>
            <a:cxnSpLocks noChangeShapeType="1"/>
            <a:stCxn id="111623" idx="2"/>
            <a:endCxn id="111624" idx="3"/>
          </p:cNvCxnSpPr>
          <p:nvPr/>
        </p:nvCxnSpPr>
        <p:spPr bwMode="auto">
          <a:xfrm flipH="1">
            <a:off x="5543550" y="2910304"/>
            <a:ext cx="914400" cy="916573"/>
          </a:xfrm>
          <a:prstGeom prst="straightConnector1">
            <a:avLst/>
          </a:prstGeom>
          <a:noFill/>
          <a:ln w="9525">
            <a:solidFill>
              <a:schemeClr val="tx1"/>
            </a:solidFill>
            <a:round/>
            <a:headEnd/>
            <a:tailEnd type="triangle" w="med" len="med"/>
          </a:ln>
          <a:effectLst/>
        </p:spPr>
      </p:cxnSp>
      <p:sp>
        <p:nvSpPr>
          <p:cNvPr id="111632" name="Line 16"/>
          <p:cNvSpPr>
            <a:spLocks noChangeShapeType="1"/>
          </p:cNvSpPr>
          <p:nvPr/>
        </p:nvSpPr>
        <p:spPr bwMode="auto">
          <a:xfrm flipH="1">
            <a:off x="1257300" y="971550"/>
            <a:ext cx="457200" cy="914400"/>
          </a:xfrm>
          <a:prstGeom prst="line">
            <a:avLst/>
          </a:prstGeom>
          <a:noFill/>
          <a:ln w="12700">
            <a:solidFill>
              <a:schemeClr val="tx1"/>
            </a:solidFill>
            <a:prstDash val="sysDot"/>
            <a:round/>
            <a:headEnd/>
            <a:tailEnd/>
          </a:ln>
          <a:effectLst/>
        </p:spPr>
        <p:txBody>
          <a:bodyPr/>
          <a:lstStyle/>
          <a:p>
            <a:endParaRPr lang="de-DE" sz="1600"/>
          </a:p>
        </p:txBody>
      </p:sp>
      <p:cxnSp>
        <p:nvCxnSpPr>
          <p:cNvPr id="111633" name="AutoShape 17"/>
          <p:cNvCxnSpPr>
            <a:cxnSpLocks noChangeShapeType="1"/>
            <a:stCxn id="111632" idx="1"/>
            <a:endCxn id="111621" idx="1"/>
          </p:cNvCxnSpPr>
          <p:nvPr/>
        </p:nvCxnSpPr>
        <p:spPr bwMode="auto">
          <a:xfrm>
            <a:off x="1257300" y="1885950"/>
            <a:ext cx="171450" cy="855077"/>
          </a:xfrm>
          <a:prstGeom prst="straightConnector1">
            <a:avLst/>
          </a:prstGeom>
          <a:noFill/>
          <a:ln w="19050">
            <a:solidFill>
              <a:schemeClr val="tx1"/>
            </a:solidFill>
            <a:prstDash val="sysDot"/>
            <a:round/>
            <a:headEnd/>
            <a:tailEnd type="triangle" w="med" len="med"/>
          </a:ln>
          <a:effectLst/>
        </p:spPr>
      </p:cxnSp>
      <p:sp>
        <p:nvSpPr>
          <p:cNvPr id="111634" name="Line 18"/>
          <p:cNvSpPr>
            <a:spLocks noChangeShapeType="1"/>
          </p:cNvSpPr>
          <p:nvPr/>
        </p:nvSpPr>
        <p:spPr bwMode="auto">
          <a:xfrm>
            <a:off x="3143250" y="971550"/>
            <a:ext cx="857250" cy="857250"/>
          </a:xfrm>
          <a:prstGeom prst="line">
            <a:avLst/>
          </a:prstGeom>
          <a:noFill/>
          <a:ln w="12700">
            <a:solidFill>
              <a:schemeClr val="tx1"/>
            </a:solidFill>
            <a:prstDash val="sysDot"/>
            <a:round/>
            <a:headEnd/>
            <a:tailEnd/>
          </a:ln>
          <a:effectLst/>
        </p:spPr>
        <p:txBody>
          <a:bodyPr/>
          <a:lstStyle/>
          <a:p>
            <a:endParaRPr lang="de-DE" sz="1600"/>
          </a:p>
        </p:txBody>
      </p:sp>
      <p:sp>
        <p:nvSpPr>
          <p:cNvPr id="111635" name="Line 19"/>
          <p:cNvSpPr>
            <a:spLocks noChangeShapeType="1"/>
          </p:cNvSpPr>
          <p:nvPr/>
        </p:nvSpPr>
        <p:spPr bwMode="auto">
          <a:xfrm>
            <a:off x="4000500" y="1828800"/>
            <a:ext cx="342900" cy="742950"/>
          </a:xfrm>
          <a:prstGeom prst="line">
            <a:avLst/>
          </a:prstGeom>
          <a:noFill/>
          <a:ln w="12700">
            <a:solidFill>
              <a:schemeClr val="tx1"/>
            </a:solidFill>
            <a:prstDash val="sysDot"/>
            <a:round/>
            <a:headEnd/>
            <a:tailEnd type="triangle" w="med" len="med"/>
          </a:ln>
          <a:effectLst/>
        </p:spPr>
        <p:txBody>
          <a:bodyPr/>
          <a:lstStyle/>
          <a:p>
            <a:endParaRPr lang="de-DE" sz="1600"/>
          </a:p>
        </p:txBody>
      </p:sp>
      <p:sp>
        <p:nvSpPr>
          <p:cNvPr id="111636" name="Line 20"/>
          <p:cNvSpPr>
            <a:spLocks noChangeShapeType="1"/>
          </p:cNvSpPr>
          <p:nvPr/>
        </p:nvSpPr>
        <p:spPr bwMode="auto">
          <a:xfrm>
            <a:off x="2571750" y="1828800"/>
            <a:ext cx="1600200" cy="1828800"/>
          </a:xfrm>
          <a:prstGeom prst="line">
            <a:avLst/>
          </a:prstGeom>
          <a:noFill/>
          <a:ln w="12700">
            <a:solidFill>
              <a:schemeClr val="tx1"/>
            </a:solidFill>
            <a:prstDash val="sysDot"/>
            <a:round/>
            <a:headEnd/>
            <a:tailEnd type="triangle" w="med" len="med"/>
          </a:ln>
          <a:effectLst/>
        </p:spPr>
        <p:txBody>
          <a:bodyPr/>
          <a:lstStyle/>
          <a:p>
            <a:endParaRPr lang="de-DE" sz="1600"/>
          </a:p>
        </p:txBody>
      </p:sp>
      <p:sp>
        <p:nvSpPr>
          <p:cNvPr id="111637" name="Line 21"/>
          <p:cNvSpPr>
            <a:spLocks noChangeShapeType="1"/>
          </p:cNvSpPr>
          <p:nvPr/>
        </p:nvSpPr>
        <p:spPr bwMode="auto">
          <a:xfrm>
            <a:off x="4686300" y="1885950"/>
            <a:ext cx="628650" cy="685800"/>
          </a:xfrm>
          <a:prstGeom prst="line">
            <a:avLst/>
          </a:prstGeom>
          <a:noFill/>
          <a:ln w="12700">
            <a:solidFill>
              <a:schemeClr val="tx1"/>
            </a:solidFill>
            <a:prstDash val="sysDot"/>
            <a:round/>
            <a:headEnd/>
            <a:tailEnd/>
          </a:ln>
          <a:effectLst/>
        </p:spPr>
        <p:txBody>
          <a:bodyPr/>
          <a:lstStyle/>
          <a:p>
            <a:endParaRPr lang="de-DE" sz="1600"/>
          </a:p>
        </p:txBody>
      </p:sp>
      <p:sp>
        <p:nvSpPr>
          <p:cNvPr id="111638" name="Line 22"/>
          <p:cNvSpPr>
            <a:spLocks noChangeShapeType="1"/>
          </p:cNvSpPr>
          <p:nvPr/>
        </p:nvSpPr>
        <p:spPr bwMode="auto">
          <a:xfrm flipH="1">
            <a:off x="5086350" y="2571750"/>
            <a:ext cx="228600" cy="1028700"/>
          </a:xfrm>
          <a:prstGeom prst="line">
            <a:avLst/>
          </a:prstGeom>
          <a:noFill/>
          <a:ln w="12700">
            <a:solidFill>
              <a:schemeClr val="tx1"/>
            </a:solidFill>
            <a:prstDash val="sysDot"/>
            <a:round/>
            <a:headEnd/>
            <a:tailEnd type="triangle" w="med" len="med"/>
          </a:ln>
          <a:effectLst/>
        </p:spPr>
        <p:txBody>
          <a:bodyPr/>
          <a:lstStyle/>
          <a:p>
            <a:endParaRPr lang="de-DE" sz="1600"/>
          </a:p>
        </p:txBody>
      </p:sp>
      <p:sp>
        <p:nvSpPr>
          <p:cNvPr id="111639" name="Line 23"/>
          <p:cNvSpPr>
            <a:spLocks noChangeShapeType="1"/>
          </p:cNvSpPr>
          <p:nvPr/>
        </p:nvSpPr>
        <p:spPr bwMode="auto">
          <a:xfrm>
            <a:off x="3314700" y="914400"/>
            <a:ext cx="2571750" cy="1028700"/>
          </a:xfrm>
          <a:prstGeom prst="line">
            <a:avLst/>
          </a:prstGeom>
          <a:noFill/>
          <a:ln w="12700">
            <a:solidFill>
              <a:schemeClr val="tx1"/>
            </a:solidFill>
            <a:prstDash val="sysDot"/>
            <a:round/>
            <a:headEnd/>
            <a:tailEnd/>
          </a:ln>
          <a:effectLst/>
        </p:spPr>
        <p:txBody>
          <a:bodyPr/>
          <a:lstStyle/>
          <a:p>
            <a:endParaRPr lang="de-DE" sz="1600"/>
          </a:p>
        </p:txBody>
      </p:sp>
      <p:sp>
        <p:nvSpPr>
          <p:cNvPr id="111640" name="Line 24"/>
          <p:cNvSpPr>
            <a:spLocks noChangeShapeType="1"/>
          </p:cNvSpPr>
          <p:nvPr/>
        </p:nvSpPr>
        <p:spPr bwMode="auto">
          <a:xfrm flipH="1">
            <a:off x="5314950" y="1943100"/>
            <a:ext cx="571500" cy="1714500"/>
          </a:xfrm>
          <a:prstGeom prst="line">
            <a:avLst/>
          </a:prstGeom>
          <a:noFill/>
          <a:ln w="19050">
            <a:solidFill>
              <a:schemeClr val="tx1"/>
            </a:solidFill>
            <a:prstDash val="sysDot"/>
            <a:round/>
            <a:headEnd/>
            <a:tailEnd type="triangle" w="med" len="med"/>
          </a:ln>
          <a:effectLst/>
        </p:spPr>
        <p:txBody>
          <a:bodyPr/>
          <a:lstStyle/>
          <a:p>
            <a:endParaRPr lang="de-DE" sz="1600"/>
          </a:p>
        </p:txBody>
      </p:sp>
      <p:sp>
        <p:nvSpPr>
          <p:cNvPr id="2" name="Foliennummernplatzhalter 1"/>
          <p:cNvSpPr>
            <a:spLocks noGrp="1"/>
          </p:cNvSpPr>
          <p:nvPr>
            <p:ph type="sldNum" sz="quarter" idx="12"/>
          </p:nvPr>
        </p:nvSpPr>
        <p:spPr/>
        <p:txBody>
          <a:bodyPr/>
          <a:lstStyle/>
          <a:p>
            <a:fld id="{A6D2274D-0846-4733-988F-836F7D90E2EC}" type="slidenum">
              <a:rPr lang="en-US" smtClean="0"/>
              <a:pPr/>
              <a:t>23</a:t>
            </a:fld>
            <a:endParaRPr lang="en-US"/>
          </a:p>
        </p:txBody>
      </p:sp>
    </p:spTree>
    <p:extLst>
      <p:ext uri="{BB962C8B-B14F-4D97-AF65-F5344CB8AC3E}">
        <p14:creationId xmlns:p14="http://schemas.microsoft.com/office/powerpoint/2010/main" val="204654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0"/>
            <a:ext cx="6858000" cy="628650"/>
          </a:xfrm>
        </p:spPr>
        <p:txBody>
          <a:bodyPr anchor="ctr" anchorCtr="1"/>
          <a:lstStyle/>
          <a:p>
            <a:r>
              <a:rPr lang="de-DE" sz="2400"/>
              <a:t>Eigenschaften von Datalog-Programmen</a:t>
            </a:r>
          </a:p>
        </p:txBody>
      </p:sp>
      <p:sp>
        <p:nvSpPr>
          <p:cNvPr id="70659" name="Text Box 3"/>
          <p:cNvSpPr txBox="1">
            <a:spLocks noChangeArrowheads="1"/>
          </p:cNvSpPr>
          <p:nvPr/>
        </p:nvSpPr>
        <p:spPr bwMode="auto">
          <a:xfrm>
            <a:off x="1143000" y="685800"/>
            <a:ext cx="6561535" cy="369332"/>
          </a:xfrm>
          <a:prstGeom prst="rect">
            <a:avLst/>
          </a:prstGeom>
          <a:noFill/>
          <a:ln w="6350">
            <a:noFill/>
            <a:miter lim="800000"/>
            <a:headEnd/>
            <a:tailEnd/>
          </a:ln>
          <a:effectLst/>
        </p:spPr>
        <p:txBody>
          <a:bodyPr>
            <a:spAutoFit/>
          </a:bodyPr>
          <a:lstStyle/>
          <a:p>
            <a:pPr>
              <a:spcBef>
                <a:spcPct val="50000"/>
              </a:spcBef>
            </a:pPr>
            <a:r>
              <a:rPr lang="de-DE" b="1">
                <a:latin typeface="Tahoma" pitchFamily="34" charset="0"/>
              </a:rPr>
              <a:t>Abhängigkeitsgraph (         = „wird verwendet von“)         </a:t>
            </a:r>
          </a:p>
        </p:txBody>
      </p:sp>
      <p:sp>
        <p:nvSpPr>
          <p:cNvPr id="70660" name="AutoShape 4"/>
          <p:cNvSpPr>
            <a:spLocks noChangeArrowheads="1"/>
          </p:cNvSpPr>
          <p:nvPr/>
        </p:nvSpPr>
        <p:spPr bwMode="auto">
          <a:xfrm>
            <a:off x="5600700" y="1085850"/>
            <a:ext cx="2286000" cy="685800"/>
          </a:xfrm>
          <a:prstGeom prst="flowChartConnector">
            <a:avLst/>
          </a:prstGeom>
          <a:solidFill>
            <a:srgbClr val="99CCFF">
              <a:alpha val="50000"/>
            </a:srgbClr>
          </a:solidFill>
          <a:ln w="6350">
            <a:solidFill>
              <a:schemeClr val="tx1"/>
            </a:solidFill>
            <a:round/>
            <a:headEnd/>
            <a:tailEnd/>
          </a:ln>
          <a:effectLst/>
        </p:spPr>
        <p:txBody>
          <a:bodyPr wrap="none" anchor="ctr"/>
          <a:lstStyle/>
          <a:p>
            <a:r>
              <a:rPr lang="de-DE">
                <a:latin typeface="Tahoma" pitchFamily="34" charset="0"/>
              </a:rPr>
              <a:t>geschwisterThemen</a:t>
            </a:r>
          </a:p>
        </p:txBody>
      </p:sp>
      <p:sp>
        <p:nvSpPr>
          <p:cNvPr id="70661" name="AutoShape 5"/>
          <p:cNvSpPr>
            <a:spLocks noChangeArrowheads="1"/>
          </p:cNvSpPr>
          <p:nvPr/>
        </p:nvSpPr>
        <p:spPr bwMode="auto">
          <a:xfrm>
            <a:off x="5772150" y="3143250"/>
            <a:ext cx="2057400" cy="457200"/>
          </a:xfrm>
          <a:prstGeom prst="flowChartConnector">
            <a:avLst/>
          </a:prstGeom>
          <a:solidFill>
            <a:srgbClr val="FFFF99">
              <a:alpha val="50000"/>
            </a:srgbClr>
          </a:solidFill>
          <a:ln w="6350">
            <a:solidFill>
              <a:schemeClr val="tx1"/>
            </a:solidFill>
            <a:round/>
            <a:headEnd/>
            <a:tailEnd/>
          </a:ln>
          <a:effectLst/>
        </p:spPr>
        <p:txBody>
          <a:bodyPr wrap="none" anchor="ctr"/>
          <a:lstStyle/>
          <a:p>
            <a:r>
              <a:rPr lang="de-DE">
                <a:latin typeface="Tahoma" pitchFamily="34" charset="0"/>
              </a:rPr>
              <a:t>vorlesungen</a:t>
            </a:r>
          </a:p>
        </p:txBody>
      </p:sp>
      <p:sp>
        <p:nvSpPr>
          <p:cNvPr id="70662" name="AutoShape 6"/>
          <p:cNvSpPr>
            <a:spLocks noChangeArrowheads="1"/>
          </p:cNvSpPr>
          <p:nvPr/>
        </p:nvSpPr>
        <p:spPr bwMode="auto">
          <a:xfrm>
            <a:off x="2514600" y="3143250"/>
            <a:ext cx="2057400" cy="457200"/>
          </a:xfrm>
          <a:prstGeom prst="flowChartConnector">
            <a:avLst/>
          </a:prstGeom>
          <a:solidFill>
            <a:srgbClr val="FFCC00">
              <a:alpha val="50000"/>
            </a:srgbClr>
          </a:solidFill>
          <a:ln w="6350">
            <a:solidFill>
              <a:schemeClr val="tx1"/>
            </a:solidFill>
            <a:round/>
            <a:headEnd/>
            <a:tailEnd/>
          </a:ln>
          <a:effectLst/>
        </p:spPr>
        <p:txBody>
          <a:bodyPr wrap="none" anchor="ctr"/>
          <a:lstStyle/>
          <a:p>
            <a:r>
              <a:rPr lang="de-DE">
                <a:latin typeface="Tahoma" pitchFamily="34" charset="0"/>
              </a:rPr>
              <a:t>voraussetzen</a:t>
            </a:r>
          </a:p>
        </p:txBody>
      </p:sp>
      <p:sp>
        <p:nvSpPr>
          <p:cNvPr id="70663" name="AutoShape 7"/>
          <p:cNvSpPr>
            <a:spLocks noChangeArrowheads="1"/>
          </p:cNvSpPr>
          <p:nvPr/>
        </p:nvSpPr>
        <p:spPr bwMode="auto">
          <a:xfrm>
            <a:off x="4057650" y="2228850"/>
            <a:ext cx="2286000" cy="457200"/>
          </a:xfrm>
          <a:prstGeom prst="flowChartConnector">
            <a:avLst/>
          </a:prstGeom>
          <a:solidFill>
            <a:srgbClr val="CCFFCC">
              <a:alpha val="50000"/>
            </a:srgbClr>
          </a:solidFill>
          <a:ln w="6350">
            <a:solidFill>
              <a:schemeClr val="tx1"/>
            </a:solidFill>
            <a:round/>
            <a:headEnd/>
            <a:tailEnd/>
          </a:ln>
          <a:effectLst/>
        </p:spPr>
        <p:txBody>
          <a:bodyPr wrap="none" anchor="ctr"/>
          <a:lstStyle/>
          <a:p>
            <a:r>
              <a:rPr lang="de-DE">
                <a:latin typeface="Tahoma" pitchFamily="34" charset="0"/>
              </a:rPr>
              <a:t>geschwisterVorl</a:t>
            </a:r>
          </a:p>
        </p:txBody>
      </p:sp>
      <p:sp>
        <p:nvSpPr>
          <p:cNvPr id="70664" name="AutoShape 8"/>
          <p:cNvSpPr>
            <a:spLocks noChangeArrowheads="1"/>
          </p:cNvSpPr>
          <p:nvPr/>
        </p:nvSpPr>
        <p:spPr bwMode="auto">
          <a:xfrm>
            <a:off x="1600200" y="2228850"/>
            <a:ext cx="1943100" cy="457200"/>
          </a:xfrm>
          <a:prstGeom prst="flowChartConnector">
            <a:avLst/>
          </a:prstGeom>
          <a:solidFill>
            <a:srgbClr val="CC99FF">
              <a:alpha val="50000"/>
            </a:srgbClr>
          </a:solidFill>
          <a:ln w="6350">
            <a:solidFill>
              <a:schemeClr val="tx1"/>
            </a:solidFill>
            <a:round/>
            <a:headEnd/>
            <a:tailEnd/>
          </a:ln>
          <a:effectLst/>
        </p:spPr>
        <p:txBody>
          <a:bodyPr wrap="none" anchor="ctr"/>
          <a:lstStyle/>
          <a:p>
            <a:r>
              <a:rPr lang="de-DE">
                <a:latin typeface="Tahoma" pitchFamily="34" charset="0"/>
              </a:rPr>
              <a:t>aufbauen</a:t>
            </a:r>
          </a:p>
        </p:txBody>
      </p:sp>
      <p:sp>
        <p:nvSpPr>
          <p:cNvPr id="70665" name="AutoShape 9"/>
          <p:cNvSpPr>
            <a:spLocks noChangeArrowheads="1"/>
          </p:cNvSpPr>
          <p:nvPr/>
        </p:nvSpPr>
        <p:spPr bwMode="auto">
          <a:xfrm>
            <a:off x="2971800" y="1085850"/>
            <a:ext cx="1600200" cy="514350"/>
          </a:xfrm>
          <a:prstGeom prst="flowChartConnector">
            <a:avLst/>
          </a:prstGeom>
          <a:solidFill>
            <a:srgbClr val="FFCC99">
              <a:alpha val="50000"/>
            </a:srgbClr>
          </a:solidFill>
          <a:ln w="6350">
            <a:solidFill>
              <a:schemeClr val="tx1"/>
            </a:solidFill>
            <a:round/>
            <a:headEnd/>
            <a:tailEnd/>
          </a:ln>
          <a:effectLst/>
        </p:spPr>
        <p:txBody>
          <a:bodyPr wrap="none" anchor="ctr"/>
          <a:lstStyle/>
          <a:p>
            <a:r>
              <a:rPr lang="de-DE">
                <a:latin typeface="Tahoma" pitchFamily="34" charset="0"/>
              </a:rPr>
              <a:t>verwandt</a:t>
            </a:r>
          </a:p>
        </p:txBody>
      </p:sp>
      <p:sp>
        <p:nvSpPr>
          <p:cNvPr id="70666" name="Text Box 10"/>
          <p:cNvSpPr txBox="1">
            <a:spLocks noChangeArrowheads="1"/>
          </p:cNvSpPr>
          <p:nvPr/>
        </p:nvSpPr>
        <p:spPr bwMode="auto">
          <a:xfrm>
            <a:off x="1143000" y="3829050"/>
            <a:ext cx="7354614" cy="1061829"/>
          </a:xfrm>
          <a:prstGeom prst="rect">
            <a:avLst/>
          </a:prstGeom>
          <a:noFill/>
          <a:ln w="6350">
            <a:noFill/>
            <a:miter lim="800000"/>
            <a:headEnd/>
            <a:tailEnd/>
          </a:ln>
          <a:effectLst/>
        </p:spPr>
        <p:txBody>
          <a:bodyPr wrap="square">
            <a:spAutoFit/>
          </a:bodyPr>
          <a:lstStyle/>
          <a:p>
            <a:pPr marL="282179" indent="-282179">
              <a:spcBef>
                <a:spcPct val="50000"/>
              </a:spcBef>
              <a:buClr>
                <a:schemeClr val="accent2"/>
              </a:buClr>
              <a:buFont typeface="Webdings" pitchFamily="18" charset="2"/>
              <a:buChar char="="/>
            </a:pPr>
            <a:r>
              <a:rPr lang="de-DE" dirty="0">
                <a:latin typeface="Tahoma" pitchFamily="34" charset="0"/>
              </a:rPr>
              <a:t>Ein Datalog-Programm ist rekursiv, wenn der Abhängigkeitsgraph einen (oder mehrere) Zyklen hat</a:t>
            </a:r>
          </a:p>
          <a:p>
            <a:pPr marL="282179" indent="-282179">
              <a:spcBef>
                <a:spcPct val="50000"/>
              </a:spcBef>
              <a:buClr>
                <a:schemeClr val="accent2"/>
              </a:buClr>
              <a:buFont typeface="Webdings" pitchFamily="18" charset="2"/>
              <a:buChar char="="/>
            </a:pPr>
            <a:r>
              <a:rPr lang="de-DE" dirty="0">
                <a:latin typeface="Tahoma" pitchFamily="34" charset="0"/>
              </a:rPr>
              <a:t>Unser Beispielprogramm ist rekursiv wegen aufbauen </a:t>
            </a:r>
            <a:r>
              <a:rPr lang="de-DE" dirty="0">
                <a:latin typeface="Tahoma" pitchFamily="34" charset="0"/>
                <a:sym typeface="Symbol" pitchFamily="18" charset="2"/>
              </a:rPr>
              <a:t> aufbauen</a:t>
            </a:r>
            <a:endParaRPr lang="de-DE" dirty="0">
              <a:latin typeface="Tahoma" pitchFamily="34" charset="0"/>
            </a:endParaRPr>
          </a:p>
        </p:txBody>
      </p:sp>
      <p:cxnSp>
        <p:nvCxnSpPr>
          <p:cNvPr id="70667" name="AutoShape 11"/>
          <p:cNvCxnSpPr>
            <a:cxnSpLocks noChangeShapeType="1"/>
            <a:stCxn id="70662" idx="0"/>
            <a:endCxn id="70663" idx="3"/>
          </p:cNvCxnSpPr>
          <p:nvPr/>
        </p:nvCxnSpPr>
        <p:spPr bwMode="auto">
          <a:xfrm flipV="1">
            <a:off x="3543300" y="2619375"/>
            <a:ext cx="848916" cy="523875"/>
          </a:xfrm>
          <a:prstGeom prst="straightConnector1">
            <a:avLst/>
          </a:prstGeom>
          <a:noFill/>
          <a:ln w="6350">
            <a:solidFill>
              <a:schemeClr val="tx1"/>
            </a:solidFill>
            <a:round/>
            <a:headEnd/>
            <a:tailEnd type="triangle" w="med" len="med"/>
          </a:ln>
          <a:effectLst/>
        </p:spPr>
      </p:cxnSp>
      <p:cxnSp>
        <p:nvCxnSpPr>
          <p:cNvPr id="70668" name="AutoShape 12"/>
          <p:cNvCxnSpPr>
            <a:cxnSpLocks noChangeShapeType="1"/>
            <a:stCxn id="70662" idx="1"/>
            <a:endCxn id="70664" idx="4"/>
          </p:cNvCxnSpPr>
          <p:nvPr/>
        </p:nvCxnSpPr>
        <p:spPr bwMode="auto">
          <a:xfrm flipH="1" flipV="1">
            <a:off x="2571750" y="2686050"/>
            <a:ext cx="244079" cy="523875"/>
          </a:xfrm>
          <a:prstGeom prst="straightConnector1">
            <a:avLst/>
          </a:prstGeom>
          <a:noFill/>
          <a:ln w="6350">
            <a:solidFill>
              <a:schemeClr val="tx1"/>
            </a:solidFill>
            <a:round/>
            <a:headEnd/>
            <a:tailEnd type="triangle" w="med" len="med"/>
          </a:ln>
          <a:effectLst/>
        </p:spPr>
      </p:cxnSp>
      <p:cxnSp>
        <p:nvCxnSpPr>
          <p:cNvPr id="70669" name="AutoShape 13"/>
          <p:cNvCxnSpPr>
            <a:cxnSpLocks noChangeShapeType="1"/>
            <a:stCxn id="70664" idx="0"/>
            <a:endCxn id="70665" idx="4"/>
          </p:cNvCxnSpPr>
          <p:nvPr/>
        </p:nvCxnSpPr>
        <p:spPr bwMode="auto">
          <a:xfrm flipV="1">
            <a:off x="2571750" y="1600200"/>
            <a:ext cx="1200150" cy="628650"/>
          </a:xfrm>
          <a:prstGeom prst="straightConnector1">
            <a:avLst/>
          </a:prstGeom>
          <a:noFill/>
          <a:ln w="6350">
            <a:solidFill>
              <a:schemeClr val="tx1"/>
            </a:solidFill>
            <a:round/>
            <a:headEnd/>
            <a:tailEnd type="triangle" w="med" len="med"/>
          </a:ln>
          <a:effectLst/>
        </p:spPr>
      </p:cxnSp>
      <p:cxnSp>
        <p:nvCxnSpPr>
          <p:cNvPr id="70671" name="AutoShape 15"/>
          <p:cNvCxnSpPr>
            <a:cxnSpLocks noChangeShapeType="1"/>
            <a:stCxn id="70663" idx="0"/>
            <a:endCxn id="70660" idx="3"/>
          </p:cNvCxnSpPr>
          <p:nvPr/>
        </p:nvCxnSpPr>
        <p:spPr bwMode="auto">
          <a:xfrm flipV="1">
            <a:off x="5200650" y="1671637"/>
            <a:ext cx="734616" cy="557213"/>
          </a:xfrm>
          <a:prstGeom prst="straightConnector1">
            <a:avLst/>
          </a:prstGeom>
          <a:noFill/>
          <a:ln w="6350">
            <a:solidFill>
              <a:schemeClr val="tx1"/>
            </a:solidFill>
            <a:round/>
            <a:headEnd/>
            <a:tailEnd type="triangle" w="med" len="med"/>
          </a:ln>
          <a:effectLst/>
        </p:spPr>
      </p:cxnSp>
      <p:cxnSp>
        <p:nvCxnSpPr>
          <p:cNvPr id="70672" name="AutoShape 16"/>
          <p:cNvCxnSpPr>
            <a:cxnSpLocks noChangeShapeType="1"/>
            <a:stCxn id="70661" idx="0"/>
            <a:endCxn id="70660" idx="4"/>
          </p:cNvCxnSpPr>
          <p:nvPr/>
        </p:nvCxnSpPr>
        <p:spPr bwMode="auto">
          <a:xfrm flipH="1" flipV="1">
            <a:off x="6743700" y="1771650"/>
            <a:ext cx="57150" cy="1371600"/>
          </a:xfrm>
          <a:prstGeom prst="straightConnector1">
            <a:avLst/>
          </a:prstGeom>
          <a:noFill/>
          <a:ln w="6350">
            <a:solidFill>
              <a:schemeClr val="tx1"/>
            </a:solidFill>
            <a:round/>
            <a:headEnd/>
            <a:tailEnd type="triangle" w="med" len="med"/>
          </a:ln>
          <a:effectLst/>
        </p:spPr>
      </p:cxnSp>
      <p:cxnSp>
        <p:nvCxnSpPr>
          <p:cNvPr id="70673" name="AutoShape 17"/>
          <p:cNvCxnSpPr>
            <a:cxnSpLocks noChangeShapeType="1"/>
            <a:stCxn id="70664" idx="3"/>
            <a:endCxn id="70664" idx="1"/>
          </p:cNvCxnSpPr>
          <p:nvPr/>
        </p:nvCxnSpPr>
        <p:spPr bwMode="auto">
          <a:xfrm rot="5400000" flipH="1" flipV="1">
            <a:off x="1723430" y="2456855"/>
            <a:ext cx="323850" cy="1190"/>
          </a:xfrm>
          <a:prstGeom prst="bentConnector5">
            <a:avLst>
              <a:gd name="adj1" fmla="val -73528"/>
              <a:gd name="adj2" fmla="val -45900005"/>
              <a:gd name="adj3" fmla="val 173528"/>
            </a:avLst>
          </a:prstGeom>
          <a:noFill/>
          <a:ln w="6350">
            <a:solidFill>
              <a:schemeClr val="tx1"/>
            </a:solidFill>
            <a:miter lim="800000"/>
            <a:headEnd/>
            <a:tailEnd type="triangle" w="med" len="med"/>
          </a:ln>
          <a:effectLst/>
        </p:spPr>
      </p:cxnSp>
      <p:cxnSp>
        <p:nvCxnSpPr>
          <p:cNvPr id="70674" name="AutoShape 18"/>
          <p:cNvCxnSpPr>
            <a:cxnSpLocks noChangeShapeType="1"/>
          </p:cNvCxnSpPr>
          <p:nvPr/>
        </p:nvCxnSpPr>
        <p:spPr bwMode="auto">
          <a:xfrm>
            <a:off x="3832416" y="889848"/>
            <a:ext cx="377429" cy="0"/>
          </a:xfrm>
          <a:prstGeom prst="straightConnector1">
            <a:avLst/>
          </a:prstGeom>
          <a:noFill/>
          <a:ln w="6350">
            <a:solidFill>
              <a:schemeClr val="tx1"/>
            </a:solidFill>
            <a:round/>
            <a:headEnd/>
            <a:tailEnd type="triangle" w="med" len="med"/>
          </a:ln>
          <a:effectLst/>
        </p:spPr>
      </p:cxnSp>
      <p:sp>
        <p:nvSpPr>
          <p:cNvPr id="2" name="Foliennummernplatzhalter 1"/>
          <p:cNvSpPr>
            <a:spLocks noGrp="1"/>
          </p:cNvSpPr>
          <p:nvPr>
            <p:ph type="sldNum" sz="quarter" idx="12"/>
          </p:nvPr>
        </p:nvSpPr>
        <p:spPr/>
        <p:txBody>
          <a:bodyPr/>
          <a:lstStyle/>
          <a:p>
            <a:fld id="{736C12D9-5618-764D-BF29-71852D175DBE}" type="slidenum">
              <a:rPr lang="en-US" altLang="x-none" smtClean="0"/>
              <a:pPr/>
              <a:t>24</a:t>
            </a:fld>
            <a:endParaRPr lang="en-US" altLang="x-none"/>
          </a:p>
        </p:txBody>
      </p:sp>
    </p:spTree>
    <p:extLst>
      <p:ext uri="{BB962C8B-B14F-4D97-AF65-F5344CB8AC3E}">
        <p14:creationId xmlns:p14="http://schemas.microsoft.com/office/powerpoint/2010/main" val="9701764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chor="ctr" anchorCtr="1"/>
          <a:lstStyle/>
          <a:p>
            <a:pPr algn="ctr"/>
            <a:r>
              <a:rPr lang="de-DE"/>
              <a:t>Sicherheit von Datalog-Regeln</a:t>
            </a:r>
          </a:p>
        </p:txBody>
      </p:sp>
      <p:sp>
        <p:nvSpPr>
          <p:cNvPr id="71683" name="Rectangle 3"/>
          <p:cNvSpPr>
            <a:spLocks noGrp="1" noChangeArrowheads="1"/>
          </p:cNvSpPr>
          <p:nvPr>
            <p:ph type="body" idx="1"/>
          </p:nvPr>
        </p:nvSpPr>
        <p:spPr>
          <a:xfrm>
            <a:off x="1143000" y="681037"/>
            <a:ext cx="6858000" cy="4462463"/>
          </a:xfrm>
        </p:spPr>
        <p:txBody>
          <a:bodyPr/>
          <a:lstStyle/>
          <a:p>
            <a:pPr>
              <a:lnSpc>
                <a:spcPct val="145000"/>
              </a:lnSpc>
            </a:pPr>
            <a:r>
              <a:rPr lang="de-DE" dirty="0"/>
              <a:t>Es gibt unsichere Regeln, wie z.B.</a:t>
            </a:r>
            <a:br>
              <a:rPr lang="de-DE" dirty="0"/>
            </a:br>
            <a:r>
              <a:rPr lang="de-DE" dirty="0"/>
              <a:t>                        ungleich(X, Y) :- X </a:t>
            </a:r>
            <a:r>
              <a:rPr lang="de-DE" dirty="0">
                <a:sym typeface="Symbol" pitchFamily="18" charset="2"/>
              </a:rPr>
              <a:t> Y.</a:t>
            </a:r>
            <a:br>
              <a:rPr lang="de-DE" dirty="0">
                <a:sym typeface="Symbol" pitchFamily="18" charset="2"/>
              </a:rPr>
            </a:br>
            <a:r>
              <a:rPr lang="de-DE" dirty="0">
                <a:sym typeface="Symbol" pitchFamily="18" charset="2"/>
              </a:rPr>
              <a:t>Diese definieren unendliche Relationen.</a:t>
            </a:r>
          </a:p>
          <a:p>
            <a:pPr>
              <a:lnSpc>
                <a:spcPct val="100000"/>
              </a:lnSpc>
            </a:pPr>
            <a:r>
              <a:rPr lang="de-DE" dirty="0"/>
              <a:t>Eine Datalog-Regel ist sicher, wenn alle Variablen im Kopf Bereichs-beschränkt (</a:t>
            </a:r>
            <a:r>
              <a:rPr lang="de-DE" dirty="0" err="1"/>
              <a:t>range</a:t>
            </a:r>
            <a:r>
              <a:rPr lang="de-DE" dirty="0"/>
              <a:t> </a:t>
            </a:r>
            <a:r>
              <a:rPr lang="de-DE" dirty="0" err="1"/>
              <a:t>restricted</a:t>
            </a:r>
            <a:r>
              <a:rPr lang="de-DE" dirty="0"/>
              <a:t>) sind. Dies ist für eine Variable X dann der Fall, wenn:</a:t>
            </a:r>
          </a:p>
          <a:p>
            <a:pPr>
              <a:lnSpc>
                <a:spcPct val="100000"/>
              </a:lnSpc>
            </a:pPr>
            <a:endParaRPr lang="de-DE" dirty="0"/>
          </a:p>
          <a:p>
            <a:pPr lvl="1">
              <a:lnSpc>
                <a:spcPct val="100000"/>
              </a:lnSpc>
              <a:buClr>
                <a:schemeClr val="accent1"/>
              </a:buClr>
              <a:buFont typeface="Webdings" pitchFamily="18" charset="2"/>
              <a:buChar char="*"/>
            </a:pPr>
            <a:r>
              <a:rPr lang="de-DE" dirty="0"/>
              <a:t>die Variable im Rumpf der Regel in mindestens einem normalen Prädikat – also nicht nur in eingebauten Vergleichsprädikaten – vorkommt oder</a:t>
            </a:r>
          </a:p>
          <a:p>
            <a:pPr lvl="1">
              <a:lnSpc>
                <a:spcPct val="100000"/>
              </a:lnSpc>
              <a:buClr>
                <a:schemeClr val="accent1"/>
              </a:buClr>
              <a:buFont typeface="Webdings" pitchFamily="18" charset="2"/>
              <a:buChar char="*"/>
            </a:pPr>
            <a:r>
              <a:rPr lang="de-DE" dirty="0"/>
              <a:t>ein Prädikat der Form X = c mit einer Konstante c im Rumpf der Regel existiert oder</a:t>
            </a:r>
          </a:p>
          <a:p>
            <a:pPr lvl="1">
              <a:lnSpc>
                <a:spcPct val="100000"/>
              </a:lnSpc>
              <a:buClr>
                <a:schemeClr val="accent1"/>
              </a:buClr>
              <a:buFont typeface="Webdings" pitchFamily="18" charset="2"/>
              <a:buChar char="*"/>
            </a:pPr>
            <a:r>
              <a:rPr lang="de-DE" dirty="0"/>
              <a:t>ein Prädikat der Form X = Y im Rumpf vorkommt, und man schon nachgewiesen hat, dass Y eingeschränkt ist.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25</a:t>
            </a:fld>
            <a:endParaRPr lang="en-US" altLang="x-none"/>
          </a:p>
        </p:txBody>
      </p:sp>
    </p:spTree>
    <p:extLst>
      <p:ext uri="{BB962C8B-B14F-4D97-AF65-F5344CB8AC3E}">
        <p14:creationId xmlns:p14="http://schemas.microsoft.com/office/powerpoint/2010/main" val="12440277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0"/>
            <a:ext cx="6858000" cy="685800"/>
          </a:xfrm>
          <a:noFill/>
          <a:ln/>
        </p:spPr>
        <p:txBody>
          <a:bodyPr anchor="ctr"/>
          <a:lstStyle/>
          <a:p>
            <a:pPr algn="ctr"/>
            <a:r>
              <a:rPr lang="de-DE" sz="2400"/>
              <a:t>Ein zyklenfreier Abhängigkeitsgraph</a:t>
            </a:r>
          </a:p>
        </p:txBody>
      </p:sp>
      <p:sp>
        <p:nvSpPr>
          <p:cNvPr id="72707" name="Rectangle 3"/>
          <p:cNvSpPr>
            <a:spLocks noGrp="1" noChangeArrowheads="1"/>
          </p:cNvSpPr>
          <p:nvPr>
            <p:ph type="body" idx="1"/>
          </p:nvPr>
        </p:nvSpPr>
        <p:spPr>
          <a:xfrm>
            <a:off x="1143001" y="685800"/>
            <a:ext cx="6993731" cy="4114800"/>
          </a:xfrm>
        </p:spPr>
        <p:txBody>
          <a:bodyPr/>
          <a:lstStyle/>
          <a:p>
            <a:pPr>
              <a:lnSpc>
                <a:spcPct val="80000"/>
              </a:lnSpc>
            </a:pPr>
            <a:r>
              <a:rPr lang="de-DE" sz="1725" i="1" dirty="0" err="1"/>
              <a:t>gV</a:t>
            </a:r>
            <a:r>
              <a:rPr lang="de-DE" sz="1725" i="1" dirty="0"/>
              <a:t>(N1, N2) :- </a:t>
            </a:r>
            <a:r>
              <a:rPr lang="de-DE" sz="1725" i="1" dirty="0" err="1"/>
              <a:t>vs</a:t>
            </a:r>
            <a:r>
              <a:rPr lang="de-DE" sz="1725" i="1" dirty="0"/>
              <a:t>(V, N1), </a:t>
            </a:r>
            <a:r>
              <a:rPr lang="de-DE" sz="1725" i="1" dirty="0" err="1"/>
              <a:t>vs</a:t>
            </a:r>
            <a:r>
              <a:rPr lang="de-DE" sz="1725" i="1" dirty="0"/>
              <a:t>(V, N2), N1 &lt; N2.</a:t>
            </a:r>
          </a:p>
          <a:p>
            <a:pPr>
              <a:lnSpc>
                <a:spcPct val="80000"/>
              </a:lnSpc>
            </a:pPr>
            <a:endParaRPr lang="de-DE" sz="1725" i="1" dirty="0"/>
          </a:p>
          <a:p>
            <a:pPr>
              <a:lnSpc>
                <a:spcPct val="80000"/>
              </a:lnSpc>
            </a:pPr>
            <a:r>
              <a:rPr lang="de-DE" sz="1725" i="1" dirty="0" err="1"/>
              <a:t>gT</a:t>
            </a:r>
            <a:r>
              <a:rPr lang="de-DE" sz="1725" i="1" dirty="0"/>
              <a:t>(T1, T2) :- </a:t>
            </a:r>
            <a:r>
              <a:rPr lang="de-DE" sz="1725" i="1" dirty="0" err="1"/>
              <a:t>gV</a:t>
            </a:r>
            <a:r>
              <a:rPr lang="de-DE" sz="1725" i="1" dirty="0"/>
              <a:t>(N1, N2), </a:t>
            </a:r>
            <a:r>
              <a:rPr lang="de-DE" sz="1725" i="1" dirty="0" err="1"/>
              <a:t>vL</a:t>
            </a:r>
            <a:r>
              <a:rPr lang="de-DE" sz="1725" i="1" dirty="0"/>
              <a:t>(N1, T1, S1, R1), </a:t>
            </a:r>
            <a:r>
              <a:rPr lang="de-DE" sz="1725" i="1" dirty="0" err="1"/>
              <a:t>vL</a:t>
            </a:r>
            <a:r>
              <a:rPr lang="de-DE" sz="1725" i="1" dirty="0"/>
              <a:t>(N2, T2, S2, R2).</a:t>
            </a:r>
          </a:p>
          <a:p>
            <a:pPr>
              <a:lnSpc>
                <a:spcPct val="80000"/>
              </a:lnSpc>
            </a:pPr>
            <a:endParaRPr lang="de-DE" sz="1725" i="1"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endParaRPr lang="de-DE" dirty="0"/>
          </a:p>
          <a:p>
            <a:pPr>
              <a:lnSpc>
                <a:spcPct val="80000"/>
              </a:lnSpc>
            </a:pPr>
            <a:r>
              <a:rPr lang="de-DE" dirty="0"/>
              <a:t>Eine mögliche topologische Sortierung ist: </a:t>
            </a:r>
            <a:r>
              <a:rPr lang="de-DE" i="1" dirty="0" err="1"/>
              <a:t>vs</a:t>
            </a:r>
            <a:r>
              <a:rPr lang="de-DE" i="1" dirty="0"/>
              <a:t>, </a:t>
            </a:r>
            <a:r>
              <a:rPr lang="de-DE" i="1" dirty="0" err="1"/>
              <a:t>gV</a:t>
            </a:r>
            <a:r>
              <a:rPr lang="de-DE" i="1" dirty="0"/>
              <a:t>, </a:t>
            </a:r>
            <a:r>
              <a:rPr lang="de-DE" i="1" dirty="0" err="1"/>
              <a:t>vL</a:t>
            </a:r>
            <a:r>
              <a:rPr lang="de-DE" i="1" dirty="0"/>
              <a:t>, </a:t>
            </a:r>
            <a:r>
              <a:rPr lang="de-DE" i="1" dirty="0" err="1"/>
              <a:t>gT</a:t>
            </a:r>
            <a:endParaRPr lang="de-DE" i="1" dirty="0"/>
          </a:p>
        </p:txBody>
      </p:sp>
      <p:sp>
        <p:nvSpPr>
          <p:cNvPr id="72708" name="Oval 4"/>
          <p:cNvSpPr>
            <a:spLocks noChangeArrowheads="1"/>
          </p:cNvSpPr>
          <p:nvPr/>
        </p:nvSpPr>
        <p:spPr bwMode="auto">
          <a:xfrm>
            <a:off x="4369594" y="1428750"/>
            <a:ext cx="509834" cy="404813"/>
          </a:xfrm>
          <a:prstGeom prst="ellipse">
            <a:avLst/>
          </a:prstGeom>
          <a:solidFill>
            <a:schemeClr val="accent1">
              <a:alpha val="50000"/>
            </a:schemeClr>
          </a:solidFill>
          <a:ln w="6350">
            <a:solidFill>
              <a:schemeClr val="tx1"/>
            </a:solidFill>
            <a:round/>
            <a:headEnd/>
            <a:tailEnd/>
          </a:ln>
          <a:effectLst/>
        </p:spPr>
        <p:txBody>
          <a:bodyPr wrap="none" anchor="ctr"/>
          <a:lstStyle/>
          <a:p>
            <a:r>
              <a:rPr lang="de-DE" i="1">
                <a:latin typeface="Tahoma" pitchFamily="34" charset="0"/>
              </a:rPr>
              <a:t>gT</a:t>
            </a:r>
            <a:endParaRPr lang="de-DE" i="1" dirty="0">
              <a:latin typeface="Tahoma" pitchFamily="34" charset="0"/>
            </a:endParaRPr>
          </a:p>
        </p:txBody>
      </p:sp>
      <p:sp>
        <p:nvSpPr>
          <p:cNvPr id="72709" name="Oval 5"/>
          <p:cNvSpPr>
            <a:spLocks noChangeArrowheads="1"/>
          </p:cNvSpPr>
          <p:nvPr/>
        </p:nvSpPr>
        <p:spPr bwMode="auto">
          <a:xfrm>
            <a:off x="3200400" y="2457450"/>
            <a:ext cx="520262" cy="404813"/>
          </a:xfrm>
          <a:prstGeom prst="ellipse">
            <a:avLst/>
          </a:prstGeom>
          <a:solidFill>
            <a:schemeClr val="accent1">
              <a:alpha val="50000"/>
            </a:schemeClr>
          </a:solidFill>
          <a:ln w="6350">
            <a:solidFill>
              <a:schemeClr val="tx1"/>
            </a:solidFill>
            <a:round/>
            <a:headEnd/>
            <a:tailEnd/>
          </a:ln>
          <a:effectLst/>
        </p:spPr>
        <p:txBody>
          <a:bodyPr wrap="none" anchor="ctr"/>
          <a:lstStyle/>
          <a:p>
            <a:r>
              <a:rPr lang="de-DE" i="1">
                <a:latin typeface="Tahoma" pitchFamily="34" charset="0"/>
              </a:rPr>
              <a:t>gV</a:t>
            </a:r>
          </a:p>
        </p:txBody>
      </p:sp>
      <p:sp>
        <p:nvSpPr>
          <p:cNvPr id="72710" name="Oval 6"/>
          <p:cNvSpPr>
            <a:spLocks noChangeArrowheads="1"/>
          </p:cNvSpPr>
          <p:nvPr/>
        </p:nvSpPr>
        <p:spPr bwMode="auto">
          <a:xfrm>
            <a:off x="2057400" y="3486150"/>
            <a:ext cx="504497" cy="404813"/>
          </a:xfrm>
          <a:prstGeom prst="ellipse">
            <a:avLst/>
          </a:prstGeom>
          <a:solidFill>
            <a:schemeClr val="accent1">
              <a:alpha val="50000"/>
            </a:schemeClr>
          </a:solidFill>
          <a:ln w="6350">
            <a:solidFill>
              <a:schemeClr val="tx1"/>
            </a:solidFill>
            <a:round/>
            <a:headEnd/>
            <a:tailEnd/>
          </a:ln>
          <a:effectLst/>
        </p:spPr>
        <p:txBody>
          <a:bodyPr wrap="none" anchor="ctr"/>
          <a:lstStyle/>
          <a:p>
            <a:r>
              <a:rPr lang="de-DE" i="1">
                <a:latin typeface="Tahoma" pitchFamily="34" charset="0"/>
              </a:rPr>
              <a:t>vs</a:t>
            </a:r>
          </a:p>
        </p:txBody>
      </p:sp>
      <p:sp>
        <p:nvSpPr>
          <p:cNvPr id="72711" name="Oval 7"/>
          <p:cNvSpPr>
            <a:spLocks noChangeArrowheads="1"/>
          </p:cNvSpPr>
          <p:nvPr/>
        </p:nvSpPr>
        <p:spPr bwMode="auto">
          <a:xfrm>
            <a:off x="6229350" y="3481387"/>
            <a:ext cx="463112" cy="404813"/>
          </a:xfrm>
          <a:prstGeom prst="ellipse">
            <a:avLst/>
          </a:prstGeom>
          <a:solidFill>
            <a:schemeClr val="accent1">
              <a:alpha val="50000"/>
            </a:schemeClr>
          </a:solidFill>
          <a:ln w="6350">
            <a:solidFill>
              <a:schemeClr val="tx1"/>
            </a:solidFill>
            <a:round/>
            <a:headEnd/>
            <a:tailEnd/>
          </a:ln>
          <a:effectLst/>
        </p:spPr>
        <p:txBody>
          <a:bodyPr wrap="none" anchor="ctr"/>
          <a:lstStyle/>
          <a:p>
            <a:r>
              <a:rPr lang="de-DE" i="1">
                <a:latin typeface="Tahoma" pitchFamily="34" charset="0"/>
              </a:rPr>
              <a:t>vL</a:t>
            </a:r>
            <a:endParaRPr lang="de-DE" i="1" dirty="0">
              <a:latin typeface="Tahoma" pitchFamily="34" charset="0"/>
            </a:endParaRPr>
          </a:p>
        </p:txBody>
      </p:sp>
      <p:cxnSp>
        <p:nvCxnSpPr>
          <p:cNvPr id="72713" name="AutoShape 9"/>
          <p:cNvCxnSpPr>
            <a:cxnSpLocks noChangeShapeType="1"/>
            <a:stCxn id="72711" idx="1"/>
            <a:endCxn id="72708" idx="5"/>
          </p:cNvCxnSpPr>
          <p:nvPr/>
        </p:nvCxnSpPr>
        <p:spPr bwMode="auto">
          <a:xfrm flipH="1" flipV="1">
            <a:off x="4804765" y="1774280"/>
            <a:ext cx="1492406" cy="1766390"/>
          </a:xfrm>
          <a:prstGeom prst="straightConnector1">
            <a:avLst/>
          </a:prstGeom>
          <a:noFill/>
          <a:ln w="6350">
            <a:solidFill>
              <a:schemeClr val="tx1"/>
            </a:solidFill>
            <a:round/>
            <a:headEnd/>
            <a:tailEnd type="triangle" w="med" len="med"/>
          </a:ln>
          <a:effectLst/>
        </p:spPr>
      </p:cxnSp>
      <p:cxnSp>
        <p:nvCxnSpPr>
          <p:cNvPr id="72714" name="AutoShape 10"/>
          <p:cNvCxnSpPr>
            <a:cxnSpLocks noChangeShapeType="1"/>
            <a:stCxn id="72710" idx="7"/>
            <a:endCxn id="72709" idx="3"/>
          </p:cNvCxnSpPr>
          <p:nvPr/>
        </p:nvCxnSpPr>
        <p:spPr bwMode="auto">
          <a:xfrm flipV="1">
            <a:off x="2488015" y="2802980"/>
            <a:ext cx="788576" cy="742453"/>
          </a:xfrm>
          <a:prstGeom prst="straightConnector1">
            <a:avLst/>
          </a:prstGeom>
          <a:noFill/>
          <a:ln w="6350">
            <a:solidFill>
              <a:schemeClr val="tx1"/>
            </a:solidFill>
            <a:round/>
            <a:headEnd/>
            <a:tailEnd type="triangle" w="med" len="med"/>
          </a:ln>
          <a:effectLst/>
        </p:spPr>
      </p:cxnSp>
      <p:cxnSp>
        <p:nvCxnSpPr>
          <p:cNvPr id="72715" name="AutoShape 11"/>
          <p:cNvCxnSpPr>
            <a:cxnSpLocks noChangeShapeType="1"/>
            <a:stCxn id="72709" idx="7"/>
            <a:endCxn id="72708" idx="3"/>
          </p:cNvCxnSpPr>
          <p:nvPr/>
        </p:nvCxnSpPr>
        <p:spPr bwMode="auto">
          <a:xfrm flipV="1">
            <a:off x="3644471" y="1774280"/>
            <a:ext cx="799786" cy="742453"/>
          </a:xfrm>
          <a:prstGeom prst="straightConnector1">
            <a:avLst/>
          </a:prstGeom>
          <a:noFill/>
          <a:ln w="6350">
            <a:solidFill>
              <a:schemeClr val="tx1"/>
            </a:solidFill>
            <a:round/>
            <a:headEnd/>
            <a:tailEnd type="triangle" w="med" len="med"/>
          </a:ln>
          <a:effectLst/>
        </p:spPr>
      </p:cxnSp>
      <p:sp>
        <p:nvSpPr>
          <p:cNvPr id="8" name="Foliennummernplatzhalter 7"/>
          <p:cNvSpPr>
            <a:spLocks noGrp="1"/>
          </p:cNvSpPr>
          <p:nvPr>
            <p:ph type="sldNum" sz="quarter" idx="12"/>
          </p:nvPr>
        </p:nvSpPr>
        <p:spPr/>
        <p:txBody>
          <a:bodyPr/>
          <a:lstStyle/>
          <a:p>
            <a:fld id="{2537F6C5-4A33-2D48-A031-50A1F03A2AD8}" type="slidenum">
              <a:rPr lang="en-US" altLang="x-none" smtClean="0"/>
              <a:pPr/>
              <a:t>26</a:t>
            </a:fld>
            <a:endParaRPr lang="en-US" altLang="x-none"/>
          </a:p>
        </p:txBody>
      </p:sp>
    </p:spTree>
    <p:extLst>
      <p:ext uri="{BB962C8B-B14F-4D97-AF65-F5344CB8AC3E}">
        <p14:creationId xmlns:p14="http://schemas.microsoft.com/office/powerpoint/2010/main" val="3218453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chor="ctr" anchorCtr="1"/>
          <a:lstStyle/>
          <a:p>
            <a:pPr algn="ctr"/>
            <a:r>
              <a:rPr lang="de-DE"/>
              <a:t>Auswertung nicht-rekursiver Datalog-Programme</a:t>
            </a:r>
          </a:p>
        </p:txBody>
      </p:sp>
      <p:sp>
        <p:nvSpPr>
          <p:cNvPr id="73731" name="Rectangle 3"/>
          <p:cNvSpPr>
            <a:spLocks noGrp="1" noChangeArrowheads="1"/>
          </p:cNvSpPr>
          <p:nvPr>
            <p:ph type="body" idx="1"/>
          </p:nvPr>
        </p:nvSpPr>
        <p:spPr/>
        <p:txBody>
          <a:bodyPr/>
          <a:lstStyle/>
          <a:p>
            <a:pPr marL="342900" indent="-342900">
              <a:buFont typeface="Webdings" pitchFamily="18" charset="2"/>
              <a:buAutoNum type="arabicPeriod"/>
            </a:pPr>
            <a:r>
              <a:rPr lang="de-DE" sz="1725" dirty="0"/>
              <a:t>Für jede Regel mit dem Kopf </a:t>
            </a:r>
            <a:r>
              <a:rPr lang="de-DE" sz="1725" i="1" dirty="0"/>
              <a:t>p(...), </a:t>
            </a:r>
            <a:r>
              <a:rPr lang="de-DE" sz="1725" dirty="0"/>
              <a:t>also</a:t>
            </a:r>
          </a:p>
          <a:p>
            <a:pPr marL="342900" indent="-342900" algn="ctr"/>
            <a:r>
              <a:rPr lang="de-DE" sz="1725" i="1" dirty="0"/>
              <a:t>p(...) :- q</a:t>
            </a:r>
            <a:r>
              <a:rPr lang="de-DE" sz="1725" i="1" baseline="-25000" dirty="0"/>
              <a:t>1</a:t>
            </a:r>
            <a:r>
              <a:rPr lang="de-DE" sz="1725" i="1" dirty="0"/>
              <a:t>(...), ..., </a:t>
            </a:r>
            <a:r>
              <a:rPr lang="de-DE" sz="1725" i="1" dirty="0" err="1"/>
              <a:t>q</a:t>
            </a:r>
            <a:r>
              <a:rPr lang="de-DE" sz="1725" i="1" baseline="-25000" dirty="0" err="1"/>
              <a:t>n</a:t>
            </a:r>
            <a:r>
              <a:rPr lang="de-DE" sz="1725" i="1" dirty="0"/>
              <a:t>(...).</a:t>
            </a:r>
          </a:p>
          <a:p>
            <a:pPr marL="342900" indent="-342900"/>
            <a:r>
              <a:rPr lang="de-DE" sz="1725" i="1" dirty="0"/>
              <a:t>	</a:t>
            </a:r>
            <a:r>
              <a:rPr lang="de-DE" sz="1725" dirty="0"/>
              <a:t>bilde eine Relation, in der alle im Körper der Regel vorkommenden Variablen als Attribute vorkommen. Diese Relation wird im wesentlichen durch einen natürlichen Verbund</a:t>
            </a:r>
            <a:r>
              <a:rPr lang="de-DE" sz="1725" i="1" dirty="0"/>
              <a:t> </a:t>
            </a:r>
            <a:r>
              <a:rPr lang="de-DE" sz="1725" dirty="0"/>
              <a:t>der Relationen</a:t>
            </a:r>
            <a:r>
              <a:rPr lang="de-DE" sz="1725" i="1" dirty="0"/>
              <a:t> Q</a:t>
            </a:r>
            <a:r>
              <a:rPr lang="de-DE" sz="1725" i="1" baseline="-25000" dirty="0"/>
              <a:t>1</a:t>
            </a:r>
            <a:r>
              <a:rPr lang="de-DE" sz="1725" i="1" dirty="0"/>
              <a:t>, ..., </a:t>
            </a:r>
            <a:r>
              <a:rPr lang="de-DE" sz="1725" i="1" dirty="0" err="1"/>
              <a:t>Q</a:t>
            </a:r>
            <a:r>
              <a:rPr lang="de-DE" sz="1725" i="1" baseline="-25000" dirty="0" err="1"/>
              <a:t>n</a:t>
            </a:r>
            <a:r>
              <a:rPr lang="de-DE" sz="1725" dirty="0"/>
              <a:t>, die den Relationen der Prädikate </a:t>
            </a:r>
            <a:r>
              <a:rPr lang="de-DE" sz="1725" i="1" dirty="0"/>
              <a:t>q</a:t>
            </a:r>
            <a:r>
              <a:rPr lang="de-DE" sz="1725" i="1" baseline="-25000" dirty="0"/>
              <a:t>1</a:t>
            </a:r>
            <a:r>
              <a:rPr lang="de-DE" sz="1725" i="1" dirty="0"/>
              <a:t>, ..., </a:t>
            </a:r>
            <a:r>
              <a:rPr lang="de-DE" sz="1725" i="1" dirty="0" err="1"/>
              <a:t>q</a:t>
            </a:r>
            <a:r>
              <a:rPr lang="de-DE" sz="1725" i="1" baseline="-25000" dirty="0" err="1"/>
              <a:t>n</a:t>
            </a:r>
            <a:r>
              <a:rPr lang="de-DE" sz="1725" i="1" dirty="0"/>
              <a:t> </a:t>
            </a:r>
            <a:r>
              <a:rPr lang="de-DE" sz="1725" dirty="0"/>
              <a:t>entsprechen, gebildet. Man beachte, dass diese</a:t>
            </a:r>
            <a:r>
              <a:rPr lang="de-DE" sz="1725" i="1" dirty="0"/>
              <a:t> </a:t>
            </a:r>
            <a:r>
              <a:rPr lang="de-DE" sz="1725" dirty="0"/>
              <a:t>Relationen</a:t>
            </a:r>
            <a:r>
              <a:rPr lang="de-DE" sz="1725" i="1" dirty="0"/>
              <a:t> Q</a:t>
            </a:r>
            <a:r>
              <a:rPr lang="de-DE" sz="1725" i="1" baseline="-25000" dirty="0"/>
              <a:t>1</a:t>
            </a:r>
            <a:r>
              <a:rPr lang="de-DE" sz="1725" i="1" dirty="0"/>
              <a:t>, ..., </a:t>
            </a:r>
            <a:r>
              <a:rPr lang="de-DE" sz="1725" i="1" dirty="0" err="1"/>
              <a:t>Q</a:t>
            </a:r>
            <a:r>
              <a:rPr lang="de-DE" sz="1725" i="1" baseline="-25000" dirty="0" err="1"/>
              <a:t>n</a:t>
            </a:r>
            <a:r>
              <a:rPr lang="de-DE" sz="1725" dirty="0"/>
              <a:t> wegen der Einhaltung der topologischen Sortierung bereits ausgewertet (materialisiert) sind.</a:t>
            </a:r>
          </a:p>
          <a:p>
            <a:pPr marL="342900" indent="-342900"/>
            <a:endParaRPr lang="de-DE" sz="1725" dirty="0"/>
          </a:p>
          <a:p>
            <a:pPr marL="342900" indent="-342900">
              <a:buFont typeface="Webdings" pitchFamily="18" charset="2"/>
              <a:buAutoNum type="arabicPeriod" startAt="2"/>
            </a:pPr>
            <a:r>
              <a:rPr lang="de-DE" sz="1725" dirty="0"/>
              <a:t>Da das Prädikat </a:t>
            </a:r>
            <a:r>
              <a:rPr lang="de-DE" sz="1725" i="1" dirty="0"/>
              <a:t>p</a:t>
            </a:r>
            <a:r>
              <a:rPr lang="de-DE" sz="1725" dirty="0"/>
              <a:t> durch mehrere Regeln definiert sein kann, werden die Relationen aus Schritt 1. vereinigt. Hierzu muss man vorher auf die im Kopf der Regeln vorkommenden Attribute projizieren. Wir nehmen an, dass alle Köpfe der Regeln für </a:t>
            </a:r>
            <a:r>
              <a:rPr lang="de-DE" sz="1725" i="1" dirty="0"/>
              <a:t>p</a:t>
            </a:r>
            <a:r>
              <a:rPr lang="de-DE" sz="1725" dirty="0"/>
              <a:t> dieselben Attributnamen an derselben Stelle verwenden – durch Umformung der Regeln kann man dies immer erreichen.</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27</a:t>
            </a:fld>
            <a:endParaRPr lang="en-US" altLang="x-none"/>
          </a:p>
        </p:txBody>
      </p:sp>
    </p:spTree>
    <p:extLst>
      <p:ext uri="{BB962C8B-B14F-4D97-AF65-F5344CB8AC3E}">
        <p14:creationId xmlns:p14="http://schemas.microsoft.com/office/powerpoint/2010/main" val="104911516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8022566" cy="857250"/>
          </a:xfrm>
        </p:spPr>
        <p:txBody>
          <a:bodyPr anchor="ctr" anchorCtr="1"/>
          <a:lstStyle/>
          <a:p>
            <a:pPr algn="ctr"/>
            <a:r>
              <a:rPr lang="de-DE" sz="2400" dirty="0"/>
              <a:t>Auswertung von Geschwister-Vorlesungen und Geschwister-Themen</a:t>
            </a:r>
          </a:p>
        </p:txBody>
      </p:sp>
      <p:sp>
        <p:nvSpPr>
          <p:cNvPr id="75779" name="Rectangle 3"/>
          <p:cNvSpPr>
            <a:spLocks noGrp="1" noChangeArrowheads="1"/>
          </p:cNvSpPr>
          <p:nvPr>
            <p:ph type="body" idx="1"/>
          </p:nvPr>
        </p:nvSpPr>
        <p:spPr/>
        <p:txBody>
          <a:bodyPr/>
          <a:lstStyle/>
          <a:p>
            <a:pPr>
              <a:lnSpc>
                <a:spcPct val="100000"/>
              </a:lnSpc>
              <a:spcAft>
                <a:spcPct val="30000"/>
              </a:spcAft>
            </a:pPr>
            <a:r>
              <a:rPr lang="de-DE" sz="1500" dirty="0">
                <a:sym typeface="Symbol" pitchFamily="18" charset="2"/>
              </a:rPr>
              <a:t>Die Relation zu Prädikat </a:t>
            </a:r>
            <a:r>
              <a:rPr lang="de-DE" sz="1500" i="1" dirty="0" err="1">
                <a:sym typeface="Symbol" pitchFamily="18" charset="2"/>
              </a:rPr>
              <a:t>gV</a:t>
            </a:r>
            <a:r>
              <a:rPr lang="de-DE" sz="1500" i="1" dirty="0">
                <a:sym typeface="Symbol" pitchFamily="18" charset="2"/>
              </a:rPr>
              <a:t> </a:t>
            </a:r>
            <a:r>
              <a:rPr lang="de-DE" sz="1500" dirty="0">
                <a:sym typeface="Symbol" pitchFamily="18" charset="2"/>
              </a:rPr>
              <a:t>ergibt sich nach Schritt 1 aus folg. </a:t>
            </a:r>
            <a:r>
              <a:rPr lang="de-DE" sz="1500" dirty="0" err="1">
                <a:sym typeface="Symbol" pitchFamily="18" charset="2"/>
              </a:rPr>
              <a:t>Relationenalgebraausdruck</a:t>
            </a:r>
            <a:r>
              <a:rPr lang="de-DE" sz="1500" dirty="0">
                <a:sym typeface="Symbol" pitchFamily="18" charset="2"/>
              </a:rPr>
              <a:t>:</a:t>
            </a:r>
          </a:p>
          <a:p>
            <a:pPr algn="ctr">
              <a:spcAft>
                <a:spcPct val="30000"/>
              </a:spcAft>
            </a:pPr>
            <a:r>
              <a:rPr lang="de-DE" sz="1500" i="1" dirty="0">
                <a:sym typeface="Symbol" pitchFamily="18" charset="2"/>
              </a:rPr>
              <a:t></a:t>
            </a:r>
            <a:r>
              <a:rPr lang="de-DE" sz="1500" i="1" baseline="-25000" dirty="0">
                <a:sym typeface="Symbol" pitchFamily="18" charset="2"/>
              </a:rPr>
              <a:t>N1&lt;N2 </a:t>
            </a:r>
            <a:r>
              <a:rPr lang="de-DE" sz="1500" i="1" dirty="0">
                <a:sym typeface="Symbol" pitchFamily="18" charset="2"/>
              </a:rPr>
              <a:t>(Vs1(V, N1) </a:t>
            </a:r>
            <a:r>
              <a:rPr lang="de-DE" sz="1500" dirty="0">
                <a:latin typeface="JoinFont" pitchFamily="2" charset="0"/>
                <a:sym typeface="MT Extra" pitchFamily="18" charset="2"/>
              </a:rPr>
              <a:t>⋈ </a:t>
            </a:r>
            <a:r>
              <a:rPr lang="de-DE" sz="1500" i="1" dirty="0">
                <a:sym typeface="MT Extra" pitchFamily="18" charset="2"/>
              </a:rPr>
              <a:t>Vs2(V, N2))</a:t>
            </a:r>
          </a:p>
          <a:p>
            <a:pPr algn="ctr">
              <a:lnSpc>
                <a:spcPct val="100000"/>
              </a:lnSpc>
              <a:spcAft>
                <a:spcPct val="30000"/>
              </a:spcAft>
              <a:buFont typeface="Webdings" pitchFamily="18" charset="2"/>
              <a:buNone/>
            </a:pPr>
            <a:r>
              <a:rPr lang="de-DE" sz="1500" i="1" dirty="0">
                <a:sym typeface="MT Extra" pitchFamily="18" charset="2"/>
              </a:rPr>
              <a:t>Vs1(V, N1) := </a:t>
            </a:r>
            <a:r>
              <a:rPr lang="de-DE" sz="1500" i="1" dirty="0">
                <a:sym typeface="Symbol" pitchFamily="18" charset="2"/>
              </a:rPr>
              <a:t></a:t>
            </a:r>
            <a:r>
              <a:rPr lang="de-DE" sz="1500" i="1" baseline="-25000" dirty="0">
                <a:sym typeface="Symbol" pitchFamily="18" charset="2"/>
              </a:rPr>
              <a:t>V$1</a:t>
            </a:r>
            <a:r>
              <a:rPr lang="de-DE" sz="1500" i="1" dirty="0">
                <a:sym typeface="Symbol" pitchFamily="18" charset="2"/>
              </a:rPr>
              <a:t>(</a:t>
            </a:r>
            <a:r>
              <a:rPr lang="de-DE" sz="1500" i="1" baseline="-25000" dirty="0">
                <a:sym typeface="Symbol" pitchFamily="18" charset="2"/>
              </a:rPr>
              <a:t>N1 $2 </a:t>
            </a:r>
            <a:r>
              <a:rPr lang="de-DE" sz="1500" i="1" dirty="0">
                <a:sym typeface="Symbol" pitchFamily="18" charset="2"/>
              </a:rPr>
              <a:t>(</a:t>
            </a:r>
            <a:r>
              <a:rPr lang="de-DE" sz="1500" i="1" baseline="-25000" dirty="0">
                <a:sym typeface="Symbol" pitchFamily="18" charset="2"/>
              </a:rPr>
              <a:t>Vs1</a:t>
            </a:r>
            <a:r>
              <a:rPr lang="de-DE" sz="1500" i="1" dirty="0">
                <a:sym typeface="Symbol" pitchFamily="18" charset="2"/>
              </a:rPr>
              <a:t>(Voraussetzen)))</a:t>
            </a:r>
          </a:p>
          <a:p>
            <a:pPr algn="ctr">
              <a:lnSpc>
                <a:spcPct val="100000"/>
              </a:lnSpc>
              <a:spcAft>
                <a:spcPct val="30000"/>
              </a:spcAft>
              <a:buFont typeface="Webdings" pitchFamily="18" charset="2"/>
              <a:buNone/>
            </a:pPr>
            <a:endParaRPr lang="de-DE" sz="1500" i="1" dirty="0">
              <a:sym typeface="Symbol" pitchFamily="18" charset="2"/>
            </a:endParaRPr>
          </a:p>
          <a:p>
            <a:pPr>
              <a:lnSpc>
                <a:spcPct val="100000"/>
              </a:lnSpc>
              <a:spcAft>
                <a:spcPct val="30000"/>
              </a:spcAft>
            </a:pPr>
            <a:r>
              <a:rPr lang="de-DE" sz="1500" dirty="0">
                <a:sym typeface="Symbol" pitchFamily="18" charset="2"/>
              </a:rPr>
              <a:t>Die dadurch definierte Relation enthält Tupel [v, n1, n2] mit:</a:t>
            </a:r>
          </a:p>
          <a:p>
            <a:pPr lvl="1">
              <a:lnSpc>
                <a:spcPct val="100000"/>
              </a:lnSpc>
              <a:spcAft>
                <a:spcPct val="30000"/>
              </a:spcAft>
            </a:pPr>
            <a:r>
              <a:rPr lang="de-DE" sz="1500" dirty="0">
                <a:sym typeface="Symbol" pitchFamily="18" charset="2"/>
              </a:rPr>
              <a:t>Das Tupel [v, n1] ist in der Relation </a:t>
            </a:r>
            <a:r>
              <a:rPr lang="de-DE" sz="1500" i="1" dirty="0">
                <a:sym typeface="Symbol" pitchFamily="18" charset="2"/>
              </a:rPr>
              <a:t>Voraussetzen</a:t>
            </a:r>
            <a:r>
              <a:rPr lang="de-DE" sz="1500" dirty="0">
                <a:sym typeface="Symbol" pitchFamily="18" charset="2"/>
              </a:rPr>
              <a:t> enthalten,</a:t>
            </a:r>
          </a:p>
          <a:p>
            <a:pPr lvl="1">
              <a:lnSpc>
                <a:spcPct val="100000"/>
              </a:lnSpc>
              <a:spcAft>
                <a:spcPct val="30000"/>
              </a:spcAft>
            </a:pPr>
            <a:r>
              <a:rPr lang="de-DE" sz="1500" dirty="0">
                <a:sym typeface="Symbol" pitchFamily="18" charset="2"/>
              </a:rPr>
              <a:t>das Tupel [v, n2] ist in der Relation </a:t>
            </a:r>
            <a:r>
              <a:rPr lang="de-DE" sz="1500" i="1" dirty="0">
                <a:sym typeface="Symbol" pitchFamily="18" charset="2"/>
              </a:rPr>
              <a:t>Voraussetzen </a:t>
            </a:r>
            <a:r>
              <a:rPr lang="de-DE" sz="1500" dirty="0">
                <a:sym typeface="Symbol" pitchFamily="18" charset="2"/>
              </a:rPr>
              <a:t>enthalten und</a:t>
            </a:r>
          </a:p>
          <a:p>
            <a:pPr lvl="1">
              <a:lnSpc>
                <a:spcPct val="100000"/>
              </a:lnSpc>
              <a:spcAft>
                <a:spcPct val="30000"/>
              </a:spcAft>
            </a:pPr>
            <a:r>
              <a:rPr lang="de-DE" sz="1500" i="1" dirty="0">
                <a:sym typeface="Symbol" pitchFamily="18" charset="2"/>
              </a:rPr>
              <a:t>n1 &lt; n2</a:t>
            </a:r>
            <a:r>
              <a:rPr lang="de-DE" sz="1500" dirty="0">
                <a:sym typeface="Symbol" pitchFamily="18" charset="2"/>
              </a:rPr>
              <a:t>.</a:t>
            </a:r>
          </a:p>
          <a:p>
            <a:pPr lvl="1">
              <a:lnSpc>
                <a:spcPct val="100000"/>
              </a:lnSpc>
              <a:spcAft>
                <a:spcPct val="30000"/>
              </a:spcAft>
            </a:pPr>
            <a:endParaRPr lang="de-DE" sz="1500" dirty="0">
              <a:sym typeface="Symbol" pitchFamily="18" charset="2"/>
            </a:endParaRPr>
          </a:p>
          <a:p>
            <a:pPr>
              <a:lnSpc>
                <a:spcPct val="100000"/>
              </a:lnSpc>
              <a:spcAft>
                <a:spcPct val="30000"/>
              </a:spcAft>
            </a:pPr>
            <a:r>
              <a:rPr lang="de-DE" sz="1500" dirty="0">
                <a:sym typeface="Symbol" pitchFamily="18" charset="2"/>
              </a:rPr>
              <a:t>Gemäß Schritt 2. ergibt sich:</a:t>
            </a:r>
          </a:p>
          <a:p>
            <a:pPr algn="ctr">
              <a:spcAft>
                <a:spcPct val="30000"/>
              </a:spcAft>
            </a:pPr>
            <a:r>
              <a:rPr lang="de-DE" sz="1350" i="1" dirty="0">
                <a:sym typeface="Symbol" pitchFamily="18" charset="2"/>
              </a:rPr>
              <a:t>GV(N1, N2) := </a:t>
            </a:r>
            <a:r>
              <a:rPr lang="de-DE" sz="1350" i="1" baseline="-25000" dirty="0">
                <a:sym typeface="Symbol" pitchFamily="18" charset="2"/>
              </a:rPr>
              <a:t>N1, N2 </a:t>
            </a:r>
            <a:r>
              <a:rPr lang="de-DE" sz="1350" i="1" dirty="0">
                <a:sym typeface="Symbol" pitchFamily="18" charset="2"/>
              </a:rPr>
              <a:t>(</a:t>
            </a:r>
            <a:r>
              <a:rPr lang="de-DE" sz="1350" i="1" baseline="-25000" dirty="0">
                <a:sym typeface="Symbol" pitchFamily="18" charset="2"/>
              </a:rPr>
              <a:t>N1&lt;N2</a:t>
            </a:r>
            <a:r>
              <a:rPr lang="de-DE" sz="1350" i="1" dirty="0">
                <a:sym typeface="Symbol" pitchFamily="18" charset="2"/>
              </a:rPr>
              <a:t>(Vs1(V, N1) </a:t>
            </a:r>
            <a:r>
              <a:rPr lang="de-DE" sz="1500" dirty="0">
                <a:latin typeface="JoinFont" pitchFamily="2" charset="0"/>
                <a:sym typeface="MT Extra" pitchFamily="18" charset="2"/>
              </a:rPr>
              <a:t>⋈</a:t>
            </a:r>
            <a:r>
              <a:rPr lang="de-DE" sz="1350" i="1" dirty="0">
                <a:sym typeface="MT Extra" pitchFamily="18" charset="2"/>
              </a:rPr>
              <a:t> Vs2(V, N2)))</a:t>
            </a:r>
          </a:p>
          <a:p>
            <a:pPr algn="ctr">
              <a:spcAft>
                <a:spcPct val="30000"/>
              </a:spcAft>
            </a:pPr>
            <a:endParaRPr lang="de-DE" sz="1350" i="1" dirty="0">
              <a:sym typeface="MT Extra" pitchFamily="18" charset="2"/>
            </a:endParaRPr>
          </a:p>
          <a:p>
            <a:pPr>
              <a:lnSpc>
                <a:spcPct val="100000"/>
              </a:lnSpc>
              <a:spcAft>
                <a:spcPct val="30000"/>
              </a:spcAft>
            </a:pPr>
            <a:r>
              <a:rPr lang="de-DE" sz="1350" dirty="0">
                <a:sym typeface="MT Extra" pitchFamily="18" charset="2"/>
              </a:rPr>
              <a:t>Analog ergibt sich für die Herleitung von </a:t>
            </a:r>
            <a:r>
              <a:rPr lang="de-DE" sz="1350" i="1" dirty="0">
                <a:sym typeface="MT Extra" pitchFamily="18" charset="2"/>
              </a:rPr>
              <a:t>GT</a:t>
            </a:r>
            <a:r>
              <a:rPr lang="de-DE" sz="1350" dirty="0">
                <a:sym typeface="MT Extra" pitchFamily="18" charset="2"/>
              </a:rPr>
              <a:t>:</a:t>
            </a:r>
            <a:endParaRPr lang="de-DE" sz="1500" dirty="0">
              <a:sym typeface="MT Extra" pitchFamily="18" charset="2"/>
            </a:endParaRPr>
          </a:p>
          <a:p>
            <a:pPr algn="ctr">
              <a:spcAft>
                <a:spcPct val="30000"/>
              </a:spcAft>
            </a:pPr>
            <a:r>
              <a:rPr lang="de-DE" sz="1350" i="1" dirty="0">
                <a:sym typeface="MT Extra" pitchFamily="18" charset="2"/>
              </a:rPr>
              <a:t>GT(T1,T2) := </a:t>
            </a:r>
            <a:r>
              <a:rPr lang="de-DE" sz="1350" i="1" dirty="0">
                <a:sym typeface="Symbol" pitchFamily="18" charset="2"/>
              </a:rPr>
              <a:t></a:t>
            </a:r>
            <a:r>
              <a:rPr lang="de-DE" sz="1350" i="1" baseline="-25000" dirty="0">
                <a:sym typeface="Symbol" pitchFamily="18" charset="2"/>
              </a:rPr>
              <a:t>T1,T2</a:t>
            </a:r>
            <a:r>
              <a:rPr lang="de-DE" sz="1350" i="1" dirty="0">
                <a:sym typeface="Symbol" pitchFamily="18" charset="2"/>
              </a:rPr>
              <a:t>(GV(N1,N2) </a:t>
            </a:r>
            <a:r>
              <a:rPr lang="de-DE" sz="1500" dirty="0">
                <a:latin typeface="JoinFont" pitchFamily="2" charset="0"/>
                <a:sym typeface="MT Extra" pitchFamily="18" charset="2"/>
              </a:rPr>
              <a:t>⋈</a:t>
            </a:r>
            <a:r>
              <a:rPr lang="de-DE" sz="1350" i="1" dirty="0">
                <a:sym typeface="MT Extra" pitchFamily="18" charset="2"/>
              </a:rPr>
              <a:t> VL1(N1,T1,S1,R1) </a:t>
            </a:r>
            <a:r>
              <a:rPr lang="de-DE" sz="1500" dirty="0">
                <a:latin typeface="JoinFont" pitchFamily="2" charset="0"/>
                <a:sym typeface="MT Extra" pitchFamily="18" charset="2"/>
              </a:rPr>
              <a:t>⋈</a:t>
            </a:r>
            <a:r>
              <a:rPr lang="de-DE" sz="1350" i="1" dirty="0">
                <a:sym typeface="MT Extra" pitchFamily="18" charset="2"/>
              </a:rPr>
              <a:t> VL2(N2,T2,S2,R2))</a:t>
            </a:r>
          </a:p>
          <a:p>
            <a:pPr algn="ctr">
              <a:spcAft>
                <a:spcPct val="30000"/>
              </a:spcAft>
              <a:buFont typeface="Webdings" pitchFamily="18" charset="2"/>
              <a:buNone/>
            </a:pPr>
            <a:endParaRPr lang="de-DE" sz="1350" i="1" dirty="0">
              <a:sym typeface="MT Extra" pitchFamily="18" charset="2"/>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28</a:t>
            </a:fld>
            <a:endParaRPr lang="en-US" altLang="x-none"/>
          </a:p>
        </p:txBody>
      </p:sp>
    </p:spTree>
    <p:extLst>
      <p:ext uri="{BB962C8B-B14F-4D97-AF65-F5344CB8AC3E}">
        <p14:creationId xmlns:p14="http://schemas.microsoft.com/office/powerpoint/2010/main" val="16866374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chor="ctr" anchorCtr="1"/>
          <a:lstStyle/>
          <a:p>
            <a:pPr algn="ctr"/>
            <a:r>
              <a:rPr lang="de-DE" sz="2400"/>
              <a:t>Veranschaulichung der EDB-Relation </a:t>
            </a:r>
            <a:r>
              <a:rPr lang="de-DE" sz="2400" i="1"/>
              <a:t>Voraussetzen</a:t>
            </a:r>
            <a:endParaRPr lang="de-DE" sz="2400"/>
          </a:p>
        </p:txBody>
      </p:sp>
      <p:sp>
        <p:nvSpPr>
          <p:cNvPr id="76803" name="AutoShape 3"/>
          <p:cNvSpPr>
            <a:spLocks noChangeArrowheads="1"/>
          </p:cNvSpPr>
          <p:nvPr/>
        </p:nvSpPr>
        <p:spPr bwMode="auto">
          <a:xfrm>
            <a:off x="3514725" y="952500"/>
            <a:ext cx="2114550" cy="457200"/>
          </a:xfrm>
          <a:prstGeom prst="flowChartAlternateProcess">
            <a:avLst/>
          </a:prstGeom>
          <a:solidFill>
            <a:srgbClr val="CCFFCC">
              <a:alpha val="50000"/>
            </a:srgbClr>
          </a:solidFill>
          <a:ln w="6350">
            <a:solidFill>
              <a:schemeClr val="tx1"/>
            </a:solidFill>
            <a:miter lim="800000"/>
            <a:headEnd/>
            <a:tailEnd/>
          </a:ln>
          <a:effectLst/>
        </p:spPr>
        <p:txBody>
          <a:bodyPr wrap="none" anchor="ctr"/>
          <a:lstStyle/>
          <a:p>
            <a:r>
              <a:rPr lang="de-DE">
                <a:latin typeface="Tahoma" pitchFamily="34" charset="0"/>
              </a:rPr>
              <a:t>5259 (WienerKreis)</a:t>
            </a:r>
          </a:p>
        </p:txBody>
      </p:sp>
      <p:sp>
        <p:nvSpPr>
          <p:cNvPr id="76806" name="AutoShape 6"/>
          <p:cNvSpPr>
            <a:spLocks noChangeArrowheads="1"/>
          </p:cNvSpPr>
          <p:nvPr/>
        </p:nvSpPr>
        <p:spPr bwMode="auto">
          <a:xfrm>
            <a:off x="3514725" y="2024063"/>
            <a:ext cx="2325358" cy="457200"/>
          </a:xfrm>
          <a:prstGeom prst="flowChartAlternateProcess">
            <a:avLst/>
          </a:prstGeom>
          <a:solidFill>
            <a:srgbClr val="FF99CC">
              <a:alpha val="50000"/>
            </a:srgbClr>
          </a:solidFill>
          <a:ln w="6350">
            <a:solidFill>
              <a:schemeClr val="tx1"/>
            </a:solidFill>
            <a:miter lim="800000"/>
            <a:headEnd/>
            <a:tailEnd/>
          </a:ln>
          <a:effectLst/>
        </p:spPr>
        <p:txBody>
          <a:bodyPr wrap="none" anchor="ctr"/>
          <a:lstStyle/>
          <a:p>
            <a:r>
              <a:rPr lang="de-DE">
                <a:latin typeface="Tahoma" pitchFamily="34" charset="0"/>
              </a:rPr>
              <a:t>5052 (Wiss. Theorie)</a:t>
            </a:r>
          </a:p>
        </p:txBody>
      </p:sp>
      <p:sp>
        <p:nvSpPr>
          <p:cNvPr id="76807" name="AutoShape 7"/>
          <p:cNvSpPr>
            <a:spLocks noChangeArrowheads="1"/>
          </p:cNvSpPr>
          <p:nvPr/>
        </p:nvSpPr>
        <p:spPr bwMode="auto">
          <a:xfrm>
            <a:off x="3514725" y="3103960"/>
            <a:ext cx="2114550" cy="457200"/>
          </a:xfrm>
          <a:prstGeom prst="flowChartAlternateProcess">
            <a:avLst/>
          </a:prstGeom>
          <a:solidFill>
            <a:srgbClr val="FFFF99">
              <a:alpha val="50000"/>
            </a:srgbClr>
          </a:solidFill>
          <a:ln w="6350">
            <a:solidFill>
              <a:schemeClr val="tx1"/>
            </a:solidFill>
            <a:miter lim="800000"/>
            <a:headEnd/>
            <a:tailEnd/>
          </a:ln>
          <a:effectLst/>
        </p:spPr>
        <p:txBody>
          <a:bodyPr wrap="none" anchor="ctr"/>
          <a:lstStyle/>
          <a:p>
            <a:r>
              <a:rPr lang="de-DE">
                <a:latin typeface="Tahoma" pitchFamily="34" charset="0"/>
              </a:rPr>
              <a:t>5043 (Erk. Theorie)</a:t>
            </a:r>
          </a:p>
        </p:txBody>
      </p:sp>
      <p:sp>
        <p:nvSpPr>
          <p:cNvPr id="76808" name="AutoShape 8"/>
          <p:cNvSpPr>
            <a:spLocks noChangeArrowheads="1"/>
          </p:cNvSpPr>
          <p:nvPr/>
        </p:nvSpPr>
        <p:spPr bwMode="auto">
          <a:xfrm>
            <a:off x="3514725" y="4191000"/>
            <a:ext cx="2114550" cy="457200"/>
          </a:xfrm>
          <a:prstGeom prst="flowChartAlternateProcess">
            <a:avLst/>
          </a:prstGeom>
          <a:solidFill>
            <a:srgbClr val="FFCC99">
              <a:alpha val="50000"/>
            </a:srgbClr>
          </a:solidFill>
          <a:ln w="6350">
            <a:solidFill>
              <a:schemeClr val="tx1"/>
            </a:solidFill>
            <a:miter lim="800000"/>
            <a:headEnd/>
            <a:tailEnd/>
          </a:ln>
          <a:effectLst/>
        </p:spPr>
        <p:txBody>
          <a:bodyPr wrap="none" anchor="ctr"/>
          <a:lstStyle/>
          <a:p>
            <a:r>
              <a:rPr lang="de-DE">
                <a:latin typeface="Tahoma" pitchFamily="34" charset="0"/>
              </a:rPr>
              <a:t>5001 (Grundzüge)</a:t>
            </a:r>
          </a:p>
        </p:txBody>
      </p:sp>
      <p:sp>
        <p:nvSpPr>
          <p:cNvPr id="76810" name="AutoShape 10"/>
          <p:cNvSpPr>
            <a:spLocks noChangeArrowheads="1"/>
          </p:cNvSpPr>
          <p:nvPr/>
        </p:nvSpPr>
        <p:spPr bwMode="auto">
          <a:xfrm>
            <a:off x="5772150" y="3103960"/>
            <a:ext cx="2114550" cy="457200"/>
          </a:xfrm>
          <a:prstGeom prst="flowChartAlternateProcess">
            <a:avLst/>
          </a:prstGeom>
          <a:solidFill>
            <a:srgbClr val="FFFF99">
              <a:alpha val="50000"/>
            </a:srgbClr>
          </a:solidFill>
          <a:ln w="6350">
            <a:solidFill>
              <a:schemeClr val="tx1"/>
            </a:solidFill>
            <a:miter lim="800000"/>
            <a:headEnd/>
            <a:tailEnd/>
          </a:ln>
          <a:effectLst/>
        </p:spPr>
        <p:txBody>
          <a:bodyPr wrap="none" anchor="ctr"/>
          <a:lstStyle/>
          <a:p>
            <a:r>
              <a:rPr lang="de-DE">
                <a:latin typeface="Tahoma" pitchFamily="34" charset="0"/>
              </a:rPr>
              <a:t>5049 (Mäeutik)</a:t>
            </a:r>
          </a:p>
        </p:txBody>
      </p:sp>
      <p:sp>
        <p:nvSpPr>
          <p:cNvPr id="76811" name="AutoShape 11"/>
          <p:cNvSpPr>
            <a:spLocks noChangeArrowheads="1"/>
          </p:cNvSpPr>
          <p:nvPr/>
        </p:nvSpPr>
        <p:spPr bwMode="auto">
          <a:xfrm>
            <a:off x="1314450" y="3103960"/>
            <a:ext cx="2114550" cy="457200"/>
          </a:xfrm>
          <a:prstGeom prst="flowChartAlternateProcess">
            <a:avLst/>
          </a:prstGeom>
          <a:solidFill>
            <a:srgbClr val="FFFF99">
              <a:alpha val="50000"/>
            </a:srgbClr>
          </a:solidFill>
          <a:ln w="6350">
            <a:solidFill>
              <a:schemeClr val="tx1"/>
            </a:solidFill>
            <a:miter lim="800000"/>
            <a:headEnd/>
            <a:tailEnd/>
          </a:ln>
          <a:effectLst/>
        </p:spPr>
        <p:txBody>
          <a:bodyPr wrap="none" anchor="ctr"/>
          <a:lstStyle/>
          <a:p>
            <a:r>
              <a:rPr lang="de-DE">
                <a:latin typeface="Tahoma" pitchFamily="34" charset="0"/>
              </a:rPr>
              <a:t>5041 (Ethik)</a:t>
            </a:r>
          </a:p>
        </p:txBody>
      </p:sp>
      <p:sp>
        <p:nvSpPr>
          <p:cNvPr id="76812" name="AutoShape 12"/>
          <p:cNvSpPr>
            <a:spLocks noChangeArrowheads="1"/>
          </p:cNvSpPr>
          <p:nvPr/>
        </p:nvSpPr>
        <p:spPr bwMode="auto">
          <a:xfrm>
            <a:off x="1314450" y="2024063"/>
            <a:ext cx="2114550" cy="457200"/>
          </a:xfrm>
          <a:prstGeom prst="flowChartAlternateProcess">
            <a:avLst/>
          </a:prstGeom>
          <a:solidFill>
            <a:srgbClr val="FF99CC">
              <a:alpha val="50000"/>
            </a:srgbClr>
          </a:solidFill>
          <a:ln w="6350">
            <a:solidFill>
              <a:schemeClr val="tx1"/>
            </a:solidFill>
            <a:miter lim="800000"/>
            <a:headEnd/>
            <a:tailEnd/>
          </a:ln>
          <a:effectLst/>
        </p:spPr>
        <p:txBody>
          <a:bodyPr wrap="none" anchor="ctr"/>
          <a:lstStyle/>
          <a:p>
            <a:r>
              <a:rPr lang="de-DE">
                <a:latin typeface="Tahoma" pitchFamily="34" charset="0"/>
              </a:rPr>
              <a:t>5216 (Bioethik)</a:t>
            </a:r>
          </a:p>
        </p:txBody>
      </p:sp>
      <p:cxnSp>
        <p:nvCxnSpPr>
          <p:cNvPr id="76813" name="AutoShape 13"/>
          <p:cNvCxnSpPr>
            <a:cxnSpLocks noChangeShapeType="1"/>
            <a:stCxn id="76812" idx="2"/>
            <a:endCxn id="76811" idx="0"/>
          </p:cNvCxnSpPr>
          <p:nvPr/>
        </p:nvCxnSpPr>
        <p:spPr bwMode="auto">
          <a:xfrm>
            <a:off x="2371725" y="2481263"/>
            <a:ext cx="0" cy="622697"/>
          </a:xfrm>
          <a:prstGeom prst="straightConnector1">
            <a:avLst/>
          </a:prstGeom>
          <a:noFill/>
          <a:ln w="6350">
            <a:solidFill>
              <a:schemeClr val="tx1"/>
            </a:solidFill>
            <a:round/>
            <a:headEnd/>
            <a:tailEnd type="triangle" w="med" len="med"/>
          </a:ln>
          <a:effectLst/>
        </p:spPr>
      </p:cxnSp>
      <p:cxnSp>
        <p:nvCxnSpPr>
          <p:cNvPr id="76814" name="AutoShape 14"/>
          <p:cNvCxnSpPr>
            <a:cxnSpLocks noChangeShapeType="1"/>
            <a:stCxn id="76806" idx="2"/>
            <a:endCxn id="76811" idx="0"/>
          </p:cNvCxnSpPr>
          <p:nvPr/>
        </p:nvCxnSpPr>
        <p:spPr bwMode="auto">
          <a:xfrm flipH="1">
            <a:off x="2371725" y="2481263"/>
            <a:ext cx="2305679" cy="622697"/>
          </a:xfrm>
          <a:prstGeom prst="straightConnector1">
            <a:avLst/>
          </a:prstGeom>
          <a:noFill/>
          <a:ln w="6350">
            <a:solidFill>
              <a:schemeClr val="tx1"/>
            </a:solidFill>
            <a:round/>
            <a:headEnd/>
            <a:tailEnd type="triangle" w="med" len="med"/>
          </a:ln>
          <a:effectLst/>
        </p:spPr>
      </p:cxnSp>
      <p:cxnSp>
        <p:nvCxnSpPr>
          <p:cNvPr id="76815" name="AutoShape 15"/>
          <p:cNvCxnSpPr>
            <a:cxnSpLocks noChangeShapeType="1"/>
            <a:stCxn id="76807" idx="2"/>
            <a:endCxn id="76808" idx="0"/>
          </p:cNvCxnSpPr>
          <p:nvPr/>
        </p:nvCxnSpPr>
        <p:spPr bwMode="auto">
          <a:xfrm>
            <a:off x="4572000" y="3561160"/>
            <a:ext cx="0" cy="629840"/>
          </a:xfrm>
          <a:prstGeom prst="straightConnector1">
            <a:avLst/>
          </a:prstGeom>
          <a:noFill/>
          <a:ln w="6350">
            <a:solidFill>
              <a:schemeClr val="tx1"/>
            </a:solidFill>
            <a:round/>
            <a:headEnd/>
            <a:tailEnd type="triangle" w="med" len="med"/>
          </a:ln>
          <a:effectLst/>
        </p:spPr>
      </p:cxnSp>
      <p:cxnSp>
        <p:nvCxnSpPr>
          <p:cNvPr id="76816" name="AutoShape 16"/>
          <p:cNvCxnSpPr>
            <a:cxnSpLocks noChangeShapeType="1"/>
            <a:stCxn id="76806" idx="2"/>
            <a:endCxn id="76807" idx="0"/>
          </p:cNvCxnSpPr>
          <p:nvPr/>
        </p:nvCxnSpPr>
        <p:spPr bwMode="auto">
          <a:xfrm flipH="1">
            <a:off x="4572000" y="2481263"/>
            <a:ext cx="105404" cy="622697"/>
          </a:xfrm>
          <a:prstGeom prst="straightConnector1">
            <a:avLst/>
          </a:prstGeom>
          <a:noFill/>
          <a:ln w="6350">
            <a:solidFill>
              <a:schemeClr val="tx1"/>
            </a:solidFill>
            <a:round/>
            <a:headEnd/>
            <a:tailEnd type="triangle" w="med" len="med"/>
          </a:ln>
          <a:effectLst/>
        </p:spPr>
      </p:cxnSp>
      <p:cxnSp>
        <p:nvCxnSpPr>
          <p:cNvPr id="76817" name="AutoShape 17"/>
          <p:cNvCxnSpPr>
            <a:cxnSpLocks noChangeShapeType="1"/>
            <a:stCxn id="76803" idx="2"/>
            <a:endCxn id="76806" idx="0"/>
          </p:cNvCxnSpPr>
          <p:nvPr/>
        </p:nvCxnSpPr>
        <p:spPr bwMode="auto">
          <a:xfrm>
            <a:off x="4572000" y="1409700"/>
            <a:ext cx="105404" cy="614363"/>
          </a:xfrm>
          <a:prstGeom prst="straightConnector1">
            <a:avLst/>
          </a:prstGeom>
          <a:noFill/>
          <a:ln w="6350">
            <a:solidFill>
              <a:schemeClr val="tx1"/>
            </a:solidFill>
            <a:round/>
            <a:headEnd/>
            <a:tailEnd type="triangle" w="med" len="med"/>
          </a:ln>
          <a:effectLst/>
        </p:spPr>
      </p:cxnSp>
      <p:cxnSp>
        <p:nvCxnSpPr>
          <p:cNvPr id="76818" name="AutoShape 18"/>
          <p:cNvCxnSpPr>
            <a:cxnSpLocks noChangeShapeType="1"/>
            <a:stCxn id="76810" idx="2"/>
            <a:endCxn id="76808" idx="3"/>
          </p:cNvCxnSpPr>
          <p:nvPr/>
        </p:nvCxnSpPr>
        <p:spPr bwMode="auto">
          <a:xfrm flipH="1">
            <a:off x="5629275" y="3561160"/>
            <a:ext cx="1200150" cy="858440"/>
          </a:xfrm>
          <a:prstGeom prst="straightConnector1">
            <a:avLst/>
          </a:prstGeom>
          <a:noFill/>
          <a:ln w="6350">
            <a:solidFill>
              <a:schemeClr val="tx1"/>
            </a:solidFill>
            <a:round/>
            <a:headEnd/>
            <a:tailEnd type="triangle" w="med" len="med"/>
          </a:ln>
          <a:effectLst/>
        </p:spPr>
      </p:cxnSp>
      <p:cxnSp>
        <p:nvCxnSpPr>
          <p:cNvPr id="76819" name="AutoShape 19"/>
          <p:cNvCxnSpPr>
            <a:cxnSpLocks noChangeShapeType="1"/>
            <a:stCxn id="76811" idx="2"/>
            <a:endCxn id="76808" idx="1"/>
          </p:cNvCxnSpPr>
          <p:nvPr/>
        </p:nvCxnSpPr>
        <p:spPr bwMode="auto">
          <a:xfrm>
            <a:off x="2371725" y="3561160"/>
            <a:ext cx="1143000" cy="858440"/>
          </a:xfrm>
          <a:prstGeom prst="straightConnector1">
            <a:avLst/>
          </a:prstGeom>
          <a:noFill/>
          <a:ln w="6350">
            <a:solidFill>
              <a:schemeClr val="tx1"/>
            </a:solidFill>
            <a:round/>
            <a:headEnd/>
            <a:tailEnd type="triangle" w="med" len="med"/>
          </a:ln>
          <a:effectLst/>
        </p:spPr>
      </p:cxnSp>
      <p:sp>
        <p:nvSpPr>
          <p:cNvPr id="2" name="Foliennummernplatzhalter 1"/>
          <p:cNvSpPr>
            <a:spLocks noGrp="1"/>
          </p:cNvSpPr>
          <p:nvPr>
            <p:ph type="sldNum" sz="quarter" idx="12"/>
          </p:nvPr>
        </p:nvSpPr>
        <p:spPr/>
        <p:txBody>
          <a:bodyPr/>
          <a:lstStyle/>
          <a:p>
            <a:fld id="{736C12D9-5618-764D-BF29-71852D175DBE}" type="slidenum">
              <a:rPr lang="en-US" altLang="x-none" smtClean="0"/>
              <a:pPr/>
              <a:t>29</a:t>
            </a:fld>
            <a:endParaRPr lang="en-US" altLang="x-none"/>
          </a:p>
        </p:txBody>
      </p:sp>
    </p:spTree>
    <p:extLst>
      <p:ext uri="{BB962C8B-B14F-4D97-AF65-F5344CB8AC3E}">
        <p14:creationId xmlns:p14="http://schemas.microsoft.com/office/powerpoint/2010/main" val="21379074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chor="ctr"/>
          <a:lstStyle/>
          <a:p>
            <a:pPr algn="ctr"/>
            <a:r>
              <a:rPr lang="de-DE"/>
              <a:t>Datalog</a:t>
            </a:r>
          </a:p>
        </p:txBody>
      </p:sp>
      <p:sp>
        <p:nvSpPr>
          <p:cNvPr id="66563" name="Text Box 3"/>
          <p:cNvSpPr txBox="1">
            <a:spLocks noChangeArrowheads="1"/>
          </p:cNvSpPr>
          <p:nvPr/>
        </p:nvSpPr>
        <p:spPr bwMode="auto">
          <a:xfrm>
            <a:off x="1143000" y="914400"/>
            <a:ext cx="6858000" cy="4016484"/>
          </a:xfrm>
          <a:prstGeom prst="rect">
            <a:avLst/>
          </a:prstGeom>
          <a:noFill/>
          <a:ln w="6350">
            <a:noFill/>
            <a:miter lim="800000"/>
            <a:headEnd/>
            <a:tailEnd/>
          </a:ln>
          <a:effectLst/>
        </p:spPr>
        <p:txBody>
          <a:bodyPr>
            <a:spAutoFit/>
          </a:bodyPr>
          <a:lstStyle/>
          <a:p>
            <a:pPr algn="l">
              <a:spcBef>
                <a:spcPct val="50000"/>
              </a:spcBef>
            </a:pPr>
            <a:r>
              <a:rPr lang="de-DE" sz="1500" dirty="0">
                <a:latin typeface="Tahoma" pitchFamily="34" charset="0"/>
              </a:rPr>
              <a:t>Regel:</a:t>
            </a:r>
          </a:p>
          <a:p>
            <a:pPr>
              <a:spcBef>
                <a:spcPct val="50000"/>
              </a:spcBef>
            </a:pPr>
            <a:r>
              <a:rPr lang="de-DE" sz="1500" dirty="0" err="1">
                <a:latin typeface="Tahoma" pitchFamily="34" charset="0"/>
              </a:rPr>
              <a:t>sokLV</a:t>
            </a:r>
            <a:r>
              <a:rPr lang="de-DE" sz="1500" dirty="0">
                <a:latin typeface="Tahoma" pitchFamily="34" charset="0"/>
              </a:rPr>
              <a:t>(T,S) :- </a:t>
            </a:r>
            <a:r>
              <a:rPr lang="de-DE" sz="1500" dirty="0" err="1">
                <a:latin typeface="Tahoma" pitchFamily="34" charset="0"/>
              </a:rPr>
              <a:t>vorlesungen</a:t>
            </a:r>
            <a:r>
              <a:rPr lang="de-DE" sz="1500" dirty="0">
                <a:latin typeface="Tahoma" pitchFamily="34" charset="0"/>
              </a:rPr>
              <a:t>(</a:t>
            </a:r>
            <a:r>
              <a:rPr lang="de-DE" sz="1500" i="1" dirty="0">
                <a:latin typeface="Tahoma" pitchFamily="34" charset="0"/>
              </a:rPr>
              <a:t>V</a:t>
            </a:r>
            <a:r>
              <a:rPr lang="de-DE" sz="1500" dirty="0">
                <a:latin typeface="Tahoma" pitchFamily="34" charset="0"/>
              </a:rPr>
              <a:t>,</a:t>
            </a:r>
            <a:r>
              <a:rPr lang="de-DE" sz="1500" i="1" dirty="0">
                <a:latin typeface="Tahoma" pitchFamily="34" charset="0"/>
              </a:rPr>
              <a:t>T</a:t>
            </a:r>
            <a:r>
              <a:rPr lang="de-DE" sz="1500" dirty="0">
                <a:latin typeface="Tahoma" pitchFamily="34" charset="0"/>
              </a:rPr>
              <a:t>,</a:t>
            </a:r>
            <a:r>
              <a:rPr lang="de-DE" sz="1500" i="1" dirty="0">
                <a:latin typeface="Tahoma" pitchFamily="34" charset="0"/>
              </a:rPr>
              <a:t>S</a:t>
            </a:r>
            <a:r>
              <a:rPr lang="de-DE" sz="1500" dirty="0">
                <a:latin typeface="Tahoma" pitchFamily="34" charset="0"/>
              </a:rPr>
              <a:t>,</a:t>
            </a:r>
            <a:r>
              <a:rPr lang="de-DE" sz="1500" i="1" dirty="0">
                <a:latin typeface="Tahoma" pitchFamily="34" charset="0"/>
              </a:rPr>
              <a:t>P </a:t>
            </a:r>
            <a:r>
              <a:rPr lang="de-DE" sz="1500" dirty="0">
                <a:latin typeface="Tahoma" pitchFamily="34" charset="0"/>
              </a:rPr>
              <a:t>), </a:t>
            </a:r>
            <a:r>
              <a:rPr lang="de-DE" sz="1500" dirty="0" err="1">
                <a:latin typeface="Tahoma" pitchFamily="34" charset="0"/>
              </a:rPr>
              <a:t>professoren</a:t>
            </a:r>
            <a:r>
              <a:rPr lang="de-DE" sz="1500" dirty="0">
                <a:latin typeface="Tahoma" pitchFamily="34" charset="0"/>
              </a:rPr>
              <a:t>(P, „</a:t>
            </a:r>
            <a:r>
              <a:rPr lang="de-DE" sz="1500" dirty="0" err="1">
                <a:latin typeface="Tahoma" pitchFamily="34" charset="0"/>
              </a:rPr>
              <a:t>Sokrates“,</a:t>
            </a:r>
            <a:r>
              <a:rPr lang="de-DE" sz="1500" i="1" dirty="0" err="1">
                <a:latin typeface="Tahoma" pitchFamily="34" charset="0"/>
              </a:rPr>
              <a:t>R</a:t>
            </a:r>
            <a:r>
              <a:rPr lang="de-DE" sz="1500" dirty="0" err="1">
                <a:latin typeface="Tahoma" pitchFamily="34" charset="0"/>
              </a:rPr>
              <a:t>,</a:t>
            </a:r>
            <a:r>
              <a:rPr lang="de-DE" sz="1500" i="1" dirty="0" err="1">
                <a:latin typeface="Tahoma" pitchFamily="34" charset="0"/>
              </a:rPr>
              <a:t>Z</a:t>
            </a:r>
            <a:r>
              <a:rPr lang="de-DE" sz="1500" i="1" dirty="0">
                <a:latin typeface="Tahoma" pitchFamily="34" charset="0"/>
              </a:rPr>
              <a:t> </a:t>
            </a:r>
            <a:r>
              <a:rPr lang="de-DE" sz="1500" dirty="0">
                <a:latin typeface="Tahoma" pitchFamily="34" charset="0"/>
              </a:rPr>
              <a:t>), &gt;(</a:t>
            </a:r>
            <a:r>
              <a:rPr lang="de-DE" sz="1500" i="1" dirty="0">
                <a:latin typeface="Tahoma" pitchFamily="34" charset="0"/>
              </a:rPr>
              <a:t>S</a:t>
            </a:r>
            <a:r>
              <a:rPr lang="de-DE" sz="1500" dirty="0">
                <a:latin typeface="Tahoma" pitchFamily="34" charset="0"/>
              </a:rPr>
              <a:t>,2).</a:t>
            </a:r>
          </a:p>
          <a:p>
            <a:pPr>
              <a:spcBef>
                <a:spcPct val="50000"/>
              </a:spcBef>
            </a:pPr>
            <a:endParaRPr lang="de-DE" sz="1500" dirty="0">
              <a:latin typeface="Tahoma" pitchFamily="34" charset="0"/>
            </a:endParaRPr>
          </a:p>
          <a:p>
            <a:pPr algn="l">
              <a:spcBef>
                <a:spcPct val="50000"/>
              </a:spcBef>
            </a:pPr>
            <a:r>
              <a:rPr lang="de-DE" sz="1500" dirty="0">
                <a:latin typeface="Tahoma" pitchFamily="34" charset="0"/>
              </a:rPr>
              <a:t>Äquivalenter Domänenkalkül-Ausdruck:</a:t>
            </a:r>
          </a:p>
          <a:p>
            <a:pPr>
              <a:spcBef>
                <a:spcPct val="50000"/>
              </a:spcBef>
            </a:pPr>
            <a:r>
              <a:rPr lang="de-DE" sz="1500" dirty="0">
                <a:latin typeface="Tahoma" pitchFamily="34" charset="0"/>
              </a:rPr>
              <a:t>{[</a:t>
            </a:r>
            <a:r>
              <a:rPr lang="de-DE" sz="1500" i="1" dirty="0" err="1">
                <a:latin typeface="Tahoma" pitchFamily="34" charset="0"/>
              </a:rPr>
              <a:t>t,s</a:t>
            </a:r>
            <a:r>
              <a:rPr lang="de-DE" sz="1500" dirty="0">
                <a:latin typeface="Tahoma" pitchFamily="34" charset="0"/>
              </a:rPr>
              <a:t>] | </a:t>
            </a:r>
            <a:r>
              <a:rPr lang="de-DE" sz="1500" dirty="0">
                <a:latin typeface="Tahoma" pitchFamily="34" charset="0"/>
                <a:sym typeface="Symbol" pitchFamily="18" charset="2"/>
              </a:rPr>
              <a:t></a:t>
            </a:r>
            <a:r>
              <a:rPr lang="de-DE" sz="1500" i="1" dirty="0" err="1">
                <a:latin typeface="Tahoma" pitchFamily="34" charset="0"/>
                <a:sym typeface="Symbol" pitchFamily="18" charset="2"/>
              </a:rPr>
              <a:t>v</a:t>
            </a:r>
            <a:r>
              <a:rPr lang="de-DE" sz="1500" dirty="0" err="1">
                <a:latin typeface="Tahoma" pitchFamily="34" charset="0"/>
                <a:sym typeface="Symbol" pitchFamily="18" charset="2"/>
              </a:rPr>
              <a:t>,</a:t>
            </a:r>
            <a:r>
              <a:rPr lang="de-DE" sz="1500" i="1" dirty="0" err="1">
                <a:latin typeface="Tahoma" pitchFamily="34" charset="0"/>
                <a:sym typeface="Symbol" pitchFamily="18" charset="2"/>
              </a:rPr>
              <a:t>p</a:t>
            </a:r>
            <a:r>
              <a:rPr lang="de-DE" sz="1500" i="1" dirty="0">
                <a:latin typeface="Tahoma" pitchFamily="34" charset="0"/>
                <a:sym typeface="Symbol" pitchFamily="18" charset="2"/>
              </a:rPr>
              <a:t> </a:t>
            </a:r>
            <a:r>
              <a:rPr lang="de-DE" sz="1500" dirty="0">
                <a:latin typeface="Tahoma" pitchFamily="34" charset="0"/>
                <a:sym typeface="Symbol" pitchFamily="18" charset="2"/>
              </a:rPr>
              <a:t>([</a:t>
            </a:r>
            <a:r>
              <a:rPr lang="de-DE" sz="1500" i="1" dirty="0" err="1">
                <a:latin typeface="Tahoma" pitchFamily="34" charset="0"/>
                <a:sym typeface="Symbol" pitchFamily="18" charset="2"/>
              </a:rPr>
              <a:t>v</a:t>
            </a:r>
            <a:r>
              <a:rPr lang="de-DE" sz="1500" dirty="0" err="1">
                <a:latin typeface="Tahoma" pitchFamily="34" charset="0"/>
                <a:sym typeface="Symbol" pitchFamily="18" charset="2"/>
              </a:rPr>
              <a:t>,</a:t>
            </a:r>
            <a:r>
              <a:rPr lang="de-DE" sz="1500" i="1" dirty="0" err="1">
                <a:latin typeface="Tahoma" pitchFamily="34" charset="0"/>
                <a:sym typeface="Symbol" pitchFamily="18" charset="2"/>
              </a:rPr>
              <a:t>t,s</a:t>
            </a:r>
            <a:r>
              <a:rPr lang="de-DE" sz="1500" dirty="0" err="1">
                <a:latin typeface="Tahoma" pitchFamily="34" charset="0"/>
                <a:sym typeface="Symbol" pitchFamily="18" charset="2"/>
              </a:rPr>
              <a:t>,</a:t>
            </a:r>
            <a:r>
              <a:rPr lang="de-DE" sz="1500" i="1" dirty="0" err="1">
                <a:latin typeface="Tahoma" pitchFamily="34" charset="0"/>
                <a:sym typeface="Symbol" pitchFamily="18" charset="2"/>
              </a:rPr>
              <a:t>p</a:t>
            </a:r>
            <a:r>
              <a:rPr lang="de-DE" sz="1500" dirty="0">
                <a:latin typeface="Tahoma" pitchFamily="34" charset="0"/>
                <a:sym typeface="Symbol" pitchFamily="18" charset="2"/>
              </a:rPr>
              <a:t>]  Vorlesungen  </a:t>
            </a:r>
            <a:r>
              <a:rPr lang="de-DE" sz="1500" i="1" dirty="0" err="1">
                <a:latin typeface="Tahoma" pitchFamily="34" charset="0"/>
                <a:sym typeface="Symbol" pitchFamily="18" charset="2"/>
              </a:rPr>
              <a:t>n</a:t>
            </a:r>
            <a:r>
              <a:rPr lang="de-DE" sz="1500" dirty="0" err="1">
                <a:latin typeface="Tahoma" pitchFamily="34" charset="0"/>
                <a:sym typeface="Symbol" pitchFamily="18" charset="2"/>
              </a:rPr>
              <a:t>,</a:t>
            </a:r>
            <a:r>
              <a:rPr lang="de-DE" sz="1500" i="1" dirty="0" err="1">
                <a:latin typeface="Tahoma" pitchFamily="34" charset="0"/>
                <a:sym typeface="Symbol" pitchFamily="18" charset="2"/>
              </a:rPr>
              <a:t>r</a:t>
            </a:r>
            <a:r>
              <a:rPr lang="de-DE" sz="1500" dirty="0" err="1">
                <a:latin typeface="Tahoma" pitchFamily="34" charset="0"/>
                <a:sym typeface="Symbol" pitchFamily="18" charset="2"/>
              </a:rPr>
              <a:t>,</a:t>
            </a:r>
            <a:r>
              <a:rPr lang="de-DE" sz="1500" i="1" dirty="0" err="1">
                <a:latin typeface="Tahoma" pitchFamily="34" charset="0"/>
                <a:sym typeface="Symbol" pitchFamily="18" charset="2"/>
              </a:rPr>
              <a:t>z</a:t>
            </a:r>
            <a:r>
              <a:rPr lang="de-DE" sz="1500" i="1" dirty="0">
                <a:latin typeface="Tahoma" pitchFamily="34" charset="0"/>
                <a:sym typeface="Symbol" pitchFamily="18" charset="2"/>
              </a:rPr>
              <a:t> </a:t>
            </a:r>
            <a:r>
              <a:rPr lang="de-DE" sz="1500" dirty="0">
                <a:latin typeface="Tahoma" pitchFamily="34" charset="0"/>
                <a:sym typeface="Symbol" pitchFamily="18" charset="2"/>
              </a:rPr>
              <a:t>([</a:t>
            </a:r>
            <a:r>
              <a:rPr lang="de-DE" sz="1500" i="1" dirty="0" err="1">
                <a:latin typeface="Tahoma" pitchFamily="34" charset="0"/>
                <a:sym typeface="Symbol" pitchFamily="18" charset="2"/>
              </a:rPr>
              <a:t>p</a:t>
            </a:r>
            <a:r>
              <a:rPr lang="de-DE" sz="1500" dirty="0" err="1">
                <a:latin typeface="Tahoma" pitchFamily="34" charset="0"/>
                <a:sym typeface="Symbol" pitchFamily="18" charset="2"/>
              </a:rPr>
              <a:t>,</a:t>
            </a:r>
            <a:r>
              <a:rPr lang="de-DE" sz="1500" i="1" dirty="0" err="1">
                <a:latin typeface="Tahoma" pitchFamily="34" charset="0"/>
                <a:sym typeface="Symbol" pitchFamily="18" charset="2"/>
              </a:rPr>
              <a:t>n</a:t>
            </a:r>
            <a:r>
              <a:rPr lang="de-DE" sz="1500" dirty="0" err="1">
                <a:latin typeface="Tahoma" pitchFamily="34" charset="0"/>
                <a:sym typeface="Symbol" pitchFamily="18" charset="2"/>
              </a:rPr>
              <a:t>,</a:t>
            </a:r>
            <a:r>
              <a:rPr lang="de-DE" sz="1500" i="1" dirty="0" err="1">
                <a:latin typeface="Tahoma" pitchFamily="34" charset="0"/>
                <a:sym typeface="Symbol" pitchFamily="18" charset="2"/>
              </a:rPr>
              <a:t>r</a:t>
            </a:r>
            <a:r>
              <a:rPr lang="de-DE" sz="1500" dirty="0" err="1">
                <a:latin typeface="Tahoma" pitchFamily="34" charset="0"/>
                <a:sym typeface="Symbol" pitchFamily="18" charset="2"/>
              </a:rPr>
              <a:t>,</a:t>
            </a:r>
            <a:r>
              <a:rPr lang="de-DE" sz="1500" i="1" dirty="0" err="1">
                <a:latin typeface="Tahoma" pitchFamily="34" charset="0"/>
                <a:sym typeface="Symbol" pitchFamily="18" charset="2"/>
              </a:rPr>
              <a:t>z</a:t>
            </a:r>
            <a:r>
              <a:rPr lang="de-DE" sz="1500" dirty="0">
                <a:latin typeface="Tahoma" pitchFamily="34" charset="0"/>
                <a:sym typeface="Symbol" pitchFamily="18" charset="2"/>
              </a:rPr>
              <a:t>]  Professoren </a:t>
            </a:r>
          </a:p>
          <a:p>
            <a:pPr>
              <a:spcBef>
                <a:spcPct val="50000"/>
              </a:spcBef>
            </a:pPr>
            <a:r>
              <a:rPr lang="de-DE" sz="1500" i="1" dirty="0">
                <a:latin typeface="Tahoma" pitchFamily="34" charset="0"/>
                <a:sym typeface="Symbol" pitchFamily="18" charset="2"/>
              </a:rPr>
              <a:t>           </a:t>
            </a:r>
            <a:r>
              <a:rPr lang="de-DE" sz="1500" i="1" dirty="0" err="1">
                <a:latin typeface="Tahoma" pitchFamily="34" charset="0"/>
                <a:sym typeface="Symbol" pitchFamily="18" charset="2"/>
              </a:rPr>
              <a:t>n</a:t>
            </a:r>
            <a:r>
              <a:rPr lang="de-DE" sz="1500" dirty="0">
                <a:latin typeface="Tahoma" pitchFamily="34" charset="0"/>
                <a:sym typeface="Symbol" pitchFamily="18" charset="2"/>
              </a:rPr>
              <a:t> = „Sokrates“  </a:t>
            </a:r>
            <a:r>
              <a:rPr lang="de-DE" sz="1500" i="1" dirty="0">
                <a:latin typeface="Tahoma" pitchFamily="34" charset="0"/>
                <a:sym typeface="Symbol" pitchFamily="18" charset="2"/>
              </a:rPr>
              <a:t>s</a:t>
            </a:r>
            <a:r>
              <a:rPr lang="de-DE" sz="1500" dirty="0">
                <a:latin typeface="Tahoma" pitchFamily="34" charset="0"/>
                <a:sym typeface="Symbol" pitchFamily="18" charset="2"/>
              </a:rPr>
              <a:t> &gt; 2))}</a:t>
            </a:r>
          </a:p>
          <a:p>
            <a:pPr>
              <a:spcBef>
                <a:spcPct val="50000"/>
              </a:spcBef>
            </a:pPr>
            <a:endParaRPr lang="de-DE" sz="1500" dirty="0">
              <a:latin typeface="Tahoma" pitchFamily="34" charset="0"/>
              <a:sym typeface="Symbol" pitchFamily="18" charset="2"/>
            </a:endParaRPr>
          </a:p>
          <a:p>
            <a:pPr algn="l">
              <a:spcBef>
                <a:spcPct val="50000"/>
              </a:spcBef>
            </a:pPr>
            <a:r>
              <a:rPr lang="de-DE" sz="1500" dirty="0">
                <a:latin typeface="Tahoma" pitchFamily="34" charset="0"/>
                <a:sym typeface="Symbol" pitchFamily="18" charset="2"/>
              </a:rPr>
              <a:t>Grundbausteine der Regeln sind </a:t>
            </a:r>
            <a:r>
              <a:rPr lang="de-DE" sz="1500" i="1" dirty="0">
                <a:solidFill>
                  <a:schemeClr val="accent1"/>
                </a:solidFill>
                <a:latin typeface="Tahoma" pitchFamily="34" charset="0"/>
                <a:sym typeface="Symbol" pitchFamily="18" charset="2"/>
              </a:rPr>
              <a:t>atomare Formeln</a:t>
            </a:r>
            <a:r>
              <a:rPr lang="de-DE" sz="1500" dirty="0">
                <a:latin typeface="Tahoma" pitchFamily="34" charset="0"/>
                <a:sym typeface="Symbol" pitchFamily="18" charset="2"/>
              </a:rPr>
              <a:t> </a:t>
            </a:r>
            <a:r>
              <a:rPr lang="de-DE" sz="1500" b="1" dirty="0">
                <a:solidFill>
                  <a:srgbClr val="FF0000"/>
                </a:solidFill>
                <a:latin typeface="Tahoma" pitchFamily="34" charset="0"/>
                <a:sym typeface="Symbol" pitchFamily="18" charset="2"/>
              </a:rPr>
              <a:t>oder</a:t>
            </a:r>
            <a:r>
              <a:rPr lang="de-DE" sz="1500" dirty="0">
                <a:latin typeface="Tahoma" pitchFamily="34" charset="0"/>
                <a:sym typeface="Symbol" pitchFamily="18" charset="2"/>
              </a:rPr>
              <a:t> </a:t>
            </a:r>
            <a:r>
              <a:rPr lang="de-DE" sz="1500" i="1" dirty="0" err="1">
                <a:solidFill>
                  <a:schemeClr val="accent1"/>
                </a:solidFill>
                <a:latin typeface="Tahoma" pitchFamily="34" charset="0"/>
                <a:sym typeface="Symbol" pitchFamily="18" charset="2"/>
              </a:rPr>
              <a:t>Literale</a:t>
            </a:r>
            <a:r>
              <a:rPr lang="de-DE" sz="1500" i="1" dirty="0">
                <a:solidFill>
                  <a:schemeClr val="accent1"/>
                </a:solidFill>
                <a:latin typeface="Tahoma" pitchFamily="34" charset="0"/>
                <a:sym typeface="Symbol" pitchFamily="18" charset="2"/>
              </a:rPr>
              <a:t>:</a:t>
            </a:r>
          </a:p>
          <a:p>
            <a:pPr>
              <a:spcBef>
                <a:spcPct val="50000"/>
              </a:spcBef>
            </a:pPr>
            <a:r>
              <a:rPr lang="de-DE" sz="1500" i="1" dirty="0">
                <a:latin typeface="Tahoma" pitchFamily="34" charset="0"/>
                <a:sym typeface="Symbol" pitchFamily="18" charset="2"/>
              </a:rPr>
              <a:t>           </a:t>
            </a:r>
            <a:r>
              <a:rPr lang="de-DE" sz="1500" i="1" dirty="0" err="1">
                <a:latin typeface="Tahoma" pitchFamily="34" charset="0"/>
                <a:sym typeface="Symbol" pitchFamily="18" charset="2"/>
              </a:rPr>
              <a:t>q</a:t>
            </a:r>
            <a:r>
              <a:rPr lang="de-DE" sz="1500" i="1" dirty="0">
                <a:latin typeface="Tahoma" pitchFamily="34" charset="0"/>
                <a:sym typeface="Symbol" pitchFamily="18" charset="2"/>
              </a:rPr>
              <a:t>(A</a:t>
            </a:r>
            <a:r>
              <a:rPr lang="de-DE" sz="1500" i="1" baseline="-25000" dirty="0">
                <a:latin typeface="Tahoma" pitchFamily="34" charset="0"/>
                <a:sym typeface="Symbol" pitchFamily="18" charset="2"/>
              </a:rPr>
              <a:t>1</a:t>
            </a:r>
            <a:r>
              <a:rPr lang="de-DE" sz="1500" i="1" dirty="0">
                <a:latin typeface="Tahoma" pitchFamily="34" charset="0"/>
                <a:sym typeface="Symbol" pitchFamily="18" charset="2"/>
              </a:rPr>
              <a:t>, ..., A</a:t>
            </a:r>
            <a:r>
              <a:rPr lang="de-DE" sz="1500" i="1" baseline="-25000" dirty="0">
                <a:latin typeface="Tahoma" pitchFamily="34" charset="0"/>
                <a:sym typeface="Symbol" pitchFamily="18" charset="2"/>
              </a:rPr>
              <a:t>m</a:t>
            </a:r>
            <a:r>
              <a:rPr lang="de-DE" sz="1500" i="1" dirty="0">
                <a:latin typeface="Tahoma" pitchFamily="34" charset="0"/>
                <a:sym typeface="Symbol" pitchFamily="18" charset="2"/>
              </a:rPr>
              <a:t>).</a:t>
            </a:r>
          </a:p>
          <a:p>
            <a:pPr>
              <a:spcBef>
                <a:spcPct val="50000"/>
              </a:spcBef>
            </a:pPr>
            <a:r>
              <a:rPr lang="de-DE" sz="1500" i="1" dirty="0" err="1">
                <a:latin typeface="Tahoma" pitchFamily="34" charset="0"/>
                <a:sym typeface="Symbol" pitchFamily="18" charset="2"/>
              </a:rPr>
              <a:t>q</a:t>
            </a:r>
            <a:r>
              <a:rPr lang="de-DE" sz="1500" i="1" dirty="0">
                <a:latin typeface="Tahoma" pitchFamily="34" charset="0"/>
                <a:sym typeface="Symbol" pitchFamily="18" charset="2"/>
              </a:rPr>
              <a:t> </a:t>
            </a:r>
            <a:r>
              <a:rPr lang="de-DE" sz="1500" dirty="0">
                <a:latin typeface="Tahoma" pitchFamily="34" charset="0"/>
                <a:sym typeface="Symbol" pitchFamily="18" charset="2"/>
              </a:rPr>
              <a:t>ist dabei der Name einer Basisrelation, einer abgeleiteten Relation oder eines eingebauten Prädikats: &lt;,=,&gt;,…</a:t>
            </a:r>
          </a:p>
          <a:p>
            <a:pPr>
              <a:spcBef>
                <a:spcPct val="50000"/>
              </a:spcBef>
            </a:pPr>
            <a:r>
              <a:rPr lang="de-DE" sz="1500" dirty="0">
                <a:latin typeface="Tahoma" pitchFamily="34" charset="0"/>
                <a:sym typeface="Symbol" pitchFamily="18" charset="2"/>
              </a:rPr>
              <a:t>Beispiel:   </a:t>
            </a:r>
            <a:r>
              <a:rPr lang="de-DE" sz="1500" dirty="0" err="1">
                <a:latin typeface="Tahoma" pitchFamily="34" charset="0"/>
                <a:sym typeface="Symbol" pitchFamily="18" charset="2"/>
              </a:rPr>
              <a:t>professoren</a:t>
            </a:r>
            <a:r>
              <a:rPr lang="de-DE" sz="1500" dirty="0">
                <a:latin typeface="Tahoma" pitchFamily="34" charset="0"/>
                <a:sym typeface="Symbol" pitchFamily="18" charset="2"/>
              </a:rPr>
              <a:t>(</a:t>
            </a:r>
            <a:r>
              <a:rPr lang="de-DE" sz="1500" i="1" dirty="0">
                <a:latin typeface="Tahoma" pitchFamily="34" charset="0"/>
                <a:sym typeface="Symbol" pitchFamily="18" charset="2"/>
              </a:rPr>
              <a:t>S</a:t>
            </a:r>
            <a:r>
              <a:rPr lang="de-DE" sz="1500" dirty="0">
                <a:latin typeface="Tahoma" pitchFamily="34" charset="0"/>
                <a:sym typeface="Symbol" pitchFamily="18" charset="2"/>
              </a:rPr>
              <a:t>, „Sokrates“, </a:t>
            </a:r>
            <a:r>
              <a:rPr lang="de-DE" sz="1500" i="1" dirty="0">
                <a:latin typeface="Tahoma" pitchFamily="34" charset="0"/>
                <a:sym typeface="Symbol" pitchFamily="18" charset="2"/>
              </a:rPr>
              <a:t>R</a:t>
            </a:r>
            <a:r>
              <a:rPr lang="de-DE" sz="1500" dirty="0">
                <a:latin typeface="Tahoma" pitchFamily="34" charset="0"/>
                <a:sym typeface="Symbol" pitchFamily="18" charset="2"/>
              </a:rPr>
              <a:t>, </a:t>
            </a:r>
            <a:r>
              <a:rPr lang="de-DE" sz="1500" i="1" dirty="0">
                <a:latin typeface="Tahoma" pitchFamily="34" charset="0"/>
                <a:sym typeface="Symbol" pitchFamily="18" charset="2"/>
              </a:rPr>
              <a:t>Z </a:t>
            </a:r>
            <a:r>
              <a:rPr lang="de-DE" sz="1500" dirty="0">
                <a:latin typeface="Tahoma" pitchFamily="34" charset="0"/>
                <a:sym typeface="Symbol" pitchFamily="18" charset="2"/>
              </a:rPr>
              <a:t>).</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3</a:t>
            </a:fld>
            <a:endParaRPr lang="en-US" altLang="x-none"/>
          </a:p>
        </p:txBody>
      </p:sp>
    </p:spTree>
    <p:extLst>
      <p:ext uri="{BB962C8B-B14F-4D97-AF65-F5344CB8AC3E}">
        <p14:creationId xmlns:p14="http://schemas.microsoft.com/office/powerpoint/2010/main" val="6089570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chor="ctr" anchorCtr="1"/>
          <a:lstStyle/>
          <a:p>
            <a:pPr algn="ctr"/>
            <a:r>
              <a:rPr lang="de-DE" sz="2100"/>
              <a:t>Ausprägung der Relationen </a:t>
            </a:r>
            <a:r>
              <a:rPr lang="de-DE" sz="2100" i="1"/>
              <a:t>GeschwisterVorl</a:t>
            </a:r>
            <a:r>
              <a:rPr lang="de-DE" sz="2100"/>
              <a:t> und </a:t>
            </a:r>
            <a:r>
              <a:rPr lang="de-DE" sz="2100" i="1"/>
              <a:t>GeschwisterThemen</a:t>
            </a:r>
          </a:p>
        </p:txBody>
      </p:sp>
      <p:graphicFrame>
        <p:nvGraphicFramePr>
          <p:cNvPr id="77914" name="Group 90"/>
          <p:cNvGraphicFramePr>
            <a:graphicFrameLocks noGrp="1"/>
          </p:cNvGraphicFramePr>
          <p:nvPr/>
        </p:nvGraphicFramePr>
        <p:xfrm>
          <a:off x="1331119" y="1329929"/>
          <a:ext cx="1771650" cy="2038352"/>
        </p:xfrm>
        <a:graphic>
          <a:graphicData uri="http://schemas.openxmlformats.org/drawingml/2006/table">
            <a:tbl>
              <a:tblPr/>
              <a:tblGrid>
                <a:gridCol w="885825">
                  <a:extLst>
                    <a:ext uri="{9D8B030D-6E8A-4147-A177-3AD203B41FA5}">
                      <a16:colId xmlns:a16="http://schemas.microsoft.com/office/drawing/2014/main" val="20000"/>
                    </a:ext>
                  </a:extLst>
                </a:gridCol>
                <a:gridCol w="885825">
                  <a:extLst>
                    <a:ext uri="{9D8B030D-6E8A-4147-A177-3AD203B41FA5}">
                      <a16:colId xmlns:a16="http://schemas.microsoft.com/office/drawing/2014/main" val="20001"/>
                    </a:ext>
                  </a:extLst>
                </a:gridCol>
              </a:tblGrid>
              <a:tr h="340519">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GeschwisterVorl</a:t>
                      </a:r>
                    </a:p>
                  </a:txBody>
                  <a:tcPr marL="68580" marR="68580" marT="34290" marB="342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3381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a:ln>
                            <a:noFill/>
                          </a:ln>
                          <a:solidFill>
                            <a:schemeClr val="tx1"/>
                          </a:solidFill>
                          <a:effectLst/>
                          <a:latin typeface="Tahoma" pitchFamily="34" charset="0"/>
                        </a:rPr>
                        <a:t>N1</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a:ln>
                            <a:noFill/>
                          </a:ln>
                          <a:solidFill>
                            <a:schemeClr val="tx1"/>
                          </a:solidFill>
                          <a:effectLst/>
                          <a:latin typeface="Tahoma" pitchFamily="34" charset="0"/>
                        </a:rPr>
                        <a:t>N2</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4051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5041</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5043</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051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5043</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5049</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5041</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5049</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051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5052</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5216</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77922" name="Group 98"/>
          <p:cNvGraphicFramePr>
            <a:graphicFrameLocks noGrp="1"/>
          </p:cNvGraphicFramePr>
          <p:nvPr/>
        </p:nvGraphicFramePr>
        <p:xfrm>
          <a:off x="3330179" y="1329929"/>
          <a:ext cx="4572000" cy="1997869"/>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2385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GeschwisterThemen</a:t>
                      </a:r>
                    </a:p>
                  </a:txBody>
                  <a:tcPr marL="68580" marR="68580" marT="34290" marB="3429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3238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a:ln>
                            <a:noFill/>
                          </a:ln>
                          <a:solidFill>
                            <a:schemeClr val="tx1"/>
                          </a:solidFill>
                          <a:effectLst/>
                          <a:latin typeface="Tahoma" pitchFamily="34" charset="0"/>
                        </a:rPr>
                        <a:t>T1</a:t>
                      </a:r>
                      <a:endParaRPr kumimoji="1" lang="de-DE" sz="1800" b="0" i="0" u="none" strike="noStrike" cap="none" normalizeH="0" baseline="0">
                        <a:ln>
                          <a:noFill/>
                        </a:ln>
                        <a:solidFill>
                          <a:schemeClr val="tx1"/>
                        </a:solidFill>
                        <a:effectLst/>
                        <a:latin typeface="Tahoma" pitchFamily="34" charset="0"/>
                      </a:endParaRP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a:ln>
                            <a:noFill/>
                          </a:ln>
                          <a:solidFill>
                            <a:schemeClr val="tx1"/>
                          </a:solidFill>
                          <a:effectLst/>
                          <a:latin typeface="Tahoma" pitchFamily="34" charset="0"/>
                        </a:rPr>
                        <a:t>T2</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238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Ethik</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Erkenntnistheorie</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861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Erkenntnistheorie</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Mäeutik</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38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Ethik</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Mäeutik</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Wissenschaftstheorie</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rPr>
                        <a:t>Bioethik</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30</a:t>
            </a:fld>
            <a:endParaRPr lang="en-US" altLang="x-none"/>
          </a:p>
        </p:txBody>
      </p:sp>
    </p:spTree>
    <p:extLst>
      <p:ext uri="{BB962C8B-B14F-4D97-AF65-F5344CB8AC3E}">
        <p14:creationId xmlns:p14="http://schemas.microsoft.com/office/powerpoint/2010/main" val="3655769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chor="ctr" anchorCtr="1"/>
          <a:lstStyle/>
          <a:p>
            <a:pPr algn="ctr"/>
            <a:r>
              <a:rPr lang="de-DE"/>
              <a:t>Auswertungs-Algorithmus (abstrakt)</a:t>
            </a:r>
          </a:p>
        </p:txBody>
      </p:sp>
      <p:sp>
        <p:nvSpPr>
          <p:cNvPr id="78854" name="Text Box 6"/>
          <p:cNvSpPr txBox="1">
            <a:spLocks noChangeArrowheads="1"/>
          </p:cNvSpPr>
          <p:nvPr/>
        </p:nvSpPr>
        <p:spPr bwMode="auto">
          <a:xfrm>
            <a:off x="1143000" y="3706416"/>
            <a:ext cx="6858000" cy="1061829"/>
          </a:xfrm>
          <a:prstGeom prst="rect">
            <a:avLst/>
          </a:prstGeom>
          <a:noFill/>
          <a:ln w="38100" algn="ctr">
            <a:noFill/>
            <a:miter lim="800000"/>
            <a:headEnd/>
            <a:tailEnd/>
          </a:ln>
          <a:effectLst/>
        </p:spPr>
        <p:txBody>
          <a:bodyPr>
            <a:spAutoFit/>
          </a:bodyPr>
          <a:lstStyle/>
          <a:p>
            <a:pPr>
              <a:spcBef>
                <a:spcPct val="50000"/>
              </a:spcBef>
            </a:pPr>
            <a:r>
              <a:rPr lang="de-DE"/>
              <a:t>Dabei sind die </a:t>
            </a:r>
            <a:r>
              <a:rPr lang="de-DE" i="1"/>
              <a:t>V</a:t>
            </a:r>
            <a:r>
              <a:rPr lang="de-DE" i="1" baseline="-25000"/>
              <a:t>i </a:t>
            </a:r>
            <a:r>
              <a:rPr lang="de-DE"/>
              <a:t>die in </a:t>
            </a:r>
            <a:r>
              <a:rPr lang="de-DE" i="1"/>
              <a:t>q</a:t>
            </a:r>
            <a:r>
              <a:rPr lang="de-DE" i="1" baseline="-25000"/>
              <a:t>i</a:t>
            </a:r>
            <a:r>
              <a:rPr lang="de-DE"/>
              <a:t>(…) vorkommenden Variablen.</a:t>
            </a:r>
          </a:p>
          <a:p>
            <a:pPr>
              <a:spcBef>
                <a:spcPct val="50000"/>
              </a:spcBef>
            </a:pPr>
            <a:r>
              <a:rPr lang="de-DE"/>
              <a:t>Das Selektionsprädikat </a:t>
            </a:r>
            <a:r>
              <a:rPr lang="de-DE" i="1"/>
              <a:t>F</a:t>
            </a:r>
            <a:r>
              <a:rPr lang="de-DE" i="1" baseline="-25000"/>
              <a:t>i</a:t>
            </a:r>
            <a:r>
              <a:rPr lang="de-DE"/>
              <a:t> setzt sich aus einer Menge konjunktiv verknüpfter Bedingungen zusammen.</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31</a:t>
            </a:fld>
            <a:endParaRPr lang="en-US" altLang="x-none"/>
          </a:p>
        </p:txBody>
      </p:sp>
      <p:pic>
        <p:nvPicPr>
          <p:cNvPr id="4" name="Grafik 3" descr="Ein Bild, das Text enthält.&#10;&#10;Automatisch generierte Beschreibung">
            <a:extLst>
              <a:ext uri="{FF2B5EF4-FFF2-40B4-BE49-F238E27FC236}">
                <a16:creationId xmlns:a16="http://schemas.microsoft.com/office/drawing/2014/main" id="{A837BC60-6737-4849-A65F-AD103E9F4C42}"/>
              </a:ext>
            </a:extLst>
          </p:cNvPr>
          <p:cNvPicPr>
            <a:picLocks noChangeAspect="1"/>
          </p:cNvPicPr>
          <p:nvPr/>
        </p:nvPicPr>
        <p:blipFill>
          <a:blip r:embed="rId3"/>
          <a:stretch>
            <a:fillRect/>
          </a:stretch>
        </p:blipFill>
        <p:spPr>
          <a:xfrm>
            <a:off x="1011044" y="844095"/>
            <a:ext cx="7495478" cy="2818951"/>
          </a:xfrm>
          <a:prstGeom prst="rect">
            <a:avLst/>
          </a:prstGeom>
        </p:spPr>
      </p:pic>
    </p:spTree>
    <p:extLst>
      <p:ext uri="{BB962C8B-B14F-4D97-AF65-F5344CB8AC3E}">
        <p14:creationId xmlns:p14="http://schemas.microsoft.com/office/powerpoint/2010/main" val="15773822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chor="ctr" anchorCtr="1"/>
          <a:lstStyle/>
          <a:p>
            <a:pPr algn="ctr"/>
            <a:r>
              <a:rPr lang="de-DE"/>
              <a:t>Auswertungs-Algorithmus (abstrakt)</a:t>
            </a:r>
          </a:p>
        </p:txBody>
      </p:sp>
      <p:sp>
        <p:nvSpPr>
          <p:cNvPr id="79875" name="Rectangle 3"/>
          <p:cNvSpPr>
            <a:spLocks noGrp="1" noChangeArrowheads="1"/>
          </p:cNvSpPr>
          <p:nvPr>
            <p:ph type="body" idx="1"/>
          </p:nvPr>
        </p:nvSpPr>
        <p:spPr/>
        <p:txBody>
          <a:bodyPr/>
          <a:lstStyle/>
          <a:p>
            <a:pPr>
              <a:lnSpc>
                <a:spcPct val="120000"/>
              </a:lnSpc>
              <a:spcAft>
                <a:spcPct val="40000"/>
              </a:spcAft>
            </a:pPr>
            <a:r>
              <a:rPr lang="de-DE" dirty="0"/>
              <a:t>Falls in </a:t>
            </a:r>
            <a:r>
              <a:rPr lang="de-DE" i="1" dirty="0" err="1"/>
              <a:t>q</a:t>
            </a:r>
            <a:r>
              <a:rPr lang="de-DE" i="1" baseline="-25000" dirty="0" err="1"/>
              <a:t>i</a:t>
            </a:r>
            <a:r>
              <a:rPr lang="de-DE" i="1" dirty="0"/>
              <a:t>(...,c,...)</a:t>
            </a:r>
            <a:r>
              <a:rPr lang="de-DE" dirty="0"/>
              <a:t> eine Konstante </a:t>
            </a:r>
            <a:r>
              <a:rPr lang="de-DE" i="1" dirty="0"/>
              <a:t>c</a:t>
            </a:r>
            <a:r>
              <a:rPr lang="de-DE" dirty="0"/>
              <a:t> an der </a:t>
            </a:r>
            <a:r>
              <a:rPr lang="de-DE" i="1" dirty="0" err="1"/>
              <a:t>j</a:t>
            </a:r>
            <a:r>
              <a:rPr lang="de-DE" dirty="0" err="1"/>
              <a:t>-ten</a:t>
            </a:r>
            <a:r>
              <a:rPr lang="de-DE" dirty="0"/>
              <a:t> Stelle vorkommt, füge die Bedingung</a:t>
            </a:r>
          </a:p>
          <a:p>
            <a:pPr algn="ctr">
              <a:lnSpc>
                <a:spcPct val="120000"/>
              </a:lnSpc>
              <a:spcAft>
                <a:spcPct val="40000"/>
              </a:spcAft>
              <a:buFont typeface="Webdings" pitchFamily="18" charset="2"/>
              <a:buNone/>
            </a:pPr>
            <a:r>
              <a:rPr lang="de-DE" dirty="0"/>
              <a:t>$</a:t>
            </a:r>
            <a:r>
              <a:rPr lang="de-DE" dirty="0" err="1"/>
              <a:t>j</a:t>
            </a:r>
            <a:r>
              <a:rPr lang="de-DE" dirty="0"/>
              <a:t> = c</a:t>
            </a:r>
          </a:p>
          <a:p>
            <a:pPr>
              <a:lnSpc>
                <a:spcPct val="120000"/>
              </a:lnSpc>
              <a:spcAft>
                <a:spcPct val="40000"/>
              </a:spcAft>
              <a:buFont typeface="Webdings" pitchFamily="18" charset="2"/>
              <a:buNone/>
            </a:pPr>
            <a:r>
              <a:rPr lang="de-DE" dirty="0"/>
              <a:t>hinzu.</a:t>
            </a:r>
          </a:p>
          <a:p>
            <a:pPr>
              <a:lnSpc>
                <a:spcPct val="120000"/>
              </a:lnSpc>
              <a:spcAft>
                <a:spcPct val="40000"/>
              </a:spcAft>
            </a:pPr>
            <a:r>
              <a:rPr lang="de-DE" dirty="0"/>
              <a:t>Falls eine Variable X mehrfach an Positionen </a:t>
            </a:r>
            <a:r>
              <a:rPr lang="de-DE" i="1" dirty="0" err="1"/>
              <a:t>k</a:t>
            </a:r>
            <a:r>
              <a:rPr lang="de-DE" dirty="0"/>
              <a:t> und </a:t>
            </a:r>
            <a:r>
              <a:rPr lang="de-DE" i="1" dirty="0">
                <a:latin typeface="Times New Roman" pitchFamily="18" charset="0"/>
              </a:rPr>
              <a:t>l</a:t>
            </a:r>
            <a:r>
              <a:rPr lang="de-DE" dirty="0"/>
              <a:t> in </a:t>
            </a:r>
            <a:r>
              <a:rPr lang="de-DE" i="1" dirty="0" err="1"/>
              <a:t>q</a:t>
            </a:r>
            <a:r>
              <a:rPr lang="de-DE" i="1" baseline="-25000" dirty="0" err="1"/>
              <a:t>i</a:t>
            </a:r>
            <a:r>
              <a:rPr lang="de-DE" i="1" dirty="0"/>
              <a:t>(...,X,...,X,...)</a:t>
            </a:r>
            <a:r>
              <a:rPr lang="de-DE" dirty="0"/>
              <a:t> vorkommt, füge für jedes solches Paar die Bedingung</a:t>
            </a:r>
          </a:p>
          <a:p>
            <a:pPr algn="ctr">
              <a:lnSpc>
                <a:spcPct val="120000"/>
              </a:lnSpc>
              <a:spcAft>
                <a:spcPct val="40000"/>
              </a:spcAft>
              <a:buFont typeface="Webdings" pitchFamily="18" charset="2"/>
              <a:buNone/>
            </a:pPr>
            <a:r>
              <a:rPr lang="de-DE" i="1" dirty="0"/>
              <a:t>$</a:t>
            </a:r>
            <a:r>
              <a:rPr lang="de-DE" i="1" dirty="0" err="1"/>
              <a:t>k</a:t>
            </a:r>
            <a:r>
              <a:rPr lang="de-DE" i="1" dirty="0"/>
              <a:t> = $l</a:t>
            </a:r>
          </a:p>
          <a:p>
            <a:pPr>
              <a:lnSpc>
                <a:spcPct val="120000"/>
              </a:lnSpc>
              <a:spcAft>
                <a:spcPct val="40000"/>
              </a:spcAft>
              <a:buFont typeface="Webdings" pitchFamily="18" charset="2"/>
              <a:buNone/>
            </a:pPr>
            <a:r>
              <a:rPr lang="de-DE" dirty="0"/>
              <a:t>hinzu.</a:t>
            </a:r>
            <a:endParaRPr lang="de-DE" i="1" dirty="0"/>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32</a:t>
            </a:fld>
            <a:endParaRPr lang="en-US" altLang="x-none"/>
          </a:p>
        </p:txBody>
      </p:sp>
    </p:spTree>
    <p:extLst>
      <p:ext uri="{BB962C8B-B14F-4D97-AF65-F5344CB8AC3E}">
        <p14:creationId xmlns:p14="http://schemas.microsoft.com/office/powerpoint/2010/main" val="225864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chor="ctr" anchorCtr="1"/>
          <a:lstStyle/>
          <a:p>
            <a:pPr algn="ctr"/>
            <a:r>
              <a:rPr lang="de-DE"/>
              <a:t>Auswertungs-Algorithmus (abstrakt)</a:t>
            </a:r>
          </a:p>
        </p:txBody>
      </p:sp>
      <p:sp>
        <p:nvSpPr>
          <p:cNvPr id="80899" name="Rectangle 3"/>
          <p:cNvSpPr>
            <a:spLocks noGrp="1" noChangeArrowheads="1"/>
          </p:cNvSpPr>
          <p:nvPr>
            <p:ph type="body" idx="1"/>
          </p:nvPr>
        </p:nvSpPr>
        <p:spPr/>
        <p:txBody>
          <a:bodyPr/>
          <a:lstStyle/>
          <a:p>
            <a:pPr>
              <a:tabLst>
                <a:tab pos="270272" algn="l"/>
              </a:tabLst>
            </a:pPr>
            <a:r>
              <a:rPr lang="de-DE" dirty="0"/>
              <a:t>Für eine Variable </a:t>
            </a:r>
            <a:r>
              <a:rPr lang="de-DE" i="1" dirty="0"/>
              <a:t>Y</a:t>
            </a:r>
            <a:r>
              <a:rPr lang="de-DE" dirty="0"/>
              <a:t>, die nicht in den normalen Prädikaten vorkommt, gibt es zwei Möglichkeiten:</a:t>
            </a:r>
          </a:p>
          <a:p>
            <a:pPr>
              <a:tabLst>
                <a:tab pos="270272" algn="l"/>
              </a:tabLst>
            </a:pPr>
            <a:endParaRPr lang="de-DE" dirty="0"/>
          </a:p>
          <a:p>
            <a:pPr>
              <a:tabLst>
                <a:tab pos="270272" algn="l"/>
              </a:tabLst>
            </a:pPr>
            <a:r>
              <a:rPr lang="de-DE" dirty="0"/>
              <a:t>	Sie kommt nur als Prädikat</a:t>
            </a:r>
          </a:p>
          <a:p>
            <a:pPr algn="ctr">
              <a:tabLst>
                <a:tab pos="270272" algn="l"/>
              </a:tabLst>
            </a:pPr>
            <a:r>
              <a:rPr lang="de-DE" i="1" dirty="0"/>
              <a:t>Y = c</a:t>
            </a:r>
          </a:p>
          <a:p>
            <a:pPr>
              <a:tabLst>
                <a:tab pos="270272" algn="l"/>
              </a:tabLst>
            </a:pPr>
            <a:r>
              <a:rPr lang="de-DE" dirty="0"/>
              <a:t>	für eine Konstante </a:t>
            </a:r>
            <a:r>
              <a:rPr lang="de-DE" i="1" dirty="0"/>
              <a:t>c</a:t>
            </a:r>
            <a:r>
              <a:rPr lang="de-DE" dirty="0"/>
              <a:t> vor. Dann wird eine einstellige Relation mit einem Tupel</a:t>
            </a:r>
          </a:p>
          <a:p>
            <a:pPr>
              <a:tabLst>
                <a:tab pos="270272" algn="l"/>
              </a:tabLst>
            </a:pPr>
            <a:endParaRPr lang="de-DE" dirty="0"/>
          </a:p>
          <a:p>
            <a:pPr algn="ctr">
              <a:tabLst>
                <a:tab pos="270272" algn="l"/>
              </a:tabLst>
            </a:pPr>
            <a:r>
              <a:rPr lang="de-DE" i="1" dirty="0"/>
              <a:t>Q</a:t>
            </a:r>
            <a:r>
              <a:rPr lang="de-DE" i="1" baseline="-25000" dirty="0"/>
              <a:t>Y</a:t>
            </a:r>
            <a:r>
              <a:rPr lang="de-DE" i="1" dirty="0"/>
              <a:t> </a:t>
            </a:r>
            <a:r>
              <a:rPr lang="de-DE" dirty="0"/>
              <a:t>:= {[</a:t>
            </a:r>
            <a:r>
              <a:rPr lang="de-DE" i="1" dirty="0"/>
              <a:t>c</a:t>
            </a:r>
            <a:r>
              <a:rPr lang="de-DE" dirty="0"/>
              <a:t>]}</a:t>
            </a:r>
          </a:p>
          <a:p>
            <a:pPr>
              <a:tabLst>
                <a:tab pos="270272" algn="l"/>
              </a:tabLst>
            </a:pPr>
            <a:r>
              <a:rPr lang="de-DE" dirty="0"/>
              <a:t>	gebildet.</a:t>
            </a:r>
          </a:p>
          <a:p>
            <a:pPr>
              <a:tabLst>
                <a:tab pos="270272" algn="l"/>
              </a:tabLst>
            </a:pPr>
            <a:r>
              <a:rPr lang="de-DE" dirty="0"/>
              <a:t>	</a:t>
            </a:r>
          </a:p>
          <a:p>
            <a:pPr>
              <a:tabLst>
                <a:tab pos="270272" algn="l"/>
              </a:tabLst>
            </a:pPr>
            <a:r>
              <a:rPr lang="de-DE" dirty="0"/>
              <a:t>    Sie kommt als Prädikat</a:t>
            </a:r>
          </a:p>
          <a:p>
            <a:pPr algn="ctr">
              <a:tabLst>
                <a:tab pos="270272" algn="l"/>
              </a:tabLst>
            </a:pPr>
            <a:r>
              <a:rPr lang="de-DE" i="1" dirty="0"/>
              <a:t>X = Y</a:t>
            </a:r>
          </a:p>
          <a:p>
            <a:pPr>
              <a:tabLst>
                <a:tab pos="270272" algn="l"/>
              </a:tabLst>
            </a:pPr>
            <a:r>
              <a:rPr lang="de-DE" dirty="0"/>
              <a:t>	vor, und </a:t>
            </a:r>
            <a:r>
              <a:rPr lang="de-DE" i="1" dirty="0"/>
              <a:t>X</a:t>
            </a:r>
            <a:r>
              <a:rPr lang="de-DE" dirty="0"/>
              <a:t>  kommt in einem normalen Prädikat </a:t>
            </a:r>
            <a:r>
              <a:rPr lang="de-DE" i="1" dirty="0" err="1"/>
              <a:t>q</a:t>
            </a:r>
            <a:r>
              <a:rPr lang="de-DE" i="1" baseline="-25000" dirty="0" err="1"/>
              <a:t>i</a:t>
            </a:r>
            <a:r>
              <a:rPr lang="de-DE" dirty="0"/>
              <a:t>(…,X,…) an </a:t>
            </a:r>
            <a:r>
              <a:rPr lang="de-DE" i="1" dirty="0" err="1"/>
              <a:t>k</a:t>
            </a:r>
            <a:r>
              <a:rPr lang="de-DE" dirty="0" err="1"/>
              <a:t>-ter</a:t>
            </a:r>
            <a:r>
              <a:rPr lang="de-DE" dirty="0"/>
              <a:t> Stelle vor. In diesem Fall   </a:t>
            </a:r>
          </a:p>
          <a:p>
            <a:pPr>
              <a:tabLst>
                <a:tab pos="270272" algn="l"/>
              </a:tabLst>
            </a:pPr>
            <a:r>
              <a:rPr lang="de-DE" dirty="0"/>
              <a:t>     setze</a:t>
            </a:r>
          </a:p>
          <a:p>
            <a:pPr algn="ctr">
              <a:tabLst>
                <a:tab pos="270272" algn="l"/>
              </a:tabLst>
            </a:pPr>
            <a:r>
              <a:rPr lang="de-DE" i="1" dirty="0"/>
              <a:t>Q</a:t>
            </a:r>
            <a:r>
              <a:rPr lang="de-DE" i="1" baseline="-25000" dirty="0"/>
              <a:t>Y</a:t>
            </a:r>
            <a:r>
              <a:rPr lang="de-DE" dirty="0"/>
              <a:t> := </a:t>
            </a:r>
            <a:r>
              <a:rPr lang="de-DE" i="1" dirty="0">
                <a:sym typeface="Symbol" pitchFamily="18" charset="2"/>
              </a:rPr>
              <a:t></a:t>
            </a:r>
            <a:r>
              <a:rPr lang="de-DE" i="1" baseline="-25000" dirty="0">
                <a:sym typeface="Symbol" pitchFamily="18" charset="2"/>
              </a:rPr>
              <a:t>Y$</a:t>
            </a:r>
            <a:r>
              <a:rPr lang="de-DE" i="1" baseline="-25000" dirty="0" err="1">
                <a:sym typeface="Symbol" pitchFamily="18" charset="2"/>
              </a:rPr>
              <a:t>k</a:t>
            </a:r>
            <a:r>
              <a:rPr lang="de-DE" i="1" baseline="-25000" dirty="0">
                <a:sym typeface="Symbol" pitchFamily="18" charset="2"/>
              </a:rPr>
              <a:t> </a:t>
            </a:r>
            <a:r>
              <a:rPr lang="de-DE" dirty="0">
                <a:sym typeface="Symbol" pitchFamily="18" charset="2"/>
              </a:rPr>
              <a:t>(</a:t>
            </a:r>
            <a:r>
              <a:rPr lang="de-DE" baseline="-25000" dirty="0">
                <a:sym typeface="Symbol" pitchFamily="18" charset="2"/>
              </a:rPr>
              <a:t>$</a:t>
            </a:r>
            <a:r>
              <a:rPr lang="de-DE" i="1" baseline="-25000" dirty="0" err="1">
                <a:sym typeface="Symbol" pitchFamily="18" charset="2"/>
              </a:rPr>
              <a:t>k</a:t>
            </a:r>
            <a:r>
              <a:rPr lang="de-DE" i="1" baseline="-25000" dirty="0">
                <a:sym typeface="Symbol" pitchFamily="18" charset="2"/>
              </a:rPr>
              <a:t> </a:t>
            </a:r>
            <a:r>
              <a:rPr lang="de-DE" dirty="0">
                <a:sym typeface="Symbol" pitchFamily="18" charset="2"/>
              </a:rPr>
              <a:t>(</a:t>
            </a:r>
            <a:r>
              <a:rPr lang="de-DE" i="1" dirty="0">
                <a:sym typeface="Symbol" pitchFamily="18" charset="2"/>
              </a:rPr>
              <a:t>Q</a:t>
            </a:r>
            <a:r>
              <a:rPr lang="de-DE" i="1" baseline="-25000" dirty="0">
                <a:sym typeface="Symbol" pitchFamily="18" charset="2"/>
              </a:rPr>
              <a:t>i</a:t>
            </a:r>
            <a:r>
              <a:rPr lang="de-DE" dirty="0">
                <a:sym typeface="Symbol" pitchFamily="18" charset="2"/>
              </a:rPr>
              <a:t>)) .</a:t>
            </a:r>
            <a:endParaRPr lang="de-DE" dirty="0"/>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33</a:t>
            </a:fld>
            <a:endParaRPr lang="en-US" altLang="x-none"/>
          </a:p>
        </p:txBody>
      </p:sp>
    </p:spTree>
    <p:extLst>
      <p:ext uri="{BB962C8B-B14F-4D97-AF65-F5344CB8AC3E}">
        <p14:creationId xmlns:p14="http://schemas.microsoft.com/office/powerpoint/2010/main" val="173539883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chor="ctr" anchorCtr="1"/>
          <a:lstStyle/>
          <a:p>
            <a:pPr algn="ctr"/>
            <a:r>
              <a:rPr lang="de-DE"/>
              <a:t>Auswertungs-Algorithmus (abstrakt)</a:t>
            </a:r>
          </a:p>
        </p:txBody>
      </p:sp>
      <p:sp>
        <p:nvSpPr>
          <p:cNvPr id="82947" name="Rectangle 3"/>
          <p:cNvSpPr>
            <a:spLocks noGrp="1" noChangeArrowheads="1"/>
          </p:cNvSpPr>
          <p:nvPr>
            <p:ph type="body" idx="1"/>
          </p:nvPr>
        </p:nvSpPr>
        <p:spPr/>
        <p:txBody>
          <a:bodyPr/>
          <a:lstStyle/>
          <a:p>
            <a:pPr>
              <a:lnSpc>
                <a:spcPct val="120000"/>
              </a:lnSpc>
              <a:spcAft>
                <a:spcPct val="50000"/>
              </a:spcAft>
              <a:tabLst>
                <a:tab pos="639366" algn="l"/>
              </a:tabLst>
            </a:pPr>
            <a:r>
              <a:rPr lang="de-DE" sz="1500" dirty="0"/>
              <a:t>Nun bilde man den Algebra-Ausdruck</a:t>
            </a:r>
          </a:p>
          <a:p>
            <a:pPr algn="ctr">
              <a:lnSpc>
                <a:spcPct val="120000"/>
              </a:lnSpc>
              <a:spcAft>
                <a:spcPct val="50000"/>
              </a:spcAft>
              <a:tabLst>
                <a:tab pos="639366" algn="l"/>
              </a:tabLst>
            </a:pPr>
            <a:r>
              <a:rPr lang="de-DE" sz="1500" i="1" dirty="0"/>
              <a:t>E := E</a:t>
            </a:r>
            <a:r>
              <a:rPr lang="de-DE" sz="1500" i="1" baseline="-25000" dirty="0"/>
              <a:t>1</a:t>
            </a:r>
            <a:r>
              <a:rPr lang="de-DE" sz="1500" i="1" dirty="0"/>
              <a:t> </a:t>
            </a:r>
            <a:r>
              <a:rPr lang="de-DE" sz="1500" dirty="0">
                <a:latin typeface="JoinFont" pitchFamily="2" charset="0"/>
                <a:sym typeface="MT Extra" pitchFamily="18" charset="2"/>
              </a:rPr>
              <a:t>⋈</a:t>
            </a:r>
            <a:r>
              <a:rPr lang="de-DE" sz="1500" i="1" dirty="0">
                <a:sym typeface="MT Extra" pitchFamily="18" charset="2"/>
              </a:rPr>
              <a:t> ... </a:t>
            </a:r>
            <a:r>
              <a:rPr lang="de-DE" sz="1500" dirty="0">
                <a:latin typeface="JoinFont" pitchFamily="2" charset="0"/>
                <a:sym typeface="MT Extra" pitchFamily="18" charset="2"/>
              </a:rPr>
              <a:t>⋈</a:t>
            </a:r>
            <a:r>
              <a:rPr lang="de-DE" sz="1500" i="1" dirty="0">
                <a:sym typeface="MT Extra" pitchFamily="18" charset="2"/>
              </a:rPr>
              <a:t> E</a:t>
            </a:r>
            <a:r>
              <a:rPr lang="de-DE" sz="1500" i="1" baseline="-25000" dirty="0">
                <a:sym typeface="MT Extra" pitchFamily="18" charset="2"/>
              </a:rPr>
              <a:t>n</a:t>
            </a:r>
            <a:endParaRPr lang="de-DE" sz="1500" i="1" dirty="0">
              <a:sym typeface="MT Extra" pitchFamily="18" charset="2"/>
            </a:endParaRPr>
          </a:p>
          <a:p>
            <a:pPr>
              <a:lnSpc>
                <a:spcPct val="120000"/>
              </a:lnSpc>
              <a:spcAft>
                <a:spcPct val="50000"/>
              </a:spcAft>
              <a:tabLst>
                <a:tab pos="639366" algn="l"/>
              </a:tabLst>
            </a:pPr>
            <a:r>
              <a:rPr lang="de-DE" sz="1500" dirty="0">
                <a:sym typeface="MT Extra" pitchFamily="18" charset="2"/>
              </a:rPr>
              <a:t>und wende anschließend</a:t>
            </a:r>
          </a:p>
          <a:p>
            <a:pPr algn="ctr">
              <a:lnSpc>
                <a:spcPct val="120000"/>
              </a:lnSpc>
              <a:spcAft>
                <a:spcPct val="50000"/>
              </a:spcAft>
              <a:tabLst>
                <a:tab pos="639366" algn="l"/>
              </a:tabLst>
            </a:pPr>
            <a:r>
              <a:rPr lang="de-DE" sz="1500" i="1" dirty="0">
                <a:sym typeface="Symbol" pitchFamily="18" charset="2"/>
              </a:rPr>
              <a:t></a:t>
            </a:r>
            <a:r>
              <a:rPr lang="de-DE" sz="1500" i="1" baseline="-25000" dirty="0">
                <a:sym typeface="Symbol" pitchFamily="18" charset="2"/>
              </a:rPr>
              <a:t>F </a:t>
            </a:r>
            <a:r>
              <a:rPr lang="de-DE" sz="1500" dirty="0">
                <a:sym typeface="Symbol" pitchFamily="18" charset="2"/>
              </a:rPr>
              <a:t>(</a:t>
            </a:r>
            <a:r>
              <a:rPr lang="de-DE" sz="1500" i="1" dirty="0">
                <a:sym typeface="Symbol" pitchFamily="18" charset="2"/>
              </a:rPr>
              <a:t>E </a:t>
            </a:r>
            <a:r>
              <a:rPr lang="de-DE" sz="1500" dirty="0">
                <a:sym typeface="Symbol" pitchFamily="18" charset="2"/>
              </a:rPr>
              <a:t>)</a:t>
            </a:r>
          </a:p>
          <a:p>
            <a:pPr>
              <a:lnSpc>
                <a:spcPct val="120000"/>
              </a:lnSpc>
              <a:spcAft>
                <a:spcPct val="50000"/>
              </a:spcAft>
              <a:tabLst>
                <a:tab pos="639366" algn="l"/>
              </a:tabLst>
            </a:pPr>
            <a:r>
              <a:rPr lang="de-DE" sz="1500" dirty="0">
                <a:sym typeface="MT Extra" pitchFamily="18" charset="2"/>
              </a:rPr>
              <a:t>an, wobei </a:t>
            </a:r>
            <a:r>
              <a:rPr lang="de-DE" sz="1500" i="1" dirty="0">
                <a:sym typeface="MT Extra" pitchFamily="18" charset="2"/>
              </a:rPr>
              <a:t>F</a:t>
            </a:r>
            <a:r>
              <a:rPr lang="de-DE" sz="1500" dirty="0">
                <a:sym typeface="MT Extra" pitchFamily="18" charset="2"/>
              </a:rPr>
              <a:t> aus der konjunktiven Verknüpfung der Vergleichsprädikate</a:t>
            </a:r>
          </a:p>
          <a:p>
            <a:pPr algn="ctr">
              <a:lnSpc>
                <a:spcPct val="120000"/>
              </a:lnSpc>
              <a:spcAft>
                <a:spcPct val="50000"/>
              </a:spcAft>
              <a:tabLst>
                <a:tab pos="639366" algn="l"/>
              </a:tabLst>
            </a:pPr>
            <a:r>
              <a:rPr lang="de-DE" sz="1500" i="1" dirty="0">
                <a:sym typeface="MT Extra" pitchFamily="18" charset="2"/>
              </a:rPr>
              <a:t>X </a:t>
            </a:r>
            <a:r>
              <a:rPr lang="en-US" sz="1500" i="1" dirty="0">
                <a:sym typeface="Symbol" pitchFamily="18" charset="2"/>
              </a:rPr>
              <a:t> </a:t>
            </a:r>
            <a:r>
              <a:rPr lang="ru-RU" sz="1500" i="1" dirty="0">
                <a:sym typeface="Symbol" pitchFamily="18" charset="2"/>
              </a:rPr>
              <a:t>Ф</a:t>
            </a:r>
            <a:r>
              <a:rPr lang="de-DE" sz="1500" i="1" dirty="0">
                <a:sym typeface="Symbol" pitchFamily="18" charset="2"/>
              </a:rPr>
              <a:t> Y</a:t>
            </a:r>
          </a:p>
          <a:p>
            <a:pPr>
              <a:lnSpc>
                <a:spcPct val="120000"/>
              </a:lnSpc>
              <a:spcAft>
                <a:spcPct val="50000"/>
              </a:spcAft>
              <a:tabLst>
                <a:tab pos="639366" algn="l"/>
              </a:tabLst>
            </a:pPr>
            <a:r>
              <a:rPr lang="de-DE" sz="1500" dirty="0">
                <a:sym typeface="Symbol" pitchFamily="18" charset="2"/>
              </a:rPr>
              <a:t>besteht, die in der Regel vorkommen. Schließlich projizieren wir noch auf die im Kopf der Regel vorkommenden Variablen:</a:t>
            </a:r>
          </a:p>
          <a:p>
            <a:pPr algn="ctr">
              <a:lnSpc>
                <a:spcPct val="120000"/>
              </a:lnSpc>
              <a:spcAft>
                <a:spcPct val="50000"/>
              </a:spcAft>
              <a:tabLst>
                <a:tab pos="639366" algn="l"/>
              </a:tabLst>
            </a:pPr>
            <a:r>
              <a:rPr lang="de-DE" sz="1500" i="1" dirty="0">
                <a:sym typeface="Symbol" pitchFamily="18" charset="2"/>
              </a:rPr>
              <a:t></a:t>
            </a:r>
            <a:r>
              <a:rPr lang="de-DE" sz="1500" i="1" baseline="-25000" dirty="0">
                <a:sym typeface="Symbol" pitchFamily="18" charset="2"/>
              </a:rPr>
              <a:t>X</a:t>
            </a:r>
            <a:r>
              <a:rPr lang="de-DE" sz="1500" i="1" baseline="-50000" dirty="0">
                <a:sym typeface="Symbol" pitchFamily="18" charset="2"/>
              </a:rPr>
              <a:t>1</a:t>
            </a:r>
            <a:r>
              <a:rPr lang="de-DE" sz="1500" i="1" baseline="-25000" dirty="0">
                <a:sym typeface="Symbol" pitchFamily="18" charset="2"/>
              </a:rPr>
              <a:t>,…, </a:t>
            </a:r>
            <a:r>
              <a:rPr lang="de-DE" sz="1500" i="1" baseline="-25000" dirty="0" err="1">
                <a:sym typeface="Symbol" pitchFamily="18" charset="2"/>
              </a:rPr>
              <a:t>X</a:t>
            </a:r>
            <a:r>
              <a:rPr lang="de-DE" sz="1500" i="1" baseline="-50000" dirty="0" err="1">
                <a:sym typeface="Symbol" pitchFamily="18" charset="2"/>
              </a:rPr>
              <a:t>m</a:t>
            </a:r>
            <a:r>
              <a:rPr lang="de-DE" sz="1500" i="1" baseline="-50000" dirty="0">
                <a:sym typeface="Symbol" pitchFamily="18" charset="2"/>
              </a:rPr>
              <a:t> </a:t>
            </a:r>
            <a:r>
              <a:rPr lang="de-DE" sz="1500" dirty="0">
                <a:sym typeface="Symbol" pitchFamily="18" charset="2"/>
              </a:rPr>
              <a:t>(</a:t>
            </a:r>
            <a:r>
              <a:rPr lang="de-DE" sz="1500" i="1" dirty="0">
                <a:sym typeface="Symbol" pitchFamily="18" charset="2"/>
              </a:rPr>
              <a:t></a:t>
            </a:r>
            <a:r>
              <a:rPr lang="de-DE" sz="1500" i="1" baseline="-25000" dirty="0">
                <a:sym typeface="Symbol" pitchFamily="18" charset="2"/>
              </a:rPr>
              <a:t>F </a:t>
            </a:r>
            <a:r>
              <a:rPr lang="de-DE" sz="1500" dirty="0">
                <a:sym typeface="Symbol" pitchFamily="18" charset="2"/>
              </a:rPr>
              <a:t>(</a:t>
            </a:r>
            <a:r>
              <a:rPr lang="de-DE" sz="1500" i="1" dirty="0">
                <a:sym typeface="Symbol" pitchFamily="18" charset="2"/>
              </a:rPr>
              <a:t>E </a:t>
            </a:r>
            <a:r>
              <a:rPr lang="de-DE" sz="1500" dirty="0">
                <a:sym typeface="Symbol" pitchFamily="18" charset="2"/>
              </a:rPr>
              <a:t>))</a:t>
            </a:r>
          </a:p>
          <a:p>
            <a:pPr algn="ctr">
              <a:lnSpc>
                <a:spcPct val="120000"/>
              </a:lnSpc>
              <a:spcAft>
                <a:spcPct val="50000"/>
              </a:spcAft>
              <a:tabLst>
                <a:tab pos="639366" algn="l"/>
              </a:tabLst>
            </a:pPr>
            <a:endParaRPr lang="de-DE" sz="1500" i="1" baseline="-50000" dirty="0">
              <a:sym typeface="Symbol" pitchFamily="18" charset="2"/>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34</a:t>
            </a:fld>
            <a:endParaRPr lang="en-US" altLang="x-none"/>
          </a:p>
        </p:txBody>
      </p:sp>
    </p:spTree>
    <p:extLst>
      <p:ext uri="{BB962C8B-B14F-4D97-AF65-F5344CB8AC3E}">
        <p14:creationId xmlns:p14="http://schemas.microsoft.com/office/powerpoint/2010/main" val="6488138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chor="ctr" anchorCtr="1"/>
          <a:lstStyle/>
          <a:p>
            <a:pPr algn="ctr"/>
            <a:r>
              <a:rPr lang="de-DE" sz="2400"/>
              <a:t>Beispiel: nahe verwandte Vorlesungen</a:t>
            </a:r>
          </a:p>
        </p:txBody>
      </p:sp>
      <p:sp>
        <p:nvSpPr>
          <p:cNvPr id="83971" name="Rectangle 3"/>
          <p:cNvSpPr>
            <a:spLocks noGrp="1" noChangeArrowheads="1"/>
          </p:cNvSpPr>
          <p:nvPr>
            <p:ph type="body" idx="1"/>
          </p:nvPr>
        </p:nvSpPr>
        <p:spPr>
          <a:xfrm>
            <a:off x="1143000" y="914400"/>
            <a:ext cx="6858000" cy="1654585"/>
          </a:xfrm>
        </p:spPr>
        <p:txBody>
          <a:bodyPr/>
          <a:lstStyle/>
          <a:p>
            <a:r>
              <a:rPr lang="de-DE" sz="1500" dirty="0"/>
              <a:t>Wir wollen diese Vorgehensweise nochmals am Beispiel demonstrieren:</a:t>
            </a:r>
          </a:p>
          <a:p>
            <a:pPr marL="577454" lvl="1">
              <a:buNone/>
            </a:pPr>
            <a:r>
              <a:rPr lang="de-DE" sz="1500" dirty="0"/>
              <a:t>(r</a:t>
            </a:r>
            <a:r>
              <a:rPr lang="de-DE" sz="1500" baseline="-25000" dirty="0"/>
              <a:t>1</a:t>
            </a:r>
            <a:r>
              <a:rPr lang="de-DE" sz="1500" dirty="0"/>
              <a:t>) </a:t>
            </a:r>
            <a:r>
              <a:rPr lang="de-DE" sz="1500" i="1" dirty="0" err="1"/>
              <a:t>nvV</a:t>
            </a:r>
            <a:r>
              <a:rPr lang="de-DE" sz="1500" i="1" dirty="0"/>
              <a:t>(N1,N2) :- </a:t>
            </a:r>
            <a:r>
              <a:rPr lang="de-DE" sz="1500" i="1" dirty="0" err="1"/>
              <a:t>gV</a:t>
            </a:r>
            <a:r>
              <a:rPr lang="de-DE" sz="1500" i="1" dirty="0"/>
              <a:t>(N1,N2).</a:t>
            </a:r>
          </a:p>
          <a:p>
            <a:pPr marL="577454" lvl="1">
              <a:buNone/>
            </a:pPr>
            <a:r>
              <a:rPr lang="de-DE" sz="1500" dirty="0"/>
              <a:t>(r</a:t>
            </a:r>
            <a:r>
              <a:rPr lang="de-DE" sz="1500" baseline="-25000" dirty="0"/>
              <a:t>2</a:t>
            </a:r>
            <a:r>
              <a:rPr lang="de-DE" sz="1500" dirty="0"/>
              <a:t>) </a:t>
            </a:r>
            <a:r>
              <a:rPr lang="de-DE" sz="1500" i="1" dirty="0" err="1"/>
              <a:t>nvV</a:t>
            </a:r>
            <a:r>
              <a:rPr lang="de-DE" sz="1500" i="1" dirty="0"/>
              <a:t>(N1,N2) :- </a:t>
            </a:r>
            <a:r>
              <a:rPr lang="de-DE" sz="1500" i="1" dirty="0" err="1"/>
              <a:t>gV</a:t>
            </a:r>
            <a:r>
              <a:rPr lang="de-DE" sz="1500" i="1" dirty="0"/>
              <a:t>(M1,M2),</a:t>
            </a:r>
            <a:r>
              <a:rPr lang="de-DE" sz="1500" i="1" dirty="0" err="1"/>
              <a:t>vs</a:t>
            </a:r>
            <a:r>
              <a:rPr lang="de-DE" sz="1500" i="1" dirty="0"/>
              <a:t>(M1,N1),</a:t>
            </a:r>
            <a:r>
              <a:rPr lang="de-DE" sz="1500" i="1" dirty="0" err="1"/>
              <a:t>vs</a:t>
            </a:r>
            <a:r>
              <a:rPr lang="de-DE" sz="1500" i="1" dirty="0"/>
              <a:t>(M2,N2).</a:t>
            </a:r>
            <a:endParaRPr lang="de-DE" sz="1500" dirty="0"/>
          </a:p>
          <a:p>
            <a:r>
              <a:rPr lang="de-DE" sz="1500" dirty="0"/>
              <a:t>Dieses Beispielprogramm baut auf dem Prädikat </a:t>
            </a:r>
            <a:r>
              <a:rPr lang="de-DE" sz="1500" i="1" dirty="0" err="1"/>
              <a:t>gV</a:t>
            </a:r>
            <a:r>
              <a:rPr lang="de-DE" sz="1500" dirty="0"/>
              <a:t> auf und ermittelt nahe verwandte Vorlesungen, die einen gemeinsamen Vorgänger erster oder zweiter Stufe haben. Für die erste Regel erhält man folgenden Algebra-Ausdruck:</a:t>
            </a:r>
          </a:p>
          <a:p>
            <a:r>
              <a:rPr lang="de-DE" sz="1500" dirty="0"/>
              <a:t>	</a:t>
            </a:r>
          </a:p>
        </p:txBody>
      </p:sp>
      <p:sp>
        <p:nvSpPr>
          <p:cNvPr id="83972" name="Rectangle 4"/>
          <p:cNvSpPr>
            <a:spLocks noChangeArrowheads="1"/>
          </p:cNvSpPr>
          <p:nvPr/>
        </p:nvSpPr>
        <p:spPr bwMode="auto">
          <a:xfrm>
            <a:off x="1143000" y="2857500"/>
            <a:ext cx="6858000" cy="285750"/>
          </a:xfrm>
          <a:prstGeom prst="rect">
            <a:avLst/>
          </a:prstGeom>
          <a:noFill/>
          <a:ln w="9525">
            <a:noFill/>
            <a:miter lim="800000"/>
            <a:headEnd/>
            <a:tailEnd/>
          </a:ln>
        </p:spPr>
        <p:txBody>
          <a:bodyPr/>
          <a:lstStyle/>
          <a:p>
            <a:pPr algn="l">
              <a:lnSpc>
                <a:spcPct val="90000"/>
              </a:lnSpc>
              <a:spcBef>
                <a:spcPct val="20000"/>
              </a:spcBef>
              <a:buClr>
                <a:schemeClr val="accent2"/>
              </a:buClr>
              <a:buFont typeface="Webdings" pitchFamily="18" charset="2"/>
              <a:buNone/>
            </a:pPr>
            <a:r>
              <a:rPr kumimoji="1" lang="de-DE" sz="1500" dirty="0">
                <a:latin typeface="Tahoma" pitchFamily="34" charset="0"/>
              </a:rPr>
              <a:t>Für die zweite Regel ergibt sich gemäß dem oben skizzierten Algorithmus:</a:t>
            </a:r>
          </a:p>
        </p:txBody>
      </p:sp>
      <p:sp>
        <p:nvSpPr>
          <p:cNvPr id="83973" name="Rectangle 5"/>
          <p:cNvSpPr>
            <a:spLocks noChangeArrowheads="1"/>
          </p:cNvSpPr>
          <p:nvPr/>
        </p:nvSpPr>
        <p:spPr bwMode="auto">
          <a:xfrm>
            <a:off x="1143000" y="3600450"/>
            <a:ext cx="6858000" cy="285750"/>
          </a:xfrm>
          <a:prstGeom prst="rect">
            <a:avLst/>
          </a:prstGeom>
          <a:noFill/>
          <a:ln w="9525">
            <a:noFill/>
            <a:miter lim="800000"/>
            <a:headEnd/>
            <a:tailEnd/>
          </a:ln>
        </p:spPr>
        <p:txBody>
          <a:bodyPr/>
          <a:lstStyle/>
          <a:p>
            <a:pPr algn="l">
              <a:lnSpc>
                <a:spcPct val="90000"/>
              </a:lnSpc>
              <a:spcBef>
                <a:spcPct val="20000"/>
              </a:spcBef>
              <a:buClr>
                <a:schemeClr val="accent2"/>
              </a:buClr>
              <a:buFont typeface="Webdings" pitchFamily="18" charset="2"/>
              <a:buNone/>
            </a:pPr>
            <a:r>
              <a:rPr kumimoji="1" lang="de-DE" sz="1500">
                <a:latin typeface="Tahoma" pitchFamily="34" charset="0"/>
              </a:rPr>
              <a:t>Daraus ergibt sich dann durch die Vereinigung</a:t>
            </a:r>
          </a:p>
        </p:txBody>
      </p:sp>
      <p:sp>
        <p:nvSpPr>
          <p:cNvPr id="83974" name="Rectangle 6"/>
          <p:cNvSpPr>
            <a:spLocks noChangeArrowheads="1"/>
          </p:cNvSpPr>
          <p:nvPr/>
        </p:nvSpPr>
        <p:spPr bwMode="auto">
          <a:xfrm>
            <a:off x="1143000" y="4400550"/>
            <a:ext cx="6858000" cy="285750"/>
          </a:xfrm>
          <a:prstGeom prst="rect">
            <a:avLst/>
          </a:prstGeom>
          <a:noFill/>
          <a:ln w="9525">
            <a:noFill/>
            <a:miter lim="800000"/>
            <a:headEnd/>
            <a:tailEnd/>
          </a:ln>
        </p:spPr>
        <p:txBody>
          <a:bodyPr/>
          <a:lstStyle/>
          <a:p>
            <a:pPr algn="l">
              <a:lnSpc>
                <a:spcPct val="90000"/>
              </a:lnSpc>
              <a:spcBef>
                <a:spcPct val="20000"/>
              </a:spcBef>
              <a:buClr>
                <a:schemeClr val="accent2"/>
              </a:buClr>
              <a:buFont typeface="Webdings" pitchFamily="18" charset="2"/>
              <a:buNone/>
            </a:pPr>
            <a:r>
              <a:rPr kumimoji="1" lang="de-DE" sz="1500">
                <a:latin typeface="Tahoma" pitchFamily="34" charset="0"/>
              </a:rPr>
              <a:t>die Relation </a:t>
            </a:r>
            <a:r>
              <a:rPr kumimoji="1" lang="de-DE" sz="1500" i="1">
                <a:latin typeface="Tahoma" pitchFamily="34" charset="0"/>
              </a:rPr>
              <a:t>NvV</a:t>
            </a:r>
            <a:r>
              <a:rPr kumimoji="1" lang="de-DE" sz="1500">
                <a:latin typeface="Tahoma" pitchFamily="34" charset="0"/>
              </a:rPr>
              <a:t>, die durch das Prädikat </a:t>
            </a:r>
            <a:r>
              <a:rPr kumimoji="1" lang="de-DE" sz="1500" i="1">
                <a:latin typeface="Tahoma" pitchFamily="34" charset="0"/>
              </a:rPr>
              <a:t>nvV</a:t>
            </a:r>
            <a:r>
              <a:rPr kumimoji="1" lang="de-DE" sz="1500">
                <a:latin typeface="Tahoma" pitchFamily="34" charset="0"/>
              </a:rPr>
              <a:t> definiert ist. Die Leser mögen bitte die Auswertung dieses Relationenalgebra-Ausdrucks an unserer Beispiel-Datenbasis durchführen.</a:t>
            </a:r>
          </a:p>
        </p:txBody>
      </p:sp>
      <p:graphicFrame>
        <p:nvGraphicFramePr>
          <p:cNvPr id="83976" name="Object 8"/>
          <p:cNvGraphicFramePr>
            <a:graphicFrameLocks noChangeAspect="1"/>
          </p:cNvGraphicFramePr>
          <p:nvPr/>
        </p:nvGraphicFramePr>
        <p:xfrm>
          <a:off x="1821656" y="3209926"/>
          <a:ext cx="5500688" cy="346472"/>
        </p:xfrm>
        <a:graphic>
          <a:graphicData uri="http://schemas.openxmlformats.org/presentationml/2006/ole">
            <mc:AlternateContent xmlns:mc="http://schemas.openxmlformats.org/markup-compatibility/2006">
              <mc:Choice xmlns:v="urn:schemas-microsoft-com:vml" Requires="v">
                <p:oleObj spid="_x0000_s3101" name="Formel" r:id="rId4" imgW="3619500" imgH="228600" progId="Equation.3">
                  <p:embed/>
                </p:oleObj>
              </mc:Choice>
              <mc:Fallback>
                <p:oleObj name="Formel" r:id="rId4" imgW="3619500" imgH="228600" progId="Equation.3">
                  <p:embed/>
                  <p:pic>
                    <p:nvPicPr>
                      <p:cNvPr id="0" name=""/>
                      <p:cNvPicPr>
                        <a:picLocks noChangeAspect="1" noChangeArrowheads="1"/>
                      </p:cNvPicPr>
                      <p:nvPr/>
                    </p:nvPicPr>
                    <p:blipFill>
                      <a:blip r:embed="rId5"/>
                      <a:srcRect/>
                      <a:stretch>
                        <a:fillRect/>
                      </a:stretch>
                    </p:blipFill>
                    <p:spPr bwMode="auto">
                      <a:xfrm>
                        <a:off x="1821656" y="3209926"/>
                        <a:ext cx="5500688" cy="34647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Oval 11"/>
          <p:cNvSpPr/>
          <p:nvPr/>
        </p:nvSpPr>
        <p:spPr>
          <a:xfrm>
            <a:off x="4294913" y="3209926"/>
            <a:ext cx="221908" cy="2857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14" name="Oval 13"/>
          <p:cNvSpPr/>
          <p:nvPr/>
        </p:nvSpPr>
        <p:spPr>
          <a:xfrm>
            <a:off x="5697674" y="3220437"/>
            <a:ext cx="221908" cy="2857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4" name="Foliennummernplatzhalter 3"/>
          <p:cNvSpPr>
            <a:spLocks noGrp="1"/>
          </p:cNvSpPr>
          <p:nvPr>
            <p:ph type="sldNum" sz="quarter" idx="12"/>
          </p:nvPr>
        </p:nvSpPr>
        <p:spPr/>
        <p:txBody>
          <a:bodyPr/>
          <a:lstStyle/>
          <a:p>
            <a:fld id="{2537F6C5-4A33-2D48-A031-50A1F03A2AD8}" type="slidenum">
              <a:rPr lang="en-US" altLang="x-none" smtClean="0"/>
              <a:pPr/>
              <a:t>35</a:t>
            </a:fld>
            <a:endParaRPr lang="en-US" altLang="x-none"/>
          </a:p>
        </p:txBody>
      </p:sp>
      <p:pic>
        <p:nvPicPr>
          <p:cNvPr id="3" name="Grafik 2">
            <a:extLst>
              <a:ext uri="{FF2B5EF4-FFF2-40B4-BE49-F238E27FC236}">
                <a16:creationId xmlns:a16="http://schemas.microsoft.com/office/drawing/2014/main" id="{A20E5F9E-2A4C-4140-8998-19CF6D9BF22E}"/>
              </a:ext>
            </a:extLst>
          </p:cNvPr>
          <p:cNvPicPr>
            <a:picLocks noChangeAspect="1"/>
          </p:cNvPicPr>
          <p:nvPr/>
        </p:nvPicPr>
        <p:blipFill>
          <a:blip r:embed="rId6"/>
          <a:stretch>
            <a:fillRect/>
          </a:stretch>
        </p:blipFill>
        <p:spPr>
          <a:xfrm>
            <a:off x="2289717" y="2460811"/>
            <a:ext cx="3717073" cy="408184"/>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1A66FFA0-1B83-DA4E-A5E2-1A22ED92CA87}"/>
              </a:ext>
            </a:extLst>
          </p:cNvPr>
          <p:cNvPicPr>
            <a:picLocks noChangeAspect="1"/>
          </p:cNvPicPr>
          <p:nvPr/>
        </p:nvPicPr>
        <p:blipFill>
          <a:blip r:embed="rId7"/>
          <a:stretch>
            <a:fillRect/>
          </a:stretch>
        </p:blipFill>
        <p:spPr>
          <a:xfrm>
            <a:off x="2992574" y="3968236"/>
            <a:ext cx="2307972" cy="476764"/>
          </a:xfrm>
          <a:prstGeom prst="rect">
            <a:avLst/>
          </a:prstGeom>
        </p:spPr>
      </p:pic>
    </p:spTree>
    <p:extLst>
      <p:ext uri="{BB962C8B-B14F-4D97-AF65-F5344CB8AC3E}">
        <p14:creationId xmlns:p14="http://schemas.microsoft.com/office/powerpoint/2010/main" val="13154415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chor="ctr" anchorCtr="1"/>
          <a:lstStyle/>
          <a:p>
            <a:r>
              <a:rPr lang="de-DE"/>
              <a:t>Auswertung rekursiver Regeln</a:t>
            </a:r>
          </a:p>
        </p:txBody>
      </p:sp>
      <p:sp>
        <p:nvSpPr>
          <p:cNvPr id="84995" name="Rectangle 3"/>
          <p:cNvSpPr>
            <a:spLocks noGrp="1" noChangeArrowheads="1"/>
          </p:cNvSpPr>
          <p:nvPr>
            <p:ph type="body" idx="1"/>
          </p:nvPr>
        </p:nvSpPr>
        <p:spPr>
          <a:xfrm>
            <a:off x="1143000" y="685800"/>
            <a:ext cx="6858000" cy="628650"/>
          </a:xfrm>
        </p:spPr>
        <p:txBody>
          <a:bodyPr/>
          <a:lstStyle/>
          <a:p>
            <a:pPr marL="2143125"/>
            <a:r>
              <a:rPr lang="de-DE" i="1" dirty="0"/>
              <a:t>a(V,N) </a:t>
            </a:r>
            <a:r>
              <a:rPr lang="de-DE" dirty="0"/>
              <a:t>:-</a:t>
            </a:r>
            <a:r>
              <a:rPr lang="de-DE" i="1" dirty="0"/>
              <a:t> </a:t>
            </a:r>
            <a:r>
              <a:rPr lang="de-DE" i="1" dirty="0" err="1"/>
              <a:t>vs</a:t>
            </a:r>
            <a:r>
              <a:rPr lang="de-DE" i="1" dirty="0"/>
              <a:t>(V,N).</a:t>
            </a:r>
          </a:p>
          <a:p>
            <a:pPr marL="2143125"/>
            <a:r>
              <a:rPr lang="de-DE" i="1" dirty="0"/>
              <a:t>a(V,N) </a:t>
            </a:r>
            <a:r>
              <a:rPr lang="de-DE" dirty="0"/>
              <a:t>:-</a:t>
            </a:r>
            <a:r>
              <a:rPr lang="de-DE" i="1" dirty="0"/>
              <a:t> a(V,M), </a:t>
            </a:r>
            <a:r>
              <a:rPr lang="de-DE" i="1" dirty="0" err="1"/>
              <a:t>vs</a:t>
            </a:r>
            <a:r>
              <a:rPr lang="de-DE" i="1" dirty="0"/>
              <a:t>(M,N).</a:t>
            </a:r>
          </a:p>
        </p:txBody>
      </p:sp>
      <p:graphicFrame>
        <p:nvGraphicFramePr>
          <p:cNvPr id="85054" name="Group 62"/>
          <p:cNvGraphicFramePr>
            <a:graphicFrameLocks noGrp="1"/>
          </p:cNvGraphicFramePr>
          <p:nvPr/>
        </p:nvGraphicFramePr>
        <p:xfrm>
          <a:off x="3657600" y="1428750"/>
          <a:ext cx="1828800" cy="3648456"/>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53746">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Aufbauen</a:t>
                      </a:r>
                    </a:p>
                  </a:txBody>
                  <a:tcPr marL="68580" marR="6858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V</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5041</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5043</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5216</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5052</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5052</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5052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5259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5216</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5052</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5259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5259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5043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5259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36</a:t>
            </a:fld>
            <a:endParaRPr lang="en-US" altLang="x-none"/>
          </a:p>
        </p:txBody>
      </p:sp>
    </p:spTree>
    <p:extLst>
      <p:ext uri="{BB962C8B-B14F-4D97-AF65-F5344CB8AC3E}">
        <p14:creationId xmlns:p14="http://schemas.microsoft.com/office/powerpoint/2010/main" val="18603992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chor="ctr" anchorCtr="1"/>
          <a:lstStyle/>
          <a:p>
            <a:pPr algn="ctr"/>
            <a:r>
              <a:rPr lang="de-DE"/>
              <a:t>Auswertung rekursiver Regeln</a:t>
            </a:r>
          </a:p>
        </p:txBody>
      </p:sp>
      <p:sp>
        <p:nvSpPr>
          <p:cNvPr id="86019" name="Rectangle 3"/>
          <p:cNvSpPr>
            <a:spLocks noGrp="1" noChangeArrowheads="1"/>
          </p:cNvSpPr>
          <p:nvPr>
            <p:ph type="body" idx="1"/>
          </p:nvPr>
        </p:nvSpPr>
        <p:spPr/>
        <p:txBody>
          <a:bodyPr/>
          <a:lstStyle/>
          <a:p>
            <a:pPr>
              <a:lnSpc>
                <a:spcPct val="120000"/>
              </a:lnSpc>
              <a:spcAft>
                <a:spcPct val="30000"/>
              </a:spcAft>
            </a:pPr>
            <a:r>
              <a:rPr lang="de-DE"/>
              <a:t>Betrachten wir das Tupel [5001, 5052] aus der Relation </a:t>
            </a:r>
            <a:r>
              <a:rPr lang="de-DE" i="1"/>
              <a:t>Aufbauen</a:t>
            </a:r>
            <a:r>
              <a:rPr lang="de-DE"/>
              <a:t>. Dieses Tupel kann wie folgt hergeleitet werden:</a:t>
            </a:r>
          </a:p>
          <a:p>
            <a:pPr marL="767954" lvl="1" indent="-342900">
              <a:lnSpc>
                <a:spcPct val="120000"/>
              </a:lnSpc>
              <a:spcAft>
                <a:spcPct val="30000"/>
              </a:spcAft>
              <a:buFont typeface="Webdings" pitchFamily="18" charset="2"/>
              <a:buAutoNum type="arabicPeriod"/>
            </a:pPr>
            <a:r>
              <a:rPr lang="de-DE"/>
              <a:t> </a:t>
            </a:r>
            <a:r>
              <a:rPr lang="de-DE" i="1"/>
              <a:t>a </a:t>
            </a:r>
            <a:r>
              <a:rPr lang="de-DE"/>
              <a:t>(5001, 5043) folgt aus der ersten Regel, da</a:t>
            </a:r>
            <a:r>
              <a:rPr lang="de-DE" i="1"/>
              <a:t> </a:t>
            </a:r>
            <a:br>
              <a:rPr lang="de-DE" i="1"/>
            </a:br>
            <a:r>
              <a:rPr lang="de-DE" i="1"/>
              <a:t>vs </a:t>
            </a:r>
            <a:r>
              <a:rPr lang="de-DE"/>
              <a:t>(5001, 5043) gilt.</a:t>
            </a:r>
          </a:p>
          <a:p>
            <a:pPr marL="767954" lvl="1" indent="-342900">
              <a:lnSpc>
                <a:spcPct val="120000"/>
              </a:lnSpc>
              <a:spcAft>
                <a:spcPct val="30000"/>
              </a:spcAft>
              <a:buFont typeface="Webdings" pitchFamily="18" charset="2"/>
              <a:buAutoNum type="arabicPeriod"/>
            </a:pPr>
            <a:r>
              <a:rPr lang="de-DE"/>
              <a:t> </a:t>
            </a:r>
            <a:r>
              <a:rPr lang="de-DE" i="1"/>
              <a:t>a </a:t>
            </a:r>
            <a:r>
              <a:rPr lang="de-DE"/>
              <a:t>(5001, 5052) folgt aus der zweiten Regel,</a:t>
            </a:r>
            <a:r>
              <a:rPr lang="de-DE" i="1"/>
              <a:t> da</a:t>
            </a:r>
          </a:p>
          <a:p>
            <a:pPr marL="1196579" lvl="2" indent="-285750">
              <a:lnSpc>
                <a:spcPct val="120000"/>
              </a:lnSpc>
              <a:spcAft>
                <a:spcPct val="30000"/>
              </a:spcAft>
              <a:buClr>
                <a:schemeClr val="accent1"/>
              </a:buClr>
              <a:buFont typeface="Webdings" pitchFamily="18" charset="2"/>
              <a:buAutoNum type="alphaLcParenR"/>
            </a:pPr>
            <a:r>
              <a:rPr lang="de-DE"/>
              <a:t> </a:t>
            </a:r>
            <a:r>
              <a:rPr lang="de-DE" i="1"/>
              <a:t>a </a:t>
            </a:r>
            <a:r>
              <a:rPr lang="de-DE"/>
              <a:t>(5001, 5043)</a:t>
            </a:r>
            <a:r>
              <a:rPr lang="de-DE" i="1"/>
              <a:t> </a:t>
            </a:r>
            <a:r>
              <a:rPr lang="de-DE"/>
              <a:t>nach Schritt 1. gilt und </a:t>
            </a:r>
          </a:p>
          <a:p>
            <a:pPr marL="1196579" lvl="2" indent="-285750">
              <a:lnSpc>
                <a:spcPct val="120000"/>
              </a:lnSpc>
              <a:spcAft>
                <a:spcPct val="30000"/>
              </a:spcAft>
              <a:buClr>
                <a:schemeClr val="accent1"/>
              </a:buClr>
              <a:buFont typeface="Webdings" pitchFamily="18" charset="2"/>
              <a:buAutoNum type="alphaLcParenR"/>
            </a:pPr>
            <a:r>
              <a:rPr lang="de-DE" i="1"/>
              <a:t> vs </a:t>
            </a:r>
            <a:r>
              <a:rPr lang="de-DE"/>
              <a:t>(5043, 5052) gemäß der EDB-Relation </a:t>
            </a:r>
            <a:r>
              <a:rPr lang="de-DE" i="1"/>
              <a:t>Voraussetzen</a:t>
            </a:r>
            <a:r>
              <a:rPr lang="de-DE"/>
              <a:t> gilt.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37</a:t>
            </a:fld>
            <a:endParaRPr lang="en-US" altLang="x-none"/>
          </a:p>
        </p:txBody>
      </p:sp>
    </p:spTree>
    <p:extLst>
      <p:ext uri="{BB962C8B-B14F-4D97-AF65-F5344CB8AC3E}">
        <p14:creationId xmlns:p14="http://schemas.microsoft.com/office/powerpoint/2010/main" val="16662015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ctr" anchorCtr="1"/>
          <a:lstStyle/>
          <a:p>
            <a:pPr algn="ctr"/>
            <a:r>
              <a:rPr lang="de-DE"/>
              <a:t>Naive Auswertung durch Iteration</a:t>
            </a:r>
          </a:p>
        </p:txBody>
      </p:sp>
      <p:sp>
        <p:nvSpPr>
          <p:cNvPr id="88067" name="Rectangle 3"/>
          <p:cNvSpPr>
            <a:spLocks noGrp="1" noChangeArrowheads="1"/>
          </p:cNvSpPr>
          <p:nvPr>
            <p:ph type="body" idx="1"/>
          </p:nvPr>
        </p:nvSpPr>
        <p:spPr>
          <a:xfrm>
            <a:off x="1143000" y="1473994"/>
            <a:ext cx="6858000" cy="684610"/>
          </a:xfrm>
        </p:spPr>
        <p:txBody>
          <a:bodyPr/>
          <a:lstStyle/>
          <a:p>
            <a:pPr>
              <a:buFont typeface="Webdings" pitchFamily="18" charset="2"/>
              <a:buNone/>
            </a:pPr>
            <a:r>
              <a:rPr lang="de-DE" dirty="0"/>
              <a:t>A := {}:   /*Initialisierung auf die leere Menge */</a:t>
            </a:r>
          </a:p>
          <a:p>
            <a:pPr>
              <a:buFont typeface="Webdings" pitchFamily="18" charset="2"/>
              <a:buNone/>
            </a:pPr>
            <a:r>
              <a:rPr lang="de-DE" b="1" dirty="0" err="1">
                <a:solidFill>
                  <a:srgbClr val="FF0000"/>
                </a:solidFill>
              </a:rPr>
              <a:t>repeat</a:t>
            </a:r>
            <a:endParaRPr lang="de-DE" dirty="0">
              <a:solidFill>
                <a:srgbClr val="FF0000"/>
              </a:solidFill>
            </a:endParaRPr>
          </a:p>
        </p:txBody>
      </p:sp>
      <p:sp>
        <p:nvSpPr>
          <p:cNvPr id="88068" name="Rectangle 4"/>
          <p:cNvSpPr>
            <a:spLocks noChangeArrowheads="1"/>
          </p:cNvSpPr>
          <p:nvPr/>
        </p:nvSpPr>
        <p:spPr bwMode="auto">
          <a:xfrm>
            <a:off x="1143000" y="3200400"/>
            <a:ext cx="6858000" cy="685800"/>
          </a:xfrm>
          <a:prstGeom prst="rect">
            <a:avLst/>
          </a:prstGeom>
          <a:noFill/>
          <a:ln w="9525">
            <a:noFill/>
            <a:miter lim="800000"/>
            <a:headEnd/>
            <a:tailEnd/>
          </a:ln>
        </p:spPr>
        <p:txBody>
          <a:bodyPr/>
          <a:lstStyle/>
          <a:p>
            <a:pPr marL="257175" indent="-257175">
              <a:lnSpc>
                <a:spcPct val="90000"/>
              </a:lnSpc>
              <a:spcBef>
                <a:spcPct val="20000"/>
              </a:spcBef>
              <a:buClr>
                <a:schemeClr val="accent2"/>
              </a:buClr>
            </a:pPr>
            <a:r>
              <a:rPr kumimoji="1" lang="de-DE" b="1">
                <a:solidFill>
                  <a:srgbClr val="FF0000"/>
                </a:solidFill>
                <a:latin typeface="Tahoma" pitchFamily="34" charset="0"/>
              </a:rPr>
              <a:t>until</a:t>
            </a:r>
            <a:r>
              <a:rPr kumimoji="1" lang="de-DE" b="1">
                <a:latin typeface="Tahoma" pitchFamily="34" charset="0"/>
              </a:rPr>
              <a:t> </a:t>
            </a:r>
            <a:r>
              <a:rPr kumimoji="1" lang="de-DE">
                <a:latin typeface="Tahoma" pitchFamily="34" charset="0"/>
              </a:rPr>
              <a:t>A‘ = A</a:t>
            </a:r>
          </a:p>
          <a:p>
            <a:pPr marL="257175" indent="-257175">
              <a:lnSpc>
                <a:spcPct val="90000"/>
              </a:lnSpc>
              <a:spcBef>
                <a:spcPct val="20000"/>
              </a:spcBef>
              <a:buClr>
                <a:schemeClr val="accent2"/>
              </a:buClr>
            </a:pPr>
            <a:r>
              <a:rPr kumimoji="1" lang="de-DE" b="1">
                <a:solidFill>
                  <a:srgbClr val="FF0000"/>
                </a:solidFill>
                <a:latin typeface="Tahoma" pitchFamily="34" charset="0"/>
              </a:rPr>
              <a:t>output</a:t>
            </a:r>
            <a:r>
              <a:rPr kumimoji="1" lang="de-DE">
                <a:latin typeface="Tahoma" pitchFamily="34" charset="0"/>
              </a:rPr>
              <a:t> A;</a:t>
            </a:r>
          </a:p>
          <a:p>
            <a:pPr marL="257175" indent="-257175">
              <a:lnSpc>
                <a:spcPct val="90000"/>
              </a:lnSpc>
              <a:spcBef>
                <a:spcPct val="20000"/>
              </a:spcBef>
              <a:buClr>
                <a:schemeClr val="accent2"/>
              </a:buClr>
            </a:pPr>
            <a:endParaRPr kumimoji="1" lang="de-DE" b="1">
              <a:latin typeface="Tahoma" pitchFamily="34" charset="0"/>
            </a:endParaRPr>
          </a:p>
        </p:txBody>
      </p:sp>
      <p:graphicFrame>
        <p:nvGraphicFramePr>
          <p:cNvPr id="88070" name="Object 6"/>
          <p:cNvGraphicFramePr>
            <a:graphicFrameLocks noChangeAspect="1"/>
          </p:cNvGraphicFramePr>
          <p:nvPr/>
        </p:nvGraphicFramePr>
        <p:xfrm>
          <a:off x="1546622" y="2124075"/>
          <a:ext cx="5357813" cy="1034654"/>
        </p:xfrm>
        <a:graphic>
          <a:graphicData uri="http://schemas.openxmlformats.org/presentationml/2006/ole">
            <mc:AlternateContent xmlns:mc="http://schemas.openxmlformats.org/markup-compatibility/2006">
              <mc:Choice xmlns:v="urn:schemas-microsoft-com:vml" Requires="v">
                <p:oleObj spid="_x0000_s4116" name="Formel" r:id="rId4" imgW="3492500" imgH="673100" progId="Equation.3">
                  <p:embed/>
                </p:oleObj>
              </mc:Choice>
              <mc:Fallback>
                <p:oleObj name="Formel" r:id="rId4" imgW="3492500" imgH="673100" progId="Equation.3">
                  <p:embed/>
                  <p:pic>
                    <p:nvPicPr>
                      <p:cNvPr id="0" name=""/>
                      <p:cNvPicPr>
                        <a:picLocks noChangeAspect="1" noChangeArrowheads="1"/>
                      </p:cNvPicPr>
                      <p:nvPr/>
                    </p:nvPicPr>
                    <p:blipFill>
                      <a:blip r:embed="rId5"/>
                      <a:srcRect/>
                      <a:stretch>
                        <a:fillRect/>
                      </a:stretch>
                    </p:blipFill>
                    <p:spPr bwMode="auto">
                      <a:xfrm>
                        <a:off x="1546622" y="2124075"/>
                        <a:ext cx="5357813" cy="103465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Oval 7"/>
          <p:cNvSpPr/>
          <p:nvPr/>
        </p:nvSpPr>
        <p:spPr>
          <a:xfrm>
            <a:off x="3774651" y="2808686"/>
            <a:ext cx="219379" cy="2795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38</a:t>
            </a:fld>
            <a:endParaRPr lang="en-US" altLang="x-none"/>
          </a:p>
        </p:txBody>
      </p:sp>
      <p:sp>
        <p:nvSpPr>
          <p:cNvPr id="5" name="Oval 4"/>
          <p:cNvSpPr/>
          <p:nvPr/>
        </p:nvSpPr>
        <p:spPr>
          <a:xfrm>
            <a:off x="5667555" y="944929"/>
            <a:ext cx="215659" cy="2749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pic>
        <p:nvPicPr>
          <p:cNvPr id="4" name="Grafik 3">
            <a:extLst>
              <a:ext uri="{FF2B5EF4-FFF2-40B4-BE49-F238E27FC236}">
                <a16:creationId xmlns:a16="http://schemas.microsoft.com/office/drawing/2014/main" id="{823BC2A7-A6C0-7241-A438-63292C1EB797}"/>
              </a:ext>
            </a:extLst>
          </p:cNvPr>
          <p:cNvPicPr>
            <a:picLocks noChangeAspect="1"/>
          </p:cNvPicPr>
          <p:nvPr/>
        </p:nvPicPr>
        <p:blipFill>
          <a:blip r:embed="rId6"/>
          <a:stretch>
            <a:fillRect/>
          </a:stretch>
        </p:blipFill>
        <p:spPr>
          <a:xfrm>
            <a:off x="1473200" y="760654"/>
            <a:ext cx="5626410" cy="471835"/>
          </a:xfrm>
          <a:prstGeom prst="rect">
            <a:avLst/>
          </a:prstGeom>
        </p:spPr>
      </p:pic>
    </p:spTree>
    <p:extLst>
      <p:ext uri="{BB962C8B-B14F-4D97-AF65-F5344CB8AC3E}">
        <p14:creationId xmlns:p14="http://schemas.microsoft.com/office/powerpoint/2010/main" val="14999926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chor="ctr" anchorCtr="1"/>
          <a:lstStyle/>
          <a:p>
            <a:pPr algn="ctr"/>
            <a:r>
              <a:rPr lang="de-DE"/>
              <a:t>Naive Auswertung durch Iteration</a:t>
            </a:r>
          </a:p>
        </p:txBody>
      </p:sp>
      <p:sp>
        <p:nvSpPr>
          <p:cNvPr id="89091" name="Rectangle 3"/>
          <p:cNvSpPr>
            <a:spLocks noGrp="1" noChangeArrowheads="1"/>
          </p:cNvSpPr>
          <p:nvPr>
            <p:ph type="body" idx="1"/>
          </p:nvPr>
        </p:nvSpPr>
        <p:spPr/>
        <p:txBody>
          <a:bodyPr/>
          <a:lstStyle/>
          <a:p>
            <a:pPr marL="342900" indent="-342900">
              <a:lnSpc>
                <a:spcPct val="120000"/>
              </a:lnSpc>
              <a:spcAft>
                <a:spcPct val="50000"/>
              </a:spcAft>
              <a:buFont typeface="Webdings" pitchFamily="18" charset="2"/>
              <a:buAutoNum type="arabicPeriod"/>
            </a:pPr>
            <a:r>
              <a:rPr lang="de-DE"/>
              <a:t>Im ersten Durchlauf werden nur die 7 Tupel aus </a:t>
            </a:r>
            <a:r>
              <a:rPr lang="de-DE" i="1"/>
              <a:t>Voraussetzen</a:t>
            </a:r>
            <a:r>
              <a:rPr lang="de-DE"/>
              <a:t> nach </a:t>
            </a:r>
            <a:r>
              <a:rPr lang="de-DE" i="1"/>
              <a:t>A</a:t>
            </a:r>
            <a:r>
              <a:rPr lang="de-DE"/>
              <a:t> „übertragen“, da der Join leer ist (das linke Argument </a:t>
            </a:r>
            <a:r>
              <a:rPr lang="de-DE" i="1"/>
              <a:t>A‘ </a:t>
            </a:r>
            <a:r>
              <a:rPr lang="de-DE"/>
              <a:t> des Joins wurde zur leeren Relation {} initialisiert).</a:t>
            </a:r>
          </a:p>
          <a:p>
            <a:pPr marL="342900" indent="-342900">
              <a:lnSpc>
                <a:spcPct val="120000"/>
              </a:lnSpc>
              <a:spcAft>
                <a:spcPct val="50000"/>
              </a:spcAft>
              <a:buFont typeface="Webdings" pitchFamily="18" charset="2"/>
              <a:buAutoNum type="arabicPeriod"/>
            </a:pPr>
            <a:r>
              <a:rPr lang="de-DE"/>
              <a:t>Im zweiten Schritt kommen zusätzlich die Tupel [5001,5216], [5001,5052], [5041,5259] und [5043,5259] hinzu.</a:t>
            </a:r>
          </a:p>
          <a:p>
            <a:pPr marL="342900" indent="-342900">
              <a:lnSpc>
                <a:spcPct val="120000"/>
              </a:lnSpc>
              <a:spcAft>
                <a:spcPct val="50000"/>
              </a:spcAft>
              <a:buFont typeface="Webdings" pitchFamily="18" charset="2"/>
              <a:buAutoNum type="arabicPeriod"/>
            </a:pPr>
            <a:r>
              <a:rPr lang="de-DE"/>
              <a:t>Jetzt wird nur noch das Tupel [5001,5259] neu generiert.</a:t>
            </a:r>
          </a:p>
          <a:p>
            <a:pPr marL="342900" indent="-342900">
              <a:lnSpc>
                <a:spcPct val="120000"/>
              </a:lnSpc>
              <a:spcAft>
                <a:spcPct val="50000"/>
              </a:spcAft>
              <a:buFont typeface="Webdings" pitchFamily="18" charset="2"/>
              <a:buAutoNum type="arabicPeriod"/>
            </a:pPr>
            <a:r>
              <a:rPr lang="de-DE"/>
              <a:t>In diesem Schritt kommt kein neues Tupel mehr hinzu, so dass die Abbruchbedingung </a:t>
            </a:r>
            <a:r>
              <a:rPr lang="de-DE" i="1"/>
              <a:t>A‘ = A</a:t>
            </a:r>
            <a:r>
              <a:rPr lang="de-DE"/>
              <a:t> erfüllt ist.</a:t>
            </a:r>
            <a:endParaRPr lang="de-DE" i="1"/>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39</a:t>
            </a:fld>
            <a:endParaRPr lang="en-US" altLang="x-none"/>
          </a:p>
        </p:txBody>
      </p:sp>
    </p:spTree>
    <p:extLst>
      <p:ext uri="{BB962C8B-B14F-4D97-AF65-F5344CB8AC3E}">
        <p14:creationId xmlns:p14="http://schemas.microsoft.com/office/powerpoint/2010/main" val="20758755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anchor="ctr" anchorCtr="1"/>
          <a:lstStyle/>
          <a:p>
            <a:r>
              <a:rPr lang="de-DE" dirty="0"/>
              <a:t>Eine Datalog-Regel</a:t>
            </a:r>
          </a:p>
        </p:txBody>
      </p:sp>
      <p:sp>
        <p:nvSpPr>
          <p:cNvPr id="67587" name="Rectangle 3"/>
          <p:cNvSpPr>
            <a:spLocks noGrp="1" noChangeArrowheads="1"/>
          </p:cNvSpPr>
          <p:nvPr>
            <p:ph type="body" idx="1"/>
          </p:nvPr>
        </p:nvSpPr>
        <p:spPr>
          <a:xfrm>
            <a:off x="1143000" y="1257300"/>
            <a:ext cx="6858000" cy="3886200"/>
          </a:xfrm>
        </p:spPr>
        <p:txBody>
          <a:bodyPr/>
          <a:lstStyle/>
          <a:p>
            <a:pPr>
              <a:lnSpc>
                <a:spcPct val="100000"/>
              </a:lnSpc>
              <a:spcBef>
                <a:spcPct val="30000"/>
              </a:spcBef>
            </a:pPr>
            <a:r>
              <a:rPr lang="de-DE" dirty="0"/>
              <a:t>Jedes </a:t>
            </a:r>
            <a:r>
              <a:rPr lang="de-DE" i="1" dirty="0" err="1"/>
              <a:t>q</a:t>
            </a:r>
            <a:r>
              <a:rPr lang="de-DE" i="1" baseline="-25000" dirty="0" err="1"/>
              <a:t>j</a:t>
            </a:r>
            <a:r>
              <a:rPr lang="de-DE" i="1" baseline="-25000" dirty="0"/>
              <a:t> </a:t>
            </a:r>
            <a:r>
              <a:rPr lang="de-DE" dirty="0"/>
              <a:t>(...) ist eine </a:t>
            </a:r>
            <a:r>
              <a:rPr lang="de-DE" dirty="0">
                <a:solidFill>
                  <a:schemeClr val="folHlink"/>
                </a:solidFill>
              </a:rPr>
              <a:t>atomare Formel</a:t>
            </a:r>
            <a:r>
              <a:rPr lang="de-DE" dirty="0"/>
              <a:t>. Die </a:t>
            </a:r>
            <a:r>
              <a:rPr lang="de-DE" i="1" dirty="0" err="1"/>
              <a:t>q</a:t>
            </a:r>
            <a:r>
              <a:rPr lang="de-DE" i="1" baseline="-25000" dirty="0" err="1"/>
              <a:t>j</a:t>
            </a:r>
            <a:r>
              <a:rPr lang="de-DE" dirty="0"/>
              <a:t> werden oft als </a:t>
            </a:r>
            <a:r>
              <a:rPr lang="de-DE" i="1" dirty="0" err="1">
                <a:solidFill>
                  <a:schemeClr val="accent1"/>
                </a:solidFill>
              </a:rPr>
              <a:t>Subgoals</a:t>
            </a:r>
            <a:r>
              <a:rPr lang="de-DE" dirty="0"/>
              <a:t> bezeichnet.</a:t>
            </a:r>
          </a:p>
          <a:p>
            <a:pPr>
              <a:lnSpc>
                <a:spcPct val="100000"/>
              </a:lnSpc>
              <a:spcBef>
                <a:spcPct val="30000"/>
              </a:spcBef>
            </a:pPr>
            <a:r>
              <a:rPr lang="de-DE" i="1" dirty="0"/>
              <a:t>X</a:t>
            </a:r>
            <a:r>
              <a:rPr lang="de-DE" i="1" baseline="-25000" dirty="0"/>
              <a:t>1</a:t>
            </a:r>
            <a:r>
              <a:rPr lang="de-DE" dirty="0"/>
              <a:t>, ...,</a:t>
            </a:r>
            <a:r>
              <a:rPr lang="de-DE" i="1" dirty="0" err="1"/>
              <a:t>X</a:t>
            </a:r>
            <a:r>
              <a:rPr lang="de-DE" i="1" baseline="-25000" dirty="0" err="1"/>
              <a:t>m</a:t>
            </a:r>
            <a:r>
              <a:rPr lang="de-DE" dirty="0"/>
              <a:t> sind </a:t>
            </a:r>
            <a:r>
              <a:rPr lang="de-DE" dirty="0">
                <a:solidFill>
                  <a:schemeClr val="folHlink"/>
                </a:solidFill>
              </a:rPr>
              <a:t>Variablen</a:t>
            </a:r>
            <a:r>
              <a:rPr lang="de-DE" dirty="0"/>
              <a:t>, die mindestens einmal auch auf der rechten Seite des Zeichens :- vorkommen müssen.</a:t>
            </a:r>
          </a:p>
          <a:p>
            <a:pPr>
              <a:lnSpc>
                <a:spcPct val="100000"/>
              </a:lnSpc>
              <a:spcBef>
                <a:spcPct val="30000"/>
              </a:spcBef>
            </a:pPr>
            <a:r>
              <a:rPr lang="de-DE" dirty="0"/>
              <a:t>Logisch äquivalente Form obiger Regel:</a:t>
            </a:r>
          </a:p>
          <a:p>
            <a:pPr algn="ctr">
              <a:lnSpc>
                <a:spcPct val="100000"/>
              </a:lnSpc>
              <a:spcBef>
                <a:spcPct val="30000"/>
              </a:spcBef>
              <a:buFont typeface="Webdings" pitchFamily="18" charset="2"/>
              <a:buNone/>
            </a:pPr>
            <a:r>
              <a:rPr lang="de-DE" i="1" dirty="0"/>
              <a:t>p</a:t>
            </a:r>
            <a:r>
              <a:rPr lang="de-DE" dirty="0"/>
              <a:t>(...) </a:t>
            </a:r>
            <a:r>
              <a:rPr lang="de-DE" dirty="0">
                <a:sym typeface="Symbol" pitchFamily="18" charset="2"/>
              </a:rPr>
              <a:t> </a:t>
            </a:r>
            <a:r>
              <a:rPr lang="de-DE" i="1" dirty="0">
                <a:sym typeface="Symbol" pitchFamily="18" charset="2"/>
              </a:rPr>
              <a:t>q</a:t>
            </a:r>
            <a:r>
              <a:rPr lang="de-DE" i="1" baseline="-25000" dirty="0">
                <a:sym typeface="Symbol" pitchFamily="18" charset="2"/>
              </a:rPr>
              <a:t>1 </a:t>
            </a:r>
            <a:r>
              <a:rPr lang="de-DE" dirty="0">
                <a:sym typeface="Symbol" pitchFamily="18" charset="2"/>
              </a:rPr>
              <a:t>(...) ...  </a:t>
            </a:r>
            <a:r>
              <a:rPr lang="de-DE" i="1" dirty="0" err="1">
                <a:sym typeface="Symbol" pitchFamily="18" charset="2"/>
              </a:rPr>
              <a:t>q</a:t>
            </a:r>
            <a:r>
              <a:rPr lang="de-DE" i="1" baseline="-25000" dirty="0" err="1">
                <a:sym typeface="Symbol" pitchFamily="18" charset="2"/>
              </a:rPr>
              <a:t>n</a:t>
            </a:r>
            <a:r>
              <a:rPr lang="de-DE" i="1" baseline="-25000" dirty="0">
                <a:sym typeface="Symbol" pitchFamily="18" charset="2"/>
              </a:rPr>
              <a:t> </a:t>
            </a:r>
            <a:r>
              <a:rPr lang="de-DE" dirty="0">
                <a:sym typeface="Symbol" pitchFamily="18" charset="2"/>
              </a:rPr>
              <a:t>(...)</a:t>
            </a:r>
          </a:p>
          <a:p>
            <a:pPr>
              <a:lnSpc>
                <a:spcPct val="100000"/>
              </a:lnSpc>
              <a:spcBef>
                <a:spcPct val="30000"/>
              </a:spcBef>
            </a:pPr>
            <a:r>
              <a:rPr lang="de-DE" dirty="0">
                <a:sym typeface="Symbol" pitchFamily="18" charset="2"/>
              </a:rPr>
              <a:t>Wir halten uns an folgende Notation:</a:t>
            </a:r>
          </a:p>
          <a:p>
            <a:pPr lvl="1">
              <a:lnSpc>
                <a:spcPct val="100000"/>
              </a:lnSpc>
              <a:spcBef>
                <a:spcPct val="30000"/>
              </a:spcBef>
            </a:pPr>
            <a:r>
              <a:rPr lang="de-DE" dirty="0">
                <a:solidFill>
                  <a:schemeClr val="folHlink"/>
                </a:solidFill>
                <a:sym typeface="Symbol" pitchFamily="18" charset="2"/>
              </a:rPr>
              <a:t>Prädikate</a:t>
            </a:r>
            <a:r>
              <a:rPr lang="de-DE" dirty="0">
                <a:sym typeface="Symbol" pitchFamily="18" charset="2"/>
              </a:rPr>
              <a:t> beginnen mit einem Kleinbuchstaben.</a:t>
            </a:r>
          </a:p>
          <a:p>
            <a:pPr lvl="1">
              <a:lnSpc>
                <a:spcPct val="100000"/>
              </a:lnSpc>
              <a:spcBef>
                <a:spcPct val="30000"/>
              </a:spcBef>
            </a:pPr>
            <a:r>
              <a:rPr lang="de-DE" dirty="0">
                <a:sym typeface="Symbol" pitchFamily="18" charset="2"/>
              </a:rPr>
              <a:t>Die zugehörigen </a:t>
            </a:r>
            <a:r>
              <a:rPr lang="de-DE" dirty="0">
                <a:solidFill>
                  <a:schemeClr val="folHlink"/>
                </a:solidFill>
                <a:sym typeface="Symbol" pitchFamily="18" charset="2"/>
              </a:rPr>
              <a:t>Relationen</a:t>
            </a:r>
            <a:r>
              <a:rPr lang="de-DE" dirty="0">
                <a:sym typeface="Symbol" pitchFamily="18" charset="2"/>
              </a:rPr>
              <a:t> – seien es </a:t>
            </a:r>
            <a:r>
              <a:rPr lang="de-DE" dirty="0">
                <a:solidFill>
                  <a:schemeClr val="folHlink"/>
                </a:solidFill>
                <a:sym typeface="Symbol" pitchFamily="18" charset="2"/>
              </a:rPr>
              <a:t>EDB</a:t>
            </a:r>
            <a:r>
              <a:rPr lang="de-DE" dirty="0">
                <a:sym typeface="Symbol" pitchFamily="18" charset="2"/>
              </a:rPr>
              <a:t>- oder </a:t>
            </a:r>
            <a:r>
              <a:rPr lang="de-DE" dirty="0">
                <a:solidFill>
                  <a:schemeClr val="folHlink"/>
                </a:solidFill>
                <a:sym typeface="Symbol" pitchFamily="18" charset="2"/>
              </a:rPr>
              <a:t>IDB</a:t>
            </a:r>
            <a:r>
              <a:rPr lang="de-DE" dirty="0">
                <a:sym typeface="Symbol" pitchFamily="18" charset="2"/>
              </a:rPr>
              <a:t>-</a:t>
            </a:r>
            <a:r>
              <a:rPr lang="de-DE" dirty="0">
                <a:solidFill>
                  <a:schemeClr val="folHlink"/>
                </a:solidFill>
                <a:sym typeface="Symbol" pitchFamily="18" charset="2"/>
              </a:rPr>
              <a:t>Relationen</a:t>
            </a:r>
            <a:r>
              <a:rPr lang="de-DE" dirty="0">
                <a:sym typeface="Symbol" pitchFamily="18" charset="2"/>
              </a:rPr>
              <a:t> – werden mit gleichem Namen, aber mit einem Großbuchstaben beginnend, bezeichnet.</a:t>
            </a:r>
          </a:p>
        </p:txBody>
      </p:sp>
      <p:graphicFrame>
        <p:nvGraphicFramePr>
          <p:cNvPr id="188416" name="Object 1024"/>
          <p:cNvGraphicFramePr>
            <a:graphicFrameLocks noChangeAspect="1"/>
          </p:cNvGraphicFramePr>
          <p:nvPr/>
        </p:nvGraphicFramePr>
        <p:xfrm>
          <a:off x="1578769" y="876301"/>
          <a:ext cx="4677966" cy="375047"/>
        </p:xfrm>
        <a:graphic>
          <a:graphicData uri="http://schemas.openxmlformats.org/presentationml/2006/ole">
            <mc:AlternateContent xmlns:mc="http://schemas.openxmlformats.org/markup-compatibility/2006">
              <mc:Choice xmlns:v="urn:schemas-microsoft-com:vml" Requires="v">
                <p:oleObj spid="_x0000_s1033" name="Formel" r:id="rId4" imgW="3009600" imgH="241200" progId="Equation.3">
                  <p:embed/>
                </p:oleObj>
              </mc:Choice>
              <mc:Fallback>
                <p:oleObj name="Formel" r:id="rId4" imgW="30096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8769" y="876301"/>
                        <a:ext cx="4677966" cy="37504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4</a:t>
            </a:fld>
            <a:endParaRPr lang="en-US" altLang="x-none"/>
          </a:p>
        </p:txBody>
      </p:sp>
    </p:spTree>
    <p:extLst>
      <p:ext uri="{BB962C8B-B14F-4D97-AF65-F5344CB8AC3E}">
        <p14:creationId xmlns:p14="http://schemas.microsoft.com/office/powerpoint/2010/main" val="9259680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0"/>
            <a:ext cx="7543800" cy="800100"/>
          </a:xfrm>
          <a:noFill/>
          <a:ln/>
        </p:spPr>
        <p:txBody>
          <a:bodyPr anchor="t"/>
          <a:lstStyle/>
          <a:p>
            <a:pPr algn="ctr"/>
            <a:r>
              <a:rPr lang="de-DE" sz="2400"/>
              <a:t>(Naive) Auswertung der rekursiven Regel </a:t>
            </a:r>
            <a:r>
              <a:rPr lang="de-DE" sz="2400" i="1"/>
              <a:t>aufbauen</a:t>
            </a:r>
            <a:endParaRPr lang="de-DE" sz="2400"/>
          </a:p>
        </p:txBody>
      </p:sp>
      <p:graphicFrame>
        <p:nvGraphicFramePr>
          <p:cNvPr id="90150" name="Group 38"/>
          <p:cNvGraphicFramePr>
            <a:graphicFrameLocks noGrp="1"/>
          </p:cNvGraphicFramePr>
          <p:nvPr/>
        </p:nvGraphicFramePr>
        <p:xfrm>
          <a:off x="2743200" y="800100"/>
          <a:ext cx="3657600" cy="4377929"/>
        </p:xfrm>
        <a:graphic>
          <a:graphicData uri="http://schemas.openxmlformats.org/drawingml/2006/table">
            <a:tbl>
              <a:tblPr/>
              <a:tblGrid>
                <a:gridCol w="857250">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tblGrid>
              <a:tr h="26312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Schritt</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A</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8092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[5001,5041], [5001,5043], [5001,5049], [5041,5216], [5041,5052], [5043,5052], [5052,5259]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957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[5001,5041], [5001,5043], [5001,5049], [5041,5216], [5041,5052], [5043,5052], [5052,5259]</a:t>
                      </a:r>
                      <a:br>
                        <a:rPr kumimoji="1" lang="de-DE" sz="1400" b="0" i="0" u="none" strike="noStrike" cap="none" normalizeH="0" baseline="0">
                          <a:ln>
                            <a:noFill/>
                          </a:ln>
                          <a:solidFill>
                            <a:schemeClr val="tx1"/>
                          </a:solidFill>
                          <a:effectLst/>
                          <a:latin typeface="Tahoma" pitchFamily="34" charset="0"/>
                        </a:rPr>
                      </a:br>
                      <a:r>
                        <a:rPr kumimoji="1" lang="de-DE" sz="1400" b="0" i="0" u="none" strike="noStrike" cap="none" normalizeH="0" baseline="0">
                          <a:ln>
                            <a:noFill/>
                          </a:ln>
                          <a:solidFill>
                            <a:schemeClr val="tx1"/>
                          </a:solidFill>
                          <a:effectLst/>
                          <a:latin typeface="Tahoma" pitchFamily="34" charset="0"/>
                        </a:rPr>
                        <a:t>[5001,5216], [5001,5052], [5041,5259], [5043,5259],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474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[5001,5041], [5001,5043], [5001,5049], [5041,5216], [5041,5052], [5043,5052], [5052,5259]</a:t>
                      </a:r>
                      <a:br>
                        <a:rPr kumimoji="1" lang="de-DE" sz="1400" b="0" i="0" u="none" strike="noStrike" cap="none" normalizeH="0" baseline="0">
                          <a:ln>
                            <a:noFill/>
                          </a:ln>
                          <a:solidFill>
                            <a:schemeClr val="tx1"/>
                          </a:solidFill>
                          <a:effectLst/>
                          <a:latin typeface="Tahoma" pitchFamily="34" charset="0"/>
                        </a:rPr>
                      </a:br>
                      <a:r>
                        <a:rPr kumimoji="1" lang="de-DE" sz="1400" b="0" i="0" u="none" strike="noStrike" cap="none" normalizeH="0" baseline="0">
                          <a:ln>
                            <a:noFill/>
                          </a:ln>
                          <a:solidFill>
                            <a:schemeClr val="tx1"/>
                          </a:solidFill>
                          <a:effectLst/>
                          <a:latin typeface="Tahoma" pitchFamily="34" charset="0"/>
                        </a:rPr>
                        <a:t>[5001,5216], [5001,5052], [5041,5259], [5043,5259], [5001,5259]</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407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4</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a:ln>
                            <a:noFill/>
                          </a:ln>
                          <a:solidFill>
                            <a:schemeClr val="tx1"/>
                          </a:solidFill>
                          <a:effectLst/>
                          <a:latin typeface="Tahoma" pitchFamily="34" charset="0"/>
                        </a:rPr>
                        <a:t>wie in Schritt 3 (keine Veränderung, also Terminierung des Algorithmus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40</a:t>
            </a:fld>
            <a:endParaRPr lang="en-US" altLang="x-none"/>
          </a:p>
        </p:txBody>
      </p:sp>
    </p:spTree>
    <p:extLst>
      <p:ext uri="{BB962C8B-B14F-4D97-AF65-F5344CB8AC3E}">
        <p14:creationId xmlns:p14="http://schemas.microsoft.com/office/powerpoint/2010/main" val="7147852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70" name="Group 2"/>
          <p:cNvGrpSpPr>
            <a:grpSpLocks/>
          </p:cNvGrpSpPr>
          <p:nvPr/>
        </p:nvGrpSpPr>
        <p:grpSpPr bwMode="auto">
          <a:xfrm>
            <a:off x="1439466" y="681038"/>
            <a:ext cx="5543550" cy="3680222"/>
            <a:chOff x="240" y="576"/>
            <a:chExt cx="4656" cy="3091"/>
          </a:xfrm>
        </p:grpSpPr>
        <p:sp>
          <p:nvSpPr>
            <p:cNvPr id="186371" name="Text Box 3"/>
            <p:cNvSpPr txBox="1">
              <a:spLocks noChangeArrowheads="1"/>
            </p:cNvSpPr>
            <p:nvPr/>
          </p:nvSpPr>
          <p:spPr bwMode="auto">
            <a:xfrm>
              <a:off x="240" y="576"/>
              <a:ext cx="1920" cy="284"/>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Der Wiener Kreis 5259</a:t>
              </a:r>
            </a:p>
          </p:txBody>
        </p:sp>
        <p:sp>
          <p:nvSpPr>
            <p:cNvPr id="186372" name="Text Box 4"/>
            <p:cNvSpPr txBox="1">
              <a:spLocks noChangeArrowheads="1"/>
            </p:cNvSpPr>
            <p:nvPr/>
          </p:nvSpPr>
          <p:spPr bwMode="auto">
            <a:xfrm>
              <a:off x="240" y="1248"/>
              <a:ext cx="1920"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Wissenschaftstheorie 5052</a:t>
              </a:r>
            </a:p>
          </p:txBody>
        </p:sp>
        <p:sp>
          <p:nvSpPr>
            <p:cNvPr id="186373" name="Text Box 5"/>
            <p:cNvSpPr txBox="1">
              <a:spLocks noChangeArrowheads="1"/>
            </p:cNvSpPr>
            <p:nvPr/>
          </p:nvSpPr>
          <p:spPr bwMode="auto">
            <a:xfrm>
              <a:off x="2448" y="1248"/>
              <a:ext cx="1104"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Bioethik 5216</a:t>
              </a:r>
            </a:p>
          </p:txBody>
        </p:sp>
        <p:sp>
          <p:nvSpPr>
            <p:cNvPr id="186374" name="Text Box 6"/>
            <p:cNvSpPr txBox="1">
              <a:spLocks noChangeArrowheads="1"/>
            </p:cNvSpPr>
            <p:nvPr/>
          </p:nvSpPr>
          <p:spPr bwMode="auto">
            <a:xfrm>
              <a:off x="240" y="2160"/>
              <a:ext cx="1920" cy="595"/>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Erkenntnistheorie</a:t>
              </a:r>
            </a:p>
            <a:p>
              <a:pPr algn="l" eaLnBrk="1" hangingPunct="1">
                <a:spcBef>
                  <a:spcPct val="50000"/>
                </a:spcBef>
              </a:pPr>
              <a:r>
                <a:rPr lang="de-DE" sz="1600">
                  <a:latin typeface="Tahoma" pitchFamily="34" charset="0"/>
                </a:rPr>
                <a:t>5043 </a:t>
              </a:r>
            </a:p>
          </p:txBody>
        </p:sp>
        <p:sp>
          <p:nvSpPr>
            <p:cNvPr id="186375" name="Text Box 7"/>
            <p:cNvSpPr txBox="1">
              <a:spLocks noChangeArrowheads="1"/>
            </p:cNvSpPr>
            <p:nvPr/>
          </p:nvSpPr>
          <p:spPr bwMode="auto">
            <a:xfrm>
              <a:off x="2544" y="2160"/>
              <a:ext cx="864"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Ethik    5041</a:t>
              </a:r>
            </a:p>
          </p:txBody>
        </p:sp>
        <p:sp>
          <p:nvSpPr>
            <p:cNvPr id="186376" name="Text Box 8"/>
            <p:cNvSpPr txBox="1">
              <a:spLocks noChangeArrowheads="1"/>
            </p:cNvSpPr>
            <p:nvPr/>
          </p:nvSpPr>
          <p:spPr bwMode="auto">
            <a:xfrm>
              <a:off x="4032" y="2160"/>
              <a:ext cx="864" cy="491"/>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Mäeutik 5049 </a:t>
              </a:r>
            </a:p>
          </p:txBody>
        </p:sp>
        <p:sp>
          <p:nvSpPr>
            <p:cNvPr id="186377" name="Text Box 9"/>
            <p:cNvSpPr txBox="1">
              <a:spLocks noChangeArrowheads="1"/>
            </p:cNvSpPr>
            <p:nvPr/>
          </p:nvSpPr>
          <p:spPr bwMode="auto">
            <a:xfrm>
              <a:off x="2496" y="3072"/>
              <a:ext cx="1200" cy="595"/>
            </a:xfrm>
            <a:prstGeom prst="rect">
              <a:avLst/>
            </a:prstGeom>
            <a:noFill/>
            <a:ln w="9525">
              <a:noFill/>
              <a:miter lim="800000"/>
              <a:headEnd/>
              <a:tailEnd/>
            </a:ln>
            <a:effectLst/>
          </p:spPr>
          <p:txBody>
            <a:bodyPr>
              <a:spAutoFit/>
            </a:bodyPr>
            <a:lstStyle/>
            <a:p>
              <a:pPr algn="l" eaLnBrk="1" hangingPunct="1">
                <a:spcBef>
                  <a:spcPct val="50000"/>
                </a:spcBef>
              </a:pPr>
              <a:r>
                <a:rPr lang="de-DE" sz="1600">
                  <a:latin typeface="Tahoma" pitchFamily="34" charset="0"/>
                </a:rPr>
                <a:t>Grundzüge</a:t>
              </a:r>
            </a:p>
            <a:p>
              <a:pPr algn="l" eaLnBrk="1" hangingPunct="1">
                <a:spcBef>
                  <a:spcPct val="50000"/>
                </a:spcBef>
              </a:pPr>
              <a:r>
                <a:rPr lang="de-DE" sz="1600">
                  <a:latin typeface="Tahoma" pitchFamily="34" charset="0"/>
                </a:rPr>
                <a:t>5001</a:t>
              </a:r>
            </a:p>
          </p:txBody>
        </p:sp>
        <p:cxnSp>
          <p:nvCxnSpPr>
            <p:cNvPr id="186378" name="AutoShape 10"/>
            <p:cNvCxnSpPr>
              <a:cxnSpLocks noChangeShapeType="1"/>
              <a:stCxn id="186371" idx="2"/>
              <a:endCxn id="186372" idx="0"/>
            </p:cNvCxnSpPr>
            <p:nvPr/>
          </p:nvCxnSpPr>
          <p:spPr bwMode="auto">
            <a:xfrm>
              <a:off x="1200" y="860"/>
              <a:ext cx="0" cy="388"/>
            </a:xfrm>
            <a:prstGeom prst="straightConnector1">
              <a:avLst/>
            </a:prstGeom>
            <a:noFill/>
            <a:ln w="9525">
              <a:solidFill>
                <a:schemeClr val="tx1"/>
              </a:solidFill>
              <a:round/>
              <a:headEnd/>
              <a:tailEnd type="triangle" w="med" len="med"/>
            </a:ln>
            <a:effectLst/>
          </p:spPr>
        </p:cxnSp>
        <p:cxnSp>
          <p:nvCxnSpPr>
            <p:cNvPr id="186379" name="AutoShape 11"/>
            <p:cNvCxnSpPr>
              <a:cxnSpLocks noChangeShapeType="1"/>
              <a:stCxn id="186372" idx="2"/>
              <a:endCxn id="186374" idx="0"/>
            </p:cNvCxnSpPr>
            <p:nvPr/>
          </p:nvCxnSpPr>
          <p:spPr bwMode="auto">
            <a:xfrm>
              <a:off x="1200" y="1739"/>
              <a:ext cx="0" cy="421"/>
            </a:xfrm>
            <a:prstGeom prst="straightConnector1">
              <a:avLst/>
            </a:prstGeom>
            <a:noFill/>
            <a:ln w="9525">
              <a:solidFill>
                <a:schemeClr val="tx1"/>
              </a:solidFill>
              <a:round/>
              <a:headEnd/>
              <a:tailEnd type="triangle" w="med" len="med"/>
            </a:ln>
            <a:effectLst/>
          </p:spPr>
        </p:cxnSp>
        <p:cxnSp>
          <p:nvCxnSpPr>
            <p:cNvPr id="186380" name="AutoShape 12"/>
            <p:cNvCxnSpPr>
              <a:cxnSpLocks noChangeShapeType="1"/>
              <a:stCxn id="186372" idx="2"/>
              <a:endCxn id="186375" idx="1"/>
            </p:cNvCxnSpPr>
            <p:nvPr/>
          </p:nvCxnSpPr>
          <p:spPr bwMode="auto">
            <a:xfrm>
              <a:off x="1200" y="1739"/>
              <a:ext cx="1344" cy="667"/>
            </a:xfrm>
            <a:prstGeom prst="straightConnector1">
              <a:avLst/>
            </a:prstGeom>
            <a:noFill/>
            <a:ln w="9525">
              <a:solidFill>
                <a:schemeClr val="tx1"/>
              </a:solidFill>
              <a:round/>
              <a:headEnd/>
              <a:tailEnd type="triangle" w="med" len="med"/>
            </a:ln>
            <a:effectLst/>
          </p:spPr>
        </p:cxnSp>
        <p:cxnSp>
          <p:nvCxnSpPr>
            <p:cNvPr id="186381" name="AutoShape 13"/>
            <p:cNvCxnSpPr>
              <a:cxnSpLocks noChangeShapeType="1"/>
              <a:stCxn id="186373" idx="2"/>
              <a:endCxn id="186375" idx="0"/>
            </p:cNvCxnSpPr>
            <p:nvPr/>
          </p:nvCxnSpPr>
          <p:spPr bwMode="auto">
            <a:xfrm flipH="1">
              <a:off x="2976" y="1739"/>
              <a:ext cx="24" cy="421"/>
            </a:xfrm>
            <a:prstGeom prst="straightConnector1">
              <a:avLst/>
            </a:prstGeom>
            <a:noFill/>
            <a:ln w="9525">
              <a:solidFill>
                <a:schemeClr val="tx1"/>
              </a:solidFill>
              <a:round/>
              <a:headEnd/>
              <a:tailEnd type="triangle" w="med" len="med"/>
            </a:ln>
            <a:effectLst/>
          </p:spPr>
        </p:cxnSp>
        <p:cxnSp>
          <p:nvCxnSpPr>
            <p:cNvPr id="186382" name="AutoShape 14"/>
            <p:cNvCxnSpPr>
              <a:cxnSpLocks noChangeShapeType="1"/>
              <a:stCxn id="186374" idx="2"/>
              <a:endCxn id="186377" idx="1"/>
            </p:cNvCxnSpPr>
            <p:nvPr/>
          </p:nvCxnSpPr>
          <p:spPr bwMode="auto">
            <a:xfrm>
              <a:off x="1200" y="2755"/>
              <a:ext cx="1296" cy="614"/>
            </a:xfrm>
            <a:prstGeom prst="straightConnector1">
              <a:avLst/>
            </a:prstGeom>
            <a:noFill/>
            <a:ln w="9525">
              <a:solidFill>
                <a:schemeClr val="tx1"/>
              </a:solidFill>
              <a:round/>
              <a:headEnd/>
              <a:tailEnd type="triangle" w="med" len="med"/>
            </a:ln>
            <a:effectLst/>
          </p:spPr>
        </p:cxnSp>
        <p:cxnSp>
          <p:nvCxnSpPr>
            <p:cNvPr id="186383" name="AutoShape 15"/>
            <p:cNvCxnSpPr>
              <a:cxnSpLocks noChangeShapeType="1"/>
              <a:stCxn id="186375" idx="2"/>
              <a:endCxn id="186377" idx="0"/>
            </p:cNvCxnSpPr>
            <p:nvPr/>
          </p:nvCxnSpPr>
          <p:spPr bwMode="auto">
            <a:xfrm>
              <a:off x="2976" y="2651"/>
              <a:ext cx="120" cy="421"/>
            </a:xfrm>
            <a:prstGeom prst="straightConnector1">
              <a:avLst/>
            </a:prstGeom>
            <a:noFill/>
            <a:ln w="9525">
              <a:solidFill>
                <a:schemeClr val="tx1"/>
              </a:solidFill>
              <a:round/>
              <a:headEnd/>
              <a:tailEnd type="triangle" w="med" len="med"/>
            </a:ln>
            <a:effectLst/>
          </p:spPr>
        </p:cxnSp>
        <p:cxnSp>
          <p:nvCxnSpPr>
            <p:cNvPr id="186384" name="AutoShape 16"/>
            <p:cNvCxnSpPr>
              <a:cxnSpLocks noChangeShapeType="1"/>
              <a:stCxn id="186376" idx="2"/>
              <a:endCxn id="186377" idx="3"/>
            </p:cNvCxnSpPr>
            <p:nvPr/>
          </p:nvCxnSpPr>
          <p:spPr bwMode="auto">
            <a:xfrm flipH="1">
              <a:off x="3696" y="2651"/>
              <a:ext cx="768" cy="718"/>
            </a:xfrm>
            <a:prstGeom prst="straightConnector1">
              <a:avLst/>
            </a:prstGeom>
            <a:noFill/>
            <a:ln w="9525">
              <a:solidFill>
                <a:schemeClr val="tx1"/>
              </a:solidFill>
              <a:round/>
              <a:headEnd/>
              <a:tailEnd type="triangle" w="med" len="med"/>
            </a:ln>
            <a:effectLst/>
          </p:spPr>
        </p:cxnSp>
      </p:grpSp>
      <p:sp>
        <p:nvSpPr>
          <p:cNvPr id="2" name="Foliennummernplatzhalter 1"/>
          <p:cNvSpPr>
            <a:spLocks noGrp="1"/>
          </p:cNvSpPr>
          <p:nvPr>
            <p:ph type="sldNum" sz="quarter" idx="12"/>
          </p:nvPr>
        </p:nvSpPr>
        <p:spPr/>
        <p:txBody>
          <a:bodyPr/>
          <a:lstStyle/>
          <a:p>
            <a:fld id="{A6D2274D-0846-4733-988F-836F7D90E2EC}" type="slidenum">
              <a:rPr lang="en-US" smtClean="0"/>
              <a:pPr/>
              <a:t>41</a:t>
            </a:fld>
            <a:endParaRPr lang="en-US"/>
          </a:p>
        </p:txBody>
      </p:sp>
    </p:spTree>
    <p:extLst>
      <p:ext uri="{BB962C8B-B14F-4D97-AF65-F5344CB8AC3E}">
        <p14:creationId xmlns:p14="http://schemas.microsoft.com/office/powerpoint/2010/main" val="88715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25669" y="0"/>
            <a:ext cx="7575331" cy="800100"/>
          </a:xfrm>
          <a:noFill/>
          <a:ln/>
        </p:spPr>
        <p:txBody>
          <a:bodyPr anchor="ctr" anchorCtr="1"/>
          <a:lstStyle/>
          <a:p>
            <a:r>
              <a:rPr lang="de-DE"/>
              <a:t>Inkrementelle (semi-naive) Auswertung rekursiver Regeln</a:t>
            </a:r>
          </a:p>
        </p:txBody>
      </p:sp>
      <p:sp>
        <p:nvSpPr>
          <p:cNvPr id="91139" name="Rectangle 3"/>
          <p:cNvSpPr>
            <a:spLocks noGrp="1" noChangeArrowheads="1"/>
          </p:cNvSpPr>
          <p:nvPr>
            <p:ph type="body" idx="1"/>
          </p:nvPr>
        </p:nvSpPr>
        <p:spPr>
          <a:xfrm>
            <a:off x="425669" y="742950"/>
            <a:ext cx="8458199" cy="4400550"/>
          </a:xfrm>
        </p:spPr>
        <p:txBody>
          <a:bodyPr/>
          <a:lstStyle/>
          <a:p>
            <a:pPr>
              <a:lnSpc>
                <a:spcPct val="70000"/>
              </a:lnSpc>
            </a:pPr>
            <a:r>
              <a:rPr lang="de-DE" sz="1500" dirty="0"/>
              <a:t>Die Schlüsselidee der </a:t>
            </a:r>
            <a:r>
              <a:rPr lang="de-DE" sz="1500" i="1" dirty="0"/>
              <a:t>semi-naiven Auswertung</a:t>
            </a:r>
            <a:r>
              <a:rPr lang="de-DE" sz="1500" dirty="0"/>
              <a:t> liegt in der Beobachtung, dass für die Generierung eines neuen Tupels </a:t>
            </a:r>
            <a:r>
              <a:rPr lang="de-DE" sz="1500" i="1" dirty="0"/>
              <a:t>t</a:t>
            </a:r>
            <a:r>
              <a:rPr lang="de-DE" sz="1500" dirty="0"/>
              <a:t> der rekursiv definierten IDB-Relation </a:t>
            </a:r>
            <a:r>
              <a:rPr lang="de-DE" sz="1500" i="1" dirty="0"/>
              <a:t>P</a:t>
            </a:r>
            <a:r>
              <a:rPr lang="de-DE" sz="1500" dirty="0"/>
              <a:t> eine bestimmte Regel</a:t>
            </a:r>
          </a:p>
          <a:p>
            <a:pPr>
              <a:lnSpc>
                <a:spcPct val="70000"/>
              </a:lnSpc>
            </a:pPr>
            <a:endParaRPr lang="de-DE" sz="1500" dirty="0"/>
          </a:p>
          <a:p>
            <a:pPr algn="ctr">
              <a:lnSpc>
                <a:spcPct val="70000"/>
              </a:lnSpc>
            </a:pPr>
            <a:r>
              <a:rPr lang="de-DE" sz="1500" i="1" dirty="0"/>
              <a:t>p(...) :- q</a:t>
            </a:r>
            <a:r>
              <a:rPr lang="de-DE" sz="1500" i="1" baseline="-25000" dirty="0"/>
              <a:t>1</a:t>
            </a:r>
            <a:r>
              <a:rPr lang="de-DE" sz="1500" i="1" dirty="0"/>
              <a:t>(...), ..., </a:t>
            </a:r>
            <a:r>
              <a:rPr lang="de-DE" sz="1500" i="1" dirty="0" err="1"/>
              <a:t>q</a:t>
            </a:r>
            <a:r>
              <a:rPr lang="de-DE" sz="1500" i="1" baseline="-25000" dirty="0" err="1"/>
              <a:t>n</a:t>
            </a:r>
            <a:r>
              <a:rPr lang="de-DE" sz="1500" i="1" dirty="0"/>
              <a:t>(...).</a:t>
            </a:r>
          </a:p>
          <a:p>
            <a:pPr algn="ctr">
              <a:lnSpc>
                <a:spcPct val="70000"/>
              </a:lnSpc>
            </a:pPr>
            <a:endParaRPr lang="de-DE" sz="1500" i="1" dirty="0"/>
          </a:p>
          <a:p>
            <a:pPr>
              <a:lnSpc>
                <a:spcPct val="70000"/>
              </a:lnSpc>
            </a:pPr>
            <a:r>
              <a:rPr lang="de-DE" sz="1500" dirty="0"/>
              <a:t>für Prädikat </a:t>
            </a:r>
            <a:r>
              <a:rPr lang="de-DE" sz="1500" i="1" dirty="0"/>
              <a:t>p</a:t>
            </a:r>
            <a:r>
              <a:rPr lang="de-DE" sz="1500" dirty="0"/>
              <a:t> „verantwortlich“ ist. Dann wird also im iterativen Auswertungsprogramm ein Algebra-Ausdruck der Art</a:t>
            </a:r>
          </a:p>
          <a:p>
            <a:pPr>
              <a:lnSpc>
                <a:spcPct val="70000"/>
              </a:lnSpc>
            </a:pPr>
            <a:endParaRPr lang="de-DE" sz="1500" dirty="0"/>
          </a:p>
          <a:p>
            <a:pPr algn="ctr">
              <a:lnSpc>
                <a:spcPct val="70000"/>
              </a:lnSpc>
            </a:pPr>
            <a:r>
              <a:rPr lang="de-DE" sz="1500" dirty="0"/>
              <a:t>E(Q1 </a:t>
            </a:r>
            <a:r>
              <a:rPr lang="de-DE" sz="1400" dirty="0"/>
              <a:t>⋈</a:t>
            </a:r>
            <a:r>
              <a:rPr lang="de-DE" sz="1500" dirty="0"/>
              <a:t> ... </a:t>
            </a:r>
            <a:r>
              <a:rPr lang="de-DE" sz="1400" dirty="0"/>
              <a:t>⋈ </a:t>
            </a:r>
            <a:r>
              <a:rPr lang="de-DE" sz="1500" dirty="0" err="1"/>
              <a:t>Qn</a:t>
            </a:r>
            <a:r>
              <a:rPr lang="de-DE" sz="1500" dirty="0"/>
              <a:t>)</a:t>
            </a:r>
          </a:p>
          <a:p>
            <a:pPr>
              <a:lnSpc>
                <a:spcPct val="70000"/>
              </a:lnSpc>
            </a:pPr>
            <a:endParaRPr lang="de-DE" sz="1500" dirty="0"/>
          </a:p>
          <a:p>
            <a:pPr>
              <a:lnSpc>
                <a:spcPct val="70000"/>
              </a:lnSpc>
            </a:pPr>
            <a:r>
              <a:rPr lang="de-DE" sz="1500" dirty="0"/>
              <a:t>iterativ ausgewertet. Es reicht aber aus</a:t>
            </a:r>
          </a:p>
          <a:p>
            <a:pPr algn="ctr">
              <a:lnSpc>
                <a:spcPct val="70000"/>
              </a:lnSpc>
            </a:pPr>
            <a:endParaRPr lang="de-DE" sz="1500" dirty="0"/>
          </a:p>
          <a:p>
            <a:pPr>
              <a:lnSpc>
                <a:spcPct val="70000"/>
              </a:lnSpc>
            </a:pPr>
            <a:endParaRPr lang="de-DE" sz="1500" dirty="0"/>
          </a:p>
          <a:p>
            <a:pPr>
              <a:lnSpc>
                <a:spcPct val="70000"/>
              </a:lnSpc>
            </a:pPr>
            <a:endParaRPr lang="de-DE" sz="1500" dirty="0"/>
          </a:p>
          <a:p>
            <a:pPr>
              <a:lnSpc>
                <a:spcPct val="70000"/>
              </a:lnSpc>
            </a:pPr>
            <a:endParaRPr lang="de-DE" sz="1500" dirty="0"/>
          </a:p>
          <a:p>
            <a:pPr>
              <a:lnSpc>
                <a:spcPct val="70000"/>
              </a:lnSpc>
            </a:pPr>
            <a:endParaRPr lang="de-DE" sz="1500" dirty="0"/>
          </a:p>
          <a:p>
            <a:pPr>
              <a:lnSpc>
                <a:spcPct val="70000"/>
              </a:lnSpc>
            </a:pPr>
            <a:endParaRPr lang="de-DE" sz="1500" dirty="0"/>
          </a:p>
          <a:p>
            <a:pPr>
              <a:lnSpc>
                <a:spcPct val="70000"/>
              </a:lnSpc>
            </a:pPr>
            <a:r>
              <a:rPr lang="de-DE" sz="1500" dirty="0"/>
              <a:t>auszuwerten.</a:t>
            </a:r>
          </a:p>
          <a:p>
            <a:pPr>
              <a:lnSpc>
                <a:spcPct val="70000"/>
              </a:lnSpc>
            </a:pPr>
            <a:endParaRPr lang="de-DE" sz="1500" dirty="0"/>
          </a:p>
          <a:p>
            <a:pPr>
              <a:lnSpc>
                <a:spcPct val="70000"/>
              </a:lnSpc>
            </a:pPr>
            <a:r>
              <a:rPr lang="de-DE" sz="1500" dirty="0"/>
              <a:t>Betrachte Tupel t = [5001,5259]</a:t>
            </a:r>
          </a:p>
          <a:p>
            <a:pPr>
              <a:lnSpc>
                <a:spcPct val="70000"/>
              </a:lnSpc>
            </a:pPr>
            <a:endParaRPr lang="de-DE" sz="1500" dirty="0"/>
          </a:p>
          <a:p>
            <a:pPr>
              <a:lnSpc>
                <a:spcPct val="70000"/>
              </a:lnSpc>
            </a:pPr>
            <a:endParaRPr lang="de-DE" sz="1500" dirty="0"/>
          </a:p>
          <a:p>
            <a:pPr>
              <a:lnSpc>
                <a:spcPct val="70000"/>
              </a:lnSpc>
            </a:pPr>
            <a:r>
              <a:rPr lang="de-DE" sz="1500" dirty="0"/>
              <a:t>Dieses </a:t>
            </a:r>
            <a:r>
              <a:rPr lang="de-DE" sz="1500" dirty="0" err="1"/>
              <a:t>Tupel</a:t>
            </a:r>
            <a:r>
              <a:rPr lang="de-DE" sz="1500" dirty="0"/>
              <a:t> wurde aus dem folgenden </a:t>
            </a:r>
            <a:r>
              <a:rPr lang="de-DE" sz="1500" dirty="0" err="1"/>
              <a:t>Join</a:t>
            </a:r>
            <a:r>
              <a:rPr lang="de-DE" sz="1500" dirty="0"/>
              <a:t> gebildet:</a:t>
            </a:r>
          </a:p>
        </p:txBody>
      </p:sp>
      <p:sp>
        <p:nvSpPr>
          <p:cNvPr id="91260" name="Text Box 124"/>
          <p:cNvSpPr txBox="1">
            <a:spLocks noChangeArrowheads="1"/>
          </p:cNvSpPr>
          <p:nvPr/>
        </p:nvSpPr>
        <p:spPr bwMode="auto">
          <a:xfrm>
            <a:off x="425669" y="2670990"/>
            <a:ext cx="8718331" cy="369332"/>
          </a:xfrm>
          <a:prstGeom prst="rect">
            <a:avLst/>
          </a:prstGeom>
          <a:noFill/>
          <a:ln w="38100" algn="ctr">
            <a:noFill/>
            <a:miter lim="800000"/>
            <a:headEnd/>
            <a:tailEnd/>
          </a:ln>
          <a:effectLst/>
        </p:spPr>
        <p:txBody>
          <a:bodyPr wrap="square">
            <a:spAutoFit/>
          </a:bodyPr>
          <a:lstStyle/>
          <a:p>
            <a:pPr>
              <a:spcBef>
                <a:spcPct val="50000"/>
              </a:spcBef>
            </a:pPr>
            <a:r>
              <a:rPr lang="de-DE" i="1" dirty="0">
                <a:latin typeface="Times New Roman" pitchFamily="18" charset="0"/>
              </a:rPr>
              <a:t>E(</a:t>
            </a:r>
            <a:r>
              <a:rPr lang="de-DE" b="1" i="1" dirty="0">
                <a:latin typeface="Times New Roman" pitchFamily="18" charset="0"/>
                <a:sym typeface="Symbol" pitchFamily="18" charset="2"/>
              </a:rPr>
              <a:t>Q</a:t>
            </a:r>
            <a:r>
              <a:rPr lang="de-DE" b="1" i="1" baseline="-25000" dirty="0">
                <a:latin typeface="Times New Roman" pitchFamily="18" charset="0"/>
                <a:sym typeface="Symbol" pitchFamily="18" charset="2"/>
              </a:rPr>
              <a:t>1 </a:t>
            </a:r>
            <a:r>
              <a:rPr lang="de-DE" dirty="0">
                <a:solidFill>
                  <a:srgbClr val="000000"/>
                </a:solidFill>
                <a:latin typeface="JoinFont" pitchFamily="2" charset="0"/>
              </a:rPr>
              <a:t>⋈</a:t>
            </a:r>
            <a:r>
              <a:rPr lang="en-US" dirty="0">
                <a:solidFill>
                  <a:srgbClr val="000000"/>
                </a:solidFill>
                <a:latin typeface="Times New Roman" pitchFamily="18" charset="0"/>
              </a:rPr>
              <a:t> </a:t>
            </a:r>
            <a:r>
              <a:rPr lang="de-DE" i="1" dirty="0">
                <a:latin typeface="Times New Roman" pitchFamily="18" charset="0"/>
                <a:sym typeface="Symbol" pitchFamily="18" charset="2"/>
              </a:rPr>
              <a:t>Q</a:t>
            </a:r>
            <a:r>
              <a:rPr lang="de-DE" i="1" baseline="-25000" dirty="0">
                <a:latin typeface="Times New Roman" pitchFamily="18" charset="0"/>
                <a:sym typeface="Symbol" pitchFamily="18" charset="2"/>
              </a:rPr>
              <a:t>2 </a:t>
            </a:r>
            <a:r>
              <a:rPr lang="de-DE" i="1" dirty="0">
                <a:latin typeface="JoinFont" pitchFamily="2" charset="0"/>
                <a:sym typeface="Symbol" pitchFamily="18" charset="2"/>
              </a:rPr>
              <a:t>⋈ </a:t>
            </a:r>
            <a:r>
              <a:rPr lang="en-US" i="1" dirty="0">
                <a:latin typeface="Times New Roman" pitchFamily="18" charset="0"/>
                <a:sym typeface="Symbol" pitchFamily="18" charset="2"/>
              </a:rPr>
              <a:t>…</a:t>
            </a:r>
            <a:r>
              <a:rPr lang="en-US" i="1" dirty="0">
                <a:latin typeface="JoinFont" pitchFamily="2" charset="0"/>
                <a:sym typeface="Symbol" pitchFamily="18" charset="2"/>
              </a:rPr>
              <a:t> ⋈</a:t>
            </a:r>
            <a:r>
              <a:rPr lang="en-US" i="1" dirty="0">
                <a:latin typeface="Times New Roman" pitchFamily="18" charset="0"/>
                <a:sym typeface="Symbol" pitchFamily="18" charset="2"/>
              </a:rPr>
              <a:t> </a:t>
            </a:r>
            <a:r>
              <a:rPr lang="en-US" i="1" dirty="0" err="1">
                <a:latin typeface="Times New Roman" pitchFamily="18" charset="0"/>
                <a:sym typeface="Symbol" pitchFamily="18" charset="2"/>
              </a:rPr>
              <a:t>Q</a:t>
            </a:r>
            <a:r>
              <a:rPr lang="en-US" i="1" baseline="-25000" dirty="0" err="1">
                <a:latin typeface="Times New Roman" pitchFamily="18" charset="0"/>
                <a:sym typeface="Symbol" pitchFamily="18" charset="2"/>
              </a:rPr>
              <a:t>n</a:t>
            </a:r>
            <a:r>
              <a:rPr lang="en-US" i="1" baseline="-25000" dirty="0">
                <a:latin typeface="Times New Roman" pitchFamily="18" charset="0"/>
                <a:sym typeface="Symbol" pitchFamily="18" charset="2"/>
              </a:rPr>
              <a:t> </a:t>
            </a:r>
            <a:r>
              <a:rPr lang="en-US" i="1" dirty="0">
                <a:latin typeface="Times New Roman" pitchFamily="18" charset="0"/>
                <a:sym typeface="Symbol" pitchFamily="18" charset="2"/>
              </a:rPr>
              <a:t>) </a:t>
            </a:r>
            <a:r>
              <a:rPr lang="de-DE" i="1" dirty="0">
                <a:latin typeface="Times New Roman" pitchFamily="18" charset="0"/>
              </a:rPr>
              <a:t>E(</a:t>
            </a:r>
            <a:r>
              <a:rPr lang="de-DE" i="1" dirty="0">
                <a:latin typeface="Times New Roman" pitchFamily="18" charset="0"/>
                <a:sym typeface="Symbol" pitchFamily="18" charset="2"/>
              </a:rPr>
              <a:t>Q</a:t>
            </a:r>
            <a:r>
              <a:rPr lang="de-DE" i="1" baseline="-25000" dirty="0">
                <a:latin typeface="Times New Roman" pitchFamily="18" charset="0"/>
                <a:sym typeface="Symbol" pitchFamily="18" charset="2"/>
              </a:rPr>
              <a:t>1</a:t>
            </a:r>
            <a:r>
              <a:rPr lang="de-DE" i="1" dirty="0">
                <a:latin typeface="Times New Roman" pitchFamily="18" charset="0"/>
                <a:sym typeface="Symbol" pitchFamily="18" charset="2"/>
              </a:rPr>
              <a:t> </a:t>
            </a:r>
            <a:r>
              <a:rPr lang="de-DE" dirty="0">
                <a:solidFill>
                  <a:srgbClr val="000000"/>
                </a:solidFill>
                <a:latin typeface="JoinFont" pitchFamily="2" charset="0"/>
              </a:rPr>
              <a:t>⋈</a:t>
            </a:r>
            <a:r>
              <a:rPr lang="en-US" dirty="0">
                <a:solidFill>
                  <a:srgbClr val="000000"/>
                </a:solidFill>
                <a:latin typeface="Times New Roman" pitchFamily="18" charset="0"/>
              </a:rPr>
              <a:t> </a:t>
            </a:r>
            <a:r>
              <a:rPr lang="de-DE" b="1" i="1" dirty="0">
                <a:sym typeface="Symbol" pitchFamily="18" charset="2"/>
              </a:rPr>
              <a:t></a:t>
            </a:r>
            <a:r>
              <a:rPr lang="de-DE" b="1" i="1" dirty="0">
                <a:latin typeface="Times New Roman" pitchFamily="18" charset="0"/>
                <a:sym typeface="Symbol" pitchFamily="18" charset="2"/>
              </a:rPr>
              <a:t>Q</a:t>
            </a:r>
            <a:r>
              <a:rPr lang="de-DE" b="1" i="1" baseline="-25000" dirty="0">
                <a:latin typeface="Times New Roman" pitchFamily="18" charset="0"/>
                <a:sym typeface="Symbol" pitchFamily="18" charset="2"/>
              </a:rPr>
              <a:t>2</a:t>
            </a:r>
            <a:r>
              <a:rPr lang="de-DE" b="1" i="1" dirty="0">
                <a:latin typeface="Times New Roman" pitchFamily="18" charset="0"/>
                <a:sym typeface="Symbol" pitchFamily="18" charset="2"/>
              </a:rPr>
              <a:t> </a:t>
            </a:r>
            <a:r>
              <a:rPr lang="de-DE" i="1" dirty="0">
                <a:latin typeface="JoinFont" pitchFamily="2" charset="0"/>
                <a:sym typeface="Symbol" pitchFamily="18" charset="2"/>
              </a:rPr>
              <a:t>⋈ </a:t>
            </a:r>
            <a:r>
              <a:rPr lang="en-US" i="1" dirty="0">
                <a:latin typeface="Times New Roman" pitchFamily="18" charset="0"/>
                <a:sym typeface="Symbol" pitchFamily="18" charset="2"/>
              </a:rPr>
              <a:t>…</a:t>
            </a:r>
            <a:r>
              <a:rPr lang="en-US" i="1" dirty="0">
                <a:latin typeface="JoinFont" pitchFamily="2" charset="0"/>
                <a:sym typeface="Symbol" pitchFamily="18" charset="2"/>
              </a:rPr>
              <a:t> ⋈</a:t>
            </a:r>
            <a:r>
              <a:rPr lang="en-US" i="1" dirty="0">
                <a:latin typeface="Times New Roman" pitchFamily="18" charset="0"/>
                <a:sym typeface="Symbol" pitchFamily="18" charset="2"/>
              </a:rPr>
              <a:t> </a:t>
            </a:r>
            <a:r>
              <a:rPr lang="en-US" i="1" dirty="0" err="1">
                <a:latin typeface="Times New Roman" pitchFamily="18" charset="0"/>
                <a:sym typeface="Symbol" pitchFamily="18" charset="2"/>
              </a:rPr>
              <a:t>Q</a:t>
            </a:r>
            <a:r>
              <a:rPr lang="en-US" i="1" baseline="-25000" dirty="0" err="1">
                <a:latin typeface="Times New Roman" pitchFamily="18" charset="0"/>
                <a:sym typeface="Symbol" pitchFamily="18" charset="2"/>
              </a:rPr>
              <a:t>n</a:t>
            </a:r>
            <a:r>
              <a:rPr lang="en-US" i="1" dirty="0">
                <a:latin typeface="Times New Roman" pitchFamily="18" charset="0"/>
                <a:sym typeface="Symbol" pitchFamily="18" charset="2"/>
              </a:rPr>
              <a:t> )</a:t>
            </a:r>
            <a:r>
              <a:rPr lang="en-US" i="1" dirty="0">
                <a:sym typeface="Symbol" pitchFamily="18" charset="2"/>
              </a:rPr>
              <a:t> … </a:t>
            </a:r>
            <a:r>
              <a:rPr lang="de-DE" i="1" dirty="0">
                <a:latin typeface="Times New Roman" pitchFamily="18" charset="0"/>
              </a:rPr>
              <a:t>E(</a:t>
            </a:r>
            <a:r>
              <a:rPr lang="de-DE" i="1" dirty="0">
                <a:latin typeface="Times New Roman" pitchFamily="18" charset="0"/>
                <a:sym typeface="Symbol" pitchFamily="18" charset="2"/>
              </a:rPr>
              <a:t>Q</a:t>
            </a:r>
            <a:r>
              <a:rPr lang="de-DE" i="1" baseline="-25000" dirty="0">
                <a:latin typeface="Times New Roman" pitchFamily="18" charset="0"/>
                <a:sym typeface="Symbol" pitchFamily="18" charset="2"/>
              </a:rPr>
              <a:t>1</a:t>
            </a:r>
            <a:r>
              <a:rPr lang="de-DE" i="1" dirty="0">
                <a:latin typeface="Times New Roman" pitchFamily="18" charset="0"/>
                <a:sym typeface="Symbol" pitchFamily="18" charset="2"/>
              </a:rPr>
              <a:t> </a:t>
            </a:r>
            <a:r>
              <a:rPr lang="de-DE" dirty="0">
                <a:solidFill>
                  <a:srgbClr val="000000"/>
                </a:solidFill>
                <a:latin typeface="JoinFont" pitchFamily="2" charset="0"/>
              </a:rPr>
              <a:t>⋈</a:t>
            </a:r>
            <a:r>
              <a:rPr lang="en-US" dirty="0">
                <a:solidFill>
                  <a:srgbClr val="000000"/>
                </a:solidFill>
                <a:latin typeface="Times New Roman" pitchFamily="18" charset="0"/>
              </a:rPr>
              <a:t> </a:t>
            </a:r>
            <a:r>
              <a:rPr lang="de-DE" i="1" dirty="0">
                <a:latin typeface="Times New Roman" pitchFamily="18" charset="0"/>
                <a:sym typeface="Symbol" pitchFamily="18" charset="2"/>
              </a:rPr>
              <a:t>Q</a:t>
            </a:r>
            <a:r>
              <a:rPr lang="de-DE" i="1" baseline="-25000" dirty="0">
                <a:latin typeface="Times New Roman" pitchFamily="18" charset="0"/>
                <a:sym typeface="Symbol" pitchFamily="18" charset="2"/>
              </a:rPr>
              <a:t>2</a:t>
            </a:r>
            <a:r>
              <a:rPr lang="de-DE" i="1" dirty="0">
                <a:latin typeface="Times New Roman" pitchFamily="18" charset="0"/>
                <a:sym typeface="Symbol" pitchFamily="18" charset="2"/>
              </a:rPr>
              <a:t> </a:t>
            </a:r>
            <a:r>
              <a:rPr lang="de-DE" i="1" dirty="0">
                <a:latin typeface="JoinFont" pitchFamily="2" charset="0"/>
                <a:sym typeface="Symbol" pitchFamily="18" charset="2"/>
              </a:rPr>
              <a:t>⋈ </a:t>
            </a:r>
            <a:r>
              <a:rPr lang="en-US" i="1" dirty="0">
                <a:latin typeface="Times New Roman" pitchFamily="18" charset="0"/>
                <a:sym typeface="Symbol" pitchFamily="18" charset="2"/>
              </a:rPr>
              <a:t>…</a:t>
            </a:r>
            <a:r>
              <a:rPr lang="en-US" i="1" dirty="0">
                <a:latin typeface="JoinFont" pitchFamily="2" charset="0"/>
                <a:sym typeface="Symbol" pitchFamily="18" charset="2"/>
              </a:rPr>
              <a:t> ⋈</a:t>
            </a:r>
            <a:r>
              <a:rPr lang="en-US" i="1" dirty="0">
                <a:latin typeface="Times New Roman" pitchFamily="18" charset="0"/>
                <a:sym typeface="Symbol" pitchFamily="18" charset="2"/>
              </a:rPr>
              <a:t> </a:t>
            </a:r>
            <a:r>
              <a:rPr lang="de-DE" b="1" i="1" dirty="0">
                <a:sym typeface="Symbol" pitchFamily="18" charset="2"/>
              </a:rPr>
              <a:t></a:t>
            </a:r>
            <a:r>
              <a:rPr lang="en-US" b="1" i="1" dirty="0" err="1">
                <a:latin typeface="Times New Roman" pitchFamily="18" charset="0"/>
                <a:sym typeface="Symbol" pitchFamily="18" charset="2"/>
              </a:rPr>
              <a:t>Q</a:t>
            </a:r>
            <a:r>
              <a:rPr lang="en-US" b="1" i="1" baseline="-25000" dirty="0" err="1">
                <a:latin typeface="Times New Roman" pitchFamily="18" charset="0"/>
                <a:sym typeface="Symbol" pitchFamily="18" charset="2"/>
              </a:rPr>
              <a:t>n</a:t>
            </a:r>
            <a:r>
              <a:rPr lang="en-US" b="1" i="1" dirty="0">
                <a:latin typeface="Times New Roman" pitchFamily="18" charset="0"/>
                <a:sym typeface="Symbol" pitchFamily="18" charset="2"/>
              </a:rPr>
              <a:t> </a:t>
            </a:r>
            <a:r>
              <a:rPr lang="en-US" i="1" dirty="0">
                <a:latin typeface="Times New Roman" pitchFamily="18" charset="0"/>
                <a:sym typeface="Symbol" pitchFamily="18" charset="2"/>
              </a:rPr>
              <a:t>)</a:t>
            </a:r>
            <a:r>
              <a:rPr lang="en-US" dirty="0">
                <a:latin typeface="Times New Roman" pitchFamily="18" charset="0"/>
                <a:sym typeface="Symbol" pitchFamily="18" charset="2"/>
              </a:rPr>
              <a:t> </a:t>
            </a:r>
          </a:p>
        </p:txBody>
      </p:sp>
      <p:grpSp>
        <p:nvGrpSpPr>
          <p:cNvPr id="91262" name="Group 126"/>
          <p:cNvGrpSpPr>
            <a:grpSpLocks noChangeAspect="1"/>
          </p:cNvGrpSpPr>
          <p:nvPr/>
        </p:nvGrpSpPr>
        <p:grpSpPr bwMode="auto">
          <a:xfrm>
            <a:off x="3167844" y="4354118"/>
            <a:ext cx="2518581" cy="659607"/>
            <a:chOff x="1944" y="3657"/>
            <a:chExt cx="1872" cy="554"/>
          </a:xfrm>
        </p:grpSpPr>
        <p:sp>
          <p:nvSpPr>
            <p:cNvPr id="91261" name="AutoShape 125"/>
            <p:cNvSpPr>
              <a:spLocks noChangeAspect="1" noChangeArrowheads="1" noTextEdit="1"/>
            </p:cNvSpPr>
            <p:nvPr/>
          </p:nvSpPr>
          <p:spPr bwMode="auto">
            <a:xfrm>
              <a:off x="1944" y="3744"/>
              <a:ext cx="1872" cy="467"/>
            </a:xfrm>
            <a:prstGeom prst="rect">
              <a:avLst/>
            </a:prstGeom>
            <a:noFill/>
            <a:ln w="9525">
              <a:noFill/>
              <a:miter lim="800000"/>
              <a:headEnd/>
              <a:tailEnd/>
            </a:ln>
          </p:spPr>
          <p:txBody>
            <a:bodyPr/>
            <a:lstStyle/>
            <a:p>
              <a:endParaRPr lang="de-DE"/>
            </a:p>
          </p:txBody>
        </p:sp>
        <p:sp>
          <p:nvSpPr>
            <p:cNvPr id="91263" name="Rectangle 127"/>
            <p:cNvSpPr>
              <a:spLocks noChangeArrowheads="1"/>
            </p:cNvSpPr>
            <p:nvPr/>
          </p:nvSpPr>
          <p:spPr bwMode="auto">
            <a:xfrm>
              <a:off x="1964" y="3675"/>
              <a:ext cx="74" cy="301"/>
            </a:xfrm>
            <a:prstGeom prst="rect">
              <a:avLst/>
            </a:prstGeom>
            <a:noFill/>
            <a:ln w="9525">
              <a:noFill/>
              <a:miter lim="800000"/>
              <a:headEnd/>
              <a:tailEnd/>
            </a:ln>
          </p:spPr>
          <p:txBody>
            <a:bodyPr wrap="none" lIns="0" tIns="0" rIns="0" bIns="0">
              <a:spAutoFit/>
            </a:bodyPr>
            <a:lstStyle/>
            <a:p>
              <a:r>
                <a:rPr lang="de-DE" sz="2325">
                  <a:solidFill>
                    <a:srgbClr val="000000"/>
                  </a:solidFill>
                  <a:latin typeface="Symbol" pitchFamily="18" charset="2"/>
                </a:rPr>
                <a:t>[</a:t>
              </a:r>
              <a:endParaRPr lang="de-DE"/>
            </a:p>
          </p:txBody>
        </p:sp>
        <p:sp>
          <p:nvSpPr>
            <p:cNvPr id="91264" name="Rectangle 128"/>
            <p:cNvSpPr>
              <a:spLocks noChangeArrowheads="1"/>
            </p:cNvSpPr>
            <p:nvPr/>
          </p:nvSpPr>
          <p:spPr bwMode="auto">
            <a:xfrm>
              <a:off x="2707" y="3657"/>
              <a:ext cx="74" cy="301"/>
            </a:xfrm>
            <a:prstGeom prst="rect">
              <a:avLst/>
            </a:prstGeom>
            <a:noFill/>
            <a:ln w="9525">
              <a:noFill/>
              <a:miter lim="800000"/>
              <a:headEnd/>
              <a:tailEnd/>
            </a:ln>
          </p:spPr>
          <p:txBody>
            <a:bodyPr wrap="none" lIns="0" tIns="0" rIns="0" bIns="0">
              <a:spAutoFit/>
            </a:bodyPr>
            <a:lstStyle/>
            <a:p>
              <a:r>
                <a:rPr lang="de-DE" sz="2325" dirty="0">
                  <a:solidFill>
                    <a:srgbClr val="000000"/>
                  </a:solidFill>
                  <a:latin typeface="Symbol" pitchFamily="18" charset="2"/>
                </a:rPr>
                <a:t>]</a:t>
              </a:r>
              <a:endParaRPr lang="de-DE" dirty="0"/>
            </a:p>
          </p:txBody>
        </p:sp>
        <p:sp>
          <p:nvSpPr>
            <p:cNvPr id="91265" name="Rectangle 129"/>
            <p:cNvSpPr>
              <a:spLocks noChangeArrowheads="1"/>
            </p:cNvSpPr>
            <p:nvPr/>
          </p:nvSpPr>
          <p:spPr bwMode="auto">
            <a:xfrm>
              <a:off x="2928" y="3675"/>
              <a:ext cx="74" cy="301"/>
            </a:xfrm>
            <a:prstGeom prst="rect">
              <a:avLst/>
            </a:prstGeom>
            <a:noFill/>
            <a:ln w="9525">
              <a:noFill/>
              <a:miter lim="800000"/>
              <a:headEnd/>
              <a:tailEnd/>
            </a:ln>
          </p:spPr>
          <p:txBody>
            <a:bodyPr wrap="none" lIns="0" tIns="0" rIns="0" bIns="0">
              <a:spAutoFit/>
            </a:bodyPr>
            <a:lstStyle/>
            <a:p>
              <a:r>
                <a:rPr lang="de-DE" sz="2325">
                  <a:solidFill>
                    <a:srgbClr val="000000"/>
                  </a:solidFill>
                  <a:latin typeface="Symbol" pitchFamily="18" charset="2"/>
                </a:rPr>
                <a:t>[</a:t>
              </a:r>
              <a:endParaRPr lang="de-DE"/>
            </a:p>
          </p:txBody>
        </p:sp>
        <p:sp>
          <p:nvSpPr>
            <p:cNvPr id="91266" name="Rectangle 130"/>
            <p:cNvSpPr>
              <a:spLocks noChangeArrowheads="1"/>
            </p:cNvSpPr>
            <p:nvPr/>
          </p:nvSpPr>
          <p:spPr bwMode="auto">
            <a:xfrm>
              <a:off x="3739" y="3675"/>
              <a:ext cx="74" cy="301"/>
            </a:xfrm>
            <a:prstGeom prst="rect">
              <a:avLst/>
            </a:prstGeom>
            <a:noFill/>
            <a:ln w="9525">
              <a:noFill/>
              <a:miter lim="800000"/>
              <a:headEnd/>
              <a:tailEnd/>
            </a:ln>
          </p:spPr>
          <p:txBody>
            <a:bodyPr wrap="none" lIns="0" tIns="0" rIns="0" bIns="0">
              <a:spAutoFit/>
            </a:bodyPr>
            <a:lstStyle/>
            <a:p>
              <a:r>
                <a:rPr lang="de-DE" sz="2325">
                  <a:solidFill>
                    <a:srgbClr val="000000"/>
                  </a:solidFill>
                  <a:latin typeface="Symbol" pitchFamily="18" charset="2"/>
                </a:rPr>
                <a:t>]</a:t>
              </a:r>
              <a:endParaRPr lang="de-DE"/>
            </a:p>
          </p:txBody>
        </p:sp>
        <p:sp>
          <p:nvSpPr>
            <p:cNvPr id="91267" name="Rectangle 131"/>
            <p:cNvSpPr>
              <a:spLocks noChangeArrowheads="1"/>
            </p:cNvSpPr>
            <p:nvPr/>
          </p:nvSpPr>
          <p:spPr bwMode="auto">
            <a:xfrm>
              <a:off x="3439" y="3869"/>
              <a:ext cx="164"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4</a:t>
              </a:r>
              <a:endParaRPr lang="de-DE"/>
            </a:p>
          </p:txBody>
        </p:sp>
        <p:sp>
          <p:nvSpPr>
            <p:cNvPr id="91268" name="Rectangle 132"/>
            <p:cNvSpPr>
              <a:spLocks noChangeArrowheads="1"/>
            </p:cNvSpPr>
            <p:nvPr/>
          </p:nvSpPr>
          <p:spPr bwMode="auto">
            <a:xfrm>
              <a:off x="3590" y="3869"/>
              <a:ext cx="163"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3</a:t>
              </a:r>
              <a:endParaRPr lang="de-DE"/>
            </a:p>
          </p:txBody>
        </p:sp>
        <p:sp>
          <p:nvSpPr>
            <p:cNvPr id="91269" name="Rectangle 133"/>
            <p:cNvSpPr>
              <a:spLocks noChangeArrowheads="1"/>
            </p:cNvSpPr>
            <p:nvPr/>
          </p:nvSpPr>
          <p:spPr bwMode="auto">
            <a:xfrm>
              <a:off x="3112" y="3869"/>
              <a:ext cx="164"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4</a:t>
              </a:r>
              <a:endParaRPr lang="de-DE"/>
            </a:p>
          </p:txBody>
        </p:sp>
        <p:sp>
          <p:nvSpPr>
            <p:cNvPr id="91270" name="Rectangle 134"/>
            <p:cNvSpPr>
              <a:spLocks noChangeArrowheads="1"/>
            </p:cNvSpPr>
            <p:nvPr/>
          </p:nvSpPr>
          <p:spPr bwMode="auto">
            <a:xfrm>
              <a:off x="3263" y="3869"/>
              <a:ext cx="168"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2</a:t>
              </a:r>
              <a:endParaRPr lang="de-DE"/>
            </a:p>
          </p:txBody>
        </p:sp>
        <p:sp>
          <p:nvSpPr>
            <p:cNvPr id="91271" name="Rectangle 135"/>
            <p:cNvSpPr>
              <a:spLocks noChangeArrowheads="1"/>
            </p:cNvSpPr>
            <p:nvPr/>
          </p:nvSpPr>
          <p:spPr bwMode="auto">
            <a:xfrm>
              <a:off x="2938" y="3869"/>
              <a:ext cx="164" cy="223"/>
            </a:xfrm>
            <a:prstGeom prst="rect">
              <a:avLst/>
            </a:prstGeom>
            <a:noFill/>
            <a:ln w="9525">
              <a:noFill/>
              <a:miter lim="800000"/>
              <a:headEnd/>
              <a:tailEnd/>
            </a:ln>
          </p:spPr>
          <p:txBody>
            <a:bodyPr wrap="none" lIns="0" tIns="0" rIns="0" bIns="0">
              <a:spAutoFit/>
            </a:bodyPr>
            <a:lstStyle/>
            <a:p>
              <a:r>
                <a:rPr lang="de-DE" sz="1725" dirty="0">
                  <a:solidFill>
                    <a:srgbClr val="000000"/>
                  </a:solidFill>
                  <a:latin typeface="MT Extra" pitchFamily="18" charset="2"/>
                </a:rPr>
                <a:t>1</a:t>
              </a:r>
              <a:endParaRPr lang="de-DE" dirty="0"/>
            </a:p>
          </p:txBody>
        </p:sp>
        <p:sp>
          <p:nvSpPr>
            <p:cNvPr id="91272" name="Rectangle 136"/>
            <p:cNvSpPr>
              <a:spLocks noChangeArrowheads="1"/>
            </p:cNvSpPr>
            <p:nvPr/>
          </p:nvSpPr>
          <p:spPr bwMode="auto">
            <a:xfrm>
              <a:off x="2468" y="3869"/>
              <a:ext cx="164"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4</a:t>
              </a:r>
              <a:endParaRPr lang="de-DE"/>
            </a:p>
          </p:txBody>
        </p:sp>
        <p:sp>
          <p:nvSpPr>
            <p:cNvPr id="91273" name="Rectangle 137"/>
            <p:cNvSpPr>
              <a:spLocks noChangeArrowheads="1"/>
            </p:cNvSpPr>
            <p:nvPr/>
          </p:nvSpPr>
          <p:spPr bwMode="auto">
            <a:xfrm>
              <a:off x="2613" y="3869"/>
              <a:ext cx="163" cy="223"/>
            </a:xfrm>
            <a:prstGeom prst="rect">
              <a:avLst/>
            </a:prstGeom>
            <a:noFill/>
            <a:ln w="9525">
              <a:noFill/>
              <a:miter lim="800000"/>
              <a:headEnd/>
              <a:tailEnd/>
            </a:ln>
          </p:spPr>
          <p:txBody>
            <a:bodyPr wrap="none" lIns="0" tIns="0" rIns="0" bIns="0">
              <a:spAutoFit/>
            </a:bodyPr>
            <a:lstStyle/>
            <a:p>
              <a:r>
                <a:rPr lang="de-DE" sz="1725" dirty="0">
                  <a:solidFill>
                    <a:srgbClr val="000000"/>
                  </a:solidFill>
                  <a:latin typeface="MT Extra" pitchFamily="18" charset="2"/>
                </a:rPr>
                <a:t>3</a:t>
              </a:r>
              <a:endParaRPr lang="de-DE" dirty="0"/>
            </a:p>
          </p:txBody>
        </p:sp>
        <p:sp>
          <p:nvSpPr>
            <p:cNvPr id="91274" name="Rectangle 138"/>
            <p:cNvSpPr>
              <a:spLocks noChangeArrowheads="1"/>
            </p:cNvSpPr>
            <p:nvPr/>
          </p:nvSpPr>
          <p:spPr bwMode="auto">
            <a:xfrm>
              <a:off x="2148" y="3869"/>
              <a:ext cx="164"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4</a:t>
              </a:r>
              <a:endParaRPr lang="de-DE"/>
            </a:p>
          </p:txBody>
        </p:sp>
        <p:sp>
          <p:nvSpPr>
            <p:cNvPr id="91275" name="Rectangle 139"/>
            <p:cNvSpPr>
              <a:spLocks noChangeArrowheads="1"/>
            </p:cNvSpPr>
            <p:nvPr/>
          </p:nvSpPr>
          <p:spPr bwMode="auto">
            <a:xfrm>
              <a:off x="2292" y="3869"/>
              <a:ext cx="168"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2</a:t>
              </a:r>
              <a:endParaRPr lang="de-DE"/>
            </a:p>
          </p:txBody>
        </p:sp>
        <p:sp>
          <p:nvSpPr>
            <p:cNvPr id="91276" name="Rectangle 140"/>
            <p:cNvSpPr>
              <a:spLocks noChangeArrowheads="1"/>
            </p:cNvSpPr>
            <p:nvPr/>
          </p:nvSpPr>
          <p:spPr bwMode="auto">
            <a:xfrm>
              <a:off x="1974" y="3869"/>
              <a:ext cx="164"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MT Extra" pitchFamily="18" charset="2"/>
                </a:rPr>
                <a:t>1</a:t>
              </a:r>
              <a:endParaRPr lang="de-DE"/>
            </a:p>
          </p:txBody>
        </p:sp>
        <p:sp>
          <p:nvSpPr>
            <p:cNvPr id="91277" name="Rectangle 141"/>
            <p:cNvSpPr>
              <a:spLocks noChangeArrowheads="1"/>
            </p:cNvSpPr>
            <p:nvPr/>
          </p:nvSpPr>
          <p:spPr bwMode="auto">
            <a:xfrm>
              <a:off x="3370" y="4053"/>
              <a:ext cx="93" cy="126"/>
            </a:xfrm>
            <a:prstGeom prst="rect">
              <a:avLst/>
            </a:prstGeom>
            <a:noFill/>
            <a:ln w="9525">
              <a:noFill/>
              <a:miter lim="800000"/>
              <a:headEnd/>
              <a:tailEnd/>
            </a:ln>
          </p:spPr>
          <p:txBody>
            <a:bodyPr wrap="none" lIns="0" tIns="0" rIns="0" bIns="0">
              <a:spAutoFit/>
            </a:bodyPr>
            <a:lstStyle/>
            <a:p>
              <a:r>
                <a:rPr lang="de-DE" sz="975" i="1">
                  <a:solidFill>
                    <a:srgbClr val="000000"/>
                  </a:solidFill>
                  <a:latin typeface="Times New Roman" pitchFamily="18" charset="0"/>
                </a:rPr>
                <a:t>Vs</a:t>
              </a:r>
              <a:endParaRPr lang="de-DE"/>
            </a:p>
          </p:txBody>
        </p:sp>
        <p:sp>
          <p:nvSpPr>
            <p:cNvPr id="91278" name="Rectangle 142"/>
            <p:cNvSpPr>
              <a:spLocks noChangeArrowheads="1"/>
            </p:cNvSpPr>
            <p:nvPr/>
          </p:nvSpPr>
          <p:spPr bwMode="auto">
            <a:xfrm>
              <a:off x="3231" y="4053"/>
              <a:ext cx="26" cy="126"/>
            </a:xfrm>
            <a:prstGeom prst="rect">
              <a:avLst/>
            </a:prstGeom>
            <a:noFill/>
            <a:ln w="9525">
              <a:noFill/>
              <a:miter lim="800000"/>
              <a:headEnd/>
              <a:tailEnd/>
            </a:ln>
          </p:spPr>
          <p:txBody>
            <a:bodyPr wrap="none" lIns="0" tIns="0" rIns="0" bIns="0">
              <a:spAutoFit/>
            </a:bodyPr>
            <a:lstStyle/>
            <a:p>
              <a:r>
                <a:rPr lang="de-DE" sz="975" i="1">
                  <a:solidFill>
                    <a:srgbClr val="000000"/>
                  </a:solidFill>
                  <a:latin typeface="Times New Roman" pitchFamily="18" charset="0"/>
                </a:rPr>
                <a:t>t</a:t>
              </a:r>
              <a:endParaRPr lang="de-DE"/>
            </a:p>
          </p:txBody>
        </p:sp>
        <p:sp>
          <p:nvSpPr>
            <p:cNvPr id="91279" name="Rectangle 143"/>
            <p:cNvSpPr>
              <a:spLocks noChangeArrowheads="1"/>
            </p:cNvSpPr>
            <p:nvPr/>
          </p:nvSpPr>
          <p:spPr bwMode="auto">
            <a:xfrm>
              <a:off x="2424" y="4053"/>
              <a:ext cx="57" cy="126"/>
            </a:xfrm>
            <a:prstGeom prst="rect">
              <a:avLst/>
            </a:prstGeom>
            <a:noFill/>
            <a:ln w="9525">
              <a:noFill/>
              <a:miter lim="800000"/>
              <a:headEnd/>
              <a:tailEnd/>
            </a:ln>
          </p:spPr>
          <p:txBody>
            <a:bodyPr wrap="none" lIns="0" tIns="0" rIns="0" bIns="0">
              <a:spAutoFit/>
            </a:bodyPr>
            <a:lstStyle/>
            <a:p>
              <a:r>
                <a:rPr lang="de-DE" sz="975" i="1">
                  <a:solidFill>
                    <a:srgbClr val="000000"/>
                  </a:solidFill>
                  <a:latin typeface="Times New Roman" pitchFamily="18" charset="0"/>
                </a:rPr>
                <a:t>A</a:t>
              </a:r>
              <a:endParaRPr lang="de-DE"/>
            </a:p>
          </p:txBody>
        </p:sp>
        <p:sp>
          <p:nvSpPr>
            <p:cNvPr id="91280" name="Rectangle 144"/>
            <p:cNvSpPr>
              <a:spLocks noChangeArrowheads="1"/>
            </p:cNvSpPr>
            <p:nvPr/>
          </p:nvSpPr>
          <p:spPr bwMode="auto">
            <a:xfrm>
              <a:off x="2281" y="4053"/>
              <a:ext cx="26" cy="126"/>
            </a:xfrm>
            <a:prstGeom prst="rect">
              <a:avLst/>
            </a:prstGeom>
            <a:noFill/>
            <a:ln w="9525">
              <a:noFill/>
              <a:miter lim="800000"/>
              <a:headEnd/>
              <a:tailEnd/>
            </a:ln>
          </p:spPr>
          <p:txBody>
            <a:bodyPr wrap="none" lIns="0" tIns="0" rIns="0" bIns="0">
              <a:spAutoFit/>
            </a:bodyPr>
            <a:lstStyle/>
            <a:p>
              <a:r>
                <a:rPr lang="de-DE" sz="975" i="1">
                  <a:solidFill>
                    <a:srgbClr val="000000"/>
                  </a:solidFill>
                  <a:latin typeface="Times New Roman" pitchFamily="18" charset="0"/>
                </a:rPr>
                <a:t>t</a:t>
              </a:r>
              <a:endParaRPr lang="de-DE"/>
            </a:p>
          </p:txBody>
        </p:sp>
        <p:sp>
          <p:nvSpPr>
            <p:cNvPr id="91281" name="Rectangle 145"/>
            <p:cNvSpPr>
              <a:spLocks noChangeArrowheads="1"/>
            </p:cNvSpPr>
            <p:nvPr/>
          </p:nvSpPr>
          <p:spPr bwMode="auto">
            <a:xfrm>
              <a:off x="3309" y="4041"/>
              <a:ext cx="67" cy="126"/>
            </a:xfrm>
            <a:prstGeom prst="rect">
              <a:avLst/>
            </a:prstGeom>
            <a:noFill/>
            <a:ln w="9525">
              <a:noFill/>
              <a:miter lim="800000"/>
              <a:headEnd/>
              <a:tailEnd/>
            </a:ln>
          </p:spPr>
          <p:txBody>
            <a:bodyPr wrap="none" lIns="0" tIns="0" rIns="0" bIns="0">
              <a:spAutoFit/>
            </a:bodyPr>
            <a:lstStyle/>
            <a:p>
              <a:r>
                <a:rPr lang="de-DE" sz="975">
                  <a:solidFill>
                    <a:srgbClr val="000000"/>
                  </a:solidFill>
                  <a:latin typeface="Symbol" pitchFamily="18" charset="2"/>
                </a:rPr>
                <a:t>Î</a:t>
              </a:r>
              <a:endParaRPr lang="de-DE"/>
            </a:p>
          </p:txBody>
        </p:sp>
        <p:sp>
          <p:nvSpPr>
            <p:cNvPr id="91282" name="Rectangle 146"/>
            <p:cNvSpPr>
              <a:spLocks noChangeArrowheads="1"/>
            </p:cNvSpPr>
            <p:nvPr/>
          </p:nvSpPr>
          <p:spPr bwMode="auto">
            <a:xfrm>
              <a:off x="2345" y="4041"/>
              <a:ext cx="67" cy="126"/>
            </a:xfrm>
            <a:prstGeom prst="rect">
              <a:avLst/>
            </a:prstGeom>
            <a:noFill/>
            <a:ln w="9525">
              <a:noFill/>
              <a:miter lim="800000"/>
              <a:headEnd/>
              <a:tailEnd/>
            </a:ln>
          </p:spPr>
          <p:txBody>
            <a:bodyPr wrap="none" lIns="0" tIns="0" rIns="0" bIns="0">
              <a:spAutoFit/>
            </a:bodyPr>
            <a:lstStyle/>
            <a:p>
              <a:r>
                <a:rPr lang="de-DE" sz="975">
                  <a:solidFill>
                    <a:srgbClr val="000000"/>
                  </a:solidFill>
                  <a:latin typeface="Symbol" pitchFamily="18" charset="2"/>
                </a:rPr>
                <a:t>Î</a:t>
              </a:r>
              <a:endParaRPr lang="de-DE"/>
            </a:p>
          </p:txBody>
        </p:sp>
        <p:sp>
          <p:nvSpPr>
            <p:cNvPr id="91283" name="Rectangle 147"/>
            <p:cNvSpPr>
              <a:spLocks noChangeArrowheads="1"/>
            </p:cNvSpPr>
            <p:nvPr/>
          </p:nvSpPr>
          <p:spPr bwMode="auto">
            <a:xfrm>
              <a:off x="3265" y="4107"/>
              <a:ext cx="32" cy="87"/>
            </a:xfrm>
            <a:prstGeom prst="rect">
              <a:avLst/>
            </a:prstGeom>
            <a:noFill/>
            <a:ln w="9525">
              <a:noFill/>
              <a:miter lim="800000"/>
              <a:headEnd/>
              <a:tailEnd/>
            </a:ln>
          </p:spPr>
          <p:txBody>
            <a:bodyPr wrap="none" lIns="0" tIns="0" rIns="0" bIns="0">
              <a:spAutoFit/>
            </a:bodyPr>
            <a:lstStyle/>
            <a:p>
              <a:r>
                <a:rPr lang="de-DE" sz="675">
                  <a:solidFill>
                    <a:srgbClr val="000000"/>
                  </a:solidFill>
                  <a:latin typeface="Times New Roman" pitchFamily="18" charset="0"/>
                </a:rPr>
                <a:t>2</a:t>
              </a:r>
              <a:endParaRPr lang="de-DE"/>
            </a:p>
          </p:txBody>
        </p:sp>
        <p:sp>
          <p:nvSpPr>
            <p:cNvPr id="91284" name="Rectangle 148"/>
            <p:cNvSpPr>
              <a:spLocks noChangeArrowheads="1"/>
            </p:cNvSpPr>
            <p:nvPr/>
          </p:nvSpPr>
          <p:spPr bwMode="auto">
            <a:xfrm>
              <a:off x="2307" y="4107"/>
              <a:ext cx="32" cy="87"/>
            </a:xfrm>
            <a:prstGeom prst="rect">
              <a:avLst/>
            </a:prstGeom>
            <a:noFill/>
            <a:ln w="9525">
              <a:noFill/>
              <a:miter lim="800000"/>
              <a:headEnd/>
              <a:tailEnd/>
            </a:ln>
          </p:spPr>
          <p:txBody>
            <a:bodyPr wrap="none" lIns="0" tIns="0" rIns="0" bIns="0">
              <a:spAutoFit/>
            </a:bodyPr>
            <a:lstStyle/>
            <a:p>
              <a:r>
                <a:rPr lang="de-DE" sz="675">
                  <a:solidFill>
                    <a:srgbClr val="000000"/>
                  </a:solidFill>
                  <a:latin typeface="Times New Roman" pitchFamily="18" charset="0"/>
                </a:rPr>
                <a:t>1</a:t>
              </a:r>
              <a:endParaRPr lang="de-DE"/>
            </a:p>
          </p:txBody>
        </p:sp>
        <p:sp>
          <p:nvSpPr>
            <p:cNvPr id="91285" name="Rectangle 149"/>
            <p:cNvSpPr>
              <a:spLocks noChangeArrowheads="1"/>
            </p:cNvSpPr>
            <p:nvPr/>
          </p:nvSpPr>
          <p:spPr bwMode="auto">
            <a:xfrm>
              <a:off x="3374" y="3764"/>
              <a:ext cx="329"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Times New Roman" pitchFamily="18" charset="0"/>
                </a:rPr>
                <a:t>5259</a:t>
              </a:r>
              <a:endParaRPr lang="de-DE"/>
            </a:p>
          </p:txBody>
        </p:sp>
        <p:sp>
          <p:nvSpPr>
            <p:cNvPr id="91286" name="Rectangle 150"/>
            <p:cNvSpPr>
              <a:spLocks noChangeArrowheads="1"/>
            </p:cNvSpPr>
            <p:nvPr/>
          </p:nvSpPr>
          <p:spPr bwMode="auto">
            <a:xfrm>
              <a:off x="3332" y="3764"/>
              <a:ext cx="42"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Times New Roman" pitchFamily="18" charset="0"/>
                </a:rPr>
                <a:t>,</a:t>
              </a:r>
              <a:endParaRPr lang="de-DE"/>
            </a:p>
          </p:txBody>
        </p:sp>
        <p:sp>
          <p:nvSpPr>
            <p:cNvPr id="91287" name="Rectangle 151"/>
            <p:cNvSpPr>
              <a:spLocks noChangeArrowheads="1"/>
            </p:cNvSpPr>
            <p:nvPr/>
          </p:nvSpPr>
          <p:spPr bwMode="auto">
            <a:xfrm>
              <a:off x="2972" y="3764"/>
              <a:ext cx="329"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Times New Roman" pitchFamily="18" charset="0"/>
                </a:rPr>
                <a:t>5052</a:t>
              </a:r>
              <a:endParaRPr lang="de-DE"/>
            </a:p>
          </p:txBody>
        </p:sp>
        <p:sp>
          <p:nvSpPr>
            <p:cNvPr id="91288" name="Rectangle 152"/>
            <p:cNvSpPr>
              <a:spLocks noChangeArrowheads="1"/>
            </p:cNvSpPr>
            <p:nvPr/>
          </p:nvSpPr>
          <p:spPr bwMode="auto">
            <a:xfrm>
              <a:off x="2396" y="3764"/>
              <a:ext cx="329"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Times New Roman" pitchFamily="18" charset="0"/>
                </a:rPr>
                <a:t>5052</a:t>
              </a:r>
              <a:endParaRPr lang="de-DE"/>
            </a:p>
          </p:txBody>
        </p:sp>
        <p:sp>
          <p:nvSpPr>
            <p:cNvPr id="91289" name="Rectangle 153"/>
            <p:cNvSpPr>
              <a:spLocks noChangeArrowheads="1"/>
            </p:cNvSpPr>
            <p:nvPr/>
          </p:nvSpPr>
          <p:spPr bwMode="auto">
            <a:xfrm>
              <a:off x="2354" y="3764"/>
              <a:ext cx="42"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Times New Roman" pitchFamily="18" charset="0"/>
                </a:rPr>
                <a:t>,</a:t>
              </a:r>
              <a:endParaRPr lang="de-DE"/>
            </a:p>
          </p:txBody>
        </p:sp>
        <p:sp>
          <p:nvSpPr>
            <p:cNvPr id="91290" name="Rectangle 154"/>
            <p:cNvSpPr>
              <a:spLocks noChangeArrowheads="1"/>
            </p:cNvSpPr>
            <p:nvPr/>
          </p:nvSpPr>
          <p:spPr bwMode="auto">
            <a:xfrm>
              <a:off x="2009" y="3764"/>
              <a:ext cx="329" cy="223"/>
            </a:xfrm>
            <a:prstGeom prst="rect">
              <a:avLst/>
            </a:prstGeom>
            <a:noFill/>
            <a:ln w="9525">
              <a:noFill/>
              <a:miter lim="800000"/>
              <a:headEnd/>
              <a:tailEnd/>
            </a:ln>
          </p:spPr>
          <p:txBody>
            <a:bodyPr wrap="none" lIns="0" tIns="0" rIns="0" bIns="0">
              <a:spAutoFit/>
            </a:bodyPr>
            <a:lstStyle/>
            <a:p>
              <a:r>
                <a:rPr lang="de-DE" sz="1725">
                  <a:solidFill>
                    <a:srgbClr val="000000"/>
                  </a:solidFill>
                  <a:latin typeface="Times New Roman" pitchFamily="18" charset="0"/>
                </a:rPr>
                <a:t>5001</a:t>
              </a:r>
              <a:endParaRPr lang="de-DE"/>
            </a:p>
          </p:txBody>
        </p:sp>
        <p:sp>
          <p:nvSpPr>
            <p:cNvPr id="91291" name="Rectangle 155"/>
            <p:cNvSpPr>
              <a:spLocks noChangeArrowheads="1"/>
            </p:cNvSpPr>
            <p:nvPr/>
          </p:nvSpPr>
          <p:spPr bwMode="auto">
            <a:xfrm>
              <a:off x="2802" y="3761"/>
              <a:ext cx="86" cy="233"/>
            </a:xfrm>
            <a:prstGeom prst="rect">
              <a:avLst/>
            </a:prstGeom>
            <a:noFill/>
            <a:ln w="9525">
              <a:noFill/>
              <a:miter lim="800000"/>
              <a:headEnd/>
              <a:tailEnd/>
            </a:ln>
          </p:spPr>
          <p:txBody>
            <a:bodyPr wrap="none" lIns="0" tIns="0" rIns="0" bIns="0">
              <a:spAutoFit/>
            </a:bodyPr>
            <a:lstStyle/>
            <a:p>
              <a:r>
                <a:rPr lang="de-DE" dirty="0"/>
                <a:t>⋈</a:t>
              </a:r>
            </a:p>
          </p:txBody>
        </p:sp>
      </p:grpSp>
      <p:sp>
        <p:nvSpPr>
          <p:cNvPr id="2" name="Foliennummernplatzhalter 1"/>
          <p:cNvSpPr>
            <a:spLocks noGrp="1"/>
          </p:cNvSpPr>
          <p:nvPr>
            <p:ph type="sldNum" sz="quarter" idx="12"/>
          </p:nvPr>
        </p:nvSpPr>
        <p:spPr/>
        <p:txBody>
          <a:bodyPr/>
          <a:lstStyle/>
          <a:p>
            <a:fld id="{2537F6C5-4A33-2D48-A031-50A1F03A2AD8}" type="slidenum">
              <a:rPr lang="en-US" altLang="x-none" smtClean="0"/>
              <a:pPr/>
              <a:t>42</a:t>
            </a:fld>
            <a:endParaRPr lang="en-US" altLang="x-none"/>
          </a:p>
        </p:txBody>
      </p:sp>
    </p:spTree>
    <p:extLst>
      <p:ext uri="{BB962C8B-B14F-4D97-AF65-F5344CB8AC3E}">
        <p14:creationId xmlns:p14="http://schemas.microsoft.com/office/powerpoint/2010/main" val="8212800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2537F6C5-4A33-2D48-A031-50A1F03A2AD8}" type="slidenum">
              <a:rPr lang="en-US" altLang="x-none" smtClean="0"/>
              <a:pPr/>
              <a:t>43</a:t>
            </a:fld>
            <a:endParaRPr lang="en-US" altLang="x-none"/>
          </a:p>
        </p:txBody>
      </p:sp>
    </p:spTree>
    <p:extLst>
      <p:ext uri="{BB962C8B-B14F-4D97-AF65-F5344CB8AC3E}">
        <p14:creationId xmlns:p14="http://schemas.microsoft.com/office/powerpoint/2010/main" val="2544861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chor="ctr" anchorCtr="1"/>
          <a:lstStyle/>
          <a:p>
            <a:pPr algn="ctr"/>
            <a:r>
              <a:rPr lang="de-DE"/>
              <a:t>Programm zur semi-naiven Auswertung von </a:t>
            </a:r>
            <a:r>
              <a:rPr lang="de-DE" i="1"/>
              <a:t>aufbauen</a:t>
            </a:r>
            <a:endParaRPr lang="de-DE"/>
          </a:p>
        </p:txBody>
      </p:sp>
      <p:sp>
        <p:nvSpPr>
          <p:cNvPr id="92163" name="Rectangle 3"/>
          <p:cNvSpPr>
            <a:spLocks noGrp="1" noChangeArrowheads="1"/>
          </p:cNvSpPr>
          <p:nvPr>
            <p:ph type="body" idx="1"/>
          </p:nvPr>
        </p:nvSpPr>
        <p:spPr>
          <a:xfrm>
            <a:off x="1143000" y="800100"/>
            <a:ext cx="6858000" cy="4229100"/>
          </a:xfrm>
        </p:spPr>
        <p:txBody>
          <a:bodyPr/>
          <a:lstStyle/>
          <a:p>
            <a:r>
              <a:rPr lang="de-DE" dirty="0"/>
              <a:t> </a:t>
            </a:r>
          </a:p>
          <a:p>
            <a:r>
              <a:rPr lang="de-DE" dirty="0"/>
              <a:t> </a:t>
            </a:r>
          </a:p>
          <a:p>
            <a:r>
              <a:rPr lang="de-DE" dirty="0"/>
              <a:t> </a:t>
            </a:r>
          </a:p>
          <a:p>
            <a:r>
              <a:rPr lang="de-DE" dirty="0"/>
              <a:t> </a:t>
            </a:r>
          </a:p>
          <a:p>
            <a:r>
              <a:rPr lang="de-DE" dirty="0"/>
              <a:t> </a:t>
            </a:r>
          </a:p>
          <a:p>
            <a:r>
              <a:rPr lang="de-DE" b="1" dirty="0" err="1">
                <a:solidFill>
                  <a:srgbClr val="FF0000"/>
                </a:solidFill>
              </a:rPr>
              <a:t>repeat</a:t>
            </a:r>
            <a:endParaRPr lang="de-DE" b="1" dirty="0">
              <a:solidFill>
                <a:srgbClr val="FF0000"/>
              </a:solidFill>
            </a:endParaRPr>
          </a:p>
          <a:p>
            <a:r>
              <a:rPr lang="de-DE" dirty="0"/>
              <a:t> </a:t>
            </a:r>
          </a:p>
          <a:p>
            <a:r>
              <a:rPr lang="de-DE" dirty="0"/>
              <a:t> </a:t>
            </a:r>
          </a:p>
          <a:p>
            <a:r>
              <a:rPr lang="de-DE" dirty="0"/>
              <a:t> </a:t>
            </a:r>
          </a:p>
          <a:p>
            <a:r>
              <a:rPr lang="de-DE" dirty="0"/>
              <a:t> </a:t>
            </a:r>
          </a:p>
          <a:p>
            <a:r>
              <a:rPr lang="de-DE" dirty="0"/>
              <a:t> </a:t>
            </a:r>
          </a:p>
          <a:p>
            <a:r>
              <a:rPr lang="de-DE" dirty="0"/>
              <a:t> </a:t>
            </a:r>
          </a:p>
          <a:p>
            <a:r>
              <a:rPr lang="de-DE" dirty="0"/>
              <a:t> </a:t>
            </a:r>
          </a:p>
          <a:p>
            <a:r>
              <a:rPr lang="de-DE" dirty="0"/>
              <a:t>  </a:t>
            </a:r>
          </a:p>
          <a:p>
            <a:endParaRPr lang="de-DE" b="1" dirty="0">
              <a:solidFill>
                <a:srgbClr val="FF0000"/>
              </a:solidFill>
            </a:endParaRPr>
          </a:p>
          <a:p>
            <a:r>
              <a:rPr lang="de-DE" b="1" dirty="0" err="1">
                <a:solidFill>
                  <a:srgbClr val="FF0000"/>
                </a:solidFill>
              </a:rPr>
              <a:t>until</a:t>
            </a:r>
            <a:endParaRPr lang="de-DE" b="1" dirty="0">
              <a:solidFill>
                <a:srgbClr val="FF0000"/>
              </a:solidFill>
            </a:endParaRPr>
          </a:p>
        </p:txBody>
      </p:sp>
      <p:graphicFrame>
        <p:nvGraphicFramePr>
          <p:cNvPr id="92164" name="Object 4"/>
          <p:cNvGraphicFramePr>
            <a:graphicFrameLocks noChangeAspect="1"/>
          </p:cNvGraphicFramePr>
          <p:nvPr>
            <p:extLst>
              <p:ext uri="{D42A27DB-BD31-4B8C-83A1-F6EECF244321}">
                <p14:modId xmlns:p14="http://schemas.microsoft.com/office/powerpoint/2010/main" val="373151862"/>
              </p:ext>
            </p:extLst>
          </p:nvPr>
        </p:nvGraphicFramePr>
        <p:xfrm>
          <a:off x="1198180" y="791766"/>
          <a:ext cx="5280012" cy="1216819"/>
        </p:xfrm>
        <a:graphic>
          <a:graphicData uri="http://schemas.openxmlformats.org/presentationml/2006/ole">
            <mc:AlternateContent xmlns:mc="http://schemas.openxmlformats.org/markup-compatibility/2006">
              <mc:Choice xmlns:v="urn:schemas-microsoft-com:vml" Requires="v">
                <p:oleObj spid="_x0000_s6170" name="Formel" r:id="rId4" imgW="3556000" imgH="927100" progId="Equation.3">
                  <p:embed/>
                </p:oleObj>
              </mc:Choice>
              <mc:Fallback>
                <p:oleObj name="Formel" r:id="rId4" imgW="3556000" imgH="927100" progId="Equation.3">
                  <p:embed/>
                  <p:pic>
                    <p:nvPicPr>
                      <p:cNvPr id="0" name=""/>
                      <p:cNvPicPr preferRelativeResize="0">
                        <a:picLocks noChangeAspect="1" noChangeArrowheads="1"/>
                      </p:cNvPicPr>
                      <p:nvPr/>
                    </p:nvPicPr>
                    <p:blipFill>
                      <a:blip r:embed="rId5"/>
                      <a:srcRect/>
                      <a:stretch>
                        <a:fillRect/>
                      </a:stretch>
                    </p:blipFill>
                    <p:spPr bwMode="auto">
                      <a:xfrm>
                        <a:off x="1198180" y="791766"/>
                        <a:ext cx="5280012" cy="121681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2166" name="Object 6"/>
          <p:cNvGraphicFramePr>
            <a:graphicFrameLocks noChangeAspect="1"/>
          </p:cNvGraphicFramePr>
          <p:nvPr/>
        </p:nvGraphicFramePr>
        <p:xfrm>
          <a:off x="2382441" y="3208735"/>
          <a:ext cx="2719388" cy="658415"/>
        </p:xfrm>
        <a:graphic>
          <a:graphicData uri="http://schemas.openxmlformats.org/presentationml/2006/ole">
            <mc:AlternateContent xmlns:mc="http://schemas.openxmlformats.org/markup-compatibility/2006">
              <mc:Choice xmlns:v="urn:schemas-microsoft-com:vml" Requires="v">
                <p:oleObj spid="_x0000_s6171" name="Formel" r:id="rId6" imgW="1943100" imgH="469900" progId="Equation.3">
                  <p:embed/>
                </p:oleObj>
              </mc:Choice>
              <mc:Fallback>
                <p:oleObj name="Formel" r:id="rId6" imgW="1943100" imgH="469900" progId="Equation.3">
                  <p:embed/>
                  <p:pic>
                    <p:nvPicPr>
                      <p:cNvPr id="0" name=""/>
                      <p:cNvPicPr>
                        <a:picLocks noChangeAspect="1" noChangeArrowheads="1"/>
                      </p:cNvPicPr>
                      <p:nvPr/>
                    </p:nvPicPr>
                    <p:blipFill>
                      <a:blip r:embed="rId7"/>
                      <a:srcRect/>
                      <a:stretch>
                        <a:fillRect/>
                      </a:stretch>
                    </p:blipFill>
                    <p:spPr bwMode="auto">
                      <a:xfrm>
                        <a:off x="2382441" y="3208735"/>
                        <a:ext cx="2719388" cy="65841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92167" name="Object 7"/>
          <p:cNvGraphicFramePr>
            <a:graphicFrameLocks noChangeAspect="1"/>
          </p:cNvGraphicFramePr>
          <p:nvPr/>
        </p:nvGraphicFramePr>
        <p:xfrm>
          <a:off x="1885950" y="3829051"/>
          <a:ext cx="5943600" cy="603647"/>
        </p:xfrm>
        <a:graphic>
          <a:graphicData uri="http://schemas.openxmlformats.org/presentationml/2006/ole">
            <mc:AlternateContent xmlns:mc="http://schemas.openxmlformats.org/markup-compatibility/2006">
              <mc:Choice xmlns:v="urn:schemas-microsoft-com:vml" Requires="v">
                <p:oleObj spid="_x0000_s6172" name="Equation" r:id="rId8" imgW="4254480" imgH="431640" progId="Equation.3">
                  <p:embed/>
                </p:oleObj>
              </mc:Choice>
              <mc:Fallback>
                <p:oleObj name="Equation" r:id="rId8" imgW="42544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950" y="3829051"/>
                        <a:ext cx="5943600" cy="60364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92171" name="Group 11"/>
          <p:cNvGrpSpPr>
            <a:grpSpLocks noChangeAspect="1"/>
          </p:cNvGrpSpPr>
          <p:nvPr/>
        </p:nvGrpSpPr>
        <p:grpSpPr bwMode="auto">
          <a:xfrm>
            <a:off x="1943100" y="2325292"/>
            <a:ext cx="3600450" cy="892969"/>
            <a:chOff x="672" y="1953"/>
            <a:chExt cx="3024" cy="750"/>
          </a:xfrm>
        </p:grpSpPr>
        <p:sp>
          <p:nvSpPr>
            <p:cNvPr id="92170" name="AutoShape 10"/>
            <p:cNvSpPr>
              <a:spLocks noChangeAspect="1" noChangeArrowheads="1" noTextEdit="1"/>
            </p:cNvSpPr>
            <p:nvPr/>
          </p:nvSpPr>
          <p:spPr bwMode="auto">
            <a:xfrm>
              <a:off x="672" y="1968"/>
              <a:ext cx="3024" cy="735"/>
            </a:xfrm>
            <a:prstGeom prst="rect">
              <a:avLst/>
            </a:prstGeom>
            <a:noFill/>
            <a:ln w="9525">
              <a:noFill/>
              <a:miter lim="800000"/>
              <a:headEnd/>
              <a:tailEnd/>
            </a:ln>
          </p:spPr>
          <p:txBody>
            <a:bodyPr/>
            <a:lstStyle/>
            <a:p>
              <a:endParaRPr lang="de-DE"/>
            </a:p>
          </p:txBody>
        </p:sp>
        <p:sp>
          <p:nvSpPr>
            <p:cNvPr id="92172" name="Rectangle 12"/>
            <p:cNvSpPr>
              <a:spLocks noChangeArrowheads="1"/>
            </p:cNvSpPr>
            <p:nvPr/>
          </p:nvSpPr>
          <p:spPr bwMode="auto">
            <a:xfrm>
              <a:off x="2751" y="2481"/>
              <a:ext cx="47"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73" name="Rectangle 13"/>
            <p:cNvSpPr>
              <a:spLocks noChangeArrowheads="1"/>
            </p:cNvSpPr>
            <p:nvPr/>
          </p:nvSpPr>
          <p:spPr bwMode="auto">
            <a:xfrm>
              <a:off x="2645" y="2481"/>
              <a:ext cx="85"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74" name="Rectangle 14"/>
            <p:cNvSpPr>
              <a:spLocks noChangeArrowheads="1"/>
            </p:cNvSpPr>
            <p:nvPr/>
          </p:nvSpPr>
          <p:spPr bwMode="auto">
            <a:xfrm>
              <a:off x="2616" y="2481"/>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75" name="Rectangle 15"/>
            <p:cNvSpPr>
              <a:spLocks noChangeArrowheads="1"/>
            </p:cNvSpPr>
            <p:nvPr/>
          </p:nvSpPr>
          <p:spPr bwMode="auto">
            <a:xfrm>
              <a:off x="2229" y="2481"/>
              <a:ext cx="396"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Regel</a:t>
              </a:r>
              <a:endParaRPr lang="de-DE"/>
            </a:p>
          </p:txBody>
        </p:sp>
        <p:sp>
          <p:nvSpPr>
            <p:cNvPr id="92176" name="Rectangle 16"/>
            <p:cNvSpPr>
              <a:spLocks noChangeArrowheads="1"/>
            </p:cNvSpPr>
            <p:nvPr/>
          </p:nvSpPr>
          <p:spPr bwMode="auto">
            <a:xfrm>
              <a:off x="2189" y="2481"/>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77" name="Rectangle 17"/>
            <p:cNvSpPr>
              <a:spLocks noChangeArrowheads="1"/>
            </p:cNvSpPr>
            <p:nvPr/>
          </p:nvSpPr>
          <p:spPr bwMode="auto">
            <a:xfrm>
              <a:off x="1755" y="2481"/>
              <a:ext cx="443" cy="204"/>
            </a:xfrm>
            <a:prstGeom prst="rect">
              <a:avLst/>
            </a:prstGeom>
            <a:noFill/>
            <a:ln w="9525">
              <a:noFill/>
              <a:miter lim="800000"/>
              <a:headEnd/>
              <a:tailEnd/>
            </a:ln>
          </p:spPr>
          <p:txBody>
            <a:bodyPr wrap="none" lIns="0" tIns="0" rIns="0" bIns="0">
              <a:spAutoFit/>
            </a:bodyPr>
            <a:lstStyle/>
            <a:p>
              <a:r>
                <a:rPr lang="de-DE" sz="1575" dirty="0">
                  <a:solidFill>
                    <a:srgbClr val="000000"/>
                  </a:solidFill>
                  <a:latin typeface="Times New Roman" pitchFamily="18" charset="0"/>
                </a:rPr>
                <a:t>zweite</a:t>
              </a:r>
              <a:endParaRPr lang="de-DE" dirty="0"/>
            </a:p>
          </p:txBody>
        </p:sp>
        <p:sp>
          <p:nvSpPr>
            <p:cNvPr id="92178" name="Rectangle 18"/>
            <p:cNvSpPr>
              <a:spLocks noChangeArrowheads="1"/>
            </p:cNvSpPr>
            <p:nvPr/>
          </p:nvSpPr>
          <p:spPr bwMode="auto">
            <a:xfrm>
              <a:off x="1715" y="2481"/>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79" name="Rectangle 19"/>
            <p:cNvSpPr>
              <a:spLocks noChangeArrowheads="1"/>
            </p:cNvSpPr>
            <p:nvPr/>
          </p:nvSpPr>
          <p:spPr bwMode="auto">
            <a:xfrm>
              <a:off x="1646" y="2481"/>
              <a:ext cx="85"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80" name="Rectangle 20"/>
            <p:cNvSpPr>
              <a:spLocks noChangeArrowheads="1"/>
            </p:cNvSpPr>
            <p:nvPr/>
          </p:nvSpPr>
          <p:spPr bwMode="auto">
            <a:xfrm>
              <a:off x="1447" y="2481"/>
              <a:ext cx="176"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81" name="Rectangle 21"/>
            <p:cNvSpPr>
              <a:spLocks noChangeArrowheads="1"/>
            </p:cNvSpPr>
            <p:nvPr/>
          </p:nvSpPr>
          <p:spPr bwMode="auto">
            <a:xfrm>
              <a:off x="925" y="2481"/>
              <a:ext cx="47"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82" name="Rectangle 22"/>
            <p:cNvSpPr>
              <a:spLocks noChangeArrowheads="1"/>
            </p:cNvSpPr>
            <p:nvPr/>
          </p:nvSpPr>
          <p:spPr bwMode="auto">
            <a:xfrm>
              <a:off x="3615" y="2227"/>
              <a:ext cx="47"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83" name="Rectangle 23"/>
            <p:cNvSpPr>
              <a:spLocks noChangeArrowheads="1"/>
            </p:cNvSpPr>
            <p:nvPr/>
          </p:nvSpPr>
          <p:spPr bwMode="auto">
            <a:xfrm>
              <a:off x="3509" y="2227"/>
              <a:ext cx="85"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84" name="Rectangle 24"/>
            <p:cNvSpPr>
              <a:spLocks noChangeArrowheads="1"/>
            </p:cNvSpPr>
            <p:nvPr/>
          </p:nvSpPr>
          <p:spPr bwMode="auto">
            <a:xfrm>
              <a:off x="3480" y="2227"/>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85" name="Rectangle 25"/>
            <p:cNvSpPr>
              <a:spLocks noChangeArrowheads="1"/>
            </p:cNvSpPr>
            <p:nvPr/>
          </p:nvSpPr>
          <p:spPr bwMode="auto">
            <a:xfrm>
              <a:off x="3413" y="2227"/>
              <a:ext cx="140"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sym typeface="Symbol" pitchFamily="18" charset="2"/>
                </a:rPr>
                <a:t></a:t>
              </a:r>
              <a:endParaRPr lang="de-DE">
                <a:sym typeface="Symbol" pitchFamily="18" charset="2"/>
              </a:endParaRPr>
            </a:p>
          </p:txBody>
        </p:sp>
        <p:sp>
          <p:nvSpPr>
            <p:cNvPr id="92186" name="Rectangle 26"/>
            <p:cNvSpPr>
              <a:spLocks noChangeArrowheads="1"/>
            </p:cNvSpPr>
            <p:nvPr/>
          </p:nvSpPr>
          <p:spPr bwMode="auto">
            <a:xfrm>
              <a:off x="2966" y="2227"/>
              <a:ext cx="448"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liefert </a:t>
              </a:r>
              <a:endParaRPr lang="de-DE"/>
            </a:p>
          </p:txBody>
        </p:sp>
        <p:sp>
          <p:nvSpPr>
            <p:cNvPr id="92187" name="Rectangle 27"/>
            <p:cNvSpPr>
              <a:spLocks noChangeArrowheads="1"/>
            </p:cNvSpPr>
            <p:nvPr/>
          </p:nvSpPr>
          <p:spPr bwMode="auto">
            <a:xfrm>
              <a:off x="2929" y="2227"/>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88" name="Rectangle 28"/>
            <p:cNvSpPr>
              <a:spLocks noChangeArrowheads="1"/>
            </p:cNvSpPr>
            <p:nvPr/>
          </p:nvSpPr>
          <p:spPr bwMode="auto">
            <a:xfrm>
              <a:off x="2502" y="2227"/>
              <a:ext cx="439"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Regel,</a:t>
              </a:r>
              <a:endParaRPr lang="de-DE"/>
            </a:p>
          </p:txBody>
        </p:sp>
        <p:sp>
          <p:nvSpPr>
            <p:cNvPr id="92189" name="Rectangle 29"/>
            <p:cNvSpPr>
              <a:spLocks noChangeArrowheads="1"/>
            </p:cNvSpPr>
            <p:nvPr/>
          </p:nvSpPr>
          <p:spPr bwMode="auto">
            <a:xfrm>
              <a:off x="2462" y="2227"/>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90" name="Rectangle 30"/>
            <p:cNvSpPr>
              <a:spLocks noChangeArrowheads="1"/>
            </p:cNvSpPr>
            <p:nvPr/>
          </p:nvSpPr>
          <p:spPr bwMode="auto">
            <a:xfrm>
              <a:off x="2150" y="2227"/>
              <a:ext cx="320"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erste</a:t>
              </a:r>
              <a:endParaRPr lang="de-DE"/>
            </a:p>
          </p:txBody>
        </p:sp>
        <p:sp>
          <p:nvSpPr>
            <p:cNvPr id="92191" name="Rectangle 31"/>
            <p:cNvSpPr>
              <a:spLocks noChangeArrowheads="1"/>
            </p:cNvSpPr>
            <p:nvPr/>
          </p:nvSpPr>
          <p:spPr bwMode="auto">
            <a:xfrm>
              <a:off x="2112" y="2227"/>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92" name="Rectangle 32"/>
            <p:cNvSpPr>
              <a:spLocks noChangeArrowheads="1"/>
            </p:cNvSpPr>
            <p:nvPr/>
          </p:nvSpPr>
          <p:spPr bwMode="auto">
            <a:xfrm>
              <a:off x="2044" y="2227"/>
              <a:ext cx="85"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93" name="Rectangle 33"/>
            <p:cNvSpPr>
              <a:spLocks noChangeArrowheads="1"/>
            </p:cNvSpPr>
            <p:nvPr/>
          </p:nvSpPr>
          <p:spPr bwMode="auto">
            <a:xfrm>
              <a:off x="1845" y="2227"/>
              <a:ext cx="176"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   /</a:t>
              </a:r>
              <a:endParaRPr lang="de-DE"/>
            </a:p>
          </p:txBody>
        </p:sp>
        <p:sp>
          <p:nvSpPr>
            <p:cNvPr id="92194" name="Rectangle 34"/>
            <p:cNvSpPr>
              <a:spLocks noChangeArrowheads="1"/>
            </p:cNvSpPr>
            <p:nvPr/>
          </p:nvSpPr>
          <p:spPr bwMode="auto">
            <a:xfrm>
              <a:off x="1752" y="2227"/>
              <a:ext cx="104"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95" name="Rectangle 35"/>
            <p:cNvSpPr>
              <a:spLocks noChangeArrowheads="1"/>
            </p:cNvSpPr>
            <p:nvPr/>
          </p:nvSpPr>
          <p:spPr bwMode="auto">
            <a:xfrm>
              <a:off x="1548" y="2227"/>
              <a:ext cx="4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96" name="Rectangle 36"/>
            <p:cNvSpPr>
              <a:spLocks noChangeArrowheads="1"/>
            </p:cNvSpPr>
            <p:nvPr/>
          </p:nvSpPr>
          <p:spPr bwMode="auto">
            <a:xfrm>
              <a:off x="1376" y="2227"/>
              <a:ext cx="57"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97" name="Rectangle 37"/>
            <p:cNvSpPr>
              <a:spLocks noChangeArrowheads="1"/>
            </p:cNvSpPr>
            <p:nvPr/>
          </p:nvSpPr>
          <p:spPr bwMode="auto">
            <a:xfrm>
              <a:off x="925" y="2227"/>
              <a:ext cx="47"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98" name="Rectangle 38"/>
            <p:cNvSpPr>
              <a:spLocks noChangeArrowheads="1"/>
            </p:cNvSpPr>
            <p:nvPr/>
          </p:nvSpPr>
          <p:spPr bwMode="auto">
            <a:xfrm>
              <a:off x="1307" y="1972"/>
              <a:ext cx="47"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199" name="Rectangle 39"/>
            <p:cNvSpPr>
              <a:spLocks noChangeArrowheads="1"/>
            </p:cNvSpPr>
            <p:nvPr/>
          </p:nvSpPr>
          <p:spPr bwMode="auto">
            <a:xfrm>
              <a:off x="936" y="1972"/>
              <a:ext cx="47"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200" name="Rectangle 40"/>
            <p:cNvSpPr>
              <a:spLocks noChangeArrowheads="1"/>
            </p:cNvSpPr>
            <p:nvPr/>
          </p:nvSpPr>
          <p:spPr bwMode="auto">
            <a:xfrm>
              <a:off x="902" y="1972"/>
              <a:ext cx="31"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Times New Roman" pitchFamily="18" charset="0"/>
                </a:rPr>
                <a:t>'</a:t>
              </a:r>
              <a:endParaRPr lang="de-DE"/>
            </a:p>
          </p:txBody>
        </p:sp>
        <p:sp>
          <p:nvSpPr>
            <p:cNvPr id="92201" name="Rectangle 41"/>
            <p:cNvSpPr>
              <a:spLocks noChangeArrowheads="1"/>
            </p:cNvSpPr>
            <p:nvPr/>
          </p:nvSpPr>
          <p:spPr bwMode="auto">
            <a:xfrm>
              <a:off x="1326" y="2462"/>
              <a:ext cx="131"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È</a:t>
              </a:r>
              <a:endParaRPr lang="de-DE"/>
            </a:p>
          </p:txBody>
        </p:sp>
        <p:sp>
          <p:nvSpPr>
            <p:cNvPr id="92202" name="Rectangle 42"/>
            <p:cNvSpPr>
              <a:spLocks noChangeArrowheads="1"/>
            </p:cNvSpPr>
            <p:nvPr/>
          </p:nvSpPr>
          <p:spPr bwMode="auto">
            <a:xfrm>
              <a:off x="1098" y="2462"/>
              <a:ext cx="104"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D</a:t>
              </a:r>
              <a:endParaRPr lang="de-DE"/>
            </a:p>
          </p:txBody>
        </p:sp>
        <p:sp>
          <p:nvSpPr>
            <p:cNvPr id="92203" name="Rectangle 43"/>
            <p:cNvSpPr>
              <a:spLocks noChangeArrowheads="1"/>
            </p:cNvSpPr>
            <p:nvPr/>
          </p:nvSpPr>
          <p:spPr bwMode="auto">
            <a:xfrm>
              <a:off x="965" y="2462"/>
              <a:ext cx="9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a:t>
              </a:r>
              <a:endParaRPr lang="de-DE"/>
            </a:p>
          </p:txBody>
        </p:sp>
        <p:sp>
          <p:nvSpPr>
            <p:cNvPr id="92204" name="Rectangle 44"/>
            <p:cNvSpPr>
              <a:spLocks noChangeArrowheads="1"/>
            </p:cNvSpPr>
            <p:nvPr/>
          </p:nvSpPr>
          <p:spPr bwMode="auto">
            <a:xfrm>
              <a:off x="698" y="2462"/>
              <a:ext cx="104"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D</a:t>
              </a:r>
              <a:endParaRPr lang="de-DE"/>
            </a:p>
          </p:txBody>
        </p:sp>
        <p:sp>
          <p:nvSpPr>
            <p:cNvPr id="92205" name="Rectangle 45"/>
            <p:cNvSpPr>
              <a:spLocks noChangeArrowheads="1"/>
            </p:cNvSpPr>
            <p:nvPr/>
          </p:nvSpPr>
          <p:spPr bwMode="auto">
            <a:xfrm>
              <a:off x="1098" y="2208"/>
              <a:ext cx="104"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D</a:t>
              </a:r>
              <a:endParaRPr lang="de-DE"/>
            </a:p>
          </p:txBody>
        </p:sp>
        <p:sp>
          <p:nvSpPr>
            <p:cNvPr id="92206" name="Rectangle 46"/>
            <p:cNvSpPr>
              <a:spLocks noChangeArrowheads="1"/>
            </p:cNvSpPr>
            <p:nvPr/>
          </p:nvSpPr>
          <p:spPr bwMode="auto">
            <a:xfrm>
              <a:off x="965" y="2208"/>
              <a:ext cx="9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a:t>
              </a:r>
              <a:endParaRPr lang="de-DE"/>
            </a:p>
          </p:txBody>
        </p:sp>
        <p:sp>
          <p:nvSpPr>
            <p:cNvPr id="92207" name="Rectangle 47"/>
            <p:cNvSpPr>
              <a:spLocks noChangeArrowheads="1"/>
            </p:cNvSpPr>
            <p:nvPr/>
          </p:nvSpPr>
          <p:spPr bwMode="auto">
            <a:xfrm>
              <a:off x="698" y="2208"/>
              <a:ext cx="104"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D</a:t>
              </a:r>
              <a:endParaRPr lang="de-DE"/>
            </a:p>
          </p:txBody>
        </p:sp>
        <p:sp>
          <p:nvSpPr>
            <p:cNvPr id="92208" name="Rectangle 48"/>
            <p:cNvSpPr>
              <a:spLocks noChangeArrowheads="1"/>
            </p:cNvSpPr>
            <p:nvPr/>
          </p:nvSpPr>
          <p:spPr bwMode="auto">
            <a:xfrm>
              <a:off x="1108" y="1953"/>
              <a:ext cx="104"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D</a:t>
              </a:r>
              <a:endParaRPr lang="de-DE"/>
            </a:p>
          </p:txBody>
        </p:sp>
        <p:sp>
          <p:nvSpPr>
            <p:cNvPr id="92209" name="Rectangle 49"/>
            <p:cNvSpPr>
              <a:spLocks noChangeArrowheads="1"/>
            </p:cNvSpPr>
            <p:nvPr/>
          </p:nvSpPr>
          <p:spPr bwMode="auto">
            <a:xfrm>
              <a:off x="976" y="1953"/>
              <a:ext cx="93"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a:t>
              </a:r>
              <a:endParaRPr lang="de-DE"/>
            </a:p>
          </p:txBody>
        </p:sp>
        <p:sp>
          <p:nvSpPr>
            <p:cNvPr id="92210" name="Rectangle 50"/>
            <p:cNvSpPr>
              <a:spLocks noChangeArrowheads="1"/>
            </p:cNvSpPr>
            <p:nvPr/>
          </p:nvSpPr>
          <p:spPr bwMode="auto">
            <a:xfrm>
              <a:off x="698" y="1953"/>
              <a:ext cx="104" cy="204"/>
            </a:xfrm>
            <a:prstGeom prst="rect">
              <a:avLst/>
            </a:prstGeom>
            <a:noFill/>
            <a:ln w="9525">
              <a:noFill/>
              <a:miter lim="800000"/>
              <a:headEnd/>
              <a:tailEnd/>
            </a:ln>
          </p:spPr>
          <p:txBody>
            <a:bodyPr wrap="none" lIns="0" tIns="0" rIns="0" bIns="0">
              <a:spAutoFit/>
            </a:bodyPr>
            <a:lstStyle/>
            <a:p>
              <a:r>
                <a:rPr lang="de-DE" sz="1575">
                  <a:solidFill>
                    <a:srgbClr val="000000"/>
                  </a:solidFill>
                  <a:latin typeface="Symbol" pitchFamily="18" charset="2"/>
                </a:rPr>
                <a:t>D</a:t>
              </a:r>
              <a:endParaRPr lang="de-DE"/>
            </a:p>
          </p:txBody>
        </p:sp>
        <p:sp>
          <p:nvSpPr>
            <p:cNvPr id="92211" name="Rectangle 51"/>
            <p:cNvSpPr>
              <a:spLocks noChangeArrowheads="1"/>
            </p:cNvSpPr>
            <p:nvPr/>
          </p:nvSpPr>
          <p:spPr bwMode="auto">
            <a:xfrm>
              <a:off x="1201" y="2481"/>
              <a:ext cx="104"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A</a:t>
              </a:r>
              <a:endParaRPr lang="de-DE"/>
            </a:p>
          </p:txBody>
        </p:sp>
        <p:sp>
          <p:nvSpPr>
            <p:cNvPr id="92212" name="Rectangle 52"/>
            <p:cNvSpPr>
              <a:spLocks noChangeArrowheads="1"/>
            </p:cNvSpPr>
            <p:nvPr/>
          </p:nvSpPr>
          <p:spPr bwMode="auto">
            <a:xfrm>
              <a:off x="801" y="2481"/>
              <a:ext cx="104"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A</a:t>
              </a:r>
              <a:endParaRPr lang="de-DE"/>
            </a:p>
          </p:txBody>
        </p:sp>
        <p:sp>
          <p:nvSpPr>
            <p:cNvPr id="92213" name="Rectangle 53"/>
            <p:cNvSpPr>
              <a:spLocks noChangeArrowheads="1"/>
            </p:cNvSpPr>
            <p:nvPr/>
          </p:nvSpPr>
          <p:spPr bwMode="auto">
            <a:xfrm>
              <a:off x="1620" y="2227"/>
              <a:ext cx="113"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N</a:t>
              </a:r>
              <a:endParaRPr lang="de-DE"/>
            </a:p>
          </p:txBody>
        </p:sp>
        <p:sp>
          <p:nvSpPr>
            <p:cNvPr id="92214" name="Rectangle 54"/>
            <p:cNvSpPr>
              <a:spLocks noChangeArrowheads="1"/>
            </p:cNvSpPr>
            <p:nvPr/>
          </p:nvSpPr>
          <p:spPr bwMode="auto">
            <a:xfrm>
              <a:off x="1421" y="2227"/>
              <a:ext cx="104"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V</a:t>
              </a:r>
              <a:endParaRPr lang="de-DE"/>
            </a:p>
          </p:txBody>
        </p:sp>
        <p:sp>
          <p:nvSpPr>
            <p:cNvPr id="92215" name="Rectangle 55"/>
            <p:cNvSpPr>
              <a:spLocks noChangeArrowheads="1"/>
            </p:cNvSpPr>
            <p:nvPr/>
          </p:nvSpPr>
          <p:spPr bwMode="auto">
            <a:xfrm>
              <a:off x="1201" y="2227"/>
              <a:ext cx="170"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Vs</a:t>
              </a:r>
              <a:endParaRPr lang="de-DE"/>
            </a:p>
          </p:txBody>
        </p:sp>
        <p:sp>
          <p:nvSpPr>
            <p:cNvPr id="92216" name="Rectangle 56"/>
            <p:cNvSpPr>
              <a:spLocks noChangeArrowheads="1"/>
            </p:cNvSpPr>
            <p:nvPr/>
          </p:nvSpPr>
          <p:spPr bwMode="auto">
            <a:xfrm>
              <a:off x="801" y="2227"/>
              <a:ext cx="104"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A</a:t>
              </a:r>
              <a:endParaRPr lang="de-DE"/>
            </a:p>
          </p:txBody>
        </p:sp>
        <p:sp>
          <p:nvSpPr>
            <p:cNvPr id="92217" name="Rectangle 57"/>
            <p:cNvSpPr>
              <a:spLocks noChangeArrowheads="1"/>
            </p:cNvSpPr>
            <p:nvPr/>
          </p:nvSpPr>
          <p:spPr bwMode="auto">
            <a:xfrm>
              <a:off x="1212" y="1972"/>
              <a:ext cx="104"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A</a:t>
              </a:r>
              <a:endParaRPr lang="de-DE"/>
            </a:p>
          </p:txBody>
        </p:sp>
        <p:sp>
          <p:nvSpPr>
            <p:cNvPr id="92218" name="Rectangle 58"/>
            <p:cNvSpPr>
              <a:spLocks noChangeArrowheads="1"/>
            </p:cNvSpPr>
            <p:nvPr/>
          </p:nvSpPr>
          <p:spPr bwMode="auto">
            <a:xfrm>
              <a:off x="801" y="1972"/>
              <a:ext cx="104" cy="204"/>
            </a:xfrm>
            <a:prstGeom prst="rect">
              <a:avLst/>
            </a:prstGeom>
            <a:noFill/>
            <a:ln w="9525">
              <a:noFill/>
              <a:miter lim="800000"/>
              <a:headEnd/>
              <a:tailEnd/>
            </a:ln>
          </p:spPr>
          <p:txBody>
            <a:bodyPr wrap="none" lIns="0" tIns="0" rIns="0" bIns="0">
              <a:spAutoFit/>
            </a:bodyPr>
            <a:lstStyle/>
            <a:p>
              <a:r>
                <a:rPr lang="de-DE" sz="1575" i="1">
                  <a:solidFill>
                    <a:srgbClr val="000000"/>
                  </a:solidFill>
                  <a:latin typeface="Times New Roman" pitchFamily="18" charset="0"/>
                </a:rPr>
                <a:t>A</a:t>
              </a:r>
              <a:endParaRPr lang="de-DE"/>
            </a:p>
          </p:txBody>
        </p:sp>
      </p:grpSp>
      <p:grpSp>
        <p:nvGrpSpPr>
          <p:cNvPr id="92220" name="Group 60"/>
          <p:cNvGrpSpPr>
            <a:grpSpLocks noChangeAspect="1"/>
          </p:cNvGrpSpPr>
          <p:nvPr/>
        </p:nvGrpSpPr>
        <p:grpSpPr bwMode="auto">
          <a:xfrm>
            <a:off x="1858033" y="4457126"/>
            <a:ext cx="857250" cy="373856"/>
            <a:chOff x="960" y="3686"/>
            <a:chExt cx="720" cy="314"/>
          </a:xfrm>
        </p:grpSpPr>
        <p:sp>
          <p:nvSpPr>
            <p:cNvPr id="92219" name="AutoShape 59"/>
            <p:cNvSpPr>
              <a:spLocks noChangeAspect="1" noChangeArrowheads="1" noTextEdit="1"/>
            </p:cNvSpPr>
            <p:nvPr/>
          </p:nvSpPr>
          <p:spPr bwMode="auto">
            <a:xfrm>
              <a:off x="960" y="3705"/>
              <a:ext cx="720" cy="295"/>
            </a:xfrm>
            <a:prstGeom prst="rect">
              <a:avLst/>
            </a:prstGeom>
            <a:noFill/>
            <a:ln w="9525">
              <a:noFill/>
              <a:miter lim="800000"/>
              <a:headEnd/>
              <a:tailEnd/>
            </a:ln>
          </p:spPr>
          <p:txBody>
            <a:bodyPr/>
            <a:lstStyle/>
            <a:p>
              <a:endParaRPr lang="de-DE"/>
            </a:p>
          </p:txBody>
        </p:sp>
        <p:sp>
          <p:nvSpPr>
            <p:cNvPr id="92221" name="Rectangle 61"/>
            <p:cNvSpPr>
              <a:spLocks noChangeArrowheads="1"/>
            </p:cNvSpPr>
            <p:nvPr/>
          </p:nvSpPr>
          <p:spPr bwMode="auto">
            <a:xfrm>
              <a:off x="1582" y="3711"/>
              <a:ext cx="63" cy="271"/>
            </a:xfrm>
            <a:prstGeom prst="rect">
              <a:avLst/>
            </a:prstGeom>
            <a:noFill/>
            <a:ln w="9525">
              <a:noFill/>
              <a:miter lim="800000"/>
              <a:headEnd/>
              <a:tailEnd/>
            </a:ln>
          </p:spPr>
          <p:txBody>
            <a:bodyPr wrap="none" lIns="0" tIns="0" rIns="0" bIns="0">
              <a:spAutoFit/>
            </a:bodyPr>
            <a:lstStyle/>
            <a:p>
              <a:r>
                <a:rPr lang="de-DE" sz="2100">
                  <a:solidFill>
                    <a:srgbClr val="000000"/>
                  </a:solidFill>
                  <a:latin typeface="Times New Roman" pitchFamily="18" charset="0"/>
                </a:rPr>
                <a:t>;</a:t>
              </a:r>
              <a:endParaRPr lang="de-DE"/>
            </a:p>
          </p:txBody>
        </p:sp>
        <p:sp>
          <p:nvSpPr>
            <p:cNvPr id="92222" name="Rectangle 62"/>
            <p:cNvSpPr>
              <a:spLocks noChangeArrowheads="1"/>
            </p:cNvSpPr>
            <p:nvPr/>
          </p:nvSpPr>
          <p:spPr bwMode="auto">
            <a:xfrm>
              <a:off x="1579" y="3711"/>
              <a:ext cx="0" cy="233"/>
            </a:xfrm>
            <a:prstGeom prst="rect">
              <a:avLst/>
            </a:prstGeom>
            <a:noFill/>
            <a:ln w="9525">
              <a:noFill/>
              <a:miter lim="800000"/>
              <a:headEnd/>
              <a:tailEnd/>
            </a:ln>
          </p:spPr>
          <p:txBody>
            <a:bodyPr wrap="none" lIns="0" tIns="0" rIns="0" bIns="0">
              <a:spAutoFit/>
            </a:bodyPr>
            <a:lstStyle/>
            <a:p>
              <a:endParaRPr lang="de-DE"/>
            </a:p>
          </p:txBody>
        </p:sp>
        <p:sp>
          <p:nvSpPr>
            <p:cNvPr id="92223" name="Rectangle 63"/>
            <p:cNvSpPr>
              <a:spLocks noChangeArrowheads="1"/>
            </p:cNvSpPr>
            <p:nvPr/>
          </p:nvSpPr>
          <p:spPr bwMode="auto">
            <a:xfrm>
              <a:off x="1308" y="3686"/>
              <a:ext cx="124" cy="271"/>
            </a:xfrm>
            <a:prstGeom prst="rect">
              <a:avLst/>
            </a:prstGeom>
            <a:noFill/>
            <a:ln w="9525">
              <a:noFill/>
              <a:miter lim="800000"/>
              <a:headEnd/>
              <a:tailEnd/>
            </a:ln>
          </p:spPr>
          <p:txBody>
            <a:bodyPr wrap="none" lIns="0" tIns="0" rIns="0" bIns="0">
              <a:spAutoFit/>
            </a:bodyPr>
            <a:lstStyle/>
            <a:p>
              <a:r>
                <a:rPr lang="de-DE" sz="2100" dirty="0">
                  <a:solidFill>
                    <a:srgbClr val="000000"/>
                  </a:solidFill>
                  <a:latin typeface="Symbol" pitchFamily="18" charset="2"/>
                </a:rPr>
                <a:t>=</a:t>
              </a:r>
              <a:endParaRPr lang="de-DE" dirty="0"/>
            </a:p>
          </p:txBody>
        </p:sp>
        <p:sp>
          <p:nvSpPr>
            <p:cNvPr id="92224" name="Rectangle 64"/>
            <p:cNvSpPr>
              <a:spLocks noChangeArrowheads="1"/>
            </p:cNvSpPr>
            <p:nvPr/>
          </p:nvSpPr>
          <p:spPr bwMode="auto">
            <a:xfrm>
              <a:off x="993" y="3686"/>
              <a:ext cx="139" cy="271"/>
            </a:xfrm>
            <a:prstGeom prst="rect">
              <a:avLst/>
            </a:prstGeom>
            <a:noFill/>
            <a:ln w="9525">
              <a:noFill/>
              <a:miter lim="800000"/>
              <a:headEnd/>
              <a:tailEnd/>
            </a:ln>
          </p:spPr>
          <p:txBody>
            <a:bodyPr wrap="none" lIns="0" tIns="0" rIns="0" bIns="0">
              <a:spAutoFit/>
            </a:bodyPr>
            <a:lstStyle/>
            <a:p>
              <a:r>
                <a:rPr lang="de-DE" sz="2100" dirty="0">
                  <a:solidFill>
                    <a:srgbClr val="000000"/>
                  </a:solidFill>
                  <a:latin typeface="Symbol" pitchFamily="18" charset="2"/>
                </a:rPr>
                <a:t>D</a:t>
              </a:r>
              <a:endParaRPr lang="de-DE" dirty="0"/>
            </a:p>
          </p:txBody>
        </p:sp>
        <p:sp>
          <p:nvSpPr>
            <p:cNvPr id="92225" name="Rectangle 65"/>
            <p:cNvSpPr>
              <a:spLocks noChangeArrowheads="1"/>
            </p:cNvSpPr>
            <p:nvPr/>
          </p:nvSpPr>
          <p:spPr bwMode="auto">
            <a:xfrm>
              <a:off x="1128" y="3711"/>
              <a:ext cx="139" cy="271"/>
            </a:xfrm>
            <a:prstGeom prst="rect">
              <a:avLst/>
            </a:prstGeom>
            <a:noFill/>
            <a:ln w="9525">
              <a:noFill/>
              <a:miter lim="800000"/>
              <a:headEnd/>
              <a:tailEnd/>
            </a:ln>
          </p:spPr>
          <p:txBody>
            <a:bodyPr wrap="none" lIns="0" tIns="0" rIns="0" bIns="0">
              <a:spAutoFit/>
            </a:bodyPr>
            <a:lstStyle/>
            <a:p>
              <a:r>
                <a:rPr lang="de-DE" sz="2100" i="1" dirty="0">
                  <a:solidFill>
                    <a:srgbClr val="000000"/>
                  </a:solidFill>
                  <a:latin typeface="Times New Roman" pitchFamily="18" charset="0"/>
                </a:rPr>
                <a:t>A</a:t>
              </a:r>
              <a:endParaRPr lang="de-DE" dirty="0"/>
            </a:p>
          </p:txBody>
        </p:sp>
      </p:grpSp>
      <p:sp>
        <p:nvSpPr>
          <p:cNvPr id="92228" name="Rectangle 68"/>
          <p:cNvSpPr>
            <a:spLocks noChangeArrowheads="1"/>
          </p:cNvSpPr>
          <p:nvPr/>
        </p:nvSpPr>
        <p:spPr bwMode="auto">
          <a:xfrm>
            <a:off x="2336413" y="4441032"/>
            <a:ext cx="375424" cy="369332"/>
          </a:xfrm>
          <a:prstGeom prst="rect">
            <a:avLst/>
          </a:prstGeom>
          <a:noFill/>
          <a:ln w="38100" algn="ctr">
            <a:noFill/>
            <a:miter lim="800000"/>
            <a:headEnd/>
            <a:tailEnd/>
          </a:ln>
          <a:effectLst/>
        </p:spPr>
        <p:txBody>
          <a:bodyPr wrap="none">
            <a:spAutoFit/>
          </a:bodyPr>
          <a:lstStyle/>
          <a:p>
            <a:r>
              <a:rPr lang="de-DE">
                <a:solidFill>
                  <a:srgbClr val="000000"/>
                </a:solidFill>
                <a:sym typeface="Symbol" pitchFamily="18" charset="2"/>
              </a:rPr>
              <a:t></a:t>
            </a:r>
          </a:p>
        </p:txBody>
      </p:sp>
      <p:sp>
        <p:nvSpPr>
          <p:cNvPr id="64" name="Oval 63"/>
          <p:cNvSpPr/>
          <p:nvPr/>
        </p:nvSpPr>
        <p:spPr>
          <a:xfrm>
            <a:off x="3554076" y="1437083"/>
            <a:ext cx="221908" cy="2857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65" name="Oval 64"/>
          <p:cNvSpPr/>
          <p:nvPr/>
        </p:nvSpPr>
        <p:spPr>
          <a:xfrm>
            <a:off x="3782390" y="3196830"/>
            <a:ext cx="221908" cy="2857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66" name="Oval 65"/>
          <p:cNvSpPr/>
          <p:nvPr/>
        </p:nvSpPr>
        <p:spPr>
          <a:xfrm>
            <a:off x="3616278" y="3552827"/>
            <a:ext cx="221908" cy="2857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44</a:t>
            </a:fld>
            <a:endParaRPr lang="en-US" altLang="x-none"/>
          </a:p>
        </p:txBody>
      </p:sp>
    </p:spTree>
    <p:extLst>
      <p:ext uri="{BB962C8B-B14F-4D97-AF65-F5344CB8AC3E}">
        <p14:creationId xmlns:p14="http://schemas.microsoft.com/office/powerpoint/2010/main" val="201905320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chor="ctr" anchorCtr="1"/>
          <a:lstStyle/>
          <a:p>
            <a:r>
              <a:rPr lang="de-DE"/>
              <a:t>Illustration der semi-naiven Auswertung von </a:t>
            </a:r>
            <a:r>
              <a:rPr lang="de-DE" i="1"/>
              <a:t>Aufbauen</a:t>
            </a:r>
            <a:endParaRPr lang="de-DE"/>
          </a:p>
        </p:txBody>
      </p:sp>
      <p:graphicFrame>
        <p:nvGraphicFramePr>
          <p:cNvPr id="93221" name="Group 37"/>
          <p:cNvGraphicFramePr>
            <a:graphicFrameLocks noGrp="1"/>
          </p:cNvGraphicFramePr>
          <p:nvPr/>
        </p:nvGraphicFramePr>
        <p:xfrm>
          <a:off x="2286000" y="1047750"/>
          <a:ext cx="4572000" cy="3703320"/>
        </p:xfrm>
        <a:graphic>
          <a:graphicData uri="http://schemas.openxmlformats.org/drawingml/2006/table">
            <a:tbl>
              <a:tblPr/>
              <a:tblGrid>
                <a:gridCol w="2114550">
                  <a:extLst>
                    <a:ext uri="{9D8B030D-6E8A-4147-A177-3AD203B41FA5}">
                      <a16:colId xmlns:a16="http://schemas.microsoft.com/office/drawing/2014/main" val="20000"/>
                    </a:ext>
                  </a:extLst>
                </a:gridCol>
                <a:gridCol w="2457450">
                  <a:extLst>
                    <a:ext uri="{9D8B030D-6E8A-4147-A177-3AD203B41FA5}">
                      <a16:colId xmlns:a16="http://schemas.microsoft.com/office/drawing/2014/main" val="20001"/>
                    </a:ext>
                  </a:extLst>
                </a:gridCol>
              </a:tblGrid>
              <a:tr h="6096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Schritt</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sym typeface="Symbol" pitchFamily="18" charset="2"/>
                        </a:rPr>
                        <a:t>A</a:t>
                      </a:r>
                      <a:endParaRPr kumimoji="1" lang="de-DE" sz="1500" b="0" i="0" u="none" strike="noStrike" cap="none" normalizeH="0" baseline="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1430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Initialisierung </a:t>
                      </a:r>
                      <a:br>
                        <a:rPr kumimoji="1" lang="de-DE" sz="1500" b="0" i="0" u="none" strike="noStrike" cap="none" normalizeH="0" baseline="0">
                          <a:ln>
                            <a:noFill/>
                          </a:ln>
                          <a:solidFill>
                            <a:schemeClr val="tx1"/>
                          </a:solidFill>
                          <a:effectLst/>
                          <a:latin typeface="Tahoma" pitchFamily="34" charset="0"/>
                        </a:rPr>
                      </a:br>
                      <a:r>
                        <a:rPr kumimoji="1" lang="de-DE" sz="1500" b="0" i="0" u="none" strike="noStrike" cap="none" normalizeH="0" baseline="0">
                          <a:ln>
                            <a:noFill/>
                          </a:ln>
                          <a:solidFill>
                            <a:schemeClr val="tx1"/>
                          </a:solidFill>
                          <a:effectLst/>
                          <a:latin typeface="Tahoma" pitchFamily="34" charset="0"/>
                        </a:rPr>
                        <a:t>(Zeile 2. und 3.)</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(sieben Tupel aus VS)</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[5001,5042], [5001,5043] [5043,5052], [5041,5052] [5001,5049], [5001,5216] [5052,5259]</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52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1. Iteration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(Pfade der Länge 2)</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[5001,5216], [5001,5052] [5041,5259], [5043,5259]</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2. Iteration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(Pfade der Länge 3)</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[5001,5259]</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3. Iteration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a:ln>
                            <a:noFill/>
                          </a:ln>
                          <a:solidFill>
                            <a:schemeClr val="tx1"/>
                          </a:solidFill>
                          <a:effectLst/>
                          <a:latin typeface="Tahoma" pitchFamily="34" charset="0"/>
                          <a:sym typeface="Symbol" pitchFamily="18" charset="2"/>
                        </a:rPr>
                        <a:t></a:t>
                      </a:r>
                      <a:endParaRPr kumimoji="1" lang="de-DE" sz="1500" b="0" i="0" u="none" strike="noStrike" cap="none" normalizeH="0" baseline="0">
                        <a:ln>
                          <a:noFill/>
                        </a:ln>
                        <a:solidFill>
                          <a:schemeClr val="tx1"/>
                        </a:solidFill>
                        <a:effectLst/>
                        <a:latin typeface="Tahoma" pitchFamily="34" charset="0"/>
                      </a:endParaRP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a:ln>
                            <a:noFill/>
                          </a:ln>
                          <a:solidFill>
                            <a:schemeClr val="tx1"/>
                          </a:solidFill>
                          <a:effectLst/>
                          <a:latin typeface="Tahoma" pitchFamily="34" charset="0"/>
                        </a:rPr>
                        <a:t>(Terminierung)</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45</a:t>
            </a:fld>
            <a:endParaRPr lang="en-US" altLang="x-none"/>
          </a:p>
        </p:txBody>
      </p:sp>
    </p:spTree>
    <p:extLst>
      <p:ext uri="{BB962C8B-B14F-4D97-AF65-F5344CB8AC3E}">
        <p14:creationId xmlns:p14="http://schemas.microsoft.com/office/powerpoint/2010/main" val="21306181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ln/>
        </p:spPr>
        <p:txBody>
          <a:bodyPr anchor="ctr" anchorCtr="1"/>
          <a:lstStyle/>
          <a:p>
            <a:pPr algn="ctr"/>
            <a:r>
              <a:rPr lang="de-DE"/>
              <a:t>Bottom-Up oder Top-Down Auswertung</a:t>
            </a:r>
          </a:p>
        </p:txBody>
      </p:sp>
      <p:sp>
        <p:nvSpPr>
          <p:cNvPr id="94211" name="Rectangle 3"/>
          <p:cNvSpPr>
            <a:spLocks noGrp="1" noChangeArrowheads="1"/>
          </p:cNvSpPr>
          <p:nvPr>
            <p:ph type="body" idx="1"/>
          </p:nvPr>
        </p:nvSpPr>
        <p:spPr/>
        <p:txBody>
          <a:bodyPr/>
          <a:lstStyle/>
          <a:p>
            <a:pPr marL="1785938"/>
            <a:endParaRPr lang="de-DE" dirty="0"/>
          </a:p>
          <a:p>
            <a:pPr marL="1785938"/>
            <a:endParaRPr lang="de-DE" dirty="0"/>
          </a:p>
          <a:p>
            <a:pPr marL="1785938"/>
            <a:endParaRPr lang="de-DE" dirty="0"/>
          </a:p>
          <a:p>
            <a:pPr marL="1785938"/>
            <a:r>
              <a:rPr lang="de-DE" dirty="0"/>
              <a:t>(</a:t>
            </a:r>
            <a:r>
              <a:rPr lang="de-DE" i="1" dirty="0"/>
              <a:t>r</a:t>
            </a:r>
            <a:r>
              <a:rPr lang="de-DE" i="1" baseline="-25000" dirty="0"/>
              <a:t>1</a:t>
            </a:r>
            <a:r>
              <a:rPr lang="de-DE" dirty="0"/>
              <a:t>) </a:t>
            </a:r>
            <a:r>
              <a:rPr lang="de-DE" i="1" dirty="0"/>
              <a:t>a </a:t>
            </a:r>
            <a:r>
              <a:rPr lang="de-DE" dirty="0"/>
              <a:t>(</a:t>
            </a:r>
            <a:r>
              <a:rPr lang="de-DE" i="1" dirty="0"/>
              <a:t>V</a:t>
            </a:r>
            <a:r>
              <a:rPr lang="de-DE" dirty="0"/>
              <a:t>,</a:t>
            </a:r>
            <a:r>
              <a:rPr lang="de-DE" i="1" dirty="0"/>
              <a:t>N</a:t>
            </a:r>
            <a:r>
              <a:rPr lang="de-DE" dirty="0"/>
              <a:t>)</a:t>
            </a:r>
            <a:r>
              <a:rPr lang="de-DE" i="1" dirty="0"/>
              <a:t> </a:t>
            </a:r>
            <a:r>
              <a:rPr lang="de-DE" dirty="0"/>
              <a:t>:-</a:t>
            </a:r>
            <a:r>
              <a:rPr lang="de-DE" i="1" dirty="0"/>
              <a:t> </a:t>
            </a:r>
            <a:r>
              <a:rPr lang="de-DE" i="1" dirty="0" err="1"/>
              <a:t>vs</a:t>
            </a:r>
            <a:r>
              <a:rPr lang="de-DE" i="1" dirty="0"/>
              <a:t> </a:t>
            </a:r>
            <a:r>
              <a:rPr lang="de-DE" dirty="0"/>
              <a:t>(</a:t>
            </a:r>
            <a:r>
              <a:rPr lang="de-DE" i="1" dirty="0"/>
              <a:t>V</a:t>
            </a:r>
            <a:r>
              <a:rPr lang="de-DE" dirty="0"/>
              <a:t>,</a:t>
            </a:r>
            <a:r>
              <a:rPr lang="de-DE" i="1" dirty="0"/>
              <a:t>N</a:t>
            </a:r>
            <a:r>
              <a:rPr lang="de-DE" dirty="0"/>
              <a:t>).</a:t>
            </a:r>
          </a:p>
          <a:p>
            <a:pPr marL="1785938"/>
            <a:r>
              <a:rPr lang="de-DE" dirty="0"/>
              <a:t>(</a:t>
            </a:r>
            <a:r>
              <a:rPr lang="de-DE" i="1" dirty="0"/>
              <a:t>r</a:t>
            </a:r>
            <a:r>
              <a:rPr lang="de-DE" i="1" baseline="-25000" dirty="0"/>
              <a:t>2</a:t>
            </a:r>
            <a:r>
              <a:rPr lang="de-DE" dirty="0"/>
              <a:t>) </a:t>
            </a:r>
            <a:r>
              <a:rPr lang="de-DE" i="1" dirty="0"/>
              <a:t>a </a:t>
            </a:r>
            <a:r>
              <a:rPr lang="de-DE" dirty="0"/>
              <a:t>(</a:t>
            </a:r>
            <a:r>
              <a:rPr lang="de-DE" i="1" dirty="0"/>
              <a:t>V</a:t>
            </a:r>
            <a:r>
              <a:rPr lang="de-DE" dirty="0"/>
              <a:t>,</a:t>
            </a:r>
            <a:r>
              <a:rPr lang="de-DE" i="1" dirty="0"/>
              <a:t>N</a:t>
            </a:r>
            <a:r>
              <a:rPr lang="de-DE" dirty="0"/>
              <a:t>)</a:t>
            </a:r>
            <a:r>
              <a:rPr lang="de-DE" i="1" dirty="0"/>
              <a:t> </a:t>
            </a:r>
            <a:r>
              <a:rPr lang="de-DE" dirty="0"/>
              <a:t>:- </a:t>
            </a:r>
            <a:r>
              <a:rPr lang="de-DE" i="1" dirty="0"/>
              <a:t>a </a:t>
            </a:r>
            <a:r>
              <a:rPr lang="de-DE" dirty="0"/>
              <a:t>(</a:t>
            </a:r>
            <a:r>
              <a:rPr lang="de-DE" i="1" dirty="0"/>
              <a:t>V</a:t>
            </a:r>
            <a:r>
              <a:rPr lang="de-DE" dirty="0"/>
              <a:t>,</a:t>
            </a:r>
            <a:r>
              <a:rPr lang="de-DE" i="1" dirty="0"/>
              <a:t>M</a:t>
            </a:r>
            <a:r>
              <a:rPr lang="de-DE" dirty="0"/>
              <a:t>),</a:t>
            </a:r>
            <a:r>
              <a:rPr lang="de-DE" i="1" dirty="0" err="1"/>
              <a:t>vs</a:t>
            </a:r>
            <a:r>
              <a:rPr lang="de-DE" dirty="0"/>
              <a:t>(</a:t>
            </a:r>
            <a:r>
              <a:rPr lang="de-DE" i="1" dirty="0"/>
              <a:t>M</a:t>
            </a:r>
            <a:r>
              <a:rPr lang="de-DE" dirty="0"/>
              <a:t>,</a:t>
            </a:r>
            <a:r>
              <a:rPr lang="de-DE" i="1" dirty="0"/>
              <a:t>N</a:t>
            </a:r>
            <a:r>
              <a:rPr lang="de-DE" dirty="0"/>
              <a:t>).</a:t>
            </a:r>
          </a:p>
          <a:p>
            <a:pPr marL="1785938"/>
            <a:endParaRPr lang="de-DE" i="1" dirty="0"/>
          </a:p>
          <a:p>
            <a:pPr marL="1785938"/>
            <a:r>
              <a:rPr lang="de-DE" dirty="0" err="1"/>
              <a:t>query</a:t>
            </a:r>
            <a:r>
              <a:rPr lang="de-DE" dirty="0"/>
              <a:t> (</a:t>
            </a:r>
            <a:r>
              <a:rPr lang="de-DE" i="1" dirty="0"/>
              <a:t>V </a:t>
            </a:r>
            <a:r>
              <a:rPr lang="de-DE" dirty="0"/>
              <a:t>) :- </a:t>
            </a:r>
            <a:r>
              <a:rPr lang="de-DE" i="1" dirty="0"/>
              <a:t>a</a:t>
            </a:r>
            <a:r>
              <a:rPr lang="de-DE" dirty="0"/>
              <a:t>(</a:t>
            </a:r>
            <a:r>
              <a:rPr lang="de-DE" i="1" dirty="0"/>
              <a:t>V</a:t>
            </a:r>
            <a:r>
              <a:rPr lang="de-DE" dirty="0"/>
              <a:t>,5052)</a:t>
            </a:r>
            <a:r>
              <a:rPr lang="de-DE" i="1" dirty="0"/>
              <a: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46</a:t>
            </a:fld>
            <a:endParaRPr lang="en-US" altLang="x-none"/>
          </a:p>
        </p:txBody>
      </p:sp>
    </p:spTree>
    <p:extLst>
      <p:ext uri="{BB962C8B-B14F-4D97-AF65-F5344CB8AC3E}">
        <p14:creationId xmlns:p14="http://schemas.microsoft.com/office/powerpoint/2010/main" val="161278891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noFill/>
          <a:ln/>
        </p:spPr>
        <p:txBody>
          <a:bodyPr anchor="ctr" anchorCtr="1"/>
          <a:lstStyle/>
          <a:p>
            <a:pPr algn="ctr"/>
            <a:r>
              <a:rPr lang="de-DE"/>
              <a:t>Rule/Goal-Baum zur Top-Down Auswertung</a:t>
            </a:r>
          </a:p>
        </p:txBody>
      </p:sp>
      <p:sp>
        <p:nvSpPr>
          <p:cNvPr id="95235" name="Text Box 3"/>
          <p:cNvSpPr txBox="1">
            <a:spLocks noChangeArrowheads="1"/>
          </p:cNvSpPr>
          <p:nvPr/>
        </p:nvSpPr>
        <p:spPr bwMode="auto">
          <a:xfrm>
            <a:off x="4087416" y="1008460"/>
            <a:ext cx="1029449" cy="323165"/>
          </a:xfrm>
          <a:prstGeom prst="rect">
            <a:avLst/>
          </a:prstGeom>
          <a:noFill/>
          <a:ln w="6350">
            <a:noFill/>
            <a:miter lim="800000"/>
            <a:headEnd/>
            <a:tailEnd/>
          </a:ln>
          <a:effectLst/>
        </p:spPr>
        <p:txBody>
          <a:bodyPr wrap="none">
            <a:spAutoFit/>
          </a:bodyPr>
          <a:lstStyle/>
          <a:p>
            <a:r>
              <a:rPr lang="de-DE" sz="1500" i="1">
                <a:latin typeface="Tahoma" pitchFamily="34" charset="0"/>
              </a:rPr>
              <a:t>a</a:t>
            </a:r>
            <a:r>
              <a:rPr lang="de-DE" sz="1500">
                <a:latin typeface="Tahoma" pitchFamily="34" charset="0"/>
              </a:rPr>
              <a:t>(</a:t>
            </a:r>
            <a:r>
              <a:rPr lang="de-DE" sz="1500" i="1">
                <a:latin typeface="Tahoma" pitchFamily="34" charset="0"/>
              </a:rPr>
              <a:t>V</a:t>
            </a:r>
            <a:r>
              <a:rPr lang="de-DE" sz="1500">
                <a:latin typeface="Tahoma" pitchFamily="34" charset="0"/>
              </a:rPr>
              <a:t>,5052)</a:t>
            </a:r>
            <a:endParaRPr lang="de-DE" sz="1500" i="1">
              <a:latin typeface="Tahoma" pitchFamily="34" charset="0"/>
            </a:endParaRPr>
          </a:p>
        </p:txBody>
      </p:sp>
      <p:sp>
        <p:nvSpPr>
          <p:cNvPr id="95236" name="Text Box 4"/>
          <p:cNvSpPr txBox="1">
            <a:spLocks noChangeArrowheads="1"/>
          </p:cNvSpPr>
          <p:nvPr/>
        </p:nvSpPr>
        <p:spPr bwMode="auto">
          <a:xfrm>
            <a:off x="1571625" y="1828800"/>
            <a:ext cx="2544286"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1</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,5052) :- </a:t>
            </a:r>
            <a:r>
              <a:rPr lang="de-DE" sz="1500" i="1">
                <a:latin typeface="Tahoma" pitchFamily="34" charset="0"/>
              </a:rPr>
              <a:t>vs</a:t>
            </a:r>
            <a:r>
              <a:rPr lang="de-DE" sz="1500">
                <a:latin typeface="Tahoma" pitchFamily="34" charset="0"/>
              </a:rPr>
              <a:t>(</a:t>
            </a:r>
            <a:r>
              <a:rPr lang="de-DE" sz="1500" i="1">
                <a:latin typeface="Tahoma" pitchFamily="34" charset="0"/>
              </a:rPr>
              <a:t>V</a:t>
            </a:r>
            <a:r>
              <a:rPr lang="de-DE" sz="1500">
                <a:latin typeface="Tahoma" pitchFamily="34" charset="0"/>
              </a:rPr>
              <a:t>,5052)</a:t>
            </a:r>
            <a:endParaRPr lang="de-DE" sz="1500" i="1">
              <a:latin typeface="Tahoma" pitchFamily="34" charset="0"/>
            </a:endParaRPr>
          </a:p>
        </p:txBody>
      </p:sp>
      <p:sp>
        <p:nvSpPr>
          <p:cNvPr id="95237" name="Text Box 5"/>
          <p:cNvSpPr txBox="1">
            <a:spLocks noChangeArrowheads="1"/>
          </p:cNvSpPr>
          <p:nvPr/>
        </p:nvSpPr>
        <p:spPr bwMode="auto">
          <a:xfrm>
            <a:off x="4400550" y="1816894"/>
            <a:ext cx="3414717"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2</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,5052) :- </a:t>
            </a:r>
            <a:r>
              <a:rPr lang="de-DE" sz="1500" i="1">
                <a:latin typeface="Tahoma" pitchFamily="34" charset="0"/>
              </a:rPr>
              <a:t>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),vs(</a:t>
            </a:r>
            <a:r>
              <a:rPr lang="de-DE" sz="1500" i="1">
                <a:latin typeface="Tahoma" pitchFamily="34" charset="0"/>
              </a:rPr>
              <a:t>M1</a:t>
            </a:r>
            <a:r>
              <a:rPr lang="de-DE" sz="1500">
                <a:latin typeface="Tahoma" pitchFamily="34" charset="0"/>
              </a:rPr>
              <a:t>,5052)</a:t>
            </a:r>
            <a:endParaRPr lang="de-DE" sz="1500" i="1">
              <a:latin typeface="Tahoma" pitchFamily="34" charset="0"/>
            </a:endParaRPr>
          </a:p>
        </p:txBody>
      </p:sp>
      <p:sp>
        <p:nvSpPr>
          <p:cNvPr id="95238" name="Text Box 6"/>
          <p:cNvSpPr txBox="1">
            <a:spLocks noChangeArrowheads="1"/>
          </p:cNvSpPr>
          <p:nvPr/>
        </p:nvSpPr>
        <p:spPr bwMode="auto">
          <a:xfrm>
            <a:off x="2181225" y="2800350"/>
            <a:ext cx="1293944"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V</a:t>
            </a:r>
            <a:r>
              <a:rPr lang="de-DE">
                <a:latin typeface="Tahoma" pitchFamily="34" charset="0"/>
              </a:rPr>
              <a:t>,5052)</a:t>
            </a:r>
            <a:endParaRPr lang="de-DE" i="1">
              <a:latin typeface="Tahoma" pitchFamily="34" charset="0"/>
            </a:endParaRPr>
          </a:p>
        </p:txBody>
      </p:sp>
      <p:sp>
        <p:nvSpPr>
          <p:cNvPr id="95239" name="Text Box 7"/>
          <p:cNvSpPr txBox="1">
            <a:spLocks noChangeArrowheads="1"/>
          </p:cNvSpPr>
          <p:nvPr/>
        </p:nvSpPr>
        <p:spPr bwMode="auto">
          <a:xfrm>
            <a:off x="6286500" y="2800350"/>
            <a:ext cx="1460656"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M1</a:t>
            </a:r>
            <a:r>
              <a:rPr lang="de-DE">
                <a:latin typeface="Tahoma" pitchFamily="34" charset="0"/>
              </a:rPr>
              <a:t>,5052)</a:t>
            </a:r>
            <a:endParaRPr lang="de-DE" i="1">
              <a:latin typeface="Tahoma" pitchFamily="34" charset="0"/>
            </a:endParaRPr>
          </a:p>
        </p:txBody>
      </p:sp>
      <p:sp>
        <p:nvSpPr>
          <p:cNvPr id="95240" name="Text Box 8"/>
          <p:cNvSpPr txBox="1">
            <a:spLocks noChangeArrowheads="1"/>
          </p:cNvSpPr>
          <p:nvPr/>
        </p:nvSpPr>
        <p:spPr bwMode="auto">
          <a:xfrm>
            <a:off x="4100513" y="2800350"/>
            <a:ext cx="964880" cy="369332"/>
          </a:xfrm>
          <a:prstGeom prst="rect">
            <a:avLst/>
          </a:prstGeom>
          <a:noFill/>
          <a:ln w="6350">
            <a:noFill/>
            <a:miter lim="800000"/>
            <a:headEnd/>
            <a:tailEnd/>
          </a:ln>
          <a:effectLst/>
        </p:spPr>
        <p:txBody>
          <a:bodyPr wrap="none">
            <a:spAutoFit/>
          </a:bodyPr>
          <a:lstStyle/>
          <a:p>
            <a:r>
              <a:rPr lang="de-DE" i="1">
                <a:latin typeface="Tahoma" pitchFamily="34" charset="0"/>
              </a:rPr>
              <a:t>a</a:t>
            </a:r>
            <a:r>
              <a:rPr lang="de-DE">
                <a:latin typeface="Tahoma" pitchFamily="34" charset="0"/>
              </a:rPr>
              <a:t>(</a:t>
            </a:r>
            <a:r>
              <a:rPr lang="de-DE" i="1">
                <a:latin typeface="Tahoma" pitchFamily="34" charset="0"/>
              </a:rPr>
              <a:t>V,M1</a:t>
            </a:r>
            <a:r>
              <a:rPr lang="de-DE">
                <a:latin typeface="Tahoma" pitchFamily="34" charset="0"/>
              </a:rPr>
              <a:t>)</a:t>
            </a:r>
            <a:endParaRPr lang="de-DE" i="1">
              <a:latin typeface="Tahoma" pitchFamily="34" charset="0"/>
            </a:endParaRPr>
          </a:p>
        </p:txBody>
      </p:sp>
      <p:sp>
        <p:nvSpPr>
          <p:cNvPr id="95241" name="Text Box 9"/>
          <p:cNvSpPr txBox="1">
            <a:spLocks noChangeArrowheads="1"/>
          </p:cNvSpPr>
          <p:nvPr/>
        </p:nvSpPr>
        <p:spPr bwMode="auto">
          <a:xfrm>
            <a:off x="1621631" y="3657600"/>
            <a:ext cx="2204450"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1</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 :- </a:t>
            </a:r>
            <a:r>
              <a:rPr lang="de-DE" sz="1500" i="1">
                <a:latin typeface="Tahoma" pitchFamily="34" charset="0"/>
              </a:rPr>
              <a:t>vs</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a:t>
            </a:r>
            <a:endParaRPr lang="de-DE" sz="1500" i="1">
              <a:latin typeface="Tahoma" pitchFamily="34" charset="0"/>
            </a:endParaRPr>
          </a:p>
        </p:txBody>
      </p:sp>
      <p:sp>
        <p:nvSpPr>
          <p:cNvPr id="95242" name="Text Box 10"/>
          <p:cNvSpPr txBox="1">
            <a:spLocks noChangeArrowheads="1"/>
          </p:cNvSpPr>
          <p:nvPr/>
        </p:nvSpPr>
        <p:spPr bwMode="auto">
          <a:xfrm>
            <a:off x="4400550" y="3657600"/>
            <a:ext cx="3094117"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2</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 :- </a:t>
            </a:r>
            <a:r>
              <a:rPr lang="de-DE" sz="1500" i="1">
                <a:latin typeface="Tahoma" pitchFamily="34" charset="0"/>
              </a:rPr>
              <a:t>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M2</a:t>
            </a:r>
            <a:r>
              <a:rPr lang="de-DE" sz="1500">
                <a:latin typeface="Tahoma" pitchFamily="34" charset="0"/>
              </a:rPr>
              <a:t>),v2(</a:t>
            </a:r>
            <a:r>
              <a:rPr lang="de-DE" sz="1500" i="1">
                <a:latin typeface="Tahoma" pitchFamily="34" charset="0"/>
              </a:rPr>
              <a:t>M2,M1)</a:t>
            </a:r>
          </a:p>
        </p:txBody>
      </p:sp>
      <p:sp>
        <p:nvSpPr>
          <p:cNvPr id="95243" name="Text Box 11"/>
          <p:cNvSpPr txBox="1">
            <a:spLocks noChangeArrowheads="1"/>
          </p:cNvSpPr>
          <p:nvPr/>
        </p:nvSpPr>
        <p:spPr bwMode="auto">
          <a:xfrm>
            <a:off x="2166938" y="4343400"/>
            <a:ext cx="1061060"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V,M1)</a:t>
            </a:r>
          </a:p>
        </p:txBody>
      </p:sp>
      <p:sp>
        <p:nvSpPr>
          <p:cNvPr id="95244" name="Text Box 12"/>
          <p:cNvSpPr txBox="1">
            <a:spLocks noChangeArrowheads="1"/>
          </p:cNvSpPr>
          <p:nvPr/>
        </p:nvSpPr>
        <p:spPr bwMode="auto">
          <a:xfrm>
            <a:off x="6172201" y="4343400"/>
            <a:ext cx="1258678"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M2</a:t>
            </a:r>
            <a:r>
              <a:rPr lang="de-DE">
                <a:latin typeface="Tahoma" pitchFamily="34" charset="0"/>
              </a:rPr>
              <a:t>,</a:t>
            </a:r>
            <a:r>
              <a:rPr lang="de-DE" i="1">
                <a:latin typeface="Tahoma" pitchFamily="34" charset="0"/>
              </a:rPr>
              <a:t>M1</a:t>
            </a:r>
            <a:r>
              <a:rPr lang="de-DE">
                <a:latin typeface="Tahoma" pitchFamily="34" charset="0"/>
              </a:rPr>
              <a:t>)</a:t>
            </a:r>
            <a:endParaRPr lang="de-DE" i="1">
              <a:latin typeface="Tahoma" pitchFamily="34" charset="0"/>
            </a:endParaRPr>
          </a:p>
        </p:txBody>
      </p:sp>
      <p:sp>
        <p:nvSpPr>
          <p:cNvPr id="95245" name="Text Box 13"/>
          <p:cNvSpPr txBox="1">
            <a:spLocks noChangeArrowheads="1"/>
          </p:cNvSpPr>
          <p:nvPr/>
        </p:nvSpPr>
        <p:spPr bwMode="auto">
          <a:xfrm>
            <a:off x="4100513" y="4343400"/>
            <a:ext cx="964880" cy="369332"/>
          </a:xfrm>
          <a:prstGeom prst="rect">
            <a:avLst/>
          </a:prstGeom>
          <a:noFill/>
          <a:ln w="6350">
            <a:noFill/>
            <a:miter lim="800000"/>
            <a:headEnd/>
            <a:tailEnd/>
          </a:ln>
          <a:effectLst/>
        </p:spPr>
        <p:txBody>
          <a:bodyPr wrap="none">
            <a:spAutoFit/>
          </a:bodyPr>
          <a:lstStyle/>
          <a:p>
            <a:r>
              <a:rPr lang="de-DE" i="1">
                <a:latin typeface="Tahoma" pitchFamily="34" charset="0"/>
              </a:rPr>
              <a:t>a</a:t>
            </a:r>
            <a:r>
              <a:rPr lang="de-DE">
                <a:latin typeface="Tahoma" pitchFamily="34" charset="0"/>
              </a:rPr>
              <a:t>(</a:t>
            </a:r>
            <a:r>
              <a:rPr lang="de-DE" i="1">
                <a:latin typeface="Tahoma" pitchFamily="34" charset="0"/>
              </a:rPr>
              <a:t>V,M2</a:t>
            </a:r>
            <a:r>
              <a:rPr lang="de-DE">
                <a:latin typeface="Tahoma" pitchFamily="34" charset="0"/>
              </a:rPr>
              <a:t>)</a:t>
            </a:r>
            <a:endParaRPr lang="de-DE" i="1">
              <a:latin typeface="Tahoma" pitchFamily="34" charset="0"/>
            </a:endParaRPr>
          </a:p>
        </p:txBody>
      </p:sp>
      <p:sp>
        <p:nvSpPr>
          <p:cNvPr id="95246" name="Text Box 14"/>
          <p:cNvSpPr txBox="1">
            <a:spLocks noChangeArrowheads="1"/>
          </p:cNvSpPr>
          <p:nvPr/>
        </p:nvSpPr>
        <p:spPr bwMode="auto">
          <a:xfrm>
            <a:off x="4462463" y="4654154"/>
            <a:ext cx="266420" cy="369332"/>
          </a:xfrm>
          <a:prstGeom prst="rect">
            <a:avLst/>
          </a:prstGeom>
          <a:noFill/>
          <a:ln w="6350">
            <a:noFill/>
            <a:miter lim="800000"/>
            <a:headEnd/>
            <a:tailEnd/>
          </a:ln>
          <a:effectLst/>
        </p:spPr>
        <p:txBody>
          <a:bodyPr wrap="none">
            <a:spAutoFit/>
          </a:bodyPr>
          <a:lstStyle/>
          <a:p>
            <a:r>
              <a:rPr lang="de-DE">
                <a:latin typeface="Tahoma" pitchFamily="34" charset="0"/>
              </a:rPr>
              <a:t>:</a:t>
            </a:r>
          </a:p>
        </p:txBody>
      </p:sp>
      <p:cxnSp>
        <p:nvCxnSpPr>
          <p:cNvPr id="95247" name="AutoShape 15"/>
          <p:cNvCxnSpPr>
            <a:cxnSpLocks noChangeShapeType="1"/>
            <a:stCxn id="95235" idx="2"/>
            <a:endCxn id="95236" idx="0"/>
          </p:cNvCxnSpPr>
          <p:nvPr/>
        </p:nvCxnSpPr>
        <p:spPr bwMode="auto">
          <a:xfrm flipH="1">
            <a:off x="2843768" y="1331625"/>
            <a:ext cx="1758373" cy="497175"/>
          </a:xfrm>
          <a:prstGeom prst="straightConnector1">
            <a:avLst/>
          </a:prstGeom>
          <a:noFill/>
          <a:ln w="6350">
            <a:solidFill>
              <a:srgbClr val="FF0000"/>
            </a:solidFill>
            <a:round/>
            <a:headEnd/>
            <a:tailEnd/>
          </a:ln>
          <a:effectLst/>
        </p:spPr>
      </p:cxnSp>
      <p:cxnSp>
        <p:nvCxnSpPr>
          <p:cNvPr id="95248" name="AutoShape 16"/>
          <p:cNvCxnSpPr>
            <a:cxnSpLocks noChangeShapeType="1"/>
            <a:stCxn id="95235" idx="2"/>
            <a:endCxn id="95237" idx="0"/>
          </p:cNvCxnSpPr>
          <p:nvPr/>
        </p:nvCxnSpPr>
        <p:spPr bwMode="auto">
          <a:xfrm>
            <a:off x="4602141" y="1331625"/>
            <a:ext cx="1505768" cy="485269"/>
          </a:xfrm>
          <a:prstGeom prst="straightConnector1">
            <a:avLst/>
          </a:prstGeom>
          <a:noFill/>
          <a:ln w="6350">
            <a:solidFill>
              <a:srgbClr val="FF0000"/>
            </a:solidFill>
            <a:round/>
            <a:headEnd/>
            <a:tailEnd/>
          </a:ln>
          <a:effectLst/>
        </p:spPr>
      </p:cxnSp>
      <p:cxnSp>
        <p:nvCxnSpPr>
          <p:cNvPr id="95249" name="AutoShape 17"/>
          <p:cNvCxnSpPr>
            <a:cxnSpLocks noChangeShapeType="1"/>
            <a:stCxn id="95236" idx="2"/>
            <a:endCxn id="95238" idx="0"/>
          </p:cNvCxnSpPr>
          <p:nvPr/>
        </p:nvCxnSpPr>
        <p:spPr bwMode="auto">
          <a:xfrm flipH="1">
            <a:off x="2828197" y="2151965"/>
            <a:ext cx="15571" cy="648385"/>
          </a:xfrm>
          <a:prstGeom prst="straightConnector1">
            <a:avLst/>
          </a:prstGeom>
          <a:noFill/>
          <a:ln w="6350">
            <a:solidFill>
              <a:srgbClr val="FF0000"/>
            </a:solidFill>
            <a:round/>
            <a:headEnd/>
            <a:tailEnd/>
          </a:ln>
          <a:effectLst/>
        </p:spPr>
      </p:cxnSp>
      <p:cxnSp>
        <p:nvCxnSpPr>
          <p:cNvPr id="95250" name="AutoShape 18"/>
          <p:cNvCxnSpPr>
            <a:cxnSpLocks noChangeShapeType="1"/>
            <a:stCxn id="95240" idx="2"/>
            <a:endCxn id="95241" idx="0"/>
          </p:cNvCxnSpPr>
          <p:nvPr/>
        </p:nvCxnSpPr>
        <p:spPr bwMode="auto">
          <a:xfrm flipH="1">
            <a:off x="2723856" y="3169682"/>
            <a:ext cx="1859097" cy="487918"/>
          </a:xfrm>
          <a:prstGeom prst="straightConnector1">
            <a:avLst/>
          </a:prstGeom>
          <a:noFill/>
          <a:ln w="6350">
            <a:solidFill>
              <a:srgbClr val="FF0000"/>
            </a:solidFill>
            <a:round/>
            <a:headEnd/>
            <a:tailEnd/>
          </a:ln>
          <a:effectLst/>
        </p:spPr>
      </p:cxnSp>
      <p:cxnSp>
        <p:nvCxnSpPr>
          <p:cNvPr id="95251" name="AutoShape 19"/>
          <p:cNvCxnSpPr>
            <a:cxnSpLocks noChangeShapeType="1"/>
            <a:stCxn id="95241" idx="2"/>
            <a:endCxn id="95243" idx="0"/>
          </p:cNvCxnSpPr>
          <p:nvPr/>
        </p:nvCxnSpPr>
        <p:spPr bwMode="auto">
          <a:xfrm flipH="1">
            <a:off x="2697468" y="3980765"/>
            <a:ext cx="26388" cy="362635"/>
          </a:xfrm>
          <a:prstGeom prst="straightConnector1">
            <a:avLst/>
          </a:prstGeom>
          <a:noFill/>
          <a:ln w="6350">
            <a:solidFill>
              <a:srgbClr val="FF0000"/>
            </a:solidFill>
            <a:round/>
            <a:headEnd/>
            <a:tailEnd/>
          </a:ln>
          <a:effectLst/>
        </p:spPr>
      </p:cxnSp>
      <p:cxnSp>
        <p:nvCxnSpPr>
          <p:cNvPr id="95252" name="AutoShape 20"/>
          <p:cNvCxnSpPr>
            <a:cxnSpLocks noChangeShapeType="1"/>
            <a:stCxn id="95240" idx="2"/>
            <a:endCxn id="95242" idx="0"/>
          </p:cNvCxnSpPr>
          <p:nvPr/>
        </p:nvCxnSpPr>
        <p:spPr bwMode="auto">
          <a:xfrm>
            <a:off x="4582953" y="3169682"/>
            <a:ext cx="1364656" cy="487918"/>
          </a:xfrm>
          <a:prstGeom prst="straightConnector1">
            <a:avLst/>
          </a:prstGeom>
          <a:noFill/>
          <a:ln w="6350">
            <a:solidFill>
              <a:srgbClr val="FF0000"/>
            </a:solidFill>
            <a:round/>
            <a:headEnd/>
            <a:tailEnd/>
          </a:ln>
          <a:effectLst/>
        </p:spPr>
      </p:cxnSp>
      <p:cxnSp>
        <p:nvCxnSpPr>
          <p:cNvPr id="95253" name="AutoShape 21"/>
          <p:cNvCxnSpPr>
            <a:cxnSpLocks noChangeShapeType="1"/>
            <a:stCxn id="95242" idx="2"/>
            <a:endCxn id="95245" idx="0"/>
          </p:cNvCxnSpPr>
          <p:nvPr/>
        </p:nvCxnSpPr>
        <p:spPr bwMode="auto">
          <a:xfrm flipH="1">
            <a:off x="4582953" y="3980765"/>
            <a:ext cx="1364656" cy="362635"/>
          </a:xfrm>
          <a:prstGeom prst="straightConnector1">
            <a:avLst/>
          </a:prstGeom>
          <a:noFill/>
          <a:ln w="6350">
            <a:solidFill>
              <a:srgbClr val="FF0000"/>
            </a:solidFill>
            <a:round/>
            <a:headEnd/>
            <a:tailEnd/>
          </a:ln>
          <a:effectLst/>
        </p:spPr>
      </p:cxnSp>
      <p:cxnSp>
        <p:nvCxnSpPr>
          <p:cNvPr id="95254" name="AutoShape 22"/>
          <p:cNvCxnSpPr>
            <a:cxnSpLocks noChangeShapeType="1"/>
            <a:stCxn id="95242" idx="2"/>
            <a:endCxn id="95244" idx="0"/>
          </p:cNvCxnSpPr>
          <p:nvPr/>
        </p:nvCxnSpPr>
        <p:spPr bwMode="auto">
          <a:xfrm>
            <a:off x="5947609" y="3980765"/>
            <a:ext cx="853931" cy="362635"/>
          </a:xfrm>
          <a:prstGeom prst="straightConnector1">
            <a:avLst/>
          </a:prstGeom>
          <a:noFill/>
          <a:ln w="6350">
            <a:solidFill>
              <a:srgbClr val="FF0000"/>
            </a:solidFill>
            <a:round/>
            <a:headEnd/>
            <a:tailEnd/>
          </a:ln>
          <a:effectLst/>
        </p:spPr>
      </p:cxnSp>
      <p:cxnSp>
        <p:nvCxnSpPr>
          <p:cNvPr id="95255" name="AutoShape 23"/>
          <p:cNvCxnSpPr>
            <a:cxnSpLocks noChangeShapeType="1"/>
            <a:stCxn id="95237" idx="2"/>
            <a:endCxn id="95239" idx="0"/>
          </p:cNvCxnSpPr>
          <p:nvPr/>
        </p:nvCxnSpPr>
        <p:spPr bwMode="auto">
          <a:xfrm>
            <a:off x="6107909" y="2140059"/>
            <a:ext cx="908919" cy="660291"/>
          </a:xfrm>
          <a:prstGeom prst="straightConnector1">
            <a:avLst/>
          </a:prstGeom>
          <a:noFill/>
          <a:ln w="6350">
            <a:solidFill>
              <a:srgbClr val="FF0000"/>
            </a:solidFill>
            <a:round/>
            <a:headEnd/>
            <a:tailEnd/>
          </a:ln>
          <a:effectLst/>
        </p:spPr>
      </p:cxnSp>
      <p:cxnSp>
        <p:nvCxnSpPr>
          <p:cNvPr id="95256" name="AutoShape 24"/>
          <p:cNvCxnSpPr>
            <a:cxnSpLocks noChangeShapeType="1"/>
            <a:stCxn id="95237" idx="2"/>
            <a:endCxn id="95240" idx="0"/>
          </p:cNvCxnSpPr>
          <p:nvPr/>
        </p:nvCxnSpPr>
        <p:spPr bwMode="auto">
          <a:xfrm flipH="1">
            <a:off x="4582953" y="2140059"/>
            <a:ext cx="1524956" cy="660291"/>
          </a:xfrm>
          <a:prstGeom prst="straightConnector1">
            <a:avLst/>
          </a:prstGeom>
          <a:noFill/>
          <a:ln w="6350">
            <a:solidFill>
              <a:srgbClr val="FF0000"/>
            </a:solidFill>
            <a:round/>
            <a:headEnd/>
            <a:tailEnd/>
          </a:ln>
          <a:effectLst/>
        </p:spPr>
      </p:cxnSp>
      <p:sp>
        <p:nvSpPr>
          <p:cNvPr id="2" name="Foliennummernplatzhalter 1"/>
          <p:cNvSpPr>
            <a:spLocks noGrp="1"/>
          </p:cNvSpPr>
          <p:nvPr>
            <p:ph type="sldNum" sz="quarter" idx="12"/>
          </p:nvPr>
        </p:nvSpPr>
        <p:spPr/>
        <p:txBody>
          <a:bodyPr/>
          <a:lstStyle/>
          <a:p>
            <a:fld id="{736C12D9-5618-764D-BF29-71852D175DBE}" type="slidenum">
              <a:rPr lang="en-US" altLang="x-none" smtClean="0"/>
              <a:pPr/>
              <a:t>47</a:t>
            </a:fld>
            <a:endParaRPr lang="en-US" altLang="x-none"/>
          </a:p>
        </p:txBody>
      </p:sp>
    </p:spTree>
    <p:extLst>
      <p:ext uri="{BB962C8B-B14F-4D97-AF65-F5344CB8AC3E}">
        <p14:creationId xmlns:p14="http://schemas.microsoft.com/office/powerpoint/2010/main" val="76845849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143000" y="0"/>
            <a:ext cx="6858000" cy="457200"/>
          </a:xfrm>
          <a:noFill/>
          <a:ln/>
        </p:spPr>
        <p:txBody>
          <a:bodyPr anchor="ctr" anchorCtr="1"/>
          <a:lstStyle/>
          <a:p>
            <a:pPr algn="ctr"/>
            <a:r>
              <a:rPr lang="de-DE"/>
              <a:t>Rule/Goal-Baum mit Auswertung</a:t>
            </a:r>
          </a:p>
        </p:txBody>
      </p:sp>
      <p:sp>
        <p:nvSpPr>
          <p:cNvPr id="96259" name="Text Box 3"/>
          <p:cNvSpPr txBox="1">
            <a:spLocks noChangeArrowheads="1"/>
          </p:cNvSpPr>
          <p:nvPr/>
        </p:nvSpPr>
        <p:spPr bwMode="auto">
          <a:xfrm>
            <a:off x="4087416" y="514350"/>
            <a:ext cx="1029449" cy="323165"/>
          </a:xfrm>
          <a:prstGeom prst="rect">
            <a:avLst/>
          </a:prstGeom>
          <a:noFill/>
          <a:ln w="6350">
            <a:noFill/>
            <a:miter lim="800000"/>
            <a:headEnd/>
            <a:tailEnd/>
          </a:ln>
          <a:effectLst/>
        </p:spPr>
        <p:txBody>
          <a:bodyPr wrap="none">
            <a:spAutoFit/>
          </a:bodyPr>
          <a:lstStyle/>
          <a:p>
            <a:r>
              <a:rPr lang="de-DE" sz="1500" i="1">
                <a:latin typeface="Tahoma" pitchFamily="34" charset="0"/>
              </a:rPr>
              <a:t>a</a:t>
            </a:r>
            <a:r>
              <a:rPr lang="de-DE" sz="1500">
                <a:latin typeface="Tahoma" pitchFamily="34" charset="0"/>
              </a:rPr>
              <a:t>(</a:t>
            </a:r>
            <a:r>
              <a:rPr lang="de-DE" sz="1500" i="1">
                <a:latin typeface="Tahoma" pitchFamily="34" charset="0"/>
              </a:rPr>
              <a:t>V</a:t>
            </a:r>
            <a:r>
              <a:rPr lang="de-DE" sz="1500">
                <a:latin typeface="Tahoma" pitchFamily="34" charset="0"/>
              </a:rPr>
              <a:t>,5052)</a:t>
            </a:r>
            <a:endParaRPr lang="de-DE" sz="1500" i="1">
              <a:latin typeface="Tahoma" pitchFamily="34" charset="0"/>
            </a:endParaRPr>
          </a:p>
        </p:txBody>
      </p:sp>
      <p:sp>
        <p:nvSpPr>
          <p:cNvPr id="96260" name="Text Box 4"/>
          <p:cNvSpPr txBox="1">
            <a:spLocks noChangeArrowheads="1"/>
          </p:cNvSpPr>
          <p:nvPr/>
        </p:nvSpPr>
        <p:spPr bwMode="auto">
          <a:xfrm>
            <a:off x="1285875" y="1314450"/>
            <a:ext cx="2544286"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1</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,5052) :- </a:t>
            </a:r>
            <a:r>
              <a:rPr lang="de-DE" sz="1500" i="1">
                <a:latin typeface="Tahoma" pitchFamily="34" charset="0"/>
              </a:rPr>
              <a:t>vs</a:t>
            </a:r>
            <a:r>
              <a:rPr lang="de-DE" sz="1500">
                <a:latin typeface="Tahoma" pitchFamily="34" charset="0"/>
              </a:rPr>
              <a:t>(</a:t>
            </a:r>
            <a:r>
              <a:rPr lang="de-DE" sz="1500" i="1">
                <a:latin typeface="Tahoma" pitchFamily="34" charset="0"/>
              </a:rPr>
              <a:t>V</a:t>
            </a:r>
            <a:r>
              <a:rPr lang="de-DE" sz="1500">
                <a:latin typeface="Tahoma" pitchFamily="34" charset="0"/>
              </a:rPr>
              <a:t>,5052)</a:t>
            </a:r>
            <a:endParaRPr lang="de-DE" sz="1500" i="1">
              <a:latin typeface="Tahoma" pitchFamily="34" charset="0"/>
            </a:endParaRPr>
          </a:p>
        </p:txBody>
      </p:sp>
      <p:sp>
        <p:nvSpPr>
          <p:cNvPr id="96261" name="Text Box 5"/>
          <p:cNvSpPr txBox="1">
            <a:spLocks noChangeArrowheads="1"/>
          </p:cNvSpPr>
          <p:nvPr/>
        </p:nvSpPr>
        <p:spPr bwMode="auto">
          <a:xfrm>
            <a:off x="4400550" y="1322785"/>
            <a:ext cx="3414717"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2</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,5052) :- </a:t>
            </a:r>
            <a:r>
              <a:rPr lang="de-DE" sz="1500" i="1">
                <a:latin typeface="Tahoma" pitchFamily="34" charset="0"/>
              </a:rPr>
              <a:t>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),vs(</a:t>
            </a:r>
            <a:r>
              <a:rPr lang="de-DE" sz="1500" i="1">
                <a:latin typeface="Tahoma" pitchFamily="34" charset="0"/>
              </a:rPr>
              <a:t>M1</a:t>
            </a:r>
            <a:r>
              <a:rPr lang="de-DE" sz="1500">
                <a:latin typeface="Tahoma" pitchFamily="34" charset="0"/>
              </a:rPr>
              <a:t>,5052)</a:t>
            </a:r>
            <a:endParaRPr lang="de-DE" sz="1500" i="1">
              <a:latin typeface="Tahoma" pitchFamily="34" charset="0"/>
            </a:endParaRPr>
          </a:p>
        </p:txBody>
      </p:sp>
      <p:sp>
        <p:nvSpPr>
          <p:cNvPr id="96262" name="Text Box 6"/>
          <p:cNvSpPr txBox="1">
            <a:spLocks noChangeArrowheads="1"/>
          </p:cNvSpPr>
          <p:nvPr/>
        </p:nvSpPr>
        <p:spPr bwMode="auto">
          <a:xfrm>
            <a:off x="1895475" y="2228850"/>
            <a:ext cx="1293944"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V</a:t>
            </a:r>
            <a:r>
              <a:rPr lang="de-DE">
                <a:latin typeface="Tahoma" pitchFamily="34" charset="0"/>
              </a:rPr>
              <a:t>,5052)</a:t>
            </a:r>
            <a:endParaRPr lang="de-DE" i="1">
              <a:latin typeface="Tahoma" pitchFamily="34" charset="0"/>
            </a:endParaRPr>
          </a:p>
        </p:txBody>
      </p:sp>
      <p:sp>
        <p:nvSpPr>
          <p:cNvPr id="96263" name="Text Box 7"/>
          <p:cNvSpPr txBox="1">
            <a:spLocks noChangeArrowheads="1"/>
          </p:cNvSpPr>
          <p:nvPr/>
        </p:nvSpPr>
        <p:spPr bwMode="auto">
          <a:xfrm>
            <a:off x="6286500" y="2306241"/>
            <a:ext cx="1460656"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M1</a:t>
            </a:r>
            <a:r>
              <a:rPr lang="de-DE">
                <a:latin typeface="Tahoma" pitchFamily="34" charset="0"/>
              </a:rPr>
              <a:t>,5052)</a:t>
            </a:r>
            <a:endParaRPr lang="de-DE" i="1">
              <a:latin typeface="Tahoma" pitchFamily="34" charset="0"/>
            </a:endParaRPr>
          </a:p>
        </p:txBody>
      </p:sp>
      <p:sp>
        <p:nvSpPr>
          <p:cNvPr id="96264" name="Text Box 8"/>
          <p:cNvSpPr txBox="1">
            <a:spLocks noChangeArrowheads="1"/>
          </p:cNvSpPr>
          <p:nvPr/>
        </p:nvSpPr>
        <p:spPr bwMode="auto">
          <a:xfrm>
            <a:off x="4100513" y="2306241"/>
            <a:ext cx="964880" cy="369332"/>
          </a:xfrm>
          <a:prstGeom prst="rect">
            <a:avLst/>
          </a:prstGeom>
          <a:noFill/>
          <a:ln w="6350">
            <a:noFill/>
            <a:miter lim="800000"/>
            <a:headEnd/>
            <a:tailEnd/>
          </a:ln>
          <a:effectLst/>
        </p:spPr>
        <p:txBody>
          <a:bodyPr wrap="none">
            <a:spAutoFit/>
          </a:bodyPr>
          <a:lstStyle/>
          <a:p>
            <a:r>
              <a:rPr lang="de-DE" i="1">
                <a:latin typeface="Tahoma" pitchFamily="34" charset="0"/>
              </a:rPr>
              <a:t>a</a:t>
            </a:r>
            <a:r>
              <a:rPr lang="de-DE">
                <a:latin typeface="Tahoma" pitchFamily="34" charset="0"/>
              </a:rPr>
              <a:t>(</a:t>
            </a:r>
            <a:r>
              <a:rPr lang="de-DE" i="1">
                <a:latin typeface="Tahoma" pitchFamily="34" charset="0"/>
              </a:rPr>
              <a:t>V,M1</a:t>
            </a:r>
            <a:r>
              <a:rPr lang="de-DE">
                <a:latin typeface="Tahoma" pitchFamily="34" charset="0"/>
              </a:rPr>
              <a:t>)</a:t>
            </a:r>
            <a:endParaRPr lang="de-DE" i="1">
              <a:latin typeface="Tahoma" pitchFamily="34" charset="0"/>
            </a:endParaRPr>
          </a:p>
        </p:txBody>
      </p:sp>
      <p:sp>
        <p:nvSpPr>
          <p:cNvPr id="96265" name="Text Box 9"/>
          <p:cNvSpPr txBox="1">
            <a:spLocks noChangeArrowheads="1"/>
          </p:cNvSpPr>
          <p:nvPr/>
        </p:nvSpPr>
        <p:spPr bwMode="auto">
          <a:xfrm>
            <a:off x="1621631" y="3314700"/>
            <a:ext cx="2204450"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1</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 :- </a:t>
            </a:r>
            <a:r>
              <a:rPr lang="de-DE" sz="1500" i="1">
                <a:latin typeface="Tahoma" pitchFamily="34" charset="0"/>
              </a:rPr>
              <a:t>vs</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a:t>
            </a:r>
            <a:endParaRPr lang="de-DE" sz="1500" i="1">
              <a:latin typeface="Tahoma" pitchFamily="34" charset="0"/>
            </a:endParaRPr>
          </a:p>
        </p:txBody>
      </p:sp>
      <p:sp>
        <p:nvSpPr>
          <p:cNvPr id="96266" name="Text Box 10"/>
          <p:cNvSpPr txBox="1">
            <a:spLocks noChangeArrowheads="1"/>
          </p:cNvSpPr>
          <p:nvPr/>
        </p:nvSpPr>
        <p:spPr bwMode="auto">
          <a:xfrm>
            <a:off x="4400550" y="3163491"/>
            <a:ext cx="3094117" cy="323165"/>
          </a:xfrm>
          <a:prstGeom prst="rect">
            <a:avLst/>
          </a:prstGeom>
          <a:noFill/>
          <a:ln w="6350">
            <a:noFill/>
            <a:miter lim="800000"/>
            <a:headEnd/>
            <a:tailEnd/>
          </a:ln>
          <a:effectLst/>
        </p:spPr>
        <p:txBody>
          <a:bodyPr wrap="none">
            <a:spAutoFit/>
          </a:bodyPr>
          <a:lstStyle/>
          <a:p>
            <a:r>
              <a:rPr lang="de-DE" sz="1500" i="1">
                <a:latin typeface="Tahoma" pitchFamily="34" charset="0"/>
              </a:rPr>
              <a:t>r</a:t>
            </a:r>
            <a:r>
              <a:rPr lang="de-DE" sz="1500" i="1" baseline="-25000">
                <a:latin typeface="Tahoma" pitchFamily="34" charset="0"/>
              </a:rPr>
              <a:t>2</a:t>
            </a:r>
            <a:r>
              <a:rPr lang="de-DE" sz="1500" i="1">
                <a:latin typeface="Tahoma" pitchFamily="34" charset="0"/>
              </a:rPr>
              <a:t> : 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M1</a:t>
            </a:r>
            <a:r>
              <a:rPr lang="de-DE" sz="1500">
                <a:latin typeface="Tahoma" pitchFamily="34" charset="0"/>
              </a:rPr>
              <a:t>) :- </a:t>
            </a:r>
            <a:r>
              <a:rPr lang="de-DE" sz="1500" i="1">
                <a:latin typeface="Tahoma" pitchFamily="34" charset="0"/>
              </a:rPr>
              <a:t>a</a:t>
            </a:r>
            <a:r>
              <a:rPr lang="de-DE" sz="1500">
                <a:latin typeface="Tahoma" pitchFamily="34" charset="0"/>
              </a:rPr>
              <a:t>(</a:t>
            </a:r>
            <a:r>
              <a:rPr lang="de-DE" sz="1500" i="1">
                <a:latin typeface="Tahoma" pitchFamily="34" charset="0"/>
              </a:rPr>
              <a:t>V</a:t>
            </a:r>
            <a:r>
              <a:rPr lang="de-DE" sz="1500">
                <a:latin typeface="Tahoma" pitchFamily="34" charset="0"/>
              </a:rPr>
              <a:t>,</a:t>
            </a:r>
            <a:r>
              <a:rPr lang="de-DE" sz="1500" i="1">
                <a:latin typeface="Tahoma" pitchFamily="34" charset="0"/>
              </a:rPr>
              <a:t>M2</a:t>
            </a:r>
            <a:r>
              <a:rPr lang="de-DE" sz="1500">
                <a:latin typeface="Tahoma" pitchFamily="34" charset="0"/>
              </a:rPr>
              <a:t>),v2(</a:t>
            </a:r>
            <a:r>
              <a:rPr lang="de-DE" sz="1500" i="1">
                <a:latin typeface="Tahoma" pitchFamily="34" charset="0"/>
              </a:rPr>
              <a:t>M2,M1)</a:t>
            </a:r>
          </a:p>
        </p:txBody>
      </p:sp>
      <p:sp>
        <p:nvSpPr>
          <p:cNvPr id="96267" name="Text Box 11"/>
          <p:cNvSpPr txBox="1">
            <a:spLocks noChangeArrowheads="1"/>
          </p:cNvSpPr>
          <p:nvPr/>
        </p:nvSpPr>
        <p:spPr bwMode="auto">
          <a:xfrm>
            <a:off x="2166938" y="4000500"/>
            <a:ext cx="1061060"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V,M1)</a:t>
            </a:r>
          </a:p>
        </p:txBody>
      </p:sp>
      <p:sp>
        <p:nvSpPr>
          <p:cNvPr id="96268" name="Text Box 12"/>
          <p:cNvSpPr txBox="1">
            <a:spLocks noChangeArrowheads="1"/>
          </p:cNvSpPr>
          <p:nvPr/>
        </p:nvSpPr>
        <p:spPr bwMode="auto">
          <a:xfrm>
            <a:off x="6172201" y="3849291"/>
            <a:ext cx="1258678" cy="369332"/>
          </a:xfrm>
          <a:prstGeom prst="rect">
            <a:avLst/>
          </a:prstGeom>
          <a:noFill/>
          <a:ln w="6350">
            <a:noFill/>
            <a:miter lim="800000"/>
            <a:headEnd/>
            <a:tailEnd/>
          </a:ln>
          <a:effectLst/>
        </p:spPr>
        <p:txBody>
          <a:bodyPr wrap="none">
            <a:spAutoFit/>
          </a:bodyPr>
          <a:lstStyle/>
          <a:p>
            <a:r>
              <a:rPr lang="de-DE" i="1">
                <a:latin typeface="Tahoma" pitchFamily="34" charset="0"/>
              </a:rPr>
              <a:t>vs</a:t>
            </a:r>
            <a:r>
              <a:rPr lang="de-DE">
                <a:latin typeface="Tahoma" pitchFamily="34" charset="0"/>
              </a:rPr>
              <a:t>(</a:t>
            </a:r>
            <a:r>
              <a:rPr lang="de-DE" i="1">
                <a:latin typeface="Tahoma" pitchFamily="34" charset="0"/>
              </a:rPr>
              <a:t>M2</a:t>
            </a:r>
            <a:r>
              <a:rPr lang="de-DE">
                <a:latin typeface="Tahoma" pitchFamily="34" charset="0"/>
              </a:rPr>
              <a:t>,</a:t>
            </a:r>
            <a:r>
              <a:rPr lang="de-DE" i="1">
                <a:latin typeface="Tahoma" pitchFamily="34" charset="0"/>
              </a:rPr>
              <a:t>M1</a:t>
            </a:r>
            <a:r>
              <a:rPr lang="de-DE">
                <a:latin typeface="Tahoma" pitchFamily="34" charset="0"/>
              </a:rPr>
              <a:t>)</a:t>
            </a:r>
            <a:endParaRPr lang="de-DE" i="1">
              <a:latin typeface="Tahoma" pitchFamily="34" charset="0"/>
            </a:endParaRPr>
          </a:p>
        </p:txBody>
      </p:sp>
      <p:sp>
        <p:nvSpPr>
          <p:cNvPr id="96269" name="Text Box 13"/>
          <p:cNvSpPr txBox="1">
            <a:spLocks noChangeArrowheads="1"/>
          </p:cNvSpPr>
          <p:nvPr/>
        </p:nvSpPr>
        <p:spPr bwMode="auto">
          <a:xfrm>
            <a:off x="4100513" y="3849291"/>
            <a:ext cx="964880" cy="369332"/>
          </a:xfrm>
          <a:prstGeom prst="rect">
            <a:avLst/>
          </a:prstGeom>
          <a:noFill/>
          <a:ln w="6350">
            <a:noFill/>
            <a:miter lim="800000"/>
            <a:headEnd/>
            <a:tailEnd/>
          </a:ln>
          <a:effectLst/>
        </p:spPr>
        <p:txBody>
          <a:bodyPr wrap="none">
            <a:spAutoFit/>
          </a:bodyPr>
          <a:lstStyle/>
          <a:p>
            <a:r>
              <a:rPr lang="de-DE" i="1">
                <a:latin typeface="Tahoma" pitchFamily="34" charset="0"/>
              </a:rPr>
              <a:t>a</a:t>
            </a:r>
            <a:r>
              <a:rPr lang="de-DE">
                <a:latin typeface="Tahoma" pitchFamily="34" charset="0"/>
              </a:rPr>
              <a:t>(</a:t>
            </a:r>
            <a:r>
              <a:rPr lang="de-DE" i="1">
                <a:latin typeface="Tahoma" pitchFamily="34" charset="0"/>
              </a:rPr>
              <a:t>V,M2</a:t>
            </a:r>
            <a:r>
              <a:rPr lang="de-DE">
                <a:latin typeface="Tahoma" pitchFamily="34" charset="0"/>
              </a:rPr>
              <a:t>)</a:t>
            </a:r>
            <a:endParaRPr lang="de-DE" i="1">
              <a:latin typeface="Tahoma" pitchFamily="34" charset="0"/>
            </a:endParaRPr>
          </a:p>
        </p:txBody>
      </p:sp>
      <p:sp>
        <p:nvSpPr>
          <p:cNvPr id="96270" name="Text Box 14"/>
          <p:cNvSpPr txBox="1">
            <a:spLocks noChangeArrowheads="1"/>
          </p:cNvSpPr>
          <p:nvPr/>
        </p:nvSpPr>
        <p:spPr bwMode="auto">
          <a:xfrm>
            <a:off x="4462463" y="4229100"/>
            <a:ext cx="266420" cy="369332"/>
          </a:xfrm>
          <a:prstGeom prst="rect">
            <a:avLst/>
          </a:prstGeom>
          <a:noFill/>
          <a:ln w="6350">
            <a:noFill/>
            <a:miter lim="800000"/>
            <a:headEnd/>
            <a:tailEnd/>
          </a:ln>
          <a:effectLst/>
        </p:spPr>
        <p:txBody>
          <a:bodyPr wrap="none">
            <a:spAutoFit/>
          </a:bodyPr>
          <a:lstStyle/>
          <a:p>
            <a:r>
              <a:rPr lang="de-DE">
                <a:latin typeface="Tahoma" pitchFamily="34" charset="0"/>
              </a:rPr>
              <a:t>:</a:t>
            </a:r>
          </a:p>
        </p:txBody>
      </p:sp>
      <p:cxnSp>
        <p:nvCxnSpPr>
          <p:cNvPr id="96271" name="AutoShape 15"/>
          <p:cNvCxnSpPr>
            <a:cxnSpLocks noChangeShapeType="1"/>
            <a:stCxn id="96259" idx="2"/>
            <a:endCxn id="96260" idx="0"/>
          </p:cNvCxnSpPr>
          <p:nvPr/>
        </p:nvCxnSpPr>
        <p:spPr bwMode="auto">
          <a:xfrm flipH="1">
            <a:off x="2558018" y="837515"/>
            <a:ext cx="2044123" cy="476935"/>
          </a:xfrm>
          <a:prstGeom prst="straightConnector1">
            <a:avLst/>
          </a:prstGeom>
          <a:noFill/>
          <a:ln w="6350">
            <a:solidFill>
              <a:srgbClr val="FF0000"/>
            </a:solidFill>
            <a:round/>
            <a:headEnd/>
            <a:tailEnd/>
          </a:ln>
          <a:effectLst/>
        </p:spPr>
      </p:cxnSp>
      <p:cxnSp>
        <p:nvCxnSpPr>
          <p:cNvPr id="96272" name="AutoShape 16"/>
          <p:cNvCxnSpPr>
            <a:cxnSpLocks noChangeShapeType="1"/>
            <a:stCxn id="96259" idx="2"/>
            <a:endCxn id="96261" idx="0"/>
          </p:cNvCxnSpPr>
          <p:nvPr/>
        </p:nvCxnSpPr>
        <p:spPr bwMode="auto">
          <a:xfrm>
            <a:off x="4602141" y="837515"/>
            <a:ext cx="1505768" cy="485270"/>
          </a:xfrm>
          <a:prstGeom prst="straightConnector1">
            <a:avLst/>
          </a:prstGeom>
          <a:noFill/>
          <a:ln w="6350">
            <a:solidFill>
              <a:srgbClr val="FF0000"/>
            </a:solidFill>
            <a:round/>
            <a:headEnd/>
            <a:tailEnd/>
          </a:ln>
          <a:effectLst/>
        </p:spPr>
      </p:cxnSp>
      <p:cxnSp>
        <p:nvCxnSpPr>
          <p:cNvPr id="96273" name="AutoShape 17"/>
          <p:cNvCxnSpPr>
            <a:cxnSpLocks noChangeShapeType="1"/>
            <a:stCxn id="96260" idx="2"/>
            <a:endCxn id="96262" idx="0"/>
          </p:cNvCxnSpPr>
          <p:nvPr/>
        </p:nvCxnSpPr>
        <p:spPr bwMode="auto">
          <a:xfrm flipH="1">
            <a:off x="2542447" y="1637615"/>
            <a:ext cx="15571" cy="591235"/>
          </a:xfrm>
          <a:prstGeom prst="straightConnector1">
            <a:avLst/>
          </a:prstGeom>
          <a:noFill/>
          <a:ln w="6350">
            <a:solidFill>
              <a:srgbClr val="FF0000"/>
            </a:solidFill>
            <a:round/>
            <a:headEnd/>
            <a:tailEnd/>
          </a:ln>
          <a:effectLst/>
        </p:spPr>
      </p:cxnSp>
      <p:cxnSp>
        <p:nvCxnSpPr>
          <p:cNvPr id="96274" name="AutoShape 18"/>
          <p:cNvCxnSpPr>
            <a:cxnSpLocks noChangeShapeType="1"/>
            <a:stCxn id="96264" idx="2"/>
            <a:endCxn id="96265" idx="0"/>
          </p:cNvCxnSpPr>
          <p:nvPr/>
        </p:nvCxnSpPr>
        <p:spPr bwMode="auto">
          <a:xfrm flipH="1">
            <a:off x="2723856" y="2675573"/>
            <a:ext cx="1859097" cy="639127"/>
          </a:xfrm>
          <a:prstGeom prst="straightConnector1">
            <a:avLst/>
          </a:prstGeom>
          <a:noFill/>
          <a:ln w="6350">
            <a:solidFill>
              <a:srgbClr val="FF0000"/>
            </a:solidFill>
            <a:round/>
            <a:headEnd/>
            <a:tailEnd/>
          </a:ln>
          <a:effectLst/>
        </p:spPr>
      </p:cxnSp>
      <p:cxnSp>
        <p:nvCxnSpPr>
          <p:cNvPr id="96275" name="AutoShape 19"/>
          <p:cNvCxnSpPr>
            <a:cxnSpLocks noChangeShapeType="1"/>
            <a:stCxn id="96265" idx="2"/>
            <a:endCxn id="96267" idx="0"/>
          </p:cNvCxnSpPr>
          <p:nvPr/>
        </p:nvCxnSpPr>
        <p:spPr bwMode="auto">
          <a:xfrm flipH="1">
            <a:off x="2697468" y="3637865"/>
            <a:ext cx="26388" cy="362635"/>
          </a:xfrm>
          <a:prstGeom prst="straightConnector1">
            <a:avLst/>
          </a:prstGeom>
          <a:noFill/>
          <a:ln w="6350">
            <a:solidFill>
              <a:srgbClr val="FF0000"/>
            </a:solidFill>
            <a:round/>
            <a:headEnd/>
            <a:tailEnd/>
          </a:ln>
          <a:effectLst/>
        </p:spPr>
      </p:cxnSp>
      <p:cxnSp>
        <p:nvCxnSpPr>
          <p:cNvPr id="96276" name="AutoShape 20"/>
          <p:cNvCxnSpPr>
            <a:cxnSpLocks noChangeShapeType="1"/>
            <a:stCxn id="96264" idx="2"/>
            <a:endCxn id="96266" idx="0"/>
          </p:cNvCxnSpPr>
          <p:nvPr/>
        </p:nvCxnSpPr>
        <p:spPr bwMode="auto">
          <a:xfrm>
            <a:off x="4582953" y="2675573"/>
            <a:ext cx="1364656" cy="487918"/>
          </a:xfrm>
          <a:prstGeom prst="straightConnector1">
            <a:avLst/>
          </a:prstGeom>
          <a:noFill/>
          <a:ln w="6350">
            <a:solidFill>
              <a:srgbClr val="FF0000"/>
            </a:solidFill>
            <a:round/>
            <a:headEnd/>
            <a:tailEnd/>
          </a:ln>
          <a:effectLst/>
        </p:spPr>
      </p:cxnSp>
      <p:cxnSp>
        <p:nvCxnSpPr>
          <p:cNvPr id="96277" name="AutoShape 21"/>
          <p:cNvCxnSpPr>
            <a:cxnSpLocks noChangeShapeType="1"/>
            <a:stCxn id="96266" idx="2"/>
            <a:endCxn id="96269" idx="0"/>
          </p:cNvCxnSpPr>
          <p:nvPr/>
        </p:nvCxnSpPr>
        <p:spPr bwMode="auto">
          <a:xfrm flipH="1">
            <a:off x="4582953" y="3486656"/>
            <a:ext cx="1364656" cy="362635"/>
          </a:xfrm>
          <a:prstGeom prst="straightConnector1">
            <a:avLst/>
          </a:prstGeom>
          <a:noFill/>
          <a:ln w="6350">
            <a:solidFill>
              <a:srgbClr val="FF0000"/>
            </a:solidFill>
            <a:round/>
            <a:headEnd/>
            <a:tailEnd/>
          </a:ln>
          <a:effectLst/>
        </p:spPr>
      </p:cxnSp>
      <p:cxnSp>
        <p:nvCxnSpPr>
          <p:cNvPr id="96278" name="AutoShape 22"/>
          <p:cNvCxnSpPr>
            <a:cxnSpLocks noChangeShapeType="1"/>
            <a:stCxn id="96266" idx="2"/>
            <a:endCxn id="96268" idx="0"/>
          </p:cNvCxnSpPr>
          <p:nvPr/>
        </p:nvCxnSpPr>
        <p:spPr bwMode="auto">
          <a:xfrm>
            <a:off x="5947609" y="3486656"/>
            <a:ext cx="853931" cy="362635"/>
          </a:xfrm>
          <a:prstGeom prst="straightConnector1">
            <a:avLst/>
          </a:prstGeom>
          <a:noFill/>
          <a:ln w="6350">
            <a:solidFill>
              <a:srgbClr val="FF0000"/>
            </a:solidFill>
            <a:round/>
            <a:headEnd/>
            <a:tailEnd/>
          </a:ln>
          <a:effectLst/>
        </p:spPr>
      </p:cxnSp>
      <p:cxnSp>
        <p:nvCxnSpPr>
          <p:cNvPr id="96279" name="AutoShape 23"/>
          <p:cNvCxnSpPr>
            <a:cxnSpLocks noChangeShapeType="1"/>
            <a:stCxn id="96261" idx="2"/>
            <a:endCxn id="96263" idx="0"/>
          </p:cNvCxnSpPr>
          <p:nvPr/>
        </p:nvCxnSpPr>
        <p:spPr bwMode="auto">
          <a:xfrm>
            <a:off x="6107909" y="1645950"/>
            <a:ext cx="908919" cy="660291"/>
          </a:xfrm>
          <a:prstGeom prst="straightConnector1">
            <a:avLst/>
          </a:prstGeom>
          <a:noFill/>
          <a:ln w="6350">
            <a:solidFill>
              <a:srgbClr val="FF0000"/>
            </a:solidFill>
            <a:round/>
            <a:headEnd/>
            <a:tailEnd/>
          </a:ln>
          <a:effectLst/>
        </p:spPr>
      </p:cxnSp>
      <p:cxnSp>
        <p:nvCxnSpPr>
          <p:cNvPr id="96280" name="AutoShape 24"/>
          <p:cNvCxnSpPr>
            <a:cxnSpLocks noChangeShapeType="1"/>
            <a:stCxn id="96261" idx="2"/>
            <a:endCxn id="96264" idx="0"/>
          </p:cNvCxnSpPr>
          <p:nvPr/>
        </p:nvCxnSpPr>
        <p:spPr bwMode="auto">
          <a:xfrm flipH="1">
            <a:off x="4582953" y="1645950"/>
            <a:ext cx="1524956" cy="660291"/>
          </a:xfrm>
          <a:prstGeom prst="straightConnector1">
            <a:avLst/>
          </a:prstGeom>
          <a:noFill/>
          <a:ln w="6350">
            <a:solidFill>
              <a:srgbClr val="FF0000"/>
            </a:solidFill>
            <a:round/>
            <a:headEnd/>
            <a:tailEnd/>
          </a:ln>
          <a:effectLst/>
        </p:spPr>
      </p:cxnSp>
      <p:sp>
        <p:nvSpPr>
          <p:cNvPr id="96281" name="Text Box 25"/>
          <p:cNvSpPr txBox="1">
            <a:spLocks noChangeArrowheads="1"/>
          </p:cNvSpPr>
          <p:nvPr/>
        </p:nvSpPr>
        <p:spPr bwMode="auto">
          <a:xfrm>
            <a:off x="4169569" y="4629150"/>
            <a:ext cx="867545" cy="369332"/>
          </a:xfrm>
          <a:prstGeom prst="rect">
            <a:avLst/>
          </a:prstGeom>
          <a:solidFill>
            <a:srgbClr val="FFCC99">
              <a:alpha val="50000"/>
            </a:srgbClr>
          </a:solidFill>
          <a:ln w="6350">
            <a:solidFill>
              <a:srgbClr val="0000FF"/>
            </a:solidFill>
            <a:miter lim="800000"/>
            <a:headEnd/>
            <a:tailEnd/>
          </a:ln>
          <a:effectLst/>
        </p:spPr>
        <p:txBody>
          <a:bodyPr wrap="none">
            <a:spAutoFit/>
          </a:bodyPr>
          <a:lstStyle/>
          <a:p>
            <a:r>
              <a:rPr lang="de-DE">
                <a:latin typeface="Tahoma" pitchFamily="34" charset="0"/>
              </a:rPr>
              <a:t>V </a:t>
            </a:r>
            <a:r>
              <a:rPr lang="de-DE">
                <a:latin typeface="Tahoma" pitchFamily="34" charset="0"/>
                <a:sym typeface="Symbol" pitchFamily="18" charset="2"/>
              </a:rPr>
              <a:t></a:t>
            </a:r>
            <a:r>
              <a:rPr lang="de-DE">
                <a:latin typeface="Tahoma" pitchFamily="34" charset="0"/>
              </a:rPr>
              <a:t>  Ø</a:t>
            </a:r>
          </a:p>
        </p:txBody>
      </p:sp>
      <p:sp>
        <p:nvSpPr>
          <p:cNvPr id="96282" name="Text Box 26"/>
          <p:cNvSpPr txBox="1">
            <a:spLocks noChangeArrowheads="1"/>
          </p:cNvSpPr>
          <p:nvPr/>
        </p:nvSpPr>
        <p:spPr bwMode="auto">
          <a:xfrm>
            <a:off x="6057901" y="4286250"/>
            <a:ext cx="1526380" cy="369332"/>
          </a:xfrm>
          <a:prstGeom prst="rect">
            <a:avLst/>
          </a:prstGeom>
          <a:solidFill>
            <a:srgbClr val="FFCC99">
              <a:alpha val="50000"/>
            </a:srgbClr>
          </a:solidFill>
          <a:ln w="6350">
            <a:solidFill>
              <a:srgbClr val="0000FF"/>
            </a:solidFill>
            <a:miter lim="800000"/>
            <a:headEnd/>
            <a:tailEnd/>
          </a:ln>
          <a:effectLst/>
        </p:spPr>
        <p:txBody>
          <a:bodyPr wrap="none">
            <a:spAutoFit/>
          </a:bodyPr>
          <a:lstStyle/>
          <a:p>
            <a:r>
              <a:rPr lang="de-DE" i="1">
                <a:latin typeface="Tahoma" pitchFamily="34" charset="0"/>
              </a:rPr>
              <a:t>M2</a:t>
            </a:r>
            <a:r>
              <a:rPr lang="de-DE">
                <a:latin typeface="Tahoma" pitchFamily="34" charset="0"/>
              </a:rPr>
              <a:t> </a:t>
            </a:r>
            <a:r>
              <a:rPr lang="de-DE">
                <a:latin typeface="Tahoma" pitchFamily="34" charset="0"/>
                <a:sym typeface="Symbol" pitchFamily="18" charset="2"/>
              </a:rPr>
              <a:t> {5001}</a:t>
            </a:r>
          </a:p>
        </p:txBody>
      </p:sp>
      <p:sp>
        <p:nvSpPr>
          <p:cNvPr id="96283" name="Text Box 27"/>
          <p:cNvSpPr txBox="1">
            <a:spLocks noChangeArrowheads="1"/>
          </p:cNvSpPr>
          <p:nvPr/>
        </p:nvSpPr>
        <p:spPr bwMode="auto">
          <a:xfrm>
            <a:off x="5826919" y="2628900"/>
            <a:ext cx="2103461" cy="369332"/>
          </a:xfrm>
          <a:prstGeom prst="rect">
            <a:avLst/>
          </a:prstGeom>
          <a:solidFill>
            <a:srgbClr val="FFCC99">
              <a:alpha val="50000"/>
            </a:srgbClr>
          </a:solidFill>
          <a:ln w="6350">
            <a:solidFill>
              <a:srgbClr val="0000FF"/>
            </a:solidFill>
            <a:miter lim="800000"/>
            <a:headEnd/>
            <a:tailEnd/>
          </a:ln>
          <a:effectLst/>
        </p:spPr>
        <p:txBody>
          <a:bodyPr wrap="none">
            <a:spAutoFit/>
          </a:bodyPr>
          <a:lstStyle/>
          <a:p>
            <a:r>
              <a:rPr lang="de-DE" i="1">
                <a:latin typeface="Tahoma" pitchFamily="34" charset="0"/>
              </a:rPr>
              <a:t>M1</a:t>
            </a:r>
            <a:r>
              <a:rPr lang="de-DE">
                <a:latin typeface="Tahoma" pitchFamily="34" charset="0"/>
              </a:rPr>
              <a:t> </a:t>
            </a:r>
            <a:r>
              <a:rPr lang="de-DE">
                <a:latin typeface="Tahoma" pitchFamily="34" charset="0"/>
                <a:sym typeface="Symbol" pitchFamily="18" charset="2"/>
              </a:rPr>
              <a:t> {5041,5043}</a:t>
            </a:r>
          </a:p>
        </p:txBody>
      </p:sp>
      <p:sp>
        <p:nvSpPr>
          <p:cNvPr id="96284" name="Text Box 28"/>
          <p:cNvSpPr txBox="1">
            <a:spLocks noChangeArrowheads="1"/>
          </p:cNvSpPr>
          <p:nvPr/>
        </p:nvSpPr>
        <p:spPr bwMode="auto">
          <a:xfrm>
            <a:off x="1577579" y="2628900"/>
            <a:ext cx="1936749" cy="369332"/>
          </a:xfrm>
          <a:prstGeom prst="rect">
            <a:avLst/>
          </a:prstGeom>
          <a:solidFill>
            <a:srgbClr val="FFCC99">
              <a:alpha val="50000"/>
            </a:srgbClr>
          </a:solidFill>
          <a:ln w="6350">
            <a:solidFill>
              <a:srgbClr val="0000FF"/>
            </a:solidFill>
            <a:miter lim="800000"/>
            <a:headEnd/>
            <a:tailEnd/>
          </a:ln>
          <a:effectLst/>
        </p:spPr>
        <p:txBody>
          <a:bodyPr wrap="none">
            <a:spAutoFit/>
          </a:bodyPr>
          <a:lstStyle/>
          <a:p>
            <a:r>
              <a:rPr lang="de-DE">
                <a:latin typeface="Tahoma" pitchFamily="34" charset="0"/>
              </a:rPr>
              <a:t>V </a:t>
            </a:r>
            <a:r>
              <a:rPr lang="de-DE">
                <a:latin typeface="Tahoma" pitchFamily="34" charset="0"/>
                <a:sym typeface="Symbol" pitchFamily="18" charset="2"/>
              </a:rPr>
              <a:t> {5041,5043}</a:t>
            </a:r>
          </a:p>
        </p:txBody>
      </p:sp>
      <p:sp>
        <p:nvSpPr>
          <p:cNvPr id="96285" name="Text Box 29"/>
          <p:cNvSpPr txBox="1">
            <a:spLocks noChangeArrowheads="1"/>
          </p:cNvSpPr>
          <p:nvPr/>
        </p:nvSpPr>
        <p:spPr bwMode="auto">
          <a:xfrm>
            <a:off x="2025254" y="4400550"/>
            <a:ext cx="1359668" cy="369332"/>
          </a:xfrm>
          <a:prstGeom prst="rect">
            <a:avLst/>
          </a:prstGeom>
          <a:solidFill>
            <a:srgbClr val="FFCC99">
              <a:alpha val="50000"/>
            </a:srgbClr>
          </a:solidFill>
          <a:ln w="6350">
            <a:solidFill>
              <a:srgbClr val="0000FF"/>
            </a:solidFill>
            <a:miter lim="800000"/>
            <a:headEnd/>
            <a:tailEnd/>
          </a:ln>
          <a:effectLst/>
        </p:spPr>
        <p:txBody>
          <a:bodyPr wrap="none">
            <a:spAutoFit/>
          </a:bodyPr>
          <a:lstStyle/>
          <a:p>
            <a:r>
              <a:rPr lang="de-DE" i="1">
                <a:latin typeface="Tahoma" pitchFamily="34" charset="0"/>
              </a:rPr>
              <a:t>V</a:t>
            </a:r>
            <a:r>
              <a:rPr lang="de-DE">
                <a:latin typeface="Tahoma" pitchFamily="34" charset="0"/>
              </a:rPr>
              <a:t> </a:t>
            </a:r>
            <a:r>
              <a:rPr lang="de-DE">
                <a:latin typeface="Tahoma" pitchFamily="34" charset="0"/>
                <a:sym typeface="Symbol" pitchFamily="18" charset="2"/>
              </a:rPr>
              <a:t> {5001}</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48</a:t>
            </a:fld>
            <a:endParaRPr lang="en-US" altLang="x-none"/>
          </a:p>
        </p:txBody>
      </p:sp>
    </p:spTree>
    <p:extLst>
      <p:ext uri="{BB962C8B-B14F-4D97-AF65-F5344CB8AC3E}">
        <p14:creationId xmlns:p14="http://schemas.microsoft.com/office/powerpoint/2010/main" val="152927974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chor="ctr" anchorCtr="1"/>
          <a:lstStyle/>
          <a:p>
            <a:r>
              <a:rPr lang="de-DE"/>
              <a:t>Negation im Regelrumpf</a:t>
            </a:r>
          </a:p>
        </p:txBody>
      </p:sp>
      <p:sp>
        <p:nvSpPr>
          <p:cNvPr id="97283" name="Rectangle 3"/>
          <p:cNvSpPr>
            <a:spLocks noGrp="1" noChangeArrowheads="1"/>
          </p:cNvSpPr>
          <p:nvPr>
            <p:ph type="body" idx="1"/>
          </p:nvPr>
        </p:nvSpPr>
        <p:spPr/>
        <p:txBody>
          <a:bodyPr/>
          <a:lstStyle/>
          <a:p>
            <a:pPr algn="ctr"/>
            <a:r>
              <a:rPr lang="de-DE" dirty="0" err="1"/>
              <a:t>indirektAufbauen</a:t>
            </a:r>
            <a:r>
              <a:rPr lang="de-DE" dirty="0"/>
              <a:t>(</a:t>
            </a:r>
            <a:r>
              <a:rPr lang="de-DE" i="1" dirty="0"/>
              <a:t>V</a:t>
            </a:r>
            <a:r>
              <a:rPr lang="de-DE" dirty="0"/>
              <a:t>,</a:t>
            </a:r>
            <a:r>
              <a:rPr lang="de-DE" i="1" dirty="0"/>
              <a:t>N</a:t>
            </a:r>
            <a:r>
              <a:rPr lang="de-DE" dirty="0"/>
              <a:t>) :- aufbauen(</a:t>
            </a:r>
            <a:r>
              <a:rPr lang="de-DE" i="1" dirty="0"/>
              <a:t>V</a:t>
            </a:r>
            <a:r>
              <a:rPr lang="de-DE" dirty="0"/>
              <a:t>,</a:t>
            </a:r>
            <a:r>
              <a:rPr lang="de-DE" i="1" dirty="0"/>
              <a:t>N</a:t>
            </a:r>
            <a:r>
              <a:rPr lang="de-DE" dirty="0"/>
              <a:t>), </a:t>
            </a:r>
            <a:r>
              <a:rPr lang="de-DE" dirty="0">
                <a:sym typeface="Symbol" pitchFamily="18" charset="2"/>
              </a:rPr>
              <a:t>voraussetzen(</a:t>
            </a:r>
            <a:r>
              <a:rPr lang="de-DE" i="1" dirty="0">
                <a:sym typeface="Symbol" pitchFamily="18" charset="2"/>
              </a:rPr>
              <a:t>V</a:t>
            </a:r>
            <a:r>
              <a:rPr lang="de-DE" dirty="0">
                <a:sym typeface="Symbol" pitchFamily="18" charset="2"/>
              </a:rPr>
              <a:t>,</a:t>
            </a:r>
            <a:r>
              <a:rPr lang="de-DE" i="1" dirty="0">
                <a:sym typeface="Symbol" pitchFamily="18" charset="2"/>
              </a:rPr>
              <a:t>N</a:t>
            </a:r>
            <a:r>
              <a:rPr lang="de-DE" dirty="0">
                <a:sym typeface="Symbol" pitchFamily="18" charset="2"/>
              </a:rPr>
              <a:t>)</a:t>
            </a:r>
          </a:p>
          <a:p>
            <a:pPr algn="ctr"/>
            <a:endParaRPr lang="de-DE" dirty="0">
              <a:sym typeface="Symbol" pitchFamily="18" charset="2"/>
            </a:endParaRPr>
          </a:p>
          <a:p>
            <a:pPr>
              <a:spcBef>
                <a:spcPct val="30000"/>
              </a:spcBef>
            </a:pPr>
            <a:r>
              <a:rPr lang="de-DE" b="1" dirty="0">
                <a:solidFill>
                  <a:srgbClr val="CC0099"/>
                </a:solidFill>
              </a:rPr>
              <a:t>Stratifizierte Datalog-Programme</a:t>
            </a:r>
          </a:p>
          <a:p>
            <a:pPr>
              <a:spcBef>
                <a:spcPct val="30000"/>
              </a:spcBef>
            </a:pPr>
            <a:r>
              <a:rPr lang="de-DE" dirty="0"/>
              <a:t>Eine Regel mit einem negierten Prädikat im Rumpf, wie z.B.</a:t>
            </a:r>
          </a:p>
          <a:p>
            <a:pPr algn="ctr">
              <a:spcBef>
                <a:spcPct val="30000"/>
              </a:spcBef>
            </a:pPr>
            <a:r>
              <a:rPr lang="de-DE" i="1" dirty="0" err="1"/>
              <a:t>r</a:t>
            </a:r>
            <a:r>
              <a:rPr lang="de-DE" i="1" dirty="0"/>
              <a:t>  </a:t>
            </a:r>
            <a:r>
              <a:rPr lang="de-DE" dirty="0">
                <a:sym typeface="Symbol" pitchFamily="18" charset="2"/>
              </a:rPr>
              <a:t> </a:t>
            </a:r>
            <a:r>
              <a:rPr lang="de-DE" i="1" dirty="0">
                <a:sym typeface="Symbol" pitchFamily="18" charset="2"/>
              </a:rPr>
              <a:t>p </a:t>
            </a:r>
            <a:r>
              <a:rPr lang="de-DE" dirty="0">
                <a:sym typeface="Symbol" pitchFamily="18" charset="2"/>
              </a:rPr>
              <a:t>(...) :- </a:t>
            </a:r>
            <a:r>
              <a:rPr lang="de-DE" i="1" dirty="0">
                <a:sym typeface="Symbol" pitchFamily="18" charset="2"/>
              </a:rPr>
              <a:t>q</a:t>
            </a:r>
            <a:r>
              <a:rPr lang="de-DE" i="1" baseline="-25000" dirty="0">
                <a:sym typeface="Symbol" pitchFamily="18" charset="2"/>
              </a:rPr>
              <a:t>1 </a:t>
            </a:r>
            <a:r>
              <a:rPr lang="de-DE" dirty="0">
                <a:sym typeface="Symbol" pitchFamily="18" charset="2"/>
              </a:rPr>
              <a:t>(...), ..., </a:t>
            </a:r>
            <a:r>
              <a:rPr lang="de-DE" i="1" dirty="0" err="1">
                <a:sym typeface="Symbol" pitchFamily="18" charset="2"/>
              </a:rPr>
              <a:t>q</a:t>
            </a:r>
            <a:r>
              <a:rPr lang="de-DE" i="1" baseline="-25000" dirty="0" err="1">
                <a:sym typeface="Symbol" pitchFamily="18" charset="2"/>
              </a:rPr>
              <a:t>i</a:t>
            </a:r>
            <a:r>
              <a:rPr lang="de-DE" i="1" baseline="-25000" dirty="0">
                <a:sym typeface="Symbol" pitchFamily="18" charset="2"/>
              </a:rPr>
              <a:t> </a:t>
            </a:r>
            <a:r>
              <a:rPr lang="de-DE" dirty="0">
                <a:sym typeface="Symbol" pitchFamily="18" charset="2"/>
              </a:rPr>
              <a:t>(...), ..., </a:t>
            </a:r>
            <a:r>
              <a:rPr lang="de-DE" i="1" dirty="0" err="1">
                <a:sym typeface="Symbol" pitchFamily="18" charset="2"/>
              </a:rPr>
              <a:t>q</a:t>
            </a:r>
            <a:r>
              <a:rPr lang="de-DE" i="1" baseline="-25000" dirty="0" err="1">
                <a:sym typeface="Symbol" pitchFamily="18" charset="2"/>
              </a:rPr>
              <a:t>n</a:t>
            </a:r>
            <a:r>
              <a:rPr lang="de-DE" i="1" baseline="-25000" dirty="0">
                <a:sym typeface="Symbol" pitchFamily="18" charset="2"/>
              </a:rPr>
              <a:t> </a:t>
            </a:r>
            <a:r>
              <a:rPr lang="de-DE" dirty="0">
                <a:sym typeface="Symbol" pitchFamily="18" charset="2"/>
              </a:rPr>
              <a:t>(...).</a:t>
            </a:r>
          </a:p>
          <a:p>
            <a:pPr>
              <a:spcBef>
                <a:spcPct val="30000"/>
              </a:spcBef>
            </a:pPr>
            <a:r>
              <a:rPr lang="de-DE" dirty="0"/>
              <a:t>kann nur dann sinnvoll ausgewertet werden, wenn</a:t>
            </a:r>
            <a:r>
              <a:rPr lang="de-DE" i="1" dirty="0"/>
              <a:t> Q</a:t>
            </a:r>
            <a:r>
              <a:rPr lang="de-DE" i="1" baseline="-25000" dirty="0"/>
              <a:t>i  </a:t>
            </a:r>
            <a:r>
              <a:rPr lang="de-DE" dirty="0"/>
              <a:t>schon vollständig materialisiert ist. Also müssen zuerst alle Regeln mit Kopf     </a:t>
            </a:r>
            <a:r>
              <a:rPr lang="de-DE" i="1" dirty="0" err="1"/>
              <a:t>q</a:t>
            </a:r>
            <a:r>
              <a:rPr lang="de-DE" i="1" baseline="-25000" dirty="0" err="1"/>
              <a:t>i</a:t>
            </a:r>
            <a:r>
              <a:rPr lang="de-DE" i="1" baseline="-25000" dirty="0"/>
              <a:t> </a:t>
            </a:r>
            <a:r>
              <a:rPr lang="de-DE" dirty="0"/>
              <a:t>(...) :- ...  ausgewertet sein. Das geht nur, wenn </a:t>
            </a:r>
            <a:r>
              <a:rPr lang="de-DE" i="1" dirty="0" err="1"/>
              <a:t>q</a:t>
            </a:r>
            <a:r>
              <a:rPr lang="de-DE" i="1" baseline="-25000" dirty="0" err="1"/>
              <a:t>i</a:t>
            </a:r>
            <a:r>
              <a:rPr lang="de-DE" dirty="0"/>
              <a:t> nicht abhängig von </a:t>
            </a:r>
            <a:r>
              <a:rPr lang="de-DE" i="1" dirty="0">
                <a:sym typeface="Symbol" pitchFamily="18" charset="2"/>
              </a:rPr>
              <a:t>p </a:t>
            </a:r>
            <a:r>
              <a:rPr lang="de-DE" dirty="0"/>
              <a:t>ist.</a:t>
            </a:r>
          </a:p>
          <a:p>
            <a:pPr>
              <a:spcBef>
                <a:spcPct val="30000"/>
              </a:spcBef>
            </a:pPr>
            <a:r>
              <a:rPr lang="de-DE" dirty="0"/>
              <a:t>Also darf der Abhängigkeitsgraph keine Pfade von </a:t>
            </a:r>
            <a:r>
              <a:rPr lang="de-DE" i="1" dirty="0"/>
              <a:t>p nach </a:t>
            </a:r>
            <a:r>
              <a:rPr lang="de-DE" i="1" dirty="0" err="1"/>
              <a:t>q</a:t>
            </a:r>
            <a:r>
              <a:rPr lang="de-DE" i="1" baseline="-25000" dirty="0" err="1"/>
              <a:t>i</a:t>
            </a:r>
            <a:r>
              <a:rPr lang="de-DE" dirty="0"/>
              <a:t> enthalten. Wenn das für alle Regeln der Fall ist, nennt man das Datalog-Programm </a:t>
            </a:r>
            <a:r>
              <a:rPr lang="de-DE" i="1" dirty="0"/>
              <a:t>stratifiziert.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49</a:t>
            </a:fld>
            <a:endParaRPr lang="en-US" altLang="x-none"/>
          </a:p>
        </p:txBody>
      </p:sp>
    </p:spTree>
    <p:extLst>
      <p:ext uri="{BB962C8B-B14F-4D97-AF65-F5344CB8AC3E}">
        <p14:creationId xmlns:p14="http://schemas.microsoft.com/office/powerpoint/2010/main" val="2350319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43000" y="0"/>
            <a:ext cx="6858000" cy="514350"/>
          </a:xfrm>
        </p:spPr>
        <p:txBody>
          <a:bodyPr anchor="ctr" anchorCtr="1"/>
          <a:lstStyle/>
          <a:p>
            <a:r>
              <a:rPr lang="de-DE"/>
              <a:t>Beispiel Datalog-Programm</a:t>
            </a:r>
          </a:p>
        </p:txBody>
      </p:sp>
      <p:sp>
        <p:nvSpPr>
          <p:cNvPr id="68611" name="Rectangle 3"/>
          <p:cNvSpPr>
            <a:spLocks noGrp="1" noChangeArrowheads="1"/>
          </p:cNvSpPr>
          <p:nvPr>
            <p:ph type="body" idx="1"/>
          </p:nvPr>
        </p:nvSpPr>
        <p:spPr>
          <a:xfrm>
            <a:off x="181303" y="571500"/>
            <a:ext cx="8833747" cy="4343400"/>
          </a:xfrm>
        </p:spPr>
        <p:txBody>
          <a:bodyPr/>
          <a:lstStyle/>
          <a:p>
            <a:pPr>
              <a:tabLst>
                <a:tab pos="3646885" algn="l"/>
              </a:tabLst>
            </a:pPr>
            <a:r>
              <a:rPr lang="de-DE" sz="1500" dirty="0"/>
              <a:t>Zur Bestimmung von (thematisch) verwandten Vorlesungspaaren</a:t>
            </a:r>
          </a:p>
          <a:p>
            <a:pPr>
              <a:tabLst>
                <a:tab pos="3646885" algn="l"/>
              </a:tabLst>
            </a:pPr>
            <a:endParaRPr lang="de-DE" sz="1500" dirty="0"/>
          </a:p>
          <a:p>
            <a:pPr>
              <a:tabLst>
                <a:tab pos="3646885" algn="l"/>
              </a:tabLst>
            </a:pPr>
            <a:r>
              <a:rPr lang="de-DE" sz="1500" dirty="0" err="1"/>
              <a:t>geschwisterVorl</a:t>
            </a:r>
            <a:r>
              <a:rPr lang="de-DE" sz="1500" dirty="0"/>
              <a:t>(</a:t>
            </a:r>
            <a:r>
              <a:rPr lang="de-DE" sz="1500" i="1" dirty="0"/>
              <a:t>N </a:t>
            </a:r>
            <a:r>
              <a:rPr lang="de-DE" sz="1500" dirty="0"/>
              <a:t>1, </a:t>
            </a:r>
            <a:r>
              <a:rPr lang="de-DE" sz="1500" i="1" dirty="0"/>
              <a:t>N </a:t>
            </a:r>
            <a:r>
              <a:rPr lang="de-DE" sz="1500" dirty="0"/>
              <a:t>2) :- voraussetzen(</a:t>
            </a:r>
            <a:r>
              <a:rPr lang="de-DE" sz="1500" i="1" dirty="0"/>
              <a:t>V</a:t>
            </a:r>
            <a:r>
              <a:rPr lang="de-DE" sz="1500" dirty="0"/>
              <a:t>, </a:t>
            </a:r>
            <a:r>
              <a:rPr lang="de-DE" sz="1500" i="1" dirty="0"/>
              <a:t>N</a:t>
            </a:r>
            <a:r>
              <a:rPr lang="de-DE" sz="1500" dirty="0"/>
              <a:t> 1),</a:t>
            </a:r>
          </a:p>
          <a:p>
            <a:pPr>
              <a:tabLst>
                <a:tab pos="3646885" algn="l"/>
              </a:tabLst>
            </a:pPr>
            <a:r>
              <a:rPr lang="de-DE" sz="1500" dirty="0"/>
              <a:t>                                              voraussetzen(</a:t>
            </a:r>
            <a:r>
              <a:rPr lang="de-DE" sz="1500" i="1" dirty="0"/>
              <a:t>V</a:t>
            </a:r>
            <a:r>
              <a:rPr lang="de-DE" sz="1500" dirty="0"/>
              <a:t>, </a:t>
            </a:r>
            <a:r>
              <a:rPr lang="de-DE" sz="1500" i="1" dirty="0"/>
              <a:t>N</a:t>
            </a:r>
            <a:r>
              <a:rPr lang="de-DE" sz="1500" dirty="0"/>
              <a:t> 2)), </a:t>
            </a:r>
            <a:r>
              <a:rPr lang="de-DE" sz="1500" i="1" dirty="0"/>
              <a:t>N </a:t>
            </a:r>
            <a:r>
              <a:rPr lang="de-DE" sz="1500" dirty="0"/>
              <a:t>1 &lt; </a:t>
            </a:r>
            <a:r>
              <a:rPr lang="de-DE" sz="1500" i="1" dirty="0"/>
              <a:t>N</a:t>
            </a:r>
            <a:r>
              <a:rPr lang="de-DE" sz="1500" dirty="0"/>
              <a:t> 2.</a:t>
            </a:r>
          </a:p>
          <a:p>
            <a:pPr>
              <a:tabLst>
                <a:tab pos="3646885" algn="l"/>
              </a:tabLst>
            </a:pPr>
            <a:endParaRPr lang="de-DE" sz="1500" dirty="0"/>
          </a:p>
          <a:p>
            <a:pPr>
              <a:tabLst>
                <a:tab pos="3646885" algn="l"/>
              </a:tabLst>
            </a:pPr>
            <a:r>
              <a:rPr lang="de-DE" sz="1500" dirty="0" err="1"/>
              <a:t>geschwisterThemen</a:t>
            </a:r>
            <a:r>
              <a:rPr lang="de-DE" sz="1500" dirty="0"/>
              <a:t>(</a:t>
            </a:r>
            <a:r>
              <a:rPr lang="de-DE" sz="1500" i="1" dirty="0"/>
              <a:t>T </a:t>
            </a:r>
            <a:r>
              <a:rPr lang="de-DE" sz="1500" dirty="0"/>
              <a:t>1, </a:t>
            </a:r>
            <a:r>
              <a:rPr lang="de-DE" sz="1500" i="1" dirty="0"/>
              <a:t>T </a:t>
            </a:r>
            <a:r>
              <a:rPr lang="de-DE" sz="1500" dirty="0"/>
              <a:t>2) :- geschwisterVorl(</a:t>
            </a:r>
            <a:r>
              <a:rPr lang="de-DE" sz="1500" i="1" dirty="0"/>
              <a:t>N </a:t>
            </a:r>
            <a:r>
              <a:rPr lang="de-DE" sz="1500" dirty="0"/>
              <a:t>1, </a:t>
            </a:r>
            <a:r>
              <a:rPr lang="de-DE" sz="1500" i="1" dirty="0"/>
              <a:t>N </a:t>
            </a:r>
            <a:r>
              <a:rPr lang="de-DE" sz="1500" dirty="0"/>
              <a:t>2),</a:t>
            </a:r>
          </a:p>
          <a:p>
            <a:pPr>
              <a:tabLst>
                <a:tab pos="3646885" algn="l"/>
              </a:tabLst>
            </a:pPr>
            <a:r>
              <a:rPr lang="de-DE" sz="1500" dirty="0"/>
              <a:t>                                                    </a:t>
            </a:r>
            <a:r>
              <a:rPr lang="de-DE" sz="1500" dirty="0" err="1"/>
              <a:t>vorlesungen</a:t>
            </a:r>
            <a:r>
              <a:rPr lang="de-DE" sz="1500" dirty="0"/>
              <a:t>(</a:t>
            </a:r>
            <a:r>
              <a:rPr lang="de-DE" sz="1500" i="1" dirty="0"/>
              <a:t>N </a:t>
            </a:r>
            <a:r>
              <a:rPr lang="de-DE" sz="1500" dirty="0"/>
              <a:t>1, </a:t>
            </a:r>
            <a:r>
              <a:rPr lang="de-DE" sz="1500" i="1" dirty="0"/>
              <a:t>T </a:t>
            </a:r>
            <a:r>
              <a:rPr lang="de-DE" sz="1500" dirty="0"/>
              <a:t>1, </a:t>
            </a:r>
            <a:r>
              <a:rPr lang="de-DE" sz="1500" i="1" dirty="0"/>
              <a:t>S </a:t>
            </a:r>
            <a:r>
              <a:rPr lang="de-DE" sz="1500" dirty="0"/>
              <a:t>1, </a:t>
            </a:r>
            <a:r>
              <a:rPr lang="de-DE" sz="1500" i="1" dirty="0"/>
              <a:t>R </a:t>
            </a:r>
            <a:r>
              <a:rPr lang="de-DE" sz="1500" dirty="0"/>
              <a:t>1),</a:t>
            </a:r>
          </a:p>
          <a:p>
            <a:pPr>
              <a:tabLst>
                <a:tab pos="3646885" algn="l"/>
              </a:tabLst>
            </a:pPr>
            <a:r>
              <a:rPr lang="de-DE" sz="1500" dirty="0"/>
              <a:t>                                                    </a:t>
            </a:r>
            <a:r>
              <a:rPr lang="de-DE" sz="1500" dirty="0" err="1"/>
              <a:t>vorlesungen</a:t>
            </a:r>
            <a:r>
              <a:rPr lang="de-DE" sz="1500" dirty="0"/>
              <a:t>(</a:t>
            </a:r>
            <a:r>
              <a:rPr lang="de-DE" sz="1500" i="1" dirty="0"/>
              <a:t>N </a:t>
            </a:r>
            <a:r>
              <a:rPr lang="de-DE" sz="1500" dirty="0"/>
              <a:t>2, </a:t>
            </a:r>
            <a:r>
              <a:rPr lang="de-DE" sz="1500" i="1" dirty="0"/>
              <a:t>T </a:t>
            </a:r>
            <a:r>
              <a:rPr lang="de-DE" sz="1500" dirty="0"/>
              <a:t>2, </a:t>
            </a:r>
            <a:r>
              <a:rPr lang="de-DE" sz="1500" i="1" dirty="0"/>
              <a:t>S </a:t>
            </a:r>
            <a:r>
              <a:rPr lang="de-DE" sz="1500" dirty="0"/>
              <a:t>2, </a:t>
            </a:r>
            <a:r>
              <a:rPr lang="de-DE" sz="1500" i="1" dirty="0"/>
              <a:t>R </a:t>
            </a:r>
            <a:r>
              <a:rPr lang="de-DE" sz="1500" dirty="0"/>
              <a:t>2).</a:t>
            </a:r>
          </a:p>
          <a:p>
            <a:pPr>
              <a:tabLst>
                <a:tab pos="3646885" algn="l"/>
              </a:tabLst>
            </a:pPr>
            <a:endParaRPr lang="de-DE" sz="1500" dirty="0"/>
          </a:p>
          <a:p>
            <a:pPr>
              <a:tabLst>
                <a:tab pos="3646885" algn="l"/>
              </a:tabLst>
            </a:pPr>
            <a:r>
              <a:rPr lang="de-DE" sz="1500" dirty="0"/>
              <a:t>aufbauen(</a:t>
            </a:r>
            <a:r>
              <a:rPr lang="de-DE" sz="1500" i="1" dirty="0"/>
              <a:t>V,N </a:t>
            </a:r>
            <a:r>
              <a:rPr lang="de-DE" sz="1500" dirty="0"/>
              <a:t>) :- voraussetzen(</a:t>
            </a:r>
            <a:r>
              <a:rPr lang="de-DE" sz="1500" i="1" dirty="0"/>
              <a:t>V,N </a:t>
            </a:r>
            <a:r>
              <a:rPr lang="de-DE" sz="1500" dirty="0"/>
              <a:t>)</a:t>
            </a:r>
          </a:p>
          <a:p>
            <a:pPr>
              <a:tabLst>
                <a:tab pos="3646885" algn="l"/>
              </a:tabLst>
            </a:pPr>
            <a:r>
              <a:rPr lang="de-DE" sz="1500" dirty="0"/>
              <a:t>aufbauen(</a:t>
            </a:r>
            <a:r>
              <a:rPr lang="de-DE" sz="1500" i="1" dirty="0"/>
              <a:t>V,N </a:t>
            </a:r>
            <a:r>
              <a:rPr lang="de-DE" sz="1500" dirty="0"/>
              <a:t>) :- aufbauen(</a:t>
            </a:r>
            <a:r>
              <a:rPr lang="de-DE" sz="1500" i="1" dirty="0"/>
              <a:t>V,M</a:t>
            </a:r>
            <a:r>
              <a:rPr lang="de-DE" sz="1500" dirty="0"/>
              <a:t> ), voraussetzen(</a:t>
            </a:r>
            <a:r>
              <a:rPr lang="de-DE" sz="1500" i="1" dirty="0"/>
              <a:t>M,N</a:t>
            </a:r>
            <a:r>
              <a:rPr lang="de-DE" sz="1500" dirty="0"/>
              <a:t> ).</a:t>
            </a:r>
          </a:p>
          <a:p>
            <a:pPr>
              <a:tabLst>
                <a:tab pos="3646885" algn="l"/>
              </a:tabLst>
            </a:pPr>
            <a:endParaRPr lang="de-DE" sz="1500" dirty="0"/>
          </a:p>
          <a:p>
            <a:pPr>
              <a:tabLst>
                <a:tab pos="3646885" algn="l"/>
              </a:tabLst>
            </a:pPr>
            <a:r>
              <a:rPr lang="de-DE" sz="1500" dirty="0"/>
              <a:t>verwandt(</a:t>
            </a:r>
            <a:r>
              <a:rPr lang="de-DE" sz="1500" i="1" dirty="0"/>
              <a:t>N,M</a:t>
            </a:r>
            <a:r>
              <a:rPr lang="de-DE" sz="1500" dirty="0"/>
              <a:t> ) :- aufbauen(</a:t>
            </a:r>
            <a:r>
              <a:rPr lang="de-DE" sz="1500" i="1" dirty="0"/>
              <a:t>N,M</a:t>
            </a:r>
            <a:r>
              <a:rPr lang="de-DE" sz="1500" dirty="0"/>
              <a:t> ).</a:t>
            </a:r>
          </a:p>
          <a:p>
            <a:pPr>
              <a:tabLst>
                <a:tab pos="3646885" algn="l"/>
              </a:tabLst>
            </a:pPr>
            <a:r>
              <a:rPr lang="de-DE" sz="1500" dirty="0"/>
              <a:t>verwandt(</a:t>
            </a:r>
            <a:r>
              <a:rPr lang="de-DE" sz="1500" i="1" dirty="0"/>
              <a:t>N,M</a:t>
            </a:r>
            <a:r>
              <a:rPr lang="de-DE" sz="1500" dirty="0"/>
              <a:t> ) :- aufbauen(</a:t>
            </a:r>
            <a:r>
              <a:rPr lang="de-DE" sz="1500" i="1" dirty="0"/>
              <a:t>M,N</a:t>
            </a:r>
            <a:r>
              <a:rPr lang="de-DE" sz="1500" dirty="0"/>
              <a:t> ).</a:t>
            </a:r>
          </a:p>
          <a:p>
            <a:pPr>
              <a:tabLst>
                <a:tab pos="3646885" algn="l"/>
              </a:tabLst>
            </a:pPr>
            <a:r>
              <a:rPr lang="de-DE" sz="1500" dirty="0"/>
              <a:t>verwandt(</a:t>
            </a:r>
            <a:r>
              <a:rPr lang="de-DE" sz="1500" i="1" dirty="0"/>
              <a:t>N,M</a:t>
            </a:r>
            <a:r>
              <a:rPr lang="de-DE" sz="1500" dirty="0"/>
              <a:t> ) :- aufbauen(</a:t>
            </a:r>
            <a:r>
              <a:rPr lang="de-DE" sz="1500" i="1" dirty="0"/>
              <a:t>V,N </a:t>
            </a:r>
            <a:r>
              <a:rPr lang="de-DE" sz="1500" dirty="0"/>
              <a:t>), aufbauen(</a:t>
            </a:r>
            <a:r>
              <a:rPr lang="de-DE" sz="1500" i="1" dirty="0"/>
              <a:t>V,M </a:t>
            </a:r>
            <a:r>
              <a:rPr lang="de-DE" sz="1500" dirty="0"/>
              <a:t>).</a:t>
            </a:r>
          </a:p>
          <a:p>
            <a:pPr>
              <a:tabLst>
                <a:tab pos="3646885" algn="l"/>
              </a:tabLst>
            </a:pPr>
            <a:endParaRPr lang="de-DE" sz="1500" dirty="0"/>
          </a:p>
          <a:p>
            <a:pPr>
              <a:tabLst>
                <a:tab pos="3646885" algn="l"/>
              </a:tabLst>
            </a:pPr>
            <a:r>
              <a:rPr lang="de-DE" sz="1500" dirty="0">
                <a:solidFill>
                  <a:srgbClr val="00B050"/>
                </a:solidFill>
              </a:rPr>
              <a:t>Voraussetzen: {[Vorgänger, Nachfolger]}</a:t>
            </a:r>
          </a:p>
          <a:p>
            <a:pPr>
              <a:tabLst>
                <a:tab pos="3646885" algn="l"/>
              </a:tabLst>
            </a:pPr>
            <a:r>
              <a:rPr lang="de-DE" sz="1500" dirty="0">
                <a:solidFill>
                  <a:srgbClr val="00B050"/>
                </a:solidFill>
              </a:rPr>
              <a:t>Vorlesungen: {</a:t>
            </a:r>
            <a:r>
              <a:rPr lang="de-DE" sz="1500" dirty="0" err="1">
                <a:solidFill>
                  <a:srgbClr val="00B050"/>
                </a:solidFill>
              </a:rPr>
              <a:t>VorlNr</a:t>
            </a:r>
            <a:r>
              <a:rPr lang="de-DE" sz="1500" dirty="0">
                <a:solidFill>
                  <a:srgbClr val="00B050"/>
                </a:solidFill>
              </a:rPr>
              <a:t>, Titel, SWS, </a:t>
            </a:r>
            <a:r>
              <a:rPr lang="de-DE" sz="1500" dirty="0" err="1">
                <a:solidFill>
                  <a:srgbClr val="00B050"/>
                </a:solidFill>
              </a:rPr>
              <a:t>gelesenVon</a:t>
            </a:r>
            <a:r>
              <a:rPr lang="de-DE" sz="1500" dirty="0">
                <a:solidFill>
                  <a:srgbClr val="00B050"/>
                </a:solidFill>
              </a:rPr>
              <a:t>]}</a:t>
            </a:r>
          </a:p>
        </p:txBody>
      </p:sp>
      <p:sp>
        <p:nvSpPr>
          <p:cNvPr id="4" name="Rechteck 3"/>
          <p:cNvSpPr/>
          <p:nvPr/>
        </p:nvSpPr>
        <p:spPr bwMode="auto">
          <a:xfrm>
            <a:off x="110985" y="2560348"/>
            <a:ext cx="5238582" cy="756084"/>
          </a:xfrm>
          <a:prstGeom prst="rect">
            <a:avLst/>
          </a:prstGeom>
          <a:noFill/>
          <a:ln w="38100" cap="flat" cmpd="sng" algn="ctr">
            <a:solidFill>
              <a:schemeClr val="tx2"/>
            </a:solidFill>
            <a:prstDash val="solid"/>
            <a:round/>
            <a:headEnd type="none" w="med" len="med"/>
            <a:tailEnd type="triangle" w="med" len="med"/>
          </a:ln>
          <a:effectLst/>
        </p:spPr>
        <p:txBody>
          <a:bodyPr vert="horz" wrap="none" lIns="68580" tIns="34290" rIns="68580" bIns="34290" numCol="1" rtlCol="0" anchor="ctr" anchorCtr="0" compatLnSpc="1">
            <a:prstTxWarp prst="textNoShape">
              <a:avLst/>
            </a:prstTxWarp>
          </a:bodyPr>
          <a:lstStyle/>
          <a:p>
            <a:pPr algn="ctr" defTabSz="685800" eaLnBrk="0" hangingPunct="0"/>
            <a:endParaRPr lang="de-DE">
              <a:latin typeface="Arial" pitchFamily="34" charset="0"/>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5</a:t>
            </a:fld>
            <a:endParaRPr lang="en-US" altLang="x-none"/>
          </a:p>
        </p:txBody>
      </p:sp>
    </p:spTree>
    <p:extLst>
      <p:ext uri="{BB962C8B-B14F-4D97-AF65-F5344CB8AC3E}">
        <p14:creationId xmlns:p14="http://schemas.microsoft.com/office/powerpoint/2010/main" val="683360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chor="ctr" anchorCtr="1"/>
          <a:lstStyle/>
          <a:p>
            <a:pPr algn="ctr"/>
            <a:r>
              <a:rPr lang="de-DE"/>
              <a:t>Auswertung von Regeln mit Negation</a:t>
            </a:r>
          </a:p>
        </p:txBody>
      </p:sp>
      <p:graphicFrame>
        <p:nvGraphicFramePr>
          <p:cNvPr id="98307" name="Object 3"/>
          <p:cNvGraphicFramePr>
            <a:graphicFrameLocks noChangeAspect="1"/>
          </p:cNvGraphicFramePr>
          <p:nvPr>
            <p:extLst>
              <p:ext uri="{D42A27DB-BD31-4B8C-83A1-F6EECF244321}">
                <p14:modId xmlns:p14="http://schemas.microsoft.com/office/powerpoint/2010/main" val="636104722"/>
              </p:ext>
            </p:extLst>
          </p:nvPr>
        </p:nvGraphicFramePr>
        <p:xfrm>
          <a:off x="2072878" y="857250"/>
          <a:ext cx="4998244" cy="4108847"/>
        </p:xfrm>
        <a:graphic>
          <a:graphicData uri="http://schemas.openxmlformats.org/presentationml/2006/ole">
            <mc:AlternateContent xmlns:mc="http://schemas.openxmlformats.org/markup-compatibility/2006">
              <mc:Choice xmlns:v="urn:schemas-microsoft-com:vml" Requires="v">
                <p:oleObj spid="_x0000_s7177" name="Formel" r:id="rId4" imgW="2349500" imgH="1930400" progId="Equation.3">
                  <p:embed/>
                </p:oleObj>
              </mc:Choice>
              <mc:Fallback>
                <p:oleObj name="Formel" r:id="rId4" imgW="2349500" imgH="1930400" progId="Equation.3">
                  <p:embed/>
                  <p:pic>
                    <p:nvPicPr>
                      <p:cNvPr id="0" name=""/>
                      <p:cNvPicPr>
                        <a:picLocks noChangeAspect="1" noChangeArrowheads="1"/>
                      </p:cNvPicPr>
                      <p:nvPr/>
                    </p:nvPicPr>
                    <p:blipFill>
                      <a:blip r:embed="rId5"/>
                      <a:srcRect/>
                      <a:stretch>
                        <a:fillRect/>
                      </a:stretch>
                    </p:blipFill>
                    <p:spPr bwMode="auto">
                      <a:xfrm>
                        <a:off x="2072878" y="857250"/>
                        <a:ext cx="4998244" cy="410884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Oval 3"/>
          <p:cNvSpPr/>
          <p:nvPr/>
        </p:nvSpPr>
        <p:spPr>
          <a:xfrm>
            <a:off x="5453678" y="2028292"/>
            <a:ext cx="221908" cy="2857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50</a:t>
            </a:fld>
            <a:endParaRPr lang="en-US" altLang="x-none"/>
          </a:p>
        </p:txBody>
      </p:sp>
    </p:spTree>
    <p:extLst>
      <p:ext uri="{BB962C8B-B14F-4D97-AF65-F5344CB8AC3E}">
        <p14:creationId xmlns:p14="http://schemas.microsoft.com/office/powerpoint/2010/main" val="170104087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chor="ctr" anchorCtr="1"/>
          <a:lstStyle/>
          <a:p>
            <a:pPr algn="ctr"/>
            <a:r>
              <a:rPr lang="de-DE"/>
              <a:t>Ein etwas komplexeres Beispiel</a:t>
            </a:r>
          </a:p>
        </p:txBody>
      </p:sp>
      <p:graphicFrame>
        <p:nvGraphicFramePr>
          <p:cNvPr id="99331" name="Object 3"/>
          <p:cNvGraphicFramePr>
            <a:graphicFrameLocks noChangeAspect="1"/>
          </p:cNvGraphicFramePr>
          <p:nvPr/>
        </p:nvGraphicFramePr>
        <p:xfrm>
          <a:off x="1333500" y="878681"/>
          <a:ext cx="6478191" cy="3792141"/>
        </p:xfrm>
        <a:graphic>
          <a:graphicData uri="http://schemas.openxmlformats.org/presentationml/2006/ole">
            <mc:AlternateContent xmlns:mc="http://schemas.openxmlformats.org/markup-compatibility/2006">
              <mc:Choice xmlns:v="urn:schemas-microsoft-com:vml" Requires="v">
                <p:oleObj spid="_x0000_s8201" name="Formel" r:id="rId4" imgW="4013200" imgH="2349500" progId="Equation.3">
                  <p:embed/>
                </p:oleObj>
              </mc:Choice>
              <mc:Fallback>
                <p:oleObj name="Formel" r:id="rId4" imgW="4013200" imgH="2349500" progId="Equation.3">
                  <p:embed/>
                  <p:pic>
                    <p:nvPicPr>
                      <p:cNvPr id="0" name=""/>
                      <p:cNvPicPr>
                        <a:picLocks noChangeAspect="1" noChangeArrowheads="1"/>
                      </p:cNvPicPr>
                      <p:nvPr/>
                    </p:nvPicPr>
                    <p:blipFill>
                      <a:blip r:embed="rId5"/>
                      <a:srcRect/>
                      <a:stretch>
                        <a:fillRect/>
                      </a:stretch>
                    </p:blipFill>
                    <p:spPr bwMode="auto">
                      <a:xfrm>
                        <a:off x="1333500" y="878681"/>
                        <a:ext cx="6478191" cy="379214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Oval 3"/>
          <p:cNvSpPr/>
          <p:nvPr/>
        </p:nvSpPr>
        <p:spPr>
          <a:xfrm>
            <a:off x="5902996" y="2631875"/>
            <a:ext cx="221908" cy="2857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r>
              <a:rPr lang="de-DE" sz="3200" baseline="30000" dirty="0"/>
              <a:t>⋈</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51</a:t>
            </a:fld>
            <a:endParaRPr lang="en-US" altLang="x-none"/>
          </a:p>
        </p:txBody>
      </p:sp>
    </p:spTree>
    <p:extLst>
      <p:ext uri="{BB962C8B-B14F-4D97-AF65-F5344CB8AC3E}">
        <p14:creationId xmlns:p14="http://schemas.microsoft.com/office/powerpoint/2010/main" val="13598499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chor="ctr" anchorCtr="1"/>
          <a:lstStyle/>
          <a:p>
            <a:pPr algn="ctr"/>
            <a:r>
              <a:rPr lang="de-DE"/>
              <a:t>Ausdruckskraft von Datalog</a:t>
            </a:r>
          </a:p>
        </p:txBody>
      </p:sp>
      <p:sp>
        <p:nvSpPr>
          <p:cNvPr id="100355" name="Rectangle 3"/>
          <p:cNvSpPr>
            <a:spLocks noGrp="1" noChangeArrowheads="1"/>
          </p:cNvSpPr>
          <p:nvPr>
            <p:ph type="body" idx="1"/>
          </p:nvPr>
        </p:nvSpPr>
        <p:spPr/>
        <p:txBody>
          <a:bodyPr/>
          <a:lstStyle/>
          <a:p>
            <a:pPr>
              <a:lnSpc>
                <a:spcPct val="100000"/>
              </a:lnSpc>
              <a:spcAft>
                <a:spcPct val="50000"/>
              </a:spcAft>
            </a:pPr>
            <a:r>
              <a:rPr lang="de-DE"/>
              <a:t>Die Sprache Datalog, eingeschränkt auf nicht-rekursive Programme aber erweitert um Negation, wird in der Literatur manchmal als </a:t>
            </a:r>
            <a:r>
              <a:rPr lang="de-DE" i="1">
                <a:solidFill>
                  <a:srgbClr val="FF0000"/>
                </a:solidFill>
              </a:rPr>
              <a:t>Datalog </a:t>
            </a:r>
            <a:r>
              <a:rPr lang="de-DE" b="1" baseline="30000">
                <a:solidFill>
                  <a:srgbClr val="FF0000"/>
                </a:solidFill>
                <a:sym typeface="Symbol" pitchFamily="18" charset="2"/>
              </a:rPr>
              <a:t></a:t>
            </a:r>
            <a:r>
              <a:rPr lang="de-DE" i="1" baseline="-25000">
                <a:solidFill>
                  <a:srgbClr val="FF0000"/>
                </a:solidFill>
              </a:rPr>
              <a:t>non-rec</a:t>
            </a:r>
            <a:r>
              <a:rPr lang="de-DE"/>
              <a:t> bezeichnet</a:t>
            </a:r>
          </a:p>
          <a:p>
            <a:pPr>
              <a:lnSpc>
                <a:spcPct val="100000"/>
              </a:lnSpc>
              <a:spcAft>
                <a:spcPct val="50000"/>
              </a:spcAft>
            </a:pPr>
            <a:r>
              <a:rPr lang="de-DE"/>
              <a:t>Diese Sprache </a:t>
            </a:r>
            <a:r>
              <a:rPr lang="de-DE" i="1">
                <a:solidFill>
                  <a:srgbClr val="FF0000"/>
                </a:solidFill>
              </a:rPr>
              <a:t>Datalog</a:t>
            </a:r>
            <a:r>
              <a:rPr lang="de-DE" b="1" baseline="30000">
                <a:solidFill>
                  <a:srgbClr val="FF0000"/>
                </a:solidFill>
                <a:sym typeface="Symbol" pitchFamily="18" charset="2"/>
              </a:rPr>
              <a:t> </a:t>
            </a:r>
            <a:r>
              <a:rPr lang="de-DE" i="1" baseline="-25000">
                <a:solidFill>
                  <a:srgbClr val="FF0000"/>
                </a:solidFill>
                <a:sym typeface="Symbol" pitchFamily="18" charset="2"/>
              </a:rPr>
              <a:t>n</a:t>
            </a:r>
            <a:r>
              <a:rPr lang="de-DE" i="1" baseline="-25000">
                <a:solidFill>
                  <a:srgbClr val="FF0000"/>
                </a:solidFill>
              </a:rPr>
              <a:t>on-rec</a:t>
            </a:r>
            <a:r>
              <a:rPr lang="de-DE" i="1" baseline="-25000"/>
              <a:t> </a:t>
            </a:r>
            <a:r>
              <a:rPr lang="de-DE"/>
              <a:t>hat genau die gleiche Ausdruckskraft wie die relationale Algebra – und damit ist sie hinsichtlich Ausdruckskraft auch äquivalent zum relativen Tupel- und Domänenkalkül</a:t>
            </a:r>
          </a:p>
          <a:p>
            <a:pPr>
              <a:lnSpc>
                <a:spcPct val="100000"/>
              </a:lnSpc>
              <a:spcAft>
                <a:spcPct val="50000"/>
              </a:spcAft>
            </a:pPr>
            <a:r>
              <a:rPr lang="de-DE"/>
              <a:t>Datalog mit Negation und Rekursion geht natürlich über die Ausdruckskraft der relationalen Algebra hinaus – man konnte in Datalog ja z.B. die transitive Hülle der Relation </a:t>
            </a:r>
            <a:r>
              <a:rPr lang="de-DE" i="1"/>
              <a:t>Voraussetzen </a:t>
            </a:r>
            <a:r>
              <a:rPr lang="de-DE"/>
              <a:t>definieren.</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52</a:t>
            </a:fld>
            <a:endParaRPr lang="en-US" altLang="x-none"/>
          </a:p>
        </p:txBody>
      </p:sp>
    </p:spTree>
    <p:extLst>
      <p:ext uri="{BB962C8B-B14F-4D97-AF65-F5344CB8AC3E}">
        <p14:creationId xmlns:p14="http://schemas.microsoft.com/office/powerpoint/2010/main" val="21878564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a:ln/>
        </p:spPr>
        <p:txBody>
          <a:bodyPr anchor="ctr" anchorCtr="1"/>
          <a:lstStyle/>
          <a:p>
            <a:pPr algn="ctr"/>
            <a:r>
              <a:rPr lang="de-DE"/>
              <a:t>Datalog-Formulierung der relationalen Algebra-Operatoren</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53</a:t>
            </a:fld>
            <a:endParaRPr lang="en-US" altLang="x-none"/>
          </a:p>
        </p:txBody>
      </p:sp>
      <p:pic>
        <p:nvPicPr>
          <p:cNvPr id="4" name="Grafik 3" descr="Ein Bild, das Text enthält.&#10;&#10;Automatisch generierte Beschreibung">
            <a:extLst>
              <a:ext uri="{FF2B5EF4-FFF2-40B4-BE49-F238E27FC236}">
                <a16:creationId xmlns:a16="http://schemas.microsoft.com/office/drawing/2014/main" id="{7B8649BE-6BCB-E94C-9C4E-9AF2FE890F77}"/>
              </a:ext>
            </a:extLst>
          </p:cNvPr>
          <p:cNvPicPr>
            <a:picLocks noChangeAspect="1"/>
          </p:cNvPicPr>
          <p:nvPr/>
        </p:nvPicPr>
        <p:blipFill>
          <a:blip r:embed="rId3"/>
          <a:stretch>
            <a:fillRect/>
          </a:stretch>
        </p:blipFill>
        <p:spPr>
          <a:xfrm>
            <a:off x="900478" y="712098"/>
            <a:ext cx="7448069" cy="4288040"/>
          </a:xfrm>
          <a:prstGeom prst="rect">
            <a:avLst/>
          </a:prstGeom>
        </p:spPr>
      </p:pic>
    </p:spTree>
    <p:extLst>
      <p:ext uri="{BB962C8B-B14F-4D97-AF65-F5344CB8AC3E}">
        <p14:creationId xmlns:p14="http://schemas.microsoft.com/office/powerpoint/2010/main" val="119765249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chor="ctr" anchorCtr="1"/>
          <a:lstStyle/>
          <a:p>
            <a:pPr algn="ctr"/>
            <a:r>
              <a:rPr lang="de-DE"/>
              <a:t>Datalog-Formulierung der relationalen Algebra-Operatoren</a:t>
            </a:r>
          </a:p>
        </p:txBody>
      </p:sp>
      <p:sp>
        <p:nvSpPr>
          <p:cNvPr id="102403" name="Text Box 3"/>
          <p:cNvSpPr txBox="1">
            <a:spLocks noChangeArrowheads="1"/>
          </p:cNvSpPr>
          <p:nvPr/>
        </p:nvSpPr>
        <p:spPr bwMode="auto">
          <a:xfrm>
            <a:off x="1143001" y="971550"/>
            <a:ext cx="1768433" cy="369332"/>
          </a:xfrm>
          <a:prstGeom prst="rect">
            <a:avLst/>
          </a:prstGeom>
          <a:noFill/>
          <a:ln w="6350">
            <a:noFill/>
            <a:miter lim="800000"/>
            <a:headEnd/>
            <a:tailEnd/>
          </a:ln>
          <a:effectLst/>
        </p:spPr>
        <p:txBody>
          <a:bodyPr wrap="none">
            <a:spAutoFit/>
          </a:bodyPr>
          <a:lstStyle/>
          <a:p>
            <a:r>
              <a:rPr lang="de-DE" b="1">
                <a:solidFill>
                  <a:srgbClr val="CC0099"/>
                </a:solidFill>
                <a:latin typeface="Tahoma" pitchFamily="34" charset="0"/>
              </a:rPr>
              <a:t>Kreuzprodukt</a:t>
            </a:r>
          </a:p>
        </p:txBody>
      </p:sp>
      <p:sp>
        <p:nvSpPr>
          <p:cNvPr id="102405" name="Text Box 5"/>
          <p:cNvSpPr txBox="1">
            <a:spLocks noChangeArrowheads="1"/>
          </p:cNvSpPr>
          <p:nvPr/>
        </p:nvSpPr>
        <p:spPr bwMode="auto">
          <a:xfrm>
            <a:off x="1235869" y="2800350"/>
            <a:ext cx="1587294" cy="369332"/>
          </a:xfrm>
          <a:prstGeom prst="rect">
            <a:avLst/>
          </a:prstGeom>
          <a:noFill/>
          <a:ln w="6350">
            <a:noFill/>
            <a:miter lim="800000"/>
            <a:headEnd/>
            <a:tailEnd/>
          </a:ln>
          <a:effectLst/>
        </p:spPr>
        <p:txBody>
          <a:bodyPr wrap="none">
            <a:spAutoFit/>
          </a:bodyPr>
          <a:lstStyle/>
          <a:p>
            <a:r>
              <a:rPr lang="de-DE" b="1">
                <a:solidFill>
                  <a:srgbClr val="CC0099"/>
                </a:solidFill>
                <a:latin typeface="Tahoma" pitchFamily="34" charset="0"/>
              </a:rPr>
              <a:t>Vereinigung</a:t>
            </a:r>
          </a:p>
        </p:txBody>
      </p:sp>
      <p:grpSp>
        <p:nvGrpSpPr>
          <p:cNvPr id="102408" name="Group 8"/>
          <p:cNvGrpSpPr>
            <a:grpSpLocks noChangeAspect="1"/>
          </p:cNvGrpSpPr>
          <p:nvPr/>
        </p:nvGrpSpPr>
        <p:grpSpPr bwMode="auto">
          <a:xfrm>
            <a:off x="1314450" y="3170636"/>
            <a:ext cx="5892404" cy="1525192"/>
            <a:chOff x="144" y="2663"/>
            <a:chExt cx="4949" cy="1281"/>
          </a:xfrm>
        </p:grpSpPr>
        <p:sp>
          <p:nvSpPr>
            <p:cNvPr id="102407" name="AutoShape 7"/>
            <p:cNvSpPr>
              <a:spLocks noChangeAspect="1" noChangeArrowheads="1" noTextEdit="1"/>
            </p:cNvSpPr>
            <p:nvPr/>
          </p:nvSpPr>
          <p:spPr bwMode="auto">
            <a:xfrm>
              <a:off x="144" y="2736"/>
              <a:ext cx="4949" cy="1196"/>
            </a:xfrm>
            <a:prstGeom prst="rect">
              <a:avLst/>
            </a:prstGeom>
            <a:noFill/>
            <a:ln w="9525">
              <a:noFill/>
              <a:miter lim="800000"/>
              <a:headEnd/>
              <a:tailEnd/>
            </a:ln>
          </p:spPr>
          <p:txBody>
            <a:bodyPr/>
            <a:lstStyle/>
            <a:p>
              <a:endParaRPr lang="de-DE"/>
            </a:p>
          </p:txBody>
        </p:sp>
        <p:sp>
          <p:nvSpPr>
            <p:cNvPr id="102409" name="Rectangle 9"/>
            <p:cNvSpPr>
              <a:spLocks noChangeArrowheads="1"/>
            </p:cNvSpPr>
            <p:nvPr/>
          </p:nvSpPr>
          <p:spPr bwMode="auto">
            <a:xfrm>
              <a:off x="1025" y="2663"/>
              <a:ext cx="89" cy="320"/>
            </a:xfrm>
            <a:prstGeom prst="rect">
              <a:avLst/>
            </a:prstGeom>
            <a:noFill/>
            <a:ln w="9525">
              <a:noFill/>
              <a:miter lim="800000"/>
              <a:headEnd/>
              <a:tailEnd/>
            </a:ln>
          </p:spPr>
          <p:txBody>
            <a:bodyPr wrap="none" lIns="0" tIns="0" rIns="0" bIns="0">
              <a:spAutoFit/>
            </a:bodyPr>
            <a:lstStyle/>
            <a:p>
              <a:r>
                <a:rPr lang="de-DE" sz="2475">
                  <a:solidFill>
                    <a:srgbClr val="000000"/>
                  </a:solidFill>
                  <a:latin typeface="Symbol" pitchFamily="18" charset="2"/>
                </a:rPr>
                <a:t>(</a:t>
              </a:r>
              <a:endParaRPr lang="de-DE"/>
            </a:p>
          </p:txBody>
        </p:sp>
        <p:sp>
          <p:nvSpPr>
            <p:cNvPr id="102410" name="Rectangle 10"/>
            <p:cNvSpPr>
              <a:spLocks noChangeArrowheads="1"/>
            </p:cNvSpPr>
            <p:nvPr/>
          </p:nvSpPr>
          <p:spPr bwMode="auto">
            <a:xfrm>
              <a:off x="2009" y="2663"/>
              <a:ext cx="89" cy="320"/>
            </a:xfrm>
            <a:prstGeom prst="rect">
              <a:avLst/>
            </a:prstGeom>
            <a:noFill/>
            <a:ln w="9525">
              <a:noFill/>
              <a:miter lim="800000"/>
              <a:headEnd/>
              <a:tailEnd/>
            </a:ln>
          </p:spPr>
          <p:txBody>
            <a:bodyPr wrap="none" lIns="0" tIns="0" rIns="0" bIns="0">
              <a:spAutoFit/>
            </a:bodyPr>
            <a:lstStyle/>
            <a:p>
              <a:r>
                <a:rPr lang="de-DE" sz="2475">
                  <a:solidFill>
                    <a:srgbClr val="000000"/>
                  </a:solidFill>
                  <a:latin typeface="Symbol" pitchFamily="18" charset="2"/>
                </a:rPr>
                <a:t>)</a:t>
              </a:r>
              <a:endParaRPr lang="de-DE"/>
            </a:p>
          </p:txBody>
        </p:sp>
        <p:sp>
          <p:nvSpPr>
            <p:cNvPr id="102411" name="Rectangle 11"/>
            <p:cNvSpPr>
              <a:spLocks noChangeArrowheads="1"/>
            </p:cNvSpPr>
            <p:nvPr/>
          </p:nvSpPr>
          <p:spPr bwMode="auto">
            <a:xfrm>
              <a:off x="3071" y="2663"/>
              <a:ext cx="89" cy="320"/>
            </a:xfrm>
            <a:prstGeom prst="rect">
              <a:avLst/>
            </a:prstGeom>
            <a:noFill/>
            <a:ln w="9525">
              <a:noFill/>
              <a:miter lim="800000"/>
              <a:headEnd/>
              <a:tailEnd/>
            </a:ln>
          </p:spPr>
          <p:txBody>
            <a:bodyPr wrap="none" lIns="0" tIns="0" rIns="0" bIns="0">
              <a:spAutoFit/>
            </a:bodyPr>
            <a:lstStyle/>
            <a:p>
              <a:r>
                <a:rPr lang="de-DE" sz="2475">
                  <a:solidFill>
                    <a:srgbClr val="000000"/>
                  </a:solidFill>
                  <a:latin typeface="Symbol" pitchFamily="18" charset="2"/>
                </a:rPr>
                <a:t>(</a:t>
              </a:r>
              <a:endParaRPr lang="de-DE"/>
            </a:p>
          </p:txBody>
        </p:sp>
        <p:sp>
          <p:nvSpPr>
            <p:cNvPr id="102412" name="Rectangle 12"/>
            <p:cNvSpPr>
              <a:spLocks noChangeArrowheads="1"/>
            </p:cNvSpPr>
            <p:nvPr/>
          </p:nvSpPr>
          <p:spPr bwMode="auto">
            <a:xfrm>
              <a:off x="4111" y="2663"/>
              <a:ext cx="89" cy="320"/>
            </a:xfrm>
            <a:prstGeom prst="rect">
              <a:avLst/>
            </a:prstGeom>
            <a:noFill/>
            <a:ln w="9525">
              <a:noFill/>
              <a:miter lim="800000"/>
              <a:headEnd/>
              <a:tailEnd/>
            </a:ln>
          </p:spPr>
          <p:txBody>
            <a:bodyPr wrap="none" lIns="0" tIns="0" rIns="0" bIns="0">
              <a:spAutoFit/>
            </a:bodyPr>
            <a:lstStyle/>
            <a:p>
              <a:r>
                <a:rPr lang="de-DE" sz="2475">
                  <a:solidFill>
                    <a:srgbClr val="000000"/>
                  </a:solidFill>
                  <a:latin typeface="Symbol" pitchFamily="18" charset="2"/>
                </a:rPr>
                <a:t>)</a:t>
              </a:r>
              <a:endParaRPr lang="de-DE"/>
            </a:p>
          </p:txBody>
        </p:sp>
        <p:sp>
          <p:nvSpPr>
            <p:cNvPr id="102413" name="Rectangle 13"/>
            <p:cNvSpPr>
              <a:spLocks noChangeArrowheads="1"/>
            </p:cNvSpPr>
            <p:nvPr/>
          </p:nvSpPr>
          <p:spPr bwMode="auto">
            <a:xfrm>
              <a:off x="4951" y="3670"/>
              <a:ext cx="118"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14" name="Rectangle 14"/>
            <p:cNvSpPr>
              <a:spLocks noChangeArrowheads="1"/>
            </p:cNvSpPr>
            <p:nvPr/>
          </p:nvSpPr>
          <p:spPr bwMode="auto">
            <a:xfrm>
              <a:off x="4643" y="3670"/>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15" name="Rectangle 15"/>
            <p:cNvSpPr>
              <a:spLocks noChangeArrowheads="1"/>
            </p:cNvSpPr>
            <p:nvPr/>
          </p:nvSpPr>
          <p:spPr bwMode="auto">
            <a:xfrm>
              <a:off x="4328" y="3670"/>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16" name="Rectangle 16"/>
            <p:cNvSpPr>
              <a:spLocks noChangeArrowheads="1"/>
            </p:cNvSpPr>
            <p:nvPr/>
          </p:nvSpPr>
          <p:spPr bwMode="auto">
            <a:xfrm>
              <a:off x="3780" y="3670"/>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17" name="Rectangle 17"/>
            <p:cNvSpPr>
              <a:spLocks noChangeArrowheads="1"/>
            </p:cNvSpPr>
            <p:nvPr/>
          </p:nvSpPr>
          <p:spPr bwMode="auto">
            <a:xfrm>
              <a:off x="3117" y="3670"/>
              <a:ext cx="6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18" name="Rectangle 18"/>
            <p:cNvSpPr>
              <a:spLocks noChangeArrowheads="1"/>
            </p:cNvSpPr>
            <p:nvPr/>
          </p:nvSpPr>
          <p:spPr bwMode="auto">
            <a:xfrm>
              <a:off x="1946" y="3670"/>
              <a:ext cx="5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19" name="Rectangle 19"/>
            <p:cNvSpPr>
              <a:spLocks noChangeArrowheads="1"/>
            </p:cNvSpPr>
            <p:nvPr/>
          </p:nvSpPr>
          <p:spPr bwMode="auto">
            <a:xfrm>
              <a:off x="1849" y="3670"/>
              <a:ext cx="6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0" name="Rectangle 20"/>
            <p:cNvSpPr>
              <a:spLocks noChangeArrowheads="1"/>
            </p:cNvSpPr>
            <p:nvPr/>
          </p:nvSpPr>
          <p:spPr bwMode="auto">
            <a:xfrm>
              <a:off x="1298" y="3670"/>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1" name="Rectangle 21"/>
            <p:cNvSpPr>
              <a:spLocks noChangeArrowheads="1"/>
            </p:cNvSpPr>
            <p:nvPr/>
          </p:nvSpPr>
          <p:spPr bwMode="auto">
            <a:xfrm>
              <a:off x="635" y="3670"/>
              <a:ext cx="6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2" name="Rectangle 22"/>
            <p:cNvSpPr>
              <a:spLocks noChangeArrowheads="1"/>
            </p:cNvSpPr>
            <p:nvPr/>
          </p:nvSpPr>
          <p:spPr bwMode="auto">
            <a:xfrm>
              <a:off x="4667" y="3371"/>
              <a:ext cx="118"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3" name="Rectangle 23"/>
            <p:cNvSpPr>
              <a:spLocks noChangeArrowheads="1"/>
            </p:cNvSpPr>
            <p:nvPr/>
          </p:nvSpPr>
          <p:spPr bwMode="auto">
            <a:xfrm>
              <a:off x="4459" y="3371"/>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4" name="Rectangle 24"/>
            <p:cNvSpPr>
              <a:spLocks noChangeArrowheads="1"/>
            </p:cNvSpPr>
            <p:nvPr/>
          </p:nvSpPr>
          <p:spPr bwMode="auto">
            <a:xfrm>
              <a:off x="4238" y="3371"/>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5" name="Rectangle 25"/>
            <p:cNvSpPr>
              <a:spLocks noChangeArrowheads="1"/>
            </p:cNvSpPr>
            <p:nvPr/>
          </p:nvSpPr>
          <p:spPr bwMode="auto">
            <a:xfrm>
              <a:off x="3690" y="3371"/>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6" name="Rectangle 26"/>
            <p:cNvSpPr>
              <a:spLocks noChangeArrowheads="1"/>
            </p:cNvSpPr>
            <p:nvPr/>
          </p:nvSpPr>
          <p:spPr bwMode="auto">
            <a:xfrm>
              <a:off x="3026" y="3371"/>
              <a:ext cx="6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7" name="Rectangle 27"/>
            <p:cNvSpPr>
              <a:spLocks noChangeArrowheads="1"/>
            </p:cNvSpPr>
            <p:nvPr/>
          </p:nvSpPr>
          <p:spPr bwMode="auto">
            <a:xfrm>
              <a:off x="1946" y="3371"/>
              <a:ext cx="5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8" name="Rectangle 28"/>
            <p:cNvSpPr>
              <a:spLocks noChangeArrowheads="1"/>
            </p:cNvSpPr>
            <p:nvPr/>
          </p:nvSpPr>
          <p:spPr bwMode="auto">
            <a:xfrm>
              <a:off x="1849" y="3371"/>
              <a:ext cx="6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29" name="Rectangle 29"/>
            <p:cNvSpPr>
              <a:spLocks noChangeArrowheads="1"/>
            </p:cNvSpPr>
            <p:nvPr/>
          </p:nvSpPr>
          <p:spPr bwMode="auto">
            <a:xfrm>
              <a:off x="1298" y="3371"/>
              <a:ext cx="51"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30" name="Rectangle 30"/>
            <p:cNvSpPr>
              <a:spLocks noChangeArrowheads="1"/>
            </p:cNvSpPr>
            <p:nvPr/>
          </p:nvSpPr>
          <p:spPr bwMode="auto">
            <a:xfrm>
              <a:off x="635" y="3371"/>
              <a:ext cx="67"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Times New Roman" pitchFamily="18" charset="0"/>
                </a:rPr>
                <a:t>(</a:t>
              </a:r>
              <a:endParaRPr lang="de-DE"/>
            </a:p>
          </p:txBody>
        </p:sp>
        <p:sp>
          <p:nvSpPr>
            <p:cNvPr id="102431" name="Rectangle 31"/>
            <p:cNvSpPr>
              <a:spLocks noChangeArrowheads="1"/>
            </p:cNvSpPr>
            <p:nvPr/>
          </p:nvSpPr>
          <p:spPr bwMode="auto">
            <a:xfrm>
              <a:off x="691" y="2874"/>
              <a:ext cx="31" cy="145"/>
            </a:xfrm>
            <a:prstGeom prst="rect">
              <a:avLst/>
            </a:prstGeom>
            <a:noFill/>
            <a:ln w="9525">
              <a:noFill/>
              <a:miter lim="800000"/>
              <a:headEnd/>
              <a:tailEnd/>
            </a:ln>
          </p:spPr>
          <p:txBody>
            <a:bodyPr wrap="none" lIns="0" tIns="0" rIns="0" bIns="0">
              <a:spAutoFit/>
            </a:bodyPr>
            <a:lstStyle/>
            <a:p>
              <a:r>
                <a:rPr lang="de-DE" sz="1125">
                  <a:solidFill>
                    <a:srgbClr val="000000"/>
                  </a:solidFill>
                  <a:latin typeface="Times New Roman" pitchFamily="18" charset="0"/>
                </a:rPr>
                <a:t>,</a:t>
              </a:r>
              <a:endParaRPr lang="de-DE"/>
            </a:p>
          </p:txBody>
        </p:sp>
        <p:sp>
          <p:nvSpPr>
            <p:cNvPr id="102432" name="Rectangle 32"/>
            <p:cNvSpPr>
              <a:spLocks noChangeArrowheads="1"/>
            </p:cNvSpPr>
            <p:nvPr/>
          </p:nvSpPr>
          <p:spPr bwMode="auto">
            <a:xfrm>
              <a:off x="4723" y="3670"/>
              <a:ext cx="225"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Ra</a:t>
              </a:r>
              <a:endParaRPr lang="de-DE"/>
            </a:p>
          </p:txBody>
        </p:sp>
        <p:sp>
          <p:nvSpPr>
            <p:cNvPr id="102433" name="Rectangle 33"/>
            <p:cNvSpPr>
              <a:spLocks noChangeArrowheads="1"/>
            </p:cNvSpPr>
            <p:nvPr/>
          </p:nvSpPr>
          <p:spPr bwMode="auto">
            <a:xfrm>
              <a:off x="4409" y="3670"/>
              <a:ext cx="225"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Rg</a:t>
              </a:r>
              <a:endParaRPr lang="de-DE"/>
            </a:p>
          </p:txBody>
        </p:sp>
        <p:sp>
          <p:nvSpPr>
            <p:cNvPr id="102434" name="Rectangle 34"/>
            <p:cNvSpPr>
              <a:spLocks noChangeArrowheads="1"/>
            </p:cNvSpPr>
            <p:nvPr/>
          </p:nvSpPr>
          <p:spPr bwMode="auto">
            <a:xfrm>
              <a:off x="3864" y="3670"/>
              <a:ext cx="47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Name</a:t>
              </a:r>
              <a:endParaRPr lang="de-DE"/>
            </a:p>
          </p:txBody>
        </p:sp>
        <p:sp>
          <p:nvSpPr>
            <p:cNvPr id="102435" name="Rectangle 35"/>
            <p:cNvSpPr>
              <a:spLocks noChangeArrowheads="1"/>
            </p:cNvSpPr>
            <p:nvPr/>
          </p:nvSpPr>
          <p:spPr bwMode="auto">
            <a:xfrm>
              <a:off x="3195" y="3670"/>
              <a:ext cx="583"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PersNr</a:t>
              </a:r>
              <a:endParaRPr lang="de-DE"/>
            </a:p>
          </p:txBody>
        </p:sp>
        <p:sp>
          <p:nvSpPr>
            <p:cNvPr id="102436" name="Rectangle 36"/>
            <p:cNvSpPr>
              <a:spLocks noChangeArrowheads="1"/>
            </p:cNvSpPr>
            <p:nvPr/>
          </p:nvSpPr>
          <p:spPr bwMode="auto">
            <a:xfrm>
              <a:off x="3014" y="3670"/>
              <a:ext cx="10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t>
              </a:r>
              <a:endParaRPr lang="de-DE"/>
            </a:p>
          </p:txBody>
        </p:sp>
        <p:sp>
          <p:nvSpPr>
            <p:cNvPr id="102437" name="Rectangle 37"/>
            <p:cNvSpPr>
              <a:spLocks noChangeArrowheads="1"/>
            </p:cNvSpPr>
            <p:nvPr/>
          </p:nvSpPr>
          <p:spPr bwMode="auto">
            <a:xfrm>
              <a:off x="2173" y="3670"/>
              <a:ext cx="837"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professore</a:t>
              </a:r>
              <a:endParaRPr lang="de-DE"/>
            </a:p>
          </p:txBody>
        </p:sp>
        <p:sp>
          <p:nvSpPr>
            <p:cNvPr id="102438" name="Rectangle 38"/>
            <p:cNvSpPr>
              <a:spLocks noChangeArrowheads="1"/>
            </p:cNvSpPr>
            <p:nvPr/>
          </p:nvSpPr>
          <p:spPr bwMode="auto">
            <a:xfrm>
              <a:off x="1382" y="3670"/>
              <a:ext cx="47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Name</a:t>
              </a:r>
              <a:endParaRPr lang="de-DE"/>
            </a:p>
          </p:txBody>
        </p:sp>
        <p:sp>
          <p:nvSpPr>
            <p:cNvPr id="102439" name="Rectangle 39"/>
            <p:cNvSpPr>
              <a:spLocks noChangeArrowheads="1"/>
            </p:cNvSpPr>
            <p:nvPr/>
          </p:nvSpPr>
          <p:spPr bwMode="auto">
            <a:xfrm>
              <a:off x="713" y="3670"/>
              <a:ext cx="583"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PersNr</a:t>
              </a:r>
              <a:endParaRPr lang="de-DE"/>
            </a:p>
          </p:txBody>
        </p:sp>
        <p:sp>
          <p:nvSpPr>
            <p:cNvPr id="102440" name="Rectangle 40"/>
            <p:cNvSpPr>
              <a:spLocks noChangeArrowheads="1"/>
            </p:cNvSpPr>
            <p:nvPr/>
          </p:nvSpPr>
          <p:spPr bwMode="auto">
            <a:xfrm>
              <a:off x="174" y="3670"/>
              <a:ext cx="460"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query</a:t>
              </a:r>
              <a:endParaRPr lang="de-DE"/>
            </a:p>
          </p:txBody>
        </p:sp>
        <p:sp>
          <p:nvSpPr>
            <p:cNvPr id="102441" name="Rectangle 41"/>
            <p:cNvSpPr>
              <a:spLocks noChangeArrowheads="1"/>
            </p:cNvSpPr>
            <p:nvPr/>
          </p:nvSpPr>
          <p:spPr bwMode="auto">
            <a:xfrm>
              <a:off x="4540" y="3371"/>
              <a:ext cx="124"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B</a:t>
              </a:r>
              <a:endParaRPr lang="de-DE"/>
            </a:p>
          </p:txBody>
        </p:sp>
        <p:sp>
          <p:nvSpPr>
            <p:cNvPr id="102442" name="Rectangle 42"/>
            <p:cNvSpPr>
              <a:spLocks noChangeArrowheads="1"/>
            </p:cNvSpPr>
            <p:nvPr/>
          </p:nvSpPr>
          <p:spPr bwMode="auto">
            <a:xfrm>
              <a:off x="4319" y="3371"/>
              <a:ext cx="124"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F</a:t>
              </a:r>
              <a:endParaRPr lang="de-DE"/>
            </a:p>
          </p:txBody>
        </p:sp>
        <p:sp>
          <p:nvSpPr>
            <p:cNvPr id="102443" name="Rectangle 43"/>
            <p:cNvSpPr>
              <a:spLocks noChangeArrowheads="1"/>
            </p:cNvSpPr>
            <p:nvPr/>
          </p:nvSpPr>
          <p:spPr bwMode="auto">
            <a:xfrm>
              <a:off x="3774" y="3371"/>
              <a:ext cx="47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Name</a:t>
              </a:r>
              <a:endParaRPr lang="de-DE"/>
            </a:p>
          </p:txBody>
        </p:sp>
        <p:sp>
          <p:nvSpPr>
            <p:cNvPr id="102444" name="Rectangle 44"/>
            <p:cNvSpPr>
              <a:spLocks noChangeArrowheads="1"/>
            </p:cNvSpPr>
            <p:nvPr/>
          </p:nvSpPr>
          <p:spPr bwMode="auto">
            <a:xfrm>
              <a:off x="3104" y="3371"/>
              <a:ext cx="583"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PersNr</a:t>
              </a:r>
              <a:endParaRPr lang="de-DE"/>
            </a:p>
          </p:txBody>
        </p:sp>
        <p:sp>
          <p:nvSpPr>
            <p:cNvPr id="102445" name="Rectangle 45"/>
            <p:cNvSpPr>
              <a:spLocks noChangeArrowheads="1"/>
            </p:cNvSpPr>
            <p:nvPr/>
          </p:nvSpPr>
          <p:spPr bwMode="auto">
            <a:xfrm>
              <a:off x="2924" y="3371"/>
              <a:ext cx="10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t>
              </a:r>
              <a:endParaRPr lang="de-DE"/>
            </a:p>
          </p:txBody>
        </p:sp>
        <p:sp>
          <p:nvSpPr>
            <p:cNvPr id="102446" name="Rectangle 46"/>
            <p:cNvSpPr>
              <a:spLocks noChangeArrowheads="1"/>
            </p:cNvSpPr>
            <p:nvPr/>
          </p:nvSpPr>
          <p:spPr bwMode="auto">
            <a:xfrm>
              <a:off x="2148" y="3371"/>
              <a:ext cx="786" cy="242"/>
            </a:xfrm>
            <a:prstGeom prst="rect">
              <a:avLst/>
            </a:prstGeom>
            <a:noFill/>
            <a:ln w="9525">
              <a:noFill/>
              <a:miter lim="800000"/>
              <a:headEnd/>
              <a:tailEnd/>
            </a:ln>
          </p:spPr>
          <p:txBody>
            <a:bodyPr wrap="none" lIns="0" tIns="0" rIns="0" bIns="0">
              <a:spAutoFit/>
            </a:bodyPr>
            <a:lstStyle/>
            <a:p>
              <a:r>
                <a:rPr lang="de-DE" sz="1875" i="1" dirty="0" err="1">
                  <a:solidFill>
                    <a:srgbClr val="000000"/>
                  </a:solidFill>
                  <a:latin typeface="Times New Roman" pitchFamily="18" charset="0"/>
                </a:rPr>
                <a:t>assistente</a:t>
              </a:r>
              <a:endParaRPr lang="de-DE" dirty="0"/>
            </a:p>
          </p:txBody>
        </p:sp>
        <p:sp>
          <p:nvSpPr>
            <p:cNvPr id="102447" name="Rectangle 47"/>
            <p:cNvSpPr>
              <a:spLocks noChangeArrowheads="1"/>
            </p:cNvSpPr>
            <p:nvPr/>
          </p:nvSpPr>
          <p:spPr bwMode="auto">
            <a:xfrm>
              <a:off x="1382" y="3371"/>
              <a:ext cx="47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Name</a:t>
              </a:r>
              <a:endParaRPr lang="de-DE"/>
            </a:p>
          </p:txBody>
        </p:sp>
        <p:sp>
          <p:nvSpPr>
            <p:cNvPr id="102448" name="Rectangle 48"/>
            <p:cNvSpPr>
              <a:spLocks noChangeArrowheads="1"/>
            </p:cNvSpPr>
            <p:nvPr/>
          </p:nvSpPr>
          <p:spPr bwMode="auto">
            <a:xfrm>
              <a:off x="713" y="3371"/>
              <a:ext cx="583"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PersNr</a:t>
              </a:r>
              <a:endParaRPr lang="de-DE"/>
            </a:p>
          </p:txBody>
        </p:sp>
        <p:sp>
          <p:nvSpPr>
            <p:cNvPr id="102449" name="Rectangle 49"/>
            <p:cNvSpPr>
              <a:spLocks noChangeArrowheads="1"/>
            </p:cNvSpPr>
            <p:nvPr/>
          </p:nvSpPr>
          <p:spPr bwMode="auto">
            <a:xfrm>
              <a:off x="174" y="3371"/>
              <a:ext cx="460"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query</a:t>
              </a:r>
              <a:endParaRPr lang="de-DE"/>
            </a:p>
          </p:txBody>
        </p:sp>
        <p:sp>
          <p:nvSpPr>
            <p:cNvPr id="102450" name="Rectangle 50"/>
            <p:cNvSpPr>
              <a:spLocks noChangeArrowheads="1"/>
            </p:cNvSpPr>
            <p:nvPr/>
          </p:nvSpPr>
          <p:spPr bwMode="auto">
            <a:xfrm>
              <a:off x="4002" y="2751"/>
              <a:ext cx="10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t>
              </a:r>
              <a:endParaRPr lang="de-DE"/>
            </a:p>
          </p:txBody>
        </p:sp>
        <p:sp>
          <p:nvSpPr>
            <p:cNvPr id="102451" name="Rectangle 51"/>
            <p:cNvSpPr>
              <a:spLocks noChangeArrowheads="1"/>
            </p:cNvSpPr>
            <p:nvPr/>
          </p:nvSpPr>
          <p:spPr bwMode="auto">
            <a:xfrm>
              <a:off x="3140" y="2751"/>
              <a:ext cx="860"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Professore</a:t>
              </a:r>
              <a:endParaRPr lang="de-DE"/>
            </a:p>
          </p:txBody>
        </p:sp>
        <p:sp>
          <p:nvSpPr>
            <p:cNvPr id="102452" name="Rectangle 52"/>
            <p:cNvSpPr>
              <a:spLocks noChangeArrowheads="1"/>
            </p:cNvSpPr>
            <p:nvPr/>
          </p:nvSpPr>
          <p:spPr bwMode="auto">
            <a:xfrm>
              <a:off x="1900" y="2751"/>
              <a:ext cx="101"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n</a:t>
              </a:r>
              <a:endParaRPr lang="de-DE"/>
            </a:p>
          </p:txBody>
        </p:sp>
        <p:sp>
          <p:nvSpPr>
            <p:cNvPr id="102453" name="Rectangle 53"/>
            <p:cNvSpPr>
              <a:spLocks noChangeArrowheads="1"/>
            </p:cNvSpPr>
            <p:nvPr/>
          </p:nvSpPr>
          <p:spPr bwMode="auto">
            <a:xfrm>
              <a:off x="1103" y="2751"/>
              <a:ext cx="809" cy="242"/>
            </a:xfrm>
            <a:prstGeom prst="rect">
              <a:avLst/>
            </a:prstGeom>
            <a:noFill/>
            <a:ln w="9525">
              <a:noFill/>
              <a:miter lim="800000"/>
              <a:headEnd/>
              <a:tailEnd/>
            </a:ln>
          </p:spPr>
          <p:txBody>
            <a:bodyPr wrap="none" lIns="0" tIns="0" rIns="0" bIns="0">
              <a:spAutoFit/>
            </a:bodyPr>
            <a:lstStyle/>
            <a:p>
              <a:r>
                <a:rPr lang="de-DE" sz="1875" i="1">
                  <a:solidFill>
                    <a:srgbClr val="000000"/>
                  </a:solidFill>
                  <a:latin typeface="Times New Roman" pitchFamily="18" charset="0"/>
                </a:rPr>
                <a:t>Assistente</a:t>
              </a:r>
              <a:endParaRPr lang="de-DE"/>
            </a:p>
          </p:txBody>
        </p:sp>
        <p:sp>
          <p:nvSpPr>
            <p:cNvPr id="102454" name="Rectangle 54"/>
            <p:cNvSpPr>
              <a:spLocks noChangeArrowheads="1"/>
            </p:cNvSpPr>
            <p:nvPr/>
          </p:nvSpPr>
          <p:spPr bwMode="auto">
            <a:xfrm>
              <a:off x="2451" y="2874"/>
              <a:ext cx="664" cy="145"/>
            </a:xfrm>
            <a:prstGeom prst="rect">
              <a:avLst/>
            </a:prstGeom>
            <a:noFill/>
            <a:ln w="9525">
              <a:noFill/>
              <a:miter lim="800000"/>
              <a:headEnd/>
              <a:tailEnd/>
            </a:ln>
          </p:spPr>
          <p:txBody>
            <a:bodyPr wrap="none" lIns="0" tIns="0" rIns="0" bIns="0">
              <a:spAutoFit/>
            </a:bodyPr>
            <a:lstStyle/>
            <a:p>
              <a:r>
                <a:rPr lang="de-DE" sz="1125" i="1">
                  <a:solidFill>
                    <a:srgbClr val="000000"/>
                  </a:solidFill>
                  <a:latin typeface="Times New Roman" pitchFamily="18" charset="0"/>
                </a:rPr>
                <a:t>PersNr,Name</a:t>
              </a:r>
              <a:endParaRPr lang="de-DE"/>
            </a:p>
          </p:txBody>
        </p:sp>
        <p:sp>
          <p:nvSpPr>
            <p:cNvPr id="102455" name="Rectangle 55"/>
            <p:cNvSpPr>
              <a:spLocks noChangeArrowheads="1"/>
            </p:cNvSpPr>
            <p:nvPr/>
          </p:nvSpPr>
          <p:spPr bwMode="auto">
            <a:xfrm>
              <a:off x="730" y="2874"/>
              <a:ext cx="283" cy="145"/>
            </a:xfrm>
            <a:prstGeom prst="rect">
              <a:avLst/>
            </a:prstGeom>
            <a:noFill/>
            <a:ln w="9525">
              <a:noFill/>
              <a:miter lim="800000"/>
              <a:headEnd/>
              <a:tailEnd/>
            </a:ln>
          </p:spPr>
          <p:txBody>
            <a:bodyPr wrap="none" lIns="0" tIns="0" rIns="0" bIns="0">
              <a:spAutoFit/>
            </a:bodyPr>
            <a:lstStyle/>
            <a:p>
              <a:r>
                <a:rPr lang="de-DE" sz="1125" i="1">
                  <a:solidFill>
                    <a:srgbClr val="000000"/>
                  </a:solidFill>
                  <a:latin typeface="Times New Roman" pitchFamily="18" charset="0"/>
                </a:rPr>
                <a:t>Name</a:t>
              </a:r>
              <a:endParaRPr lang="de-DE"/>
            </a:p>
          </p:txBody>
        </p:sp>
        <p:sp>
          <p:nvSpPr>
            <p:cNvPr id="102456" name="Rectangle 56"/>
            <p:cNvSpPr>
              <a:spLocks noChangeArrowheads="1"/>
            </p:cNvSpPr>
            <p:nvPr/>
          </p:nvSpPr>
          <p:spPr bwMode="auto">
            <a:xfrm>
              <a:off x="344" y="2874"/>
              <a:ext cx="350" cy="145"/>
            </a:xfrm>
            <a:prstGeom prst="rect">
              <a:avLst/>
            </a:prstGeom>
            <a:noFill/>
            <a:ln w="9525">
              <a:noFill/>
              <a:miter lim="800000"/>
              <a:headEnd/>
              <a:tailEnd/>
            </a:ln>
          </p:spPr>
          <p:txBody>
            <a:bodyPr wrap="none" lIns="0" tIns="0" rIns="0" bIns="0">
              <a:spAutoFit/>
            </a:bodyPr>
            <a:lstStyle/>
            <a:p>
              <a:r>
                <a:rPr lang="de-DE" sz="1125" i="1">
                  <a:solidFill>
                    <a:srgbClr val="000000"/>
                  </a:solidFill>
                  <a:latin typeface="Times New Roman" pitchFamily="18" charset="0"/>
                </a:rPr>
                <a:t>PersNr</a:t>
              </a:r>
              <a:endParaRPr lang="de-DE"/>
            </a:p>
          </p:txBody>
        </p:sp>
        <p:sp>
          <p:nvSpPr>
            <p:cNvPr id="102457" name="Rectangle 57"/>
            <p:cNvSpPr>
              <a:spLocks noChangeArrowheads="1"/>
            </p:cNvSpPr>
            <p:nvPr/>
          </p:nvSpPr>
          <p:spPr bwMode="auto">
            <a:xfrm>
              <a:off x="2018" y="3702"/>
              <a:ext cx="110" cy="242"/>
            </a:xfrm>
            <a:prstGeom prst="rect">
              <a:avLst/>
            </a:prstGeom>
            <a:noFill/>
            <a:ln w="9525">
              <a:noFill/>
              <a:miter lim="800000"/>
              <a:headEnd/>
              <a:tailEnd/>
            </a:ln>
          </p:spPr>
          <p:txBody>
            <a:bodyPr wrap="none" lIns="0" tIns="0" rIns="0" bIns="0">
              <a:spAutoFit/>
            </a:bodyPr>
            <a:lstStyle/>
            <a:p>
              <a:r>
                <a:rPr lang="de-DE" sz="1875" dirty="0">
                  <a:solidFill>
                    <a:srgbClr val="000000"/>
                  </a:solidFill>
                  <a:latin typeface="Symbol" pitchFamily="18" charset="2"/>
                </a:rPr>
                <a:t>-</a:t>
              </a:r>
              <a:endParaRPr lang="de-DE" dirty="0"/>
            </a:p>
          </p:txBody>
        </p:sp>
        <p:sp>
          <p:nvSpPr>
            <p:cNvPr id="102458" name="Rectangle 58"/>
            <p:cNvSpPr>
              <a:spLocks noChangeArrowheads="1"/>
            </p:cNvSpPr>
            <p:nvPr/>
          </p:nvSpPr>
          <p:spPr bwMode="auto">
            <a:xfrm>
              <a:off x="2018" y="3385"/>
              <a:ext cx="110" cy="242"/>
            </a:xfrm>
            <a:prstGeom prst="rect">
              <a:avLst/>
            </a:prstGeom>
            <a:noFill/>
            <a:ln w="9525">
              <a:noFill/>
              <a:miter lim="800000"/>
              <a:headEnd/>
              <a:tailEnd/>
            </a:ln>
          </p:spPr>
          <p:txBody>
            <a:bodyPr wrap="none" lIns="0" tIns="0" rIns="0" bIns="0">
              <a:spAutoFit/>
            </a:bodyPr>
            <a:lstStyle/>
            <a:p>
              <a:r>
                <a:rPr lang="de-DE" sz="1875" dirty="0">
                  <a:solidFill>
                    <a:srgbClr val="000000"/>
                  </a:solidFill>
                  <a:latin typeface="Symbol" pitchFamily="18" charset="2"/>
                </a:rPr>
                <a:t>-</a:t>
              </a:r>
              <a:endParaRPr lang="de-DE" dirty="0"/>
            </a:p>
          </p:txBody>
        </p:sp>
        <p:sp>
          <p:nvSpPr>
            <p:cNvPr id="102459" name="Rectangle 59"/>
            <p:cNvSpPr>
              <a:spLocks noChangeArrowheads="1"/>
            </p:cNvSpPr>
            <p:nvPr/>
          </p:nvSpPr>
          <p:spPr bwMode="auto">
            <a:xfrm>
              <a:off x="2269" y="2729"/>
              <a:ext cx="155"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Symbol" pitchFamily="18" charset="2"/>
                </a:rPr>
                <a:t>P</a:t>
              </a:r>
              <a:endParaRPr lang="de-DE"/>
            </a:p>
          </p:txBody>
        </p:sp>
        <p:sp>
          <p:nvSpPr>
            <p:cNvPr id="102460" name="Rectangle 60"/>
            <p:cNvSpPr>
              <a:spLocks noChangeArrowheads="1"/>
            </p:cNvSpPr>
            <p:nvPr/>
          </p:nvSpPr>
          <p:spPr bwMode="auto">
            <a:xfrm>
              <a:off x="2089" y="2729"/>
              <a:ext cx="155"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Symbol" pitchFamily="18" charset="2"/>
                </a:rPr>
                <a:t>È</a:t>
              </a:r>
              <a:endParaRPr lang="de-DE"/>
            </a:p>
          </p:txBody>
        </p:sp>
        <p:sp>
          <p:nvSpPr>
            <p:cNvPr id="102461" name="Rectangle 61"/>
            <p:cNvSpPr>
              <a:spLocks noChangeArrowheads="1"/>
            </p:cNvSpPr>
            <p:nvPr/>
          </p:nvSpPr>
          <p:spPr bwMode="auto">
            <a:xfrm>
              <a:off x="171" y="2729"/>
              <a:ext cx="155" cy="242"/>
            </a:xfrm>
            <a:prstGeom prst="rect">
              <a:avLst/>
            </a:prstGeom>
            <a:noFill/>
            <a:ln w="9525">
              <a:noFill/>
              <a:miter lim="800000"/>
              <a:headEnd/>
              <a:tailEnd/>
            </a:ln>
          </p:spPr>
          <p:txBody>
            <a:bodyPr wrap="none" lIns="0" tIns="0" rIns="0" bIns="0">
              <a:spAutoFit/>
            </a:bodyPr>
            <a:lstStyle/>
            <a:p>
              <a:r>
                <a:rPr lang="de-DE" sz="1875">
                  <a:solidFill>
                    <a:srgbClr val="000000"/>
                  </a:solidFill>
                  <a:latin typeface="Symbol" pitchFamily="18" charset="2"/>
                </a:rPr>
                <a:t>P</a:t>
              </a:r>
              <a:endParaRPr lang="de-DE"/>
            </a:p>
          </p:txBody>
        </p:sp>
      </p:grpSp>
      <p:sp>
        <p:nvSpPr>
          <p:cNvPr id="2" name="Foliennummernplatzhalter 1"/>
          <p:cNvSpPr>
            <a:spLocks noGrp="1"/>
          </p:cNvSpPr>
          <p:nvPr>
            <p:ph type="sldNum" sz="quarter" idx="12"/>
          </p:nvPr>
        </p:nvSpPr>
        <p:spPr/>
        <p:txBody>
          <a:bodyPr/>
          <a:lstStyle/>
          <a:p>
            <a:fld id="{736C12D9-5618-764D-BF29-71852D175DBE}" type="slidenum">
              <a:rPr lang="en-US" altLang="x-none" smtClean="0"/>
              <a:pPr/>
              <a:t>54</a:t>
            </a:fld>
            <a:endParaRPr lang="en-US" altLang="x-none"/>
          </a:p>
        </p:txBody>
      </p:sp>
      <p:pic>
        <p:nvPicPr>
          <p:cNvPr id="4" name="Grafik 3" descr="Ein Bild, das Text enthält.&#10;&#10;Automatisch generierte Beschreibung">
            <a:extLst>
              <a:ext uri="{FF2B5EF4-FFF2-40B4-BE49-F238E27FC236}">
                <a16:creationId xmlns:a16="http://schemas.microsoft.com/office/drawing/2014/main" id="{6F909803-4066-1643-B1B0-B4E8A1743798}"/>
              </a:ext>
            </a:extLst>
          </p:cNvPr>
          <p:cNvPicPr>
            <a:picLocks noChangeAspect="1"/>
          </p:cNvPicPr>
          <p:nvPr/>
        </p:nvPicPr>
        <p:blipFill>
          <a:blip r:embed="rId3"/>
          <a:stretch>
            <a:fillRect/>
          </a:stretch>
        </p:blipFill>
        <p:spPr>
          <a:xfrm>
            <a:off x="1143001" y="1373437"/>
            <a:ext cx="6432948" cy="1328093"/>
          </a:xfrm>
          <a:prstGeom prst="rect">
            <a:avLst/>
          </a:prstGeom>
        </p:spPr>
      </p:pic>
    </p:spTree>
    <p:extLst>
      <p:ext uri="{BB962C8B-B14F-4D97-AF65-F5344CB8AC3E}">
        <p14:creationId xmlns:p14="http://schemas.microsoft.com/office/powerpoint/2010/main" val="5348668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p:txBody>
          <a:bodyPr anchor="ctr" anchorCtr="1"/>
          <a:lstStyle/>
          <a:p>
            <a:pPr algn="ctr"/>
            <a:r>
              <a:rPr lang="de-DE"/>
              <a:t>Datalog-Formulierung der relationalen Algebra-Operatoren</a:t>
            </a:r>
          </a:p>
        </p:txBody>
      </p:sp>
      <p:sp>
        <p:nvSpPr>
          <p:cNvPr id="103427" name="Text Box 1027"/>
          <p:cNvSpPr txBox="1">
            <a:spLocks noChangeArrowheads="1"/>
          </p:cNvSpPr>
          <p:nvPr/>
        </p:nvSpPr>
        <p:spPr bwMode="auto">
          <a:xfrm>
            <a:off x="1143000" y="971550"/>
            <a:ext cx="2143536" cy="369332"/>
          </a:xfrm>
          <a:prstGeom prst="rect">
            <a:avLst/>
          </a:prstGeom>
          <a:noFill/>
          <a:ln w="6350">
            <a:noFill/>
            <a:miter lim="800000"/>
            <a:headEnd/>
            <a:tailEnd/>
          </a:ln>
          <a:effectLst/>
        </p:spPr>
        <p:txBody>
          <a:bodyPr wrap="none">
            <a:spAutoFit/>
          </a:bodyPr>
          <a:lstStyle/>
          <a:p>
            <a:r>
              <a:rPr lang="de-DE" b="1">
                <a:solidFill>
                  <a:srgbClr val="CC0099"/>
                </a:solidFill>
                <a:latin typeface="Tahoma" pitchFamily="34" charset="0"/>
              </a:rPr>
              <a:t>Mengendifferenz</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55</a:t>
            </a:fld>
            <a:endParaRPr lang="en-US" altLang="x-none"/>
          </a:p>
        </p:txBody>
      </p:sp>
      <p:pic>
        <p:nvPicPr>
          <p:cNvPr id="4" name="Grafik 3" descr="Ein Bild, das Text enthält.&#10;&#10;Automatisch generierte Beschreibung">
            <a:extLst>
              <a:ext uri="{FF2B5EF4-FFF2-40B4-BE49-F238E27FC236}">
                <a16:creationId xmlns:a16="http://schemas.microsoft.com/office/drawing/2014/main" id="{320380CF-9C98-4F45-B725-5784F6E0C44F}"/>
              </a:ext>
            </a:extLst>
          </p:cNvPr>
          <p:cNvPicPr>
            <a:picLocks noChangeAspect="1"/>
          </p:cNvPicPr>
          <p:nvPr/>
        </p:nvPicPr>
        <p:blipFill>
          <a:blip r:embed="rId3"/>
          <a:stretch>
            <a:fillRect/>
          </a:stretch>
        </p:blipFill>
        <p:spPr>
          <a:xfrm>
            <a:off x="1143000" y="1656770"/>
            <a:ext cx="6184384" cy="2515180"/>
          </a:xfrm>
          <a:prstGeom prst="rect">
            <a:avLst/>
          </a:prstGeom>
        </p:spPr>
      </p:pic>
    </p:spTree>
    <p:extLst>
      <p:ext uri="{BB962C8B-B14F-4D97-AF65-F5344CB8AC3E}">
        <p14:creationId xmlns:p14="http://schemas.microsoft.com/office/powerpoint/2010/main" val="7978933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43000" y="0"/>
            <a:ext cx="6858000" cy="519113"/>
          </a:xfrm>
        </p:spPr>
        <p:txBody>
          <a:bodyPr/>
          <a:lstStyle/>
          <a:p>
            <a:r>
              <a:rPr lang="de-DE"/>
              <a:t>Analogie zur EDB/IDB in rel. DBMS</a:t>
            </a:r>
          </a:p>
        </p:txBody>
      </p:sp>
      <p:sp>
        <p:nvSpPr>
          <p:cNvPr id="110595" name="Rectangle 3"/>
          <p:cNvSpPr>
            <a:spLocks noGrp="1" noChangeArrowheads="1"/>
          </p:cNvSpPr>
          <p:nvPr>
            <p:ph type="body" idx="1"/>
          </p:nvPr>
        </p:nvSpPr>
        <p:spPr>
          <a:xfrm>
            <a:off x="1143000" y="573882"/>
            <a:ext cx="6858000" cy="4569619"/>
          </a:xfrm>
        </p:spPr>
        <p:txBody>
          <a:bodyPr/>
          <a:lstStyle/>
          <a:p>
            <a:pPr>
              <a:lnSpc>
                <a:spcPct val="80000"/>
              </a:lnSpc>
            </a:pPr>
            <a:r>
              <a:rPr lang="de-DE" dirty="0"/>
              <a:t>Basis-Relationen entsprechen den EDB.</a:t>
            </a:r>
          </a:p>
          <a:p>
            <a:pPr>
              <a:lnSpc>
                <a:spcPct val="80000"/>
              </a:lnSpc>
            </a:pPr>
            <a:r>
              <a:rPr lang="de-DE" dirty="0"/>
              <a:t>Sichten entsprechen den IDB:</a:t>
            </a:r>
          </a:p>
          <a:p>
            <a:pPr lvl="1">
              <a:lnSpc>
                <a:spcPct val="80000"/>
              </a:lnSpc>
            </a:pPr>
            <a:r>
              <a:rPr lang="de-DE" dirty="0"/>
              <a:t>„Aufbauen“ als Regeln in einem deduktiven DBMS:</a:t>
            </a:r>
            <a:br>
              <a:rPr lang="de-DE" dirty="0"/>
            </a:br>
            <a:br>
              <a:rPr lang="de-DE" dirty="0"/>
            </a:br>
            <a:r>
              <a:rPr lang="de-DE" dirty="0"/>
              <a:t>aufbauen(</a:t>
            </a:r>
            <a:r>
              <a:rPr lang="de-DE" i="1" dirty="0"/>
              <a:t>V,N </a:t>
            </a:r>
            <a:r>
              <a:rPr lang="de-DE" dirty="0"/>
              <a:t>) :- voraussetzen(</a:t>
            </a:r>
            <a:r>
              <a:rPr lang="de-DE" i="1" dirty="0"/>
              <a:t>V,N </a:t>
            </a:r>
            <a:r>
              <a:rPr lang="de-DE" dirty="0"/>
              <a:t>)</a:t>
            </a:r>
            <a:br>
              <a:rPr lang="de-DE" dirty="0"/>
            </a:br>
            <a:r>
              <a:rPr lang="de-DE" dirty="0"/>
              <a:t>aufbauen(</a:t>
            </a:r>
            <a:r>
              <a:rPr lang="de-DE" i="1" dirty="0"/>
              <a:t>V,N </a:t>
            </a:r>
            <a:r>
              <a:rPr lang="de-DE" dirty="0"/>
              <a:t>) :- aufbauen(</a:t>
            </a:r>
            <a:r>
              <a:rPr lang="de-DE" i="1" dirty="0"/>
              <a:t>V,M</a:t>
            </a:r>
            <a:r>
              <a:rPr lang="de-DE" dirty="0"/>
              <a:t> ), voraussetzen(</a:t>
            </a:r>
            <a:r>
              <a:rPr lang="de-DE" i="1" dirty="0"/>
              <a:t>M,N</a:t>
            </a:r>
            <a:r>
              <a:rPr lang="de-DE" dirty="0"/>
              <a:t> ).</a:t>
            </a:r>
          </a:p>
          <a:p>
            <a:pPr>
              <a:lnSpc>
                <a:spcPct val="80000"/>
              </a:lnSpc>
            </a:pPr>
            <a:endParaRPr lang="de-DE" dirty="0"/>
          </a:p>
          <a:p>
            <a:pPr lvl="1">
              <a:lnSpc>
                <a:spcPct val="80000"/>
              </a:lnSpc>
            </a:pPr>
            <a:r>
              <a:rPr lang="de-DE" dirty="0"/>
              <a:t>„Aufbauen“ als rekursive CTE (Common Table Expression) in SQL:</a:t>
            </a:r>
            <a:br>
              <a:rPr lang="de-DE" dirty="0"/>
            </a:br>
            <a:br>
              <a:rPr lang="de-DE" dirty="0"/>
            </a:br>
            <a:r>
              <a:rPr lang="de-DE" b="1" dirty="0" err="1">
                <a:latin typeface="Courier New" pitchFamily="49" charset="0"/>
              </a:rPr>
              <a:t>with</a:t>
            </a:r>
            <a:r>
              <a:rPr lang="de-DE" b="1" dirty="0">
                <a:latin typeface="Courier New" pitchFamily="49" charset="0"/>
              </a:rPr>
              <a:t> </a:t>
            </a:r>
            <a:r>
              <a:rPr lang="de-DE" b="1" dirty="0" err="1">
                <a:solidFill>
                  <a:srgbClr val="FF0000"/>
                </a:solidFill>
                <a:latin typeface="Courier New" pitchFamily="49" charset="0"/>
              </a:rPr>
              <a:t>recursive</a:t>
            </a:r>
            <a:r>
              <a:rPr lang="de-DE" b="1" dirty="0">
                <a:latin typeface="Courier New" pitchFamily="49" charset="0"/>
              </a:rPr>
              <a:t> aufbauen(V,N) </a:t>
            </a:r>
            <a:r>
              <a:rPr lang="de-DE" b="1" dirty="0" err="1">
                <a:latin typeface="Courier New" pitchFamily="49" charset="0"/>
              </a:rPr>
              <a:t>as</a:t>
            </a:r>
            <a:br>
              <a:rPr lang="de-DE" b="1" dirty="0">
                <a:latin typeface="Courier New" pitchFamily="49" charset="0"/>
              </a:rPr>
            </a:br>
            <a:r>
              <a:rPr lang="de-DE" b="1" dirty="0">
                <a:latin typeface="Courier New" pitchFamily="49" charset="0"/>
              </a:rPr>
              <a:t>  (</a:t>
            </a:r>
            <a:r>
              <a:rPr lang="de-DE" b="1" dirty="0" err="1">
                <a:latin typeface="Courier New" pitchFamily="49" charset="0"/>
              </a:rPr>
              <a:t>select</a:t>
            </a:r>
            <a:r>
              <a:rPr lang="de-DE" b="1" dirty="0">
                <a:latin typeface="Courier New" pitchFamily="49" charset="0"/>
              </a:rPr>
              <a:t> </a:t>
            </a:r>
            <a:r>
              <a:rPr lang="de-DE" b="1" dirty="0" err="1">
                <a:latin typeface="Courier New" pitchFamily="49" charset="0"/>
              </a:rPr>
              <a:t>Vorgaenger</a:t>
            </a:r>
            <a:r>
              <a:rPr lang="de-DE" b="1" dirty="0">
                <a:latin typeface="Courier New" pitchFamily="49" charset="0"/>
              </a:rPr>
              <a:t>, Nachfolger</a:t>
            </a:r>
            <a:br>
              <a:rPr lang="de-DE" b="1" dirty="0">
                <a:latin typeface="Courier New" pitchFamily="49" charset="0"/>
              </a:rPr>
            </a:br>
            <a:r>
              <a:rPr lang="de-DE" b="1" dirty="0">
                <a:latin typeface="Courier New" pitchFamily="49" charset="0"/>
              </a:rPr>
              <a:t>   </a:t>
            </a:r>
            <a:r>
              <a:rPr lang="de-DE" b="1" dirty="0" err="1">
                <a:latin typeface="Courier New" pitchFamily="49" charset="0"/>
              </a:rPr>
              <a:t>from</a:t>
            </a:r>
            <a:r>
              <a:rPr lang="de-DE" b="1" dirty="0">
                <a:latin typeface="Courier New" pitchFamily="49" charset="0"/>
              </a:rPr>
              <a:t> voraussetzen</a:t>
            </a:r>
            <a:br>
              <a:rPr lang="de-DE" b="1" dirty="0">
                <a:latin typeface="Courier New" pitchFamily="49" charset="0"/>
              </a:rPr>
            </a:br>
            <a:r>
              <a:rPr lang="de-DE" b="1" dirty="0">
                <a:latin typeface="Courier New" pitchFamily="49" charset="0"/>
              </a:rPr>
              <a:t>      </a:t>
            </a:r>
            <a:r>
              <a:rPr lang="de-DE" b="1" dirty="0" err="1">
                <a:latin typeface="Courier New" pitchFamily="49" charset="0"/>
              </a:rPr>
              <a:t>union</a:t>
            </a:r>
            <a:r>
              <a:rPr lang="de-DE" b="1" dirty="0">
                <a:latin typeface="Courier New" pitchFamily="49" charset="0"/>
              </a:rPr>
              <a:t> all</a:t>
            </a:r>
            <a:br>
              <a:rPr lang="de-DE" b="1" dirty="0">
                <a:latin typeface="Courier New" pitchFamily="49" charset="0"/>
              </a:rPr>
            </a:br>
            <a:r>
              <a:rPr lang="de-DE" b="1" dirty="0">
                <a:latin typeface="Courier New" pitchFamily="49" charset="0"/>
              </a:rPr>
              <a:t>   </a:t>
            </a:r>
            <a:r>
              <a:rPr lang="de-DE" b="1" dirty="0" err="1">
                <a:latin typeface="Courier New" pitchFamily="49" charset="0"/>
              </a:rPr>
              <a:t>select</a:t>
            </a:r>
            <a:r>
              <a:rPr lang="de-DE" b="1" dirty="0">
                <a:latin typeface="Courier New" pitchFamily="49" charset="0"/>
              </a:rPr>
              <a:t> </a:t>
            </a:r>
            <a:r>
              <a:rPr lang="de-DE" b="1" dirty="0" err="1">
                <a:latin typeface="Courier New" pitchFamily="49" charset="0"/>
              </a:rPr>
              <a:t>a.V</a:t>
            </a:r>
            <a:r>
              <a:rPr lang="de-DE" b="1" dirty="0">
                <a:latin typeface="Courier New" pitchFamily="49" charset="0"/>
              </a:rPr>
              <a:t>, </a:t>
            </a:r>
            <a:r>
              <a:rPr lang="de-DE" b="1" dirty="0" err="1">
                <a:latin typeface="Courier New" pitchFamily="49" charset="0"/>
              </a:rPr>
              <a:t>v.Nachfolger</a:t>
            </a:r>
            <a:br>
              <a:rPr lang="de-DE" b="1" dirty="0">
                <a:latin typeface="Courier New" pitchFamily="49" charset="0"/>
              </a:rPr>
            </a:br>
            <a:r>
              <a:rPr lang="de-DE" b="1" dirty="0">
                <a:latin typeface="Courier New" pitchFamily="49" charset="0"/>
              </a:rPr>
              <a:t>   </a:t>
            </a:r>
            <a:r>
              <a:rPr lang="de-DE" b="1" dirty="0" err="1">
                <a:latin typeface="Courier New" pitchFamily="49" charset="0"/>
              </a:rPr>
              <a:t>from</a:t>
            </a:r>
            <a:r>
              <a:rPr lang="de-DE" b="1" dirty="0">
                <a:latin typeface="Courier New" pitchFamily="49" charset="0"/>
              </a:rPr>
              <a:t> aufbauen a, voraussetzen v</a:t>
            </a:r>
            <a:br>
              <a:rPr lang="de-DE" b="1" dirty="0">
                <a:latin typeface="Courier New" pitchFamily="49" charset="0"/>
              </a:rPr>
            </a:br>
            <a:r>
              <a:rPr lang="de-DE" b="1" dirty="0">
                <a:latin typeface="Courier New" pitchFamily="49" charset="0"/>
              </a:rPr>
              <a:t>   </a:t>
            </a:r>
            <a:r>
              <a:rPr lang="de-DE" b="1" dirty="0" err="1">
                <a:latin typeface="Courier New" pitchFamily="49" charset="0"/>
              </a:rPr>
              <a:t>where</a:t>
            </a:r>
            <a:r>
              <a:rPr lang="de-DE" b="1" dirty="0">
                <a:latin typeface="Courier New" pitchFamily="49" charset="0"/>
              </a:rPr>
              <a:t> </a:t>
            </a:r>
            <a:r>
              <a:rPr lang="de-DE" b="1" dirty="0" err="1">
                <a:latin typeface="Courier New" pitchFamily="49" charset="0"/>
              </a:rPr>
              <a:t>a.N</a:t>
            </a:r>
            <a:r>
              <a:rPr lang="de-DE" b="1" dirty="0">
                <a:latin typeface="Courier New" pitchFamily="49" charset="0"/>
              </a:rPr>
              <a:t> = </a:t>
            </a:r>
            <a:r>
              <a:rPr lang="de-DE" b="1" dirty="0" err="1">
                <a:latin typeface="Courier New" pitchFamily="49" charset="0"/>
              </a:rPr>
              <a:t>v.Vorgaenger</a:t>
            </a:r>
            <a:r>
              <a:rPr lang="de-DE" b="1" dirty="0">
                <a:latin typeface="Courier New" pitchFamily="49" charset="0"/>
              </a:rPr>
              <a:t>)</a:t>
            </a:r>
            <a:br>
              <a:rPr lang="de-DE" b="1" dirty="0">
                <a:latin typeface="Courier New" pitchFamily="49" charset="0"/>
              </a:rPr>
            </a:br>
            <a:br>
              <a:rPr lang="de-DE" b="1" dirty="0">
                <a:latin typeface="Courier New" pitchFamily="49" charset="0"/>
              </a:rPr>
            </a:br>
            <a:r>
              <a:rPr lang="de-DE" b="1" dirty="0" err="1">
                <a:latin typeface="Courier New" pitchFamily="49" charset="0"/>
              </a:rPr>
              <a:t>select</a:t>
            </a:r>
            <a:r>
              <a:rPr lang="de-DE" b="1" dirty="0">
                <a:latin typeface="Courier New" pitchFamily="49" charset="0"/>
              </a:rPr>
              <a:t> * </a:t>
            </a:r>
            <a:r>
              <a:rPr lang="de-DE" b="1" dirty="0" err="1">
                <a:latin typeface="Courier New" pitchFamily="49" charset="0"/>
              </a:rPr>
              <a:t>from</a:t>
            </a:r>
            <a:r>
              <a:rPr lang="de-DE" b="1" dirty="0">
                <a:latin typeface="Courier New" pitchFamily="49" charset="0"/>
              </a:rPr>
              <a:t> aufbauen</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6</a:t>
            </a:fld>
            <a:endParaRPr lang="en-US" altLang="x-none"/>
          </a:p>
        </p:txBody>
      </p:sp>
    </p:spTree>
    <p:extLst>
      <p:ext uri="{BB962C8B-B14F-4D97-AF65-F5344CB8AC3E}">
        <p14:creationId xmlns:p14="http://schemas.microsoft.com/office/powerpoint/2010/main" val="3795768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657350" y="-57150"/>
            <a:ext cx="5829300" cy="857250"/>
          </a:xfrm>
        </p:spPr>
        <p:txBody>
          <a:bodyPr/>
          <a:lstStyle/>
          <a:p>
            <a:r>
              <a:rPr lang="de-DE"/>
              <a:t>Rekursion in SQL</a:t>
            </a:r>
          </a:p>
        </p:txBody>
      </p:sp>
      <p:sp>
        <p:nvSpPr>
          <p:cNvPr id="159747" name="Text Box 3"/>
          <p:cNvSpPr txBox="1">
            <a:spLocks noChangeArrowheads="1"/>
          </p:cNvSpPr>
          <p:nvPr/>
        </p:nvSpPr>
        <p:spPr bwMode="auto">
          <a:xfrm>
            <a:off x="1314450" y="800101"/>
            <a:ext cx="5143500" cy="1615827"/>
          </a:xfrm>
          <a:prstGeom prst="rect">
            <a:avLst/>
          </a:prstGeom>
          <a:noFill/>
          <a:ln w="9525">
            <a:noFill/>
            <a:miter lim="800000"/>
            <a:headEnd/>
            <a:tailEnd/>
          </a:ln>
          <a:effectLst/>
        </p:spPr>
        <p:txBody>
          <a:bodyPr>
            <a:spAutoFit/>
          </a:bodyPr>
          <a:lstStyle/>
          <a:p>
            <a:pPr algn="l" eaLnBrk="1" hangingPunct="1">
              <a:spcBef>
                <a:spcPct val="50000"/>
              </a:spcBef>
            </a:pPr>
            <a:r>
              <a:rPr lang="de-DE" b="1">
                <a:latin typeface="Tahoma" pitchFamily="34" charset="0"/>
              </a:rPr>
              <a:t>select</a:t>
            </a:r>
            <a:r>
              <a:rPr lang="de-DE">
                <a:latin typeface="Tahoma" pitchFamily="34" charset="0"/>
              </a:rPr>
              <a:t> Vorgänger</a:t>
            </a:r>
          </a:p>
          <a:p>
            <a:pPr algn="l" eaLnBrk="1" hangingPunct="1">
              <a:spcBef>
                <a:spcPct val="50000"/>
              </a:spcBef>
            </a:pPr>
            <a:r>
              <a:rPr lang="de-DE" b="1">
                <a:latin typeface="Tahoma" pitchFamily="34" charset="0"/>
              </a:rPr>
              <a:t>from</a:t>
            </a:r>
            <a:r>
              <a:rPr lang="de-DE">
                <a:latin typeface="Tahoma" pitchFamily="34" charset="0"/>
              </a:rPr>
              <a:t> voraussetzen, Vorlesungen</a:t>
            </a:r>
          </a:p>
          <a:p>
            <a:pPr algn="l" eaLnBrk="1" hangingPunct="1">
              <a:spcBef>
                <a:spcPct val="50000"/>
              </a:spcBef>
            </a:pPr>
            <a:r>
              <a:rPr lang="de-DE" b="1">
                <a:latin typeface="Tahoma" pitchFamily="34" charset="0"/>
              </a:rPr>
              <a:t>where</a:t>
            </a:r>
            <a:r>
              <a:rPr lang="de-DE">
                <a:latin typeface="Tahoma" pitchFamily="34" charset="0"/>
              </a:rPr>
              <a:t> Nachfolger= VorlNr and</a:t>
            </a:r>
          </a:p>
          <a:p>
            <a:pPr algn="l" eaLnBrk="1" hangingPunct="1">
              <a:spcBef>
                <a:spcPct val="50000"/>
              </a:spcBef>
            </a:pPr>
            <a:r>
              <a:rPr lang="de-DE">
                <a:latin typeface="Tahoma" pitchFamily="34" charset="0"/>
              </a:rPr>
              <a:t>	Titel= `Der Wiener Kreis´</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7</a:t>
            </a:fld>
            <a:endParaRPr lang="en-US" altLang="x-none"/>
          </a:p>
        </p:txBody>
      </p:sp>
    </p:spTree>
    <p:extLst>
      <p:ext uri="{BB962C8B-B14F-4D97-AF65-F5344CB8AC3E}">
        <p14:creationId xmlns:p14="http://schemas.microsoft.com/office/powerpoint/2010/main" val="92618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538412" y="1202532"/>
            <a:ext cx="1223963" cy="341710"/>
          </a:xfrm>
          <a:prstGeom prst="rect">
            <a:avLst/>
          </a:prstGeom>
          <a:solidFill>
            <a:schemeClr val="accent2"/>
          </a:solidFill>
          <a:ln w="6350">
            <a:solidFill>
              <a:schemeClr val="tx1"/>
            </a:solidFill>
            <a:miter lim="800000"/>
            <a:headEnd/>
            <a:tailEnd/>
          </a:ln>
          <a:effectLst/>
        </p:spPr>
        <p:txBody>
          <a:bodyPr wrap="none" anchor="ctr"/>
          <a:lstStyle/>
          <a:p>
            <a:r>
              <a:rPr lang="de-DE">
                <a:latin typeface="Times New Roman" pitchFamily="18" charset="0"/>
              </a:rPr>
              <a:t>Studenten</a:t>
            </a:r>
          </a:p>
        </p:txBody>
      </p:sp>
      <p:sp>
        <p:nvSpPr>
          <p:cNvPr id="114691" name="Rectangle 3"/>
          <p:cNvSpPr>
            <a:spLocks noChangeArrowheads="1"/>
          </p:cNvSpPr>
          <p:nvPr/>
        </p:nvSpPr>
        <p:spPr bwMode="auto">
          <a:xfrm>
            <a:off x="2228850" y="4057650"/>
            <a:ext cx="1223963" cy="341710"/>
          </a:xfrm>
          <a:prstGeom prst="rect">
            <a:avLst/>
          </a:prstGeom>
          <a:solidFill>
            <a:schemeClr val="accent2"/>
          </a:solidFill>
          <a:ln w="6350">
            <a:solidFill>
              <a:schemeClr val="tx1"/>
            </a:solidFill>
            <a:miter lim="800000"/>
            <a:headEnd/>
            <a:tailEnd/>
          </a:ln>
          <a:effectLst/>
        </p:spPr>
        <p:txBody>
          <a:bodyPr wrap="none" anchor="ctr"/>
          <a:lstStyle/>
          <a:p>
            <a:r>
              <a:rPr lang="de-DE">
                <a:latin typeface="Times New Roman" pitchFamily="18" charset="0"/>
              </a:rPr>
              <a:t>Assistenten</a:t>
            </a:r>
          </a:p>
        </p:txBody>
      </p:sp>
      <p:sp>
        <p:nvSpPr>
          <p:cNvPr id="114692" name="Oval 4"/>
          <p:cNvSpPr>
            <a:spLocks noChangeArrowheads="1"/>
          </p:cNvSpPr>
          <p:nvPr/>
        </p:nvSpPr>
        <p:spPr bwMode="auto">
          <a:xfrm>
            <a:off x="1143000" y="571500"/>
            <a:ext cx="1056085" cy="409575"/>
          </a:xfrm>
          <a:prstGeom prst="ellipse">
            <a:avLst/>
          </a:prstGeom>
          <a:solidFill>
            <a:srgbClr val="FFFF99"/>
          </a:solidFill>
          <a:ln w="6350">
            <a:solidFill>
              <a:schemeClr val="tx1"/>
            </a:solidFill>
            <a:round/>
            <a:headEnd/>
            <a:tailEnd/>
          </a:ln>
          <a:effectLst/>
        </p:spPr>
        <p:txBody>
          <a:bodyPr wrap="none" anchor="ctr"/>
          <a:lstStyle/>
          <a:p>
            <a:r>
              <a:rPr lang="de-DE" u="sng">
                <a:latin typeface="Times New Roman" pitchFamily="18" charset="0"/>
              </a:rPr>
              <a:t>MatrNr</a:t>
            </a:r>
          </a:p>
        </p:txBody>
      </p:sp>
      <p:sp>
        <p:nvSpPr>
          <p:cNvPr id="114693" name="Oval 5"/>
          <p:cNvSpPr>
            <a:spLocks noChangeArrowheads="1"/>
          </p:cNvSpPr>
          <p:nvPr/>
        </p:nvSpPr>
        <p:spPr bwMode="auto">
          <a:xfrm>
            <a:off x="1143000" y="3486150"/>
            <a:ext cx="971550" cy="410766"/>
          </a:xfrm>
          <a:prstGeom prst="ellipse">
            <a:avLst/>
          </a:prstGeom>
          <a:solidFill>
            <a:srgbClr val="FFFF99"/>
          </a:solidFill>
          <a:ln w="6350">
            <a:solidFill>
              <a:schemeClr val="tx1"/>
            </a:solidFill>
            <a:round/>
            <a:headEnd/>
            <a:tailEnd/>
          </a:ln>
          <a:effectLst/>
        </p:spPr>
        <p:txBody>
          <a:bodyPr wrap="none" anchor="ctr"/>
          <a:lstStyle/>
          <a:p>
            <a:r>
              <a:rPr lang="de-DE" u="sng">
                <a:latin typeface="Times New Roman" pitchFamily="18" charset="0"/>
              </a:rPr>
              <a:t>PersNr</a:t>
            </a:r>
          </a:p>
        </p:txBody>
      </p:sp>
      <p:sp>
        <p:nvSpPr>
          <p:cNvPr id="114694" name="Oval 6"/>
          <p:cNvSpPr>
            <a:spLocks noChangeArrowheads="1"/>
          </p:cNvSpPr>
          <p:nvPr/>
        </p:nvSpPr>
        <p:spPr bwMode="auto">
          <a:xfrm>
            <a:off x="1143000" y="1714500"/>
            <a:ext cx="1056085" cy="410766"/>
          </a:xfrm>
          <a:prstGeom prst="ellipse">
            <a:avLst/>
          </a:prstGeom>
          <a:solidFill>
            <a:srgbClr val="FFFF99"/>
          </a:solidFill>
          <a:ln w="6350">
            <a:solidFill>
              <a:schemeClr val="tx1"/>
            </a:solidFill>
            <a:round/>
            <a:headEnd/>
            <a:tailEnd/>
          </a:ln>
          <a:effectLst/>
        </p:spPr>
        <p:txBody>
          <a:bodyPr wrap="none" anchor="ctr"/>
          <a:lstStyle/>
          <a:p>
            <a:pPr algn="ctr"/>
            <a:r>
              <a:rPr lang="de-DE" dirty="0">
                <a:latin typeface="Times New Roman" pitchFamily="18" charset="0"/>
              </a:rPr>
              <a:t>Semester</a:t>
            </a:r>
          </a:p>
        </p:txBody>
      </p:sp>
      <p:sp>
        <p:nvSpPr>
          <p:cNvPr id="114695" name="Oval 7"/>
          <p:cNvSpPr>
            <a:spLocks noChangeArrowheads="1"/>
          </p:cNvSpPr>
          <p:nvPr/>
        </p:nvSpPr>
        <p:spPr bwMode="auto">
          <a:xfrm>
            <a:off x="1143000" y="1143000"/>
            <a:ext cx="1056085" cy="410766"/>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Name</a:t>
            </a:r>
          </a:p>
        </p:txBody>
      </p:sp>
      <p:sp>
        <p:nvSpPr>
          <p:cNvPr id="114696" name="Oval 8"/>
          <p:cNvSpPr>
            <a:spLocks noChangeArrowheads="1"/>
          </p:cNvSpPr>
          <p:nvPr/>
        </p:nvSpPr>
        <p:spPr bwMode="auto">
          <a:xfrm>
            <a:off x="1143000" y="4000500"/>
            <a:ext cx="914400" cy="409575"/>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Name</a:t>
            </a:r>
          </a:p>
        </p:txBody>
      </p:sp>
      <p:sp>
        <p:nvSpPr>
          <p:cNvPr id="114697" name="Oval 9"/>
          <p:cNvSpPr>
            <a:spLocks noChangeArrowheads="1"/>
          </p:cNvSpPr>
          <p:nvPr/>
        </p:nvSpPr>
        <p:spPr bwMode="auto">
          <a:xfrm>
            <a:off x="1143000" y="4572000"/>
            <a:ext cx="1056085" cy="409575"/>
          </a:xfrm>
          <a:prstGeom prst="ellipse">
            <a:avLst/>
          </a:prstGeom>
          <a:solidFill>
            <a:srgbClr val="FFFF99"/>
          </a:solidFill>
          <a:ln w="6350">
            <a:solidFill>
              <a:schemeClr val="tx1"/>
            </a:solidFill>
            <a:round/>
            <a:headEnd/>
            <a:tailEnd/>
          </a:ln>
          <a:effectLst/>
        </p:spPr>
        <p:txBody>
          <a:bodyPr wrap="none" anchor="ctr"/>
          <a:lstStyle/>
          <a:p>
            <a:pPr algn="ctr"/>
            <a:r>
              <a:rPr lang="de-DE" dirty="0">
                <a:latin typeface="Times New Roman" pitchFamily="18" charset="0"/>
              </a:rPr>
              <a:t>Fachgebiet</a:t>
            </a:r>
          </a:p>
        </p:txBody>
      </p:sp>
      <p:sp>
        <p:nvSpPr>
          <p:cNvPr id="114698" name="Line 10"/>
          <p:cNvSpPr>
            <a:spLocks noChangeShapeType="1"/>
          </p:cNvSpPr>
          <p:nvPr/>
        </p:nvSpPr>
        <p:spPr bwMode="auto">
          <a:xfrm>
            <a:off x="2370535" y="3732610"/>
            <a:ext cx="0" cy="0"/>
          </a:xfrm>
          <a:prstGeom prst="line">
            <a:avLst/>
          </a:prstGeom>
          <a:noFill/>
          <a:ln w="6350">
            <a:solidFill>
              <a:schemeClr val="tx1"/>
            </a:solidFill>
            <a:round/>
            <a:headEnd/>
            <a:tailEnd/>
          </a:ln>
          <a:effectLst/>
        </p:spPr>
        <p:txBody>
          <a:bodyPr wrap="none" anchor="ctr"/>
          <a:lstStyle/>
          <a:p>
            <a:endParaRPr lang="de-DE"/>
          </a:p>
        </p:txBody>
      </p:sp>
      <p:sp>
        <p:nvSpPr>
          <p:cNvPr id="114699" name="Oval 11"/>
          <p:cNvSpPr>
            <a:spLocks noChangeArrowheads="1"/>
          </p:cNvSpPr>
          <p:nvPr/>
        </p:nvSpPr>
        <p:spPr bwMode="auto">
          <a:xfrm>
            <a:off x="2686050" y="2628900"/>
            <a:ext cx="1056085" cy="409575"/>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Note</a:t>
            </a:r>
          </a:p>
        </p:txBody>
      </p:sp>
      <p:sp>
        <p:nvSpPr>
          <p:cNvPr id="114700" name="AutoShape 12"/>
          <p:cNvSpPr>
            <a:spLocks noChangeArrowheads="1"/>
          </p:cNvSpPr>
          <p:nvPr/>
        </p:nvSpPr>
        <p:spPr bwMode="auto">
          <a:xfrm>
            <a:off x="4114800" y="1028701"/>
            <a:ext cx="890588" cy="546497"/>
          </a:xfrm>
          <a:prstGeom prst="diamond">
            <a:avLst/>
          </a:prstGeom>
          <a:solidFill>
            <a:srgbClr val="66FF99"/>
          </a:solidFill>
          <a:ln w="6350">
            <a:solidFill>
              <a:schemeClr val="tx1"/>
            </a:solidFill>
            <a:miter lim="800000"/>
            <a:headEnd/>
            <a:tailEnd/>
          </a:ln>
          <a:effectLst/>
        </p:spPr>
        <p:txBody>
          <a:bodyPr wrap="none" anchor="ctr"/>
          <a:lstStyle/>
          <a:p>
            <a:pPr algn="ctr"/>
            <a:r>
              <a:rPr lang="de-DE" dirty="0">
                <a:latin typeface="Times New Roman" pitchFamily="18" charset="0"/>
              </a:rPr>
              <a:t> hören </a:t>
            </a:r>
          </a:p>
        </p:txBody>
      </p:sp>
      <p:sp>
        <p:nvSpPr>
          <p:cNvPr id="114701" name="AutoShape 13"/>
          <p:cNvSpPr>
            <a:spLocks noChangeArrowheads="1"/>
          </p:cNvSpPr>
          <p:nvPr/>
        </p:nvSpPr>
        <p:spPr bwMode="auto">
          <a:xfrm>
            <a:off x="4095750" y="2570560"/>
            <a:ext cx="890588" cy="545306"/>
          </a:xfrm>
          <a:prstGeom prst="diamond">
            <a:avLst/>
          </a:prstGeom>
          <a:solidFill>
            <a:srgbClr val="66FF99"/>
          </a:solidFill>
          <a:ln w="6350">
            <a:solidFill>
              <a:schemeClr val="tx1"/>
            </a:solidFill>
            <a:miter lim="800000"/>
            <a:headEnd/>
            <a:tailEnd/>
          </a:ln>
          <a:effectLst/>
        </p:spPr>
        <p:txBody>
          <a:bodyPr wrap="none" anchor="ctr"/>
          <a:lstStyle/>
          <a:p>
            <a:pPr algn="ctr"/>
            <a:r>
              <a:rPr lang="de-DE" dirty="0">
                <a:latin typeface="Times New Roman" pitchFamily="18" charset="0"/>
              </a:rPr>
              <a:t>prüfen</a:t>
            </a:r>
          </a:p>
        </p:txBody>
      </p:sp>
      <p:sp>
        <p:nvSpPr>
          <p:cNvPr id="114702" name="AutoShape 14"/>
          <p:cNvSpPr>
            <a:spLocks noChangeArrowheads="1"/>
          </p:cNvSpPr>
          <p:nvPr/>
        </p:nvSpPr>
        <p:spPr bwMode="auto">
          <a:xfrm>
            <a:off x="3829050" y="3886200"/>
            <a:ext cx="1314450" cy="731044"/>
          </a:xfrm>
          <a:prstGeom prst="diamond">
            <a:avLst/>
          </a:prstGeom>
          <a:solidFill>
            <a:srgbClr val="66FF99"/>
          </a:solidFill>
          <a:ln w="6350">
            <a:solidFill>
              <a:schemeClr val="tx1"/>
            </a:solidFill>
            <a:miter lim="800000"/>
            <a:headEnd/>
            <a:tailEnd/>
          </a:ln>
          <a:effectLst/>
        </p:spPr>
        <p:txBody>
          <a:bodyPr wrap="none" anchor="ctr"/>
          <a:lstStyle/>
          <a:p>
            <a:pPr algn="ctr"/>
            <a:r>
              <a:rPr lang="de-DE" dirty="0" err="1">
                <a:latin typeface="Times New Roman" pitchFamily="18" charset="0"/>
              </a:rPr>
              <a:t>arbeitenFür</a:t>
            </a:r>
            <a:endParaRPr lang="de-DE" dirty="0">
              <a:latin typeface="Times New Roman" pitchFamily="18" charset="0"/>
            </a:endParaRPr>
          </a:p>
        </p:txBody>
      </p:sp>
      <p:sp>
        <p:nvSpPr>
          <p:cNvPr id="114703" name="Rectangle 15"/>
          <p:cNvSpPr>
            <a:spLocks noChangeArrowheads="1"/>
          </p:cNvSpPr>
          <p:nvPr/>
        </p:nvSpPr>
        <p:spPr bwMode="auto">
          <a:xfrm>
            <a:off x="5486400" y="4057650"/>
            <a:ext cx="1223963" cy="341710"/>
          </a:xfrm>
          <a:prstGeom prst="rect">
            <a:avLst/>
          </a:prstGeom>
          <a:solidFill>
            <a:schemeClr val="accent2"/>
          </a:solidFill>
          <a:ln w="6350">
            <a:solidFill>
              <a:schemeClr val="tx1"/>
            </a:solidFill>
            <a:miter lim="800000"/>
            <a:headEnd/>
            <a:tailEnd/>
          </a:ln>
          <a:effectLst/>
        </p:spPr>
        <p:txBody>
          <a:bodyPr wrap="none" anchor="ctr"/>
          <a:lstStyle/>
          <a:p>
            <a:r>
              <a:rPr lang="de-DE">
                <a:latin typeface="Times New Roman" pitchFamily="18" charset="0"/>
              </a:rPr>
              <a:t>Professoren</a:t>
            </a:r>
          </a:p>
        </p:txBody>
      </p:sp>
      <p:sp>
        <p:nvSpPr>
          <p:cNvPr id="114704" name="Rectangle 16"/>
          <p:cNvSpPr>
            <a:spLocks noChangeArrowheads="1"/>
          </p:cNvSpPr>
          <p:nvPr/>
        </p:nvSpPr>
        <p:spPr bwMode="auto">
          <a:xfrm>
            <a:off x="5264944" y="1133475"/>
            <a:ext cx="1223963" cy="341710"/>
          </a:xfrm>
          <a:prstGeom prst="rect">
            <a:avLst/>
          </a:prstGeom>
          <a:solidFill>
            <a:schemeClr val="accent2"/>
          </a:solidFill>
          <a:ln w="6350">
            <a:solidFill>
              <a:schemeClr val="tx1"/>
            </a:solidFill>
            <a:miter lim="800000"/>
            <a:headEnd/>
            <a:tailEnd/>
          </a:ln>
          <a:effectLst/>
        </p:spPr>
        <p:txBody>
          <a:bodyPr wrap="none" anchor="ctr"/>
          <a:lstStyle/>
          <a:p>
            <a:r>
              <a:rPr lang="de-DE">
                <a:latin typeface="Times New Roman" pitchFamily="18" charset="0"/>
              </a:rPr>
              <a:t>Vorlesungen</a:t>
            </a:r>
          </a:p>
        </p:txBody>
      </p:sp>
      <p:sp>
        <p:nvSpPr>
          <p:cNvPr id="114705" name="AutoShape 17"/>
          <p:cNvSpPr>
            <a:spLocks noChangeArrowheads="1"/>
          </p:cNvSpPr>
          <p:nvPr/>
        </p:nvSpPr>
        <p:spPr bwMode="auto">
          <a:xfrm>
            <a:off x="5943601" y="2514601"/>
            <a:ext cx="889397" cy="545306"/>
          </a:xfrm>
          <a:prstGeom prst="diamond">
            <a:avLst/>
          </a:prstGeom>
          <a:solidFill>
            <a:srgbClr val="66FF99"/>
          </a:solidFill>
          <a:ln w="6350">
            <a:solidFill>
              <a:schemeClr val="tx1"/>
            </a:solidFill>
            <a:miter lim="800000"/>
            <a:headEnd/>
            <a:tailEnd/>
          </a:ln>
          <a:effectLst/>
        </p:spPr>
        <p:txBody>
          <a:bodyPr wrap="none" anchor="ctr"/>
          <a:lstStyle/>
          <a:p>
            <a:pPr algn="ctr"/>
            <a:r>
              <a:rPr lang="de-DE" dirty="0">
                <a:latin typeface="Times New Roman" pitchFamily="18" charset="0"/>
              </a:rPr>
              <a:t>lesen</a:t>
            </a:r>
          </a:p>
        </p:txBody>
      </p:sp>
      <p:sp>
        <p:nvSpPr>
          <p:cNvPr id="114706" name="AutoShape 18"/>
          <p:cNvSpPr>
            <a:spLocks noChangeArrowheads="1"/>
          </p:cNvSpPr>
          <p:nvPr/>
        </p:nvSpPr>
        <p:spPr bwMode="auto">
          <a:xfrm>
            <a:off x="5055394" y="39291"/>
            <a:ext cx="1574006" cy="475059"/>
          </a:xfrm>
          <a:prstGeom prst="diamond">
            <a:avLst/>
          </a:prstGeom>
          <a:solidFill>
            <a:srgbClr val="66FF99"/>
          </a:solidFill>
          <a:ln w="6350">
            <a:solidFill>
              <a:schemeClr val="tx1"/>
            </a:solidFill>
            <a:miter lim="800000"/>
            <a:headEnd/>
            <a:tailEnd/>
          </a:ln>
          <a:effectLst/>
        </p:spPr>
        <p:txBody>
          <a:bodyPr wrap="none" anchor="ctr"/>
          <a:lstStyle/>
          <a:p>
            <a:pPr algn="ctr"/>
            <a:r>
              <a:rPr lang="de-DE" dirty="0">
                <a:latin typeface="Times New Roman" pitchFamily="18" charset="0"/>
              </a:rPr>
              <a:t>voraussetzen</a:t>
            </a:r>
          </a:p>
        </p:txBody>
      </p:sp>
      <p:sp>
        <p:nvSpPr>
          <p:cNvPr id="114707" name="Oval 19"/>
          <p:cNvSpPr>
            <a:spLocks noChangeArrowheads="1"/>
          </p:cNvSpPr>
          <p:nvPr/>
        </p:nvSpPr>
        <p:spPr bwMode="auto">
          <a:xfrm>
            <a:off x="6943725" y="1085850"/>
            <a:ext cx="1057275" cy="409575"/>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SWS</a:t>
            </a:r>
          </a:p>
        </p:txBody>
      </p:sp>
      <p:sp>
        <p:nvSpPr>
          <p:cNvPr id="114708" name="Oval 20"/>
          <p:cNvSpPr>
            <a:spLocks noChangeArrowheads="1"/>
          </p:cNvSpPr>
          <p:nvPr/>
        </p:nvSpPr>
        <p:spPr bwMode="auto">
          <a:xfrm>
            <a:off x="6943725" y="514350"/>
            <a:ext cx="1057275" cy="410766"/>
          </a:xfrm>
          <a:prstGeom prst="ellipse">
            <a:avLst/>
          </a:prstGeom>
          <a:solidFill>
            <a:srgbClr val="FFFF99"/>
          </a:solidFill>
          <a:ln w="6350">
            <a:solidFill>
              <a:schemeClr val="tx1"/>
            </a:solidFill>
            <a:round/>
            <a:headEnd/>
            <a:tailEnd/>
          </a:ln>
          <a:effectLst/>
        </p:spPr>
        <p:txBody>
          <a:bodyPr wrap="none" anchor="ctr"/>
          <a:lstStyle/>
          <a:p>
            <a:r>
              <a:rPr lang="de-DE" u="sng">
                <a:latin typeface="Times New Roman" pitchFamily="18" charset="0"/>
              </a:rPr>
              <a:t>VorlNr</a:t>
            </a:r>
          </a:p>
        </p:txBody>
      </p:sp>
      <p:sp>
        <p:nvSpPr>
          <p:cNvPr id="114709" name="Oval 21"/>
          <p:cNvSpPr>
            <a:spLocks noChangeArrowheads="1"/>
          </p:cNvSpPr>
          <p:nvPr/>
        </p:nvSpPr>
        <p:spPr bwMode="auto">
          <a:xfrm>
            <a:off x="6943725" y="1657350"/>
            <a:ext cx="1057275" cy="410766"/>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Titel</a:t>
            </a:r>
          </a:p>
        </p:txBody>
      </p:sp>
      <p:sp>
        <p:nvSpPr>
          <p:cNvPr id="114710" name="Oval 22"/>
          <p:cNvSpPr>
            <a:spLocks noChangeArrowheads="1"/>
          </p:cNvSpPr>
          <p:nvPr/>
        </p:nvSpPr>
        <p:spPr bwMode="auto">
          <a:xfrm>
            <a:off x="6944916" y="4114800"/>
            <a:ext cx="1056084" cy="409575"/>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Raum</a:t>
            </a:r>
          </a:p>
        </p:txBody>
      </p:sp>
      <p:sp>
        <p:nvSpPr>
          <p:cNvPr id="114711" name="Oval 23"/>
          <p:cNvSpPr>
            <a:spLocks noChangeArrowheads="1"/>
          </p:cNvSpPr>
          <p:nvPr/>
        </p:nvSpPr>
        <p:spPr bwMode="auto">
          <a:xfrm>
            <a:off x="6944916" y="3600451"/>
            <a:ext cx="1056084" cy="411956"/>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Rang</a:t>
            </a:r>
          </a:p>
        </p:txBody>
      </p:sp>
      <p:sp>
        <p:nvSpPr>
          <p:cNvPr id="114712" name="Oval 24"/>
          <p:cNvSpPr>
            <a:spLocks noChangeArrowheads="1"/>
          </p:cNvSpPr>
          <p:nvPr/>
        </p:nvSpPr>
        <p:spPr bwMode="auto">
          <a:xfrm>
            <a:off x="4914900" y="4733925"/>
            <a:ext cx="1057275" cy="409575"/>
          </a:xfrm>
          <a:prstGeom prst="ellipse">
            <a:avLst/>
          </a:prstGeom>
          <a:solidFill>
            <a:srgbClr val="FFFF99"/>
          </a:solidFill>
          <a:ln w="6350">
            <a:solidFill>
              <a:schemeClr val="tx1"/>
            </a:solidFill>
            <a:round/>
            <a:headEnd/>
            <a:tailEnd/>
          </a:ln>
          <a:effectLst/>
        </p:spPr>
        <p:txBody>
          <a:bodyPr wrap="none" anchor="ctr"/>
          <a:lstStyle/>
          <a:p>
            <a:r>
              <a:rPr lang="de-DE" u="sng">
                <a:latin typeface="Times New Roman" pitchFamily="18" charset="0"/>
              </a:rPr>
              <a:t>PersNr</a:t>
            </a:r>
          </a:p>
        </p:txBody>
      </p:sp>
      <p:sp>
        <p:nvSpPr>
          <p:cNvPr id="114713" name="Text Box 25"/>
          <p:cNvSpPr txBox="1">
            <a:spLocks noChangeArrowheads="1"/>
          </p:cNvSpPr>
          <p:nvPr/>
        </p:nvSpPr>
        <p:spPr bwMode="auto">
          <a:xfrm>
            <a:off x="6057899" y="411956"/>
            <a:ext cx="1000149" cy="480131"/>
          </a:xfrm>
          <a:prstGeom prst="rect">
            <a:avLst/>
          </a:prstGeom>
          <a:noFill/>
          <a:ln w="57150">
            <a:noFill/>
            <a:miter lim="800000"/>
            <a:headEnd/>
            <a:tailEnd/>
          </a:ln>
          <a:effectLst/>
        </p:spPr>
        <p:txBody>
          <a:bodyPr wrap="square">
            <a:spAutoFit/>
          </a:bodyPr>
          <a:lstStyle/>
          <a:p>
            <a:pPr>
              <a:lnSpc>
                <a:spcPct val="70000"/>
              </a:lnSpc>
            </a:pPr>
            <a:r>
              <a:rPr lang="de-DE">
                <a:latin typeface="Times New Roman" pitchFamily="18" charset="0"/>
              </a:rPr>
              <a:t>Nach-</a:t>
            </a:r>
          </a:p>
          <a:p>
            <a:pPr>
              <a:lnSpc>
                <a:spcPct val="70000"/>
              </a:lnSpc>
            </a:pPr>
            <a:r>
              <a:rPr lang="de-DE" dirty="0" err="1">
                <a:latin typeface="Times New Roman" pitchFamily="18" charset="0"/>
              </a:rPr>
              <a:t>folger</a:t>
            </a:r>
            <a:endParaRPr lang="de-DE" dirty="0">
              <a:latin typeface="Times New Roman" pitchFamily="18" charset="0"/>
            </a:endParaRPr>
          </a:p>
        </p:txBody>
      </p:sp>
      <p:sp>
        <p:nvSpPr>
          <p:cNvPr id="114714" name="Text Box 26"/>
          <p:cNvSpPr txBox="1">
            <a:spLocks noChangeArrowheads="1"/>
          </p:cNvSpPr>
          <p:nvPr/>
        </p:nvSpPr>
        <p:spPr bwMode="auto">
          <a:xfrm>
            <a:off x="4343400" y="571500"/>
            <a:ext cx="1294210" cy="369332"/>
          </a:xfrm>
          <a:prstGeom prst="rect">
            <a:avLst/>
          </a:prstGeom>
          <a:noFill/>
          <a:ln w="57150">
            <a:noFill/>
            <a:miter lim="800000"/>
            <a:headEnd/>
            <a:tailEnd/>
          </a:ln>
          <a:effectLst/>
        </p:spPr>
        <p:txBody>
          <a:bodyPr>
            <a:spAutoFit/>
          </a:bodyPr>
          <a:lstStyle/>
          <a:p>
            <a:pPr>
              <a:spcBef>
                <a:spcPct val="50000"/>
              </a:spcBef>
            </a:pPr>
            <a:r>
              <a:rPr lang="de-DE">
                <a:latin typeface="Times New Roman" pitchFamily="18" charset="0"/>
              </a:rPr>
              <a:t>Vorgänger</a:t>
            </a:r>
          </a:p>
        </p:txBody>
      </p:sp>
      <p:sp>
        <p:nvSpPr>
          <p:cNvPr id="114715" name="Oval 27"/>
          <p:cNvSpPr>
            <a:spLocks noChangeArrowheads="1"/>
          </p:cNvSpPr>
          <p:nvPr/>
        </p:nvSpPr>
        <p:spPr bwMode="auto">
          <a:xfrm>
            <a:off x="6057900" y="4733925"/>
            <a:ext cx="1056085" cy="409575"/>
          </a:xfrm>
          <a:prstGeom prst="ellipse">
            <a:avLst/>
          </a:prstGeom>
          <a:solidFill>
            <a:srgbClr val="FFFF99"/>
          </a:solidFill>
          <a:ln w="6350">
            <a:solidFill>
              <a:schemeClr val="tx1"/>
            </a:solidFill>
            <a:round/>
            <a:headEnd/>
            <a:tailEnd/>
          </a:ln>
          <a:effectLst/>
        </p:spPr>
        <p:txBody>
          <a:bodyPr wrap="none" anchor="ctr"/>
          <a:lstStyle/>
          <a:p>
            <a:r>
              <a:rPr lang="de-DE">
                <a:latin typeface="Times New Roman" pitchFamily="18" charset="0"/>
              </a:rPr>
              <a:t>Name</a:t>
            </a:r>
          </a:p>
        </p:txBody>
      </p:sp>
      <p:sp>
        <p:nvSpPr>
          <p:cNvPr id="114716" name="Line 28"/>
          <p:cNvSpPr>
            <a:spLocks noChangeShapeType="1"/>
          </p:cNvSpPr>
          <p:nvPr/>
        </p:nvSpPr>
        <p:spPr bwMode="auto">
          <a:xfrm>
            <a:off x="5600700" y="457200"/>
            <a:ext cx="0" cy="685800"/>
          </a:xfrm>
          <a:prstGeom prst="line">
            <a:avLst/>
          </a:prstGeom>
          <a:noFill/>
          <a:ln w="38100">
            <a:solidFill>
              <a:schemeClr val="tx1"/>
            </a:solidFill>
            <a:round/>
            <a:headEnd/>
            <a:tailEnd/>
          </a:ln>
          <a:effectLst/>
        </p:spPr>
        <p:txBody>
          <a:bodyPr wrap="none" anchor="ctr"/>
          <a:lstStyle/>
          <a:p>
            <a:endParaRPr lang="de-DE"/>
          </a:p>
        </p:txBody>
      </p:sp>
      <p:sp>
        <p:nvSpPr>
          <p:cNvPr id="114717" name="Line 29"/>
          <p:cNvSpPr>
            <a:spLocks noChangeShapeType="1"/>
          </p:cNvSpPr>
          <p:nvPr/>
        </p:nvSpPr>
        <p:spPr bwMode="auto">
          <a:xfrm>
            <a:off x="6057900" y="457200"/>
            <a:ext cx="0" cy="685800"/>
          </a:xfrm>
          <a:prstGeom prst="line">
            <a:avLst/>
          </a:prstGeom>
          <a:noFill/>
          <a:ln w="38100">
            <a:solidFill>
              <a:schemeClr val="tx1"/>
            </a:solidFill>
            <a:round/>
            <a:headEnd/>
            <a:tailEnd/>
          </a:ln>
          <a:effectLst/>
        </p:spPr>
        <p:txBody>
          <a:bodyPr wrap="none" anchor="ctr"/>
          <a:lstStyle/>
          <a:p>
            <a:endParaRPr lang="de-DE"/>
          </a:p>
        </p:txBody>
      </p:sp>
      <p:sp>
        <p:nvSpPr>
          <p:cNvPr id="114718" name="Rectangle 30"/>
          <p:cNvSpPr>
            <a:spLocks noChangeArrowheads="1"/>
          </p:cNvSpPr>
          <p:nvPr/>
        </p:nvSpPr>
        <p:spPr bwMode="auto">
          <a:xfrm>
            <a:off x="1143000" y="228600"/>
            <a:ext cx="3943350" cy="285750"/>
          </a:xfrm>
          <a:prstGeom prst="rect">
            <a:avLst/>
          </a:prstGeom>
          <a:noFill/>
          <a:ln w="9525">
            <a:noFill/>
            <a:miter lim="800000"/>
            <a:headEnd/>
            <a:tailEnd/>
          </a:ln>
        </p:spPr>
        <p:txBody>
          <a:bodyPr anchor="b"/>
          <a:lstStyle/>
          <a:p>
            <a:pPr algn="l"/>
            <a:r>
              <a:rPr kumimoji="1" lang="de-DE" sz="2700">
                <a:solidFill>
                  <a:schemeClr val="tx2"/>
                </a:solidFill>
                <a:latin typeface="Arial Black" pitchFamily="34" charset="0"/>
              </a:rPr>
              <a:t>Uni-Schema</a:t>
            </a:r>
          </a:p>
        </p:txBody>
      </p:sp>
      <p:cxnSp>
        <p:nvCxnSpPr>
          <p:cNvPr id="114719" name="AutoShape 31"/>
          <p:cNvCxnSpPr>
            <a:cxnSpLocks noChangeShapeType="1"/>
            <a:stCxn id="114691" idx="1"/>
            <a:endCxn id="114693" idx="5"/>
          </p:cNvCxnSpPr>
          <p:nvPr/>
        </p:nvCxnSpPr>
        <p:spPr bwMode="auto">
          <a:xfrm flipH="1" flipV="1">
            <a:off x="1972866" y="3836194"/>
            <a:ext cx="255984" cy="392906"/>
          </a:xfrm>
          <a:prstGeom prst="straightConnector1">
            <a:avLst/>
          </a:prstGeom>
          <a:noFill/>
          <a:ln w="6350">
            <a:solidFill>
              <a:schemeClr val="tx1"/>
            </a:solidFill>
            <a:round/>
            <a:headEnd/>
            <a:tailEnd/>
          </a:ln>
          <a:effectLst/>
        </p:spPr>
      </p:cxnSp>
      <p:cxnSp>
        <p:nvCxnSpPr>
          <p:cNvPr id="114720" name="AutoShape 32"/>
          <p:cNvCxnSpPr>
            <a:cxnSpLocks noChangeShapeType="1"/>
            <a:stCxn id="114691" idx="1"/>
            <a:endCxn id="114696" idx="6"/>
          </p:cNvCxnSpPr>
          <p:nvPr/>
        </p:nvCxnSpPr>
        <p:spPr bwMode="auto">
          <a:xfrm flipH="1" flipV="1">
            <a:off x="2057400" y="4205287"/>
            <a:ext cx="171450" cy="23813"/>
          </a:xfrm>
          <a:prstGeom prst="straightConnector1">
            <a:avLst/>
          </a:prstGeom>
          <a:noFill/>
          <a:ln w="6350">
            <a:solidFill>
              <a:schemeClr val="tx1"/>
            </a:solidFill>
            <a:round/>
            <a:headEnd/>
            <a:tailEnd/>
          </a:ln>
          <a:effectLst/>
        </p:spPr>
      </p:cxnSp>
      <p:cxnSp>
        <p:nvCxnSpPr>
          <p:cNvPr id="114721" name="AutoShape 33"/>
          <p:cNvCxnSpPr>
            <a:cxnSpLocks noChangeShapeType="1"/>
            <a:stCxn id="114691" idx="1"/>
            <a:endCxn id="114697" idx="7"/>
          </p:cNvCxnSpPr>
          <p:nvPr/>
        </p:nvCxnSpPr>
        <p:spPr bwMode="auto">
          <a:xfrm flipH="1">
            <a:off x="2044303" y="4229101"/>
            <a:ext cx="184547" cy="402431"/>
          </a:xfrm>
          <a:prstGeom prst="straightConnector1">
            <a:avLst/>
          </a:prstGeom>
          <a:noFill/>
          <a:ln w="6350">
            <a:solidFill>
              <a:schemeClr val="tx1"/>
            </a:solidFill>
            <a:round/>
            <a:headEnd/>
            <a:tailEnd/>
          </a:ln>
          <a:effectLst/>
        </p:spPr>
      </p:cxnSp>
      <p:cxnSp>
        <p:nvCxnSpPr>
          <p:cNvPr id="114722" name="AutoShape 34"/>
          <p:cNvCxnSpPr>
            <a:cxnSpLocks noChangeShapeType="1"/>
            <a:stCxn id="114701" idx="2"/>
            <a:endCxn id="114703" idx="0"/>
          </p:cNvCxnSpPr>
          <p:nvPr/>
        </p:nvCxnSpPr>
        <p:spPr bwMode="auto">
          <a:xfrm>
            <a:off x="4541044" y="3115866"/>
            <a:ext cx="1557338" cy="941784"/>
          </a:xfrm>
          <a:prstGeom prst="straightConnector1">
            <a:avLst/>
          </a:prstGeom>
          <a:noFill/>
          <a:ln w="38100">
            <a:solidFill>
              <a:schemeClr val="tx1"/>
            </a:solidFill>
            <a:round/>
            <a:headEnd/>
            <a:tailEnd/>
          </a:ln>
          <a:effectLst/>
        </p:spPr>
      </p:cxnSp>
      <p:cxnSp>
        <p:nvCxnSpPr>
          <p:cNvPr id="114723" name="AutoShape 35"/>
          <p:cNvCxnSpPr>
            <a:cxnSpLocks noChangeShapeType="1"/>
            <a:stCxn id="114702" idx="3"/>
            <a:endCxn id="114703" idx="1"/>
          </p:cNvCxnSpPr>
          <p:nvPr/>
        </p:nvCxnSpPr>
        <p:spPr bwMode="auto">
          <a:xfrm flipV="1">
            <a:off x="5143500" y="4229101"/>
            <a:ext cx="342900" cy="22622"/>
          </a:xfrm>
          <a:prstGeom prst="straightConnector1">
            <a:avLst/>
          </a:prstGeom>
          <a:noFill/>
          <a:ln w="38100">
            <a:solidFill>
              <a:schemeClr val="tx1"/>
            </a:solidFill>
            <a:round/>
            <a:headEnd/>
            <a:tailEnd/>
          </a:ln>
          <a:effectLst/>
        </p:spPr>
      </p:cxnSp>
      <p:cxnSp>
        <p:nvCxnSpPr>
          <p:cNvPr id="114724" name="AutoShape 36"/>
          <p:cNvCxnSpPr>
            <a:cxnSpLocks noChangeShapeType="1"/>
            <a:stCxn id="114691" idx="3"/>
            <a:endCxn id="114702" idx="1"/>
          </p:cNvCxnSpPr>
          <p:nvPr/>
        </p:nvCxnSpPr>
        <p:spPr bwMode="auto">
          <a:xfrm>
            <a:off x="3452812" y="4229101"/>
            <a:ext cx="376238" cy="22622"/>
          </a:xfrm>
          <a:prstGeom prst="straightConnector1">
            <a:avLst/>
          </a:prstGeom>
          <a:noFill/>
          <a:ln w="38100">
            <a:solidFill>
              <a:schemeClr val="tx1"/>
            </a:solidFill>
            <a:round/>
            <a:headEnd/>
            <a:tailEnd/>
          </a:ln>
          <a:effectLst/>
        </p:spPr>
      </p:cxnSp>
      <p:cxnSp>
        <p:nvCxnSpPr>
          <p:cNvPr id="114725" name="AutoShape 37"/>
          <p:cNvCxnSpPr>
            <a:cxnSpLocks noChangeShapeType="1"/>
            <a:stCxn id="114701" idx="0"/>
            <a:endCxn id="114690" idx="2"/>
          </p:cNvCxnSpPr>
          <p:nvPr/>
        </p:nvCxnSpPr>
        <p:spPr bwMode="auto">
          <a:xfrm flipH="1" flipV="1">
            <a:off x="3150394" y="1544241"/>
            <a:ext cx="1390650" cy="1026319"/>
          </a:xfrm>
          <a:prstGeom prst="straightConnector1">
            <a:avLst/>
          </a:prstGeom>
          <a:noFill/>
          <a:ln w="38100">
            <a:solidFill>
              <a:schemeClr val="tx1"/>
            </a:solidFill>
            <a:round/>
            <a:headEnd/>
            <a:tailEnd/>
          </a:ln>
          <a:effectLst/>
        </p:spPr>
      </p:cxnSp>
      <p:cxnSp>
        <p:nvCxnSpPr>
          <p:cNvPr id="114726" name="AutoShape 38"/>
          <p:cNvCxnSpPr>
            <a:cxnSpLocks noChangeShapeType="1"/>
            <a:stCxn id="114704" idx="2"/>
            <a:endCxn id="114701" idx="0"/>
          </p:cNvCxnSpPr>
          <p:nvPr/>
        </p:nvCxnSpPr>
        <p:spPr bwMode="auto">
          <a:xfrm flipH="1">
            <a:off x="4541044" y="1475185"/>
            <a:ext cx="1335881" cy="1095375"/>
          </a:xfrm>
          <a:prstGeom prst="straightConnector1">
            <a:avLst/>
          </a:prstGeom>
          <a:noFill/>
          <a:ln w="38100">
            <a:solidFill>
              <a:schemeClr val="tx1"/>
            </a:solidFill>
            <a:round/>
            <a:headEnd/>
            <a:tailEnd/>
          </a:ln>
          <a:effectLst/>
        </p:spPr>
      </p:cxnSp>
      <p:cxnSp>
        <p:nvCxnSpPr>
          <p:cNvPr id="114727" name="AutoShape 39"/>
          <p:cNvCxnSpPr>
            <a:cxnSpLocks noChangeShapeType="1"/>
            <a:stCxn id="114703" idx="0"/>
            <a:endCxn id="114705" idx="2"/>
          </p:cNvCxnSpPr>
          <p:nvPr/>
        </p:nvCxnSpPr>
        <p:spPr bwMode="auto">
          <a:xfrm flipV="1">
            <a:off x="6098381" y="3059907"/>
            <a:ext cx="290513" cy="997744"/>
          </a:xfrm>
          <a:prstGeom prst="straightConnector1">
            <a:avLst/>
          </a:prstGeom>
          <a:noFill/>
          <a:ln w="38100">
            <a:solidFill>
              <a:schemeClr val="tx1"/>
            </a:solidFill>
            <a:round/>
            <a:headEnd/>
            <a:tailEnd/>
          </a:ln>
          <a:effectLst/>
        </p:spPr>
      </p:cxnSp>
      <p:cxnSp>
        <p:nvCxnSpPr>
          <p:cNvPr id="114728" name="AutoShape 40"/>
          <p:cNvCxnSpPr>
            <a:cxnSpLocks noChangeShapeType="1"/>
            <a:stCxn id="114704" idx="2"/>
            <a:endCxn id="114705" idx="0"/>
          </p:cNvCxnSpPr>
          <p:nvPr/>
        </p:nvCxnSpPr>
        <p:spPr bwMode="auto">
          <a:xfrm>
            <a:off x="5876925" y="1475185"/>
            <a:ext cx="511969" cy="1039415"/>
          </a:xfrm>
          <a:prstGeom prst="straightConnector1">
            <a:avLst/>
          </a:prstGeom>
          <a:noFill/>
          <a:ln w="38100">
            <a:solidFill>
              <a:schemeClr val="tx1"/>
            </a:solidFill>
            <a:round/>
            <a:headEnd/>
            <a:tailEnd/>
          </a:ln>
          <a:effectLst/>
        </p:spPr>
      </p:cxnSp>
      <p:cxnSp>
        <p:nvCxnSpPr>
          <p:cNvPr id="114729" name="AutoShape 41"/>
          <p:cNvCxnSpPr>
            <a:cxnSpLocks noChangeShapeType="1"/>
            <a:stCxn id="114690" idx="3"/>
            <a:endCxn id="114700" idx="1"/>
          </p:cNvCxnSpPr>
          <p:nvPr/>
        </p:nvCxnSpPr>
        <p:spPr bwMode="auto">
          <a:xfrm flipV="1">
            <a:off x="3762375" y="1302544"/>
            <a:ext cx="352425" cy="71438"/>
          </a:xfrm>
          <a:prstGeom prst="straightConnector1">
            <a:avLst/>
          </a:prstGeom>
          <a:noFill/>
          <a:ln w="38100">
            <a:solidFill>
              <a:schemeClr val="tx1"/>
            </a:solidFill>
            <a:round/>
            <a:headEnd/>
            <a:tailEnd/>
          </a:ln>
          <a:effectLst/>
        </p:spPr>
      </p:cxnSp>
      <p:cxnSp>
        <p:nvCxnSpPr>
          <p:cNvPr id="114730" name="AutoShape 42"/>
          <p:cNvCxnSpPr>
            <a:cxnSpLocks noChangeShapeType="1"/>
            <a:stCxn id="114700" idx="3"/>
            <a:endCxn id="114704" idx="1"/>
          </p:cNvCxnSpPr>
          <p:nvPr/>
        </p:nvCxnSpPr>
        <p:spPr bwMode="auto">
          <a:xfrm>
            <a:off x="5005388" y="1302544"/>
            <a:ext cx="259556" cy="2381"/>
          </a:xfrm>
          <a:prstGeom prst="straightConnector1">
            <a:avLst/>
          </a:prstGeom>
          <a:noFill/>
          <a:ln w="38100">
            <a:solidFill>
              <a:schemeClr val="tx1"/>
            </a:solidFill>
            <a:round/>
            <a:headEnd/>
            <a:tailEnd/>
          </a:ln>
          <a:effectLst/>
        </p:spPr>
      </p:cxnSp>
      <p:cxnSp>
        <p:nvCxnSpPr>
          <p:cNvPr id="114731" name="AutoShape 43"/>
          <p:cNvCxnSpPr>
            <a:cxnSpLocks noChangeShapeType="1"/>
            <a:stCxn id="114703" idx="2"/>
            <a:endCxn id="114712" idx="0"/>
          </p:cNvCxnSpPr>
          <p:nvPr/>
        </p:nvCxnSpPr>
        <p:spPr bwMode="auto">
          <a:xfrm flipH="1">
            <a:off x="5443538" y="4399360"/>
            <a:ext cx="654844" cy="334565"/>
          </a:xfrm>
          <a:prstGeom prst="straightConnector1">
            <a:avLst/>
          </a:prstGeom>
          <a:noFill/>
          <a:ln w="6350">
            <a:solidFill>
              <a:schemeClr val="tx1"/>
            </a:solidFill>
            <a:round/>
            <a:headEnd/>
            <a:tailEnd/>
          </a:ln>
          <a:effectLst/>
        </p:spPr>
      </p:cxnSp>
      <p:cxnSp>
        <p:nvCxnSpPr>
          <p:cNvPr id="114732" name="AutoShape 44"/>
          <p:cNvCxnSpPr>
            <a:cxnSpLocks noChangeShapeType="1"/>
            <a:stCxn id="114703" idx="2"/>
            <a:endCxn id="114715" idx="0"/>
          </p:cNvCxnSpPr>
          <p:nvPr/>
        </p:nvCxnSpPr>
        <p:spPr bwMode="auto">
          <a:xfrm>
            <a:off x="6098382" y="4399360"/>
            <a:ext cx="488156" cy="334565"/>
          </a:xfrm>
          <a:prstGeom prst="straightConnector1">
            <a:avLst/>
          </a:prstGeom>
          <a:noFill/>
          <a:ln w="6350">
            <a:solidFill>
              <a:schemeClr val="tx1"/>
            </a:solidFill>
            <a:round/>
            <a:headEnd/>
            <a:tailEnd/>
          </a:ln>
          <a:effectLst/>
        </p:spPr>
      </p:cxnSp>
      <p:cxnSp>
        <p:nvCxnSpPr>
          <p:cNvPr id="114733" name="AutoShape 45"/>
          <p:cNvCxnSpPr>
            <a:cxnSpLocks noChangeShapeType="1"/>
            <a:stCxn id="114703" idx="3"/>
            <a:endCxn id="114711" idx="3"/>
          </p:cNvCxnSpPr>
          <p:nvPr/>
        </p:nvCxnSpPr>
        <p:spPr bwMode="auto">
          <a:xfrm flipV="1">
            <a:off x="6710363" y="3951685"/>
            <a:ext cx="389335" cy="277415"/>
          </a:xfrm>
          <a:prstGeom prst="straightConnector1">
            <a:avLst/>
          </a:prstGeom>
          <a:noFill/>
          <a:ln w="6350">
            <a:solidFill>
              <a:schemeClr val="tx1"/>
            </a:solidFill>
            <a:round/>
            <a:headEnd/>
            <a:tailEnd/>
          </a:ln>
          <a:effectLst/>
        </p:spPr>
      </p:cxnSp>
      <p:cxnSp>
        <p:nvCxnSpPr>
          <p:cNvPr id="114734" name="AutoShape 46"/>
          <p:cNvCxnSpPr>
            <a:cxnSpLocks noChangeShapeType="1"/>
            <a:stCxn id="114703" idx="3"/>
            <a:endCxn id="114710" idx="2"/>
          </p:cNvCxnSpPr>
          <p:nvPr/>
        </p:nvCxnSpPr>
        <p:spPr bwMode="auto">
          <a:xfrm>
            <a:off x="6710362" y="4229100"/>
            <a:ext cx="234554" cy="90488"/>
          </a:xfrm>
          <a:prstGeom prst="straightConnector1">
            <a:avLst/>
          </a:prstGeom>
          <a:noFill/>
          <a:ln w="6350">
            <a:solidFill>
              <a:schemeClr val="tx1"/>
            </a:solidFill>
            <a:round/>
            <a:headEnd/>
            <a:tailEnd/>
          </a:ln>
          <a:effectLst/>
        </p:spPr>
      </p:cxnSp>
      <p:cxnSp>
        <p:nvCxnSpPr>
          <p:cNvPr id="114735" name="AutoShape 47"/>
          <p:cNvCxnSpPr>
            <a:cxnSpLocks noChangeShapeType="1"/>
            <a:stCxn id="114690" idx="1"/>
            <a:endCxn id="114692" idx="5"/>
          </p:cNvCxnSpPr>
          <p:nvPr/>
        </p:nvCxnSpPr>
        <p:spPr bwMode="auto">
          <a:xfrm flipH="1" flipV="1">
            <a:off x="2044304" y="921544"/>
            <a:ext cx="494109" cy="452438"/>
          </a:xfrm>
          <a:prstGeom prst="straightConnector1">
            <a:avLst/>
          </a:prstGeom>
          <a:noFill/>
          <a:ln w="6350">
            <a:solidFill>
              <a:schemeClr val="tx1"/>
            </a:solidFill>
            <a:round/>
            <a:headEnd/>
            <a:tailEnd/>
          </a:ln>
          <a:effectLst/>
        </p:spPr>
      </p:cxnSp>
      <p:cxnSp>
        <p:nvCxnSpPr>
          <p:cNvPr id="114736" name="AutoShape 48"/>
          <p:cNvCxnSpPr>
            <a:cxnSpLocks noChangeShapeType="1"/>
            <a:stCxn id="114690" idx="1"/>
            <a:endCxn id="114695" idx="6"/>
          </p:cNvCxnSpPr>
          <p:nvPr/>
        </p:nvCxnSpPr>
        <p:spPr bwMode="auto">
          <a:xfrm flipH="1" flipV="1">
            <a:off x="2199085" y="1348979"/>
            <a:ext cx="339328" cy="25003"/>
          </a:xfrm>
          <a:prstGeom prst="straightConnector1">
            <a:avLst/>
          </a:prstGeom>
          <a:noFill/>
          <a:ln w="6350">
            <a:solidFill>
              <a:schemeClr val="tx1"/>
            </a:solidFill>
            <a:round/>
            <a:headEnd/>
            <a:tailEnd/>
          </a:ln>
          <a:effectLst/>
        </p:spPr>
      </p:cxnSp>
      <p:cxnSp>
        <p:nvCxnSpPr>
          <p:cNvPr id="114737" name="AutoShape 49"/>
          <p:cNvCxnSpPr>
            <a:cxnSpLocks noChangeShapeType="1"/>
            <a:stCxn id="114690" idx="1"/>
            <a:endCxn id="114694" idx="7"/>
          </p:cNvCxnSpPr>
          <p:nvPr/>
        </p:nvCxnSpPr>
        <p:spPr bwMode="auto">
          <a:xfrm flipH="1">
            <a:off x="2044304" y="1373981"/>
            <a:ext cx="494109" cy="401241"/>
          </a:xfrm>
          <a:prstGeom prst="straightConnector1">
            <a:avLst/>
          </a:prstGeom>
          <a:noFill/>
          <a:ln w="6350">
            <a:solidFill>
              <a:schemeClr val="tx1"/>
            </a:solidFill>
            <a:round/>
            <a:headEnd/>
            <a:tailEnd/>
          </a:ln>
          <a:effectLst/>
        </p:spPr>
      </p:cxnSp>
      <p:cxnSp>
        <p:nvCxnSpPr>
          <p:cNvPr id="114738" name="AutoShape 50"/>
          <p:cNvCxnSpPr>
            <a:cxnSpLocks noChangeShapeType="1"/>
            <a:stCxn id="114704" idx="3"/>
            <a:endCxn id="114708" idx="3"/>
          </p:cNvCxnSpPr>
          <p:nvPr/>
        </p:nvCxnSpPr>
        <p:spPr bwMode="auto">
          <a:xfrm flipV="1">
            <a:off x="6488906" y="864394"/>
            <a:ext cx="609600" cy="440531"/>
          </a:xfrm>
          <a:prstGeom prst="straightConnector1">
            <a:avLst/>
          </a:prstGeom>
          <a:noFill/>
          <a:ln w="6350">
            <a:solidFill>
              <a:schemeClr val="tx1"/>
            </a:solidFill>
            <a:round/>
            <a:headEnd/>
            <a:tailEnd/>
          </a:ln>
          <a:effectLst/>
        </p:spPr>
      </p:cxnSp>
      <p:cxnSp>
        <p:nvCxnSpPr>
          <p:cNvPr id="114739" name="AutoShape 51"/>
          <p:cNvCxnSpPr>
            <a:cxnSpLocks noChangeShapeType="1"/>
            <a:stCxn id="114704" idx="3"/>
            <a:endCxn id="114707" idx="2"/>
          </p:cNvCxnSpPr>
          <p:nvPr/>
        </p:nvCxnSpPr>
        <p:spPr bwMode="auto">
          <a:xfrm flipV="1">
            <a:off x="6488907" y="1290637"/>
            <a:ext cx="454819" cy="14288"/>
          </a:xfrm>
          <a:prstGeom prst="straightConnector1">
            <a:avLst/>
          </a:prstGeom>
          <a:noFill/>
          <a:ln w="6350">
            <a:solidFill>
              <a:schemeClr val="tx1"/>
            </a:solidFill>
            <a:round/>
            <a:headEnd/>
            <a:tailEnd/>
          </a:ln>
          <a:effectLst/>
        </p:spPr>
      </p:cxnSp>
      <p:cxnSp>
        <p:nvCxnSpPr>
          <p:cNvPr id="114740" name="AutoShape 52"/>
          <p:cNvCxnSpPr>
            <a:cxnSpLocks noChangeShapeType="1"/>
            <a:stCxn id="114704" idx="3"/>
            <a:endCxn id="114709" idx="1"/>
          </p:cNvCxnSpPr>
          <p:nvPr/>
        </p:nvCxnSpPr>
        <p:spPr bwMode="auto">
          <a:xfrm>
            <a:off x="6488906" y="1304926"/>
            <a:ext cx="609600" cy="413147"/>
          </a:xfrm>
          <a:prstGeom prst="straightConnector1">
            <a:avLst/>
          </a:prstGeom>
          <a:noFill/>
          <a:ln w="6350">
            <a:solidFill>
              <a:schemeClr val="tx1"/>
            </a:solidFill>
            <a:round/>
            <a:headEnd/>
            <a:tailEnd/>
          </a:ln>
          <a:effectLst/>
        </p:spPr>
      </p:cxnSp>
      <p:cxnSp>
        <p:nvCxnSpPr>
          <p:cNvPr id="114741" name="AutoShape 53"/>
          <p:cNvCxnSpPr>
            <a:cxnSpLocks noChangeShapeType="1"/>
            <a:stCxn id="114701" idx="1"/>
            <a:endCxn id="114699" idx="6"/>
          </p:cNvCxnSpPr>
          <p:nvPr/>
        </p:nvCxnSpPr>
        <p:spPr bwMode="auto">
          <a:xfrm flipH="1" flipV="1">
            <a:off x="3742135" y="2833688"/>
            <a:ext cx="353615" cy="9525"/>
          </a:xfrm>
          <a:prstGeom prst="straightConnector1">
            <a:avLst/>
          </a:prstGeom>
          <a:noFill/>
          <a:ln w="6350">
            <a:solidFill>
              <a:schemeClr val="tx1"/>
            </a:solidFill>
            <a:round/>
            <a:headEnd/>
            <a:tailEnd/>
          </a:ln>
          <a:effectLst/>
        </p:spPr>
      </p:cxnSp>
      <p:sp>
        <p:nvSpPr>
          <p:cNvPr id="114742" name="Text Box 54"/>
          <p:cNvSpPr txBox="1">
            <a:spLocks noChangeArrowheads="1"/>
          </p:cNvSpPr>
          <p:nvPr/>
        </p:nvSpPr>
        <p:spPr bwMode="auto">
          <a:xfrm>
            <a:off x="6115050" y="3600450"/>
            <a:ext cx="328936" cy="438582"/>
          </a:xfrm>
          <a:prstGeom prst="rect">
            <a:avLst/>
          </a:prstGeom>
          <a:noFill/>
          <a:ln w="6350">
            <a:noFill/>
            <a:miter lim="800000"/>
            <a:headEnd/>
            <a:tailEnd/>
          </a:ln>
          <a:effectLst/>
        </p:spPr>
        <p:txBody>
          <a:bodyPr wrap="none">
            <a:spAutoFit/>
          </a:bodyPr>
          <a:lstStyle/>
          <a:p>
            <a:r>
              <a:rPr lang="de-DE" sz="2250">
                <a:latin typeface="Times New Roman" pitchFamily="18" charset="0"/>
              </a:rPr>
              <a:t>1</a:t>
            </a:r>
          </a:p>
        </p:txBody>
      </p:sp>
      <p:sp>
        <p:nvSpPr>
          <p:cNvPr id="114743" name="Text Box 55"/>
          <p:cNvSpPr txBox="1">
            <a:spLocks noChangeArrowheads="1"/>
          </p:cNvSpPr>
          <p:nvPr/>
        </p:nvSpPr>
        <p:spPr bwMode="auto">
          <a:xfrm>
            <a:off x="5314950" y="800100"/>
            <a:ext cx="39305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N</a:t>
            </a:r>
          </a:p>
        </p:txBody>
      </p:sp>
      <p:sp>
        <p:nvSpPr>
          <p:cNvPr id="114744" name="Text Box 56"/>
          <p:cNvSpPr txBox="1">
            <a:spLocks noChangeArrowheads="1"/>
          </p:cNvSpPr>
          <p:nvPr/>
        </p:nvSpPr>
        <p:spPr bwMode="auto">
          <a:xfrm>
            <a:off x="5314950" y="3600450"/>
            <a:ext cx="328936" cy="438582"/>
          </a:xfrm>
          <a:prstGeom prst="rect">
            <a:avLst/>
          </a:prstGeom>
          <a:noFill/>
          <a:ln w="6350">
            <a:noFill/>
            <a:miter lim="800000"/>
            <a:headEnd/>
            <a:tailEnd/>
          </a:ln>
          <a:effectLst/>
        </p:spPr>
        <p:txBody>
          <a:bodyPr wrap="none">
            <a:spAutoFit/>
          </a:bodyPr>
          <a:lstStyle/>
          <a:p>
            <a:r>
              <a:rPr lang="de-DE" sz="2250">
                <a:latin typeface="Times New Roman" pitchFamily="18" charset="0"/>
              </a:rPr>
              <a:t>1</a:t>
            </a:r>
          </a:p>
        </p:txBody>
      </p:sp>
      <p:sp>
        <p:nvSpPr>
          <p:cNvPr id="114745" name="Text Box 57"/>
          <p:cNvSpPr txBox="1">
            <a:spLocks noChangeArrowheads="1"/>
          </p:cNvSpPr>
          <p:nvPr/>
        </p:nvSpPr>
        <p:spPr bwMode="auto">
          <a:xfrm>
            <a:off x="5257800" y="4171950"/>
            <a:ext cx="328936" cy="438582"/>
          </a:xfrm>
          <a:prstGeom prst="rect">
            <a:avLst/>
          </a:prstGeom>
          <a:noFill/>
          <a:ln w="6350">
            <a:noFill/>
            <a:miter lim="800000"/>
            <a:headEnd/>
            <a:tailEnd/>
          </a:ln>
          <a:effectLst/>
        </p:spPr>
        <p:txBody>
          <a:bodyPr wrap="none">
            <a:spAutoFit/>
          </a:bodyPr>
          <a:lstStyle/>
          <a:p>
            <a:r>
              <a:rPr lang="de-DE" sz="2250">
                <a:latin typeface="Times New Roman" pitchFamily="18" charset="0"/>
              </a:rPr>
              <a:t>1</a:t>
            </a:r>
          </a:p>
        </p:txBody>
      </p:sp>
      <p:sp>
        <p:nvSpPr>
          <p:cNvPr id="114746" name="Text Box 58"/>
          <p:cNvSpPr txBox="1">
            <a:spLocks noChangeArrowheads="1"/>
          </p:cNvSpPr>
          <p:nvPr/>
        </p:nvSpPr>
        <p:spPr bwMode="auto">
          <a:xfrm>
            <a:off x="2914650" y="1543050"/>
            <a:ext cx="39305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N</a:t>
            </a:r>
          </a:p>
        </p:txBody>
      </p:sp>
      <p:sp>
        <p:nvSpPr>
          <p:cNvPr id="114747" name="Text Box 59"/>
          <p:cNvSpPr txBox="1">
            <a:spLocks noChangeArrowheads="1"/>
          </p:cNvSpPr>
          <p:nvPr/>
        </p:nvSpPr>
        <p:spPr bwMode="auto">
          <a:xfrm>
            <a:off x="6000750" y="1485900"/>
            <a:ext cx="39305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N</a:t>
            </a:r>
          </a:p>
        </p:txBody>
      </p:sp>
      <p:sp>
        <p:nvSpPr>
          <p:cNvPr id="114748" name="Text Box 60"/>
          <p:cNvSpPr txBox="1">
            <a:spLocks noChangeArrowheads="1"/>
          </p:cNvSpPr>
          <p:nvPr/>
        </p:nvSpPr>
        <p:spPr bwMode="auto">
          <a:xfrm>
            <a:off x="3486150" y="4171950"/>
            <a:ext cx="39305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N</a:t>
            </a:r>
          </a:p>
        </p:txBody>
      </p:sp>
      <p:sp>
        <p:nvSpPr>
          <p:cNvPr id="114749" name="Text Box 61"/>
          <p:cNvSpPr txBox="1">
            <a:spLocks noChangeArrowheads="1"/>
          </p:cNvSpPr>
          <p:nvPr/>
        </p:nvSpPr>
        <p:spPr bwMode="auto">
          <a:xfrm>
            <a:off x="5429250" y="1714500"/>
            <a:ext cx="45717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M</a:t>
            </a:r>
          </a:p>
        </p:txBody>
      </p:sp>
      <p:sp>
        <p:nvSpPr>
          <p:cNvPr id="114750" name="Text Box 62"/>
          <p:cNvSpPr txBox="1">
            <a:spLocks noChangeArrowheads="1"/>
          </p:cNvSpPr>
          <p:nvPr/>
        </p:nvSpPr>
        <p:spPr bwMode="auto">
          <a:xfrm>
            <a:off x="6057900" y="800100"/>
            <a:ext cx="45717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M</a:t>
            </a:r>
          </a:p>
        </p:txBody>
      </p:sp>
      <p:sp>
        <p:nvSpPr>
          <p:cNvPr id="114751" name="Text Box 63"/>
          <p:cNvSpPr txBox="1">
            <a:spLocks noChangeArrowheads="1"/>
          </p:cNvSpPr>
          <p:nvPr/>
        </p:nvSpPr>
        <p:spPr bwMode="auto">
          <a:xfrm>
            <a:off x="4914900" y="1257300"/>
            <a:ext cx="45717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M</a:t>
            </a:r>
          </a:p>
        </p:txBody>
      </p:sp>
      <p:sp>
        <p:nvSpPr>
          <p:cNvPr id="114752" name="Text Box 64"/>
          <p:cNvSpPr txBox="1">
            <a:spLocks noChangeArrowheads="1"/>
          </p:cNvSpPr>
          <p:nvPr/>
        </p:nvSpPr>
        <p:spPr bwMode="auto">
          <a:xfrm>
            <a:off x="3829050" y="1257300"/>
            <a:ext cx="393056" cy="438582"/>
          </a:xfrm>
          <a:prstGeom prst="rect">
            <a:avLst/>
          </a:prstGeom>
          <a:noFill/>
          <a:ln w="6350">
            <a:noFill/>
            <a:miter lim="800000"/>
            <a:headEnd/>
            <a:tailEnd/>
          </a:ln>
          <a:effectLst/>
        </p:spPr>
        <p:txBody>
          <a:bodyPr wrap="none">
            <a:spAutoFit/>
          </a:bodyPr>
          <a:lstStyle/>
          <a:p>
            <a:r>
              <a:rPr lang="de-DE" sz="2250" b="1">
                <a:latin typeface="Times New Roman" pitchFamily="18" charset="0"/>
              </a:rPr>
              <a:t>N</a:t>
            </a:r>
          </a:p>
        </p:txBody>
      </p:sp>
      <p:sp>
        <p:nvSpPr>
          <p:cNvPr id="2" name="Foliennummernplatzhalter 1"/>
          <p:cNvSpPr>
            <a:spLocks noGrp="1"/>
          </p:cNvSpPr>
          <p:nvPr>
            <p:ph type="sldNum" sz="quarter" idx="12"/>
          </p:nvPr>
        </p:nvSpPr>
        <p:spPr/>
        <p:txBody>
          <a:bodyPr/>
          <a:lstStyle/>
          <a:p>
            <a:fld id="{A6D2274D-0846-4733-988F-836F7D90E2EC}" type="slidenum">
              <a:rPr lang="en-US" smtClean="0"/>
              <a:pPr/>
              <a:t>8</a:t>
            </a:fld>
            <a:endParaRPr lang="en-US"/>
          </a:p>
        </p:txBody>
      </p:sp>
    </p:spTree>
    <p:extLst>
      <p:ext uri="{BB962C8B-B14F-4D97-AF65-F5344CB8AC3E}">
        <p14:creationId xmlns:p14="http://schemas.microsoft.com/office/powerpoint/2010/main" val="16688014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Group 2"/>
          <p:cNvGraphicFramePr>
            <a:graphicFrameLocks noGrp="1"/>
          </p:cNvGraphicFramePr>
          <p:nvPr>
            <p:extLst>
              <p:ext uri="{D42A27DB-BD31-4B8C-83A1-F6EECF244321}">
                <p14:modId xmlns:p14="http://schemas.microsoft.com/office/powerpoint/2010/main" val="715530072"/>
              </p:ext>
            </p:extLst>
          </p:nvPr>
        </p:nvGraphicFramePr>
        <p:xfrm>
          <a:off x="1143000" y="0"/>
          <a:ext cx="1943100" cy="1933956"/>
        </p:xfrm>
        <a:graphic>
          <a:graphicData uri="http://schemas.openxmlformats.org/drawingml/2006/table">
            <a:tbl>
              <a:tblPr/>
              <a:tblGrid>
                <a:gridCol w="457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Professoren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Kopernikus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2133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Popper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2134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Augustinus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309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2136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Curie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13715" name="Group 51"/>
          <p:cNvGraphicFramePr>
            <a:graphicFrameLocks noGrp="1"/>
          </p:cNvGraphicFramePr>
          <p:nvPr>
            <p:extLst>
              <p:ext uri="{D42A27DB-BD31-4B8C-83A1-F6EECF244321}">
                <p14:modId xmlns:p14="http://schemas.microsoft.com/office/powerpoint/2010/main" val="44668707"/>
              </p:ext>
            </p:extLst>
          </p:nvPr>
        </p:nvGraphicFramePr>
        <p:xfrm>
          <a:off x="3143250" y="0"/>
          <a:ext cx="2057400" cy="2141982"/>
        </p:xfrm>
        <a:graphic>
          <a:graphicData uri="http://schemas.openxmlformats.org/drawingml/2006/table">
            <a:tbl>
              <a:tblPr/>
              <a:tblGrid>
                <a:gridCol w="507206">
                  <a:extLst>
                    <a:ext uri="{9D8B030D-6E8A-4147-A177-3AD203B41FA5}">
                      <a16:colId xmlns:a16="http://schemas.microsoft.com/office/drawing/2014/main" val="20000"/>
                    </a:ext>
                  </a:extLst>
                </a:gridCol>
                <a:gridCol w="864394">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28600">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dirty="0">
                          <a:ln>
                            <a:noFill/>
                          </a:ln>
                          <a:solidFill>
                            <a:schemeClr val="tx2"/>
                          </a:solidFill>
                          <a:effectLst/>
                          <a:latin typeface="Tahoma" pitchFamily="34" charset="0"/>
                        </a:rPr>
                        <a:t>Studenten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Semester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24002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Xenokrates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18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Jonas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12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Fichte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26830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Aristoxenos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Schopenhauer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Feuerbach</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13759" name="Group 95"/>
          <p:cNvGraphicFramePr>
            <a:graphicFrameLocks noGrp="1"/>
          </p:cNvGraphicFramePr>
          <p:nvPr>
            <p:extLst>
              <p:ext uri="{D42A27DB-BD31-4B8C-83A1-F6EECF244321}">
                <p14:modId xmlns:p14="http://schemas.microsoft.com/office/powerpoint/2010/main" val="1971379609"/>
              </p:ext>
            </p:extLst>
          </p:nvPr>
        </p:nvGraphicFramePr>
        <p:xfrm>
          <a:off x="5257800" y="0"/>
          <a:ext cx="2743201" cy="2715768"/>
        </p:xfrm>
        <a:graphic>
          <a:graphicData uri="http://schemas.openxmlformats.org/drawingml/2006/table">
            <a:tbl>
              <a:tblPr/>
              <a:tblGrid>
                <a:gridCol w="525066">
                  <a:extLst>
                    <a:ext uri="{9D8B030D-6E8A-4147-A177-3AD203B41FA5}">
                      <a16:colId xmlns:a16="http://schemas.microsoft.com/office/drawing/2014/main" val="20000"/>
                    </a:ext>
                  </a:extLst>
                </a:gridCol>
                <a:gridCol w="1254919">
                  <a:extLst>
                    <a:ext uri="{9D8B030D-6E8A-4147-A177-3AD203B41FA5}">
                      <a16:colId xmlns:a16="http://schemas.microsoft.com/office/drawing/2014/main" val="20001"/>
                    </a:ext>
                  </a:extLst>
                </a:gridCol>
                <a:gridCol w="359569">
                  <a:extLst>
                    <a:ext uri="{9D8B030D-6E8A-4147-A177-3AD203B41FA5}">
                      <a16:colId xmlns:a16="http://schemas.microsoft.com/office/drawing/2014/main" val="20002"/>
                    </a:ext>
                  </a:extLst>
                </a:gridCol>
                <a:gridCol w="603647">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dirty="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113823" name="Group 159"/>
          <p:cNvGraphicFramePr>
            <a:graphicFrameLocks noGrp="1"/>
          </p:cNvGraphicFramePr>
          <p:nvPr>
            <p:extLst>
              <p:ext uri="{D42A27DB-BD31-4B8C-83A1-F6EECF244321}">
                <p14:modId xmlns:p14="http://schemas.microsoft.com/office/powerpoint/2010/main" val="381419574"/>
              </p:ext>
            </p:extLst>
          </p:nvPr>
        </p:nvGraphicFramePr>
        <p:xfrm>
          <a:off x="1314450" y="2000250"/>
          <a:ext cx="1600201" cy="1933956"/>
        </p:xfrm>
        <a:graphic>
          <a:graphicData uri="http://schemas.openxmlformats.org/drawingml/2006/table">
            <a:tbl>
              <a:tblPr/>
              <a:tblGrid>
                <a:gridCol w="767954">
                  <a:extLst>
                    <a:ext uri="{9D8B030D-6E8A-4147-A177-3AD203B41FA5}">
                      <a16:colId xmlns:a16="http://schemas.microsoft.com/office/drawing/2014/main" val="20000"/>
                    </a:ext>
                  </a:extLst>
                </a:gridCol>
                <a:gridCol w="832247">
                  <a:extLst>
                    <a:ext uri="{9D8B030D-6E8A-4147-A177-3AD203B41FA5}">
                      <a16:colId xmlns:a16="http://schemas.microsoft.com/office/drawing/2014/main" val="20001"/>
                    </a:ext>
                  </a:extLst>
                </a:gridCol>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113854" name="Group 190"/>
          <p:cNvGraphicFramePr>
            <a:graphicFrameLocks noGrp="1"/>
          </p:cNvGraphicFramePr>
          <p:nvPr>
            <p:extLst>
              <p:ext uri="{D42A27DB-BD31-4B8C-83A1-F6EECF244321}">
                <p14:modId xmlns:p14="http://schemas.microsoft.com/office/powerpoint/2010/main" val="1587093223"/>
              </p:ext>
            </p:extLst>
          </p:nvPr>
        </p:nvGraphicFramePr>
        <p:xfrm>
          <a:off x="3322583" y="2153677"/>
          <a:ext cx="1414955" cy="2989823"/>
        </p:xfrm>
        <a:graphic>
          <a:graphicData uri="http://schemas.openxmlformats.org/drawingml/2006/table">
            <a:tbl>
              <a:tblPr/>
              <a:tblGrid>
                <a:gridCol w="679178">
                  <a:extLst>
                    <a:ext uri="{9D8B030D-6E8A-4147-A177-3AD203B41FA5}">
                      <a16:colId xmlns:a16="http://schemas.microsoft.com/office/drawing/2014/main" val="20000"/>
                    </a:ext>
                  </a:extLst>
                </a:gridCol>
                <a:gridCol w="735777">
                  <a:extLst>
                    <a:ext uri="{9D8B030D-6E8A-4147-A177-3AD203B41FA5}">
                      <a16:colId xmlns:a16="http://schemas.microsoft.com/office/drawing/2014/main" val="20001"/>
                    </a:ext>
                  </a:extLst>
                </a:gridCol>
              </a:tblGrid>
              <a:tr h="226049">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hören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extLst>
                  <a:ext uri="{0D108BD9-81ED-4DB2-BD59-A6C34878D82A}">
                    <a16:rowId xmlns:a16="http://schemas.microsoft.com/office/drawing/2014/main" val="10000"/>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061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graphicFrame>
        <p:nvGraphicFramePr>
          <p:cNvPr id="113900" name="Group 236"/>
          <p:cNvGraphicFramePr>
            <a:graphicFrameLocks noGrp="1"/>
          </p:cNvGraphicFramePr>
          <p:nvPr>
            <p:extLst>
              <p:ext uri="{D42A27DB-BD31-4B8C-83A1-F6EECF244321}">
                <p14:modId xmlns:p14="http://schemas.microsoft.com/office/powerpoint/2010/main" val="1599382547"/>
              </p:ext>
            </p:extLst>
          </p:nvPr>
        </p:nvGraphicFramePr>
        <p:xfrm>
          <a:off x="4800600" y="3200400"/>
          <a:ext cx="3200400" cy="1721358"/>
        </p:xfrm>
        <a:graphic>
          <a:graphicData uri="http://schemas.openxmlformats.org/drawingml/2006/table">
            <a:tbl>
              <a:tblPr/>
              <a:tblGrid>
                <a:gridCol w="514350">
                  <a:extLst>
                    <a:ext uri="{9D8B030D-6E8A-4147-A177-3AD203B41FA5}">
                      <a16:colId xmlns:a16="http://schemas.microsoft.com/office/drawing/2014/main" val="20000"/>
                    </a:ext>
                  </a:extLst>
                </a:gridCol>
                <a:gridCol w="839391">
                  <a:extLst>
                    <a:ext uri="{9D8B030D-6E8A-4147-A177-3AD203B41FA5}">
                      <a16:colId xmlns:a16="http://schemas.microsoft.com/office/drawing/2014/main" val="20001"/>
                    </a:ext>
                  </a:extLst>
                </a:gridCol>
                <a:gridCol w="1332309">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a:ln>
                            <a:noFill/>
                          </a:ln>
                          <a:solidFill>
                            <a:schemeClr val="tx2"/>
                          </a:solidFill>
                          <a:effectLst/>
                          <a:latin typeface="Tahoma" pitchFamily="34" charset="0"/>
                        </a:rPr>
                        <a:t>Assistenten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PerslNr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Fachgebiet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Boss</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Platon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Ideenlehre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3003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Aristoteles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Syllogistik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3004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Wittgenstein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Sprachtheorie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3005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Rhetikus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Planetenbewegung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3006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Newton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Keplersche Gesetze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3007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Spinoza</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Gott und Natur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13944" name="Group 280"/>
          <p:cNvGraphicFramePr>
            <a:graphicFrameLocks noGrp="1"/>
          </p:cNvGraphicFramePr>
          <p:nvPr>
            <p:extLst>
              <p:ext uri="{D42A27DB-BD31-4B8C-83A1-F6EECF244321}">
                <p14:modId xmlns:p14="http://schemas.microsoft.com/office/powerpoint/2010/main" val="280093923"/>
              </p:ext>
            </p:extLst>
          </p:nvPr>
        </p:nvGraphicFramePr>
        <p:xfrm>
          <a:off x="1143000" y="4049316"/>
          <a:ext cx="2057400" cy="1095995"/>
        </p:xfrm>
        <a:graphic>
          <a:graphicData uri="http://schemas.openxmlformats.org/drawingml/2006/table">
            <a:tbl>
              <a:tblPr/>
              <a:tblGrid>
                <a:gridCol w="507206">
                  <a:extLst>
                    <a:ext uri="{9D8B030D-6E8A-4147-A177-3AD203B41FA5}">
                      <a16:colId xmlns:a16="http://schemas.microsoft.com/office/drawing/2014/main" val="20000"/>
                    </a:ext>
                  </a:extLst>
                </a:gridCol>
                <a:gridCol w="578644">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a:ln>
                            <a:noFill/>
                          </a:ln>
                          <a:solidFill>
                            <a:schemeClr val="tx2"/>
                          </a:solidFill>
                          <a:effectLst/>
                          <a:latin typeface="Tahoma" pitchFamily="34" charset="0"/>
                        </a:rPr>
                        <a:t>prüfen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dirty="0" err="1">
                          <a:ln>
                            <a:noFill/>
                          </a:ln>
                          <a:solidFill>
                            <a:schemeClr val="tx2"/>
                          </a:solidFill>
                          <a:effectLst/>
                          <a:latin typeface="Tahoma" pitchFamily="34" charset="0"/>
                        </a:rPr>
                        <a:t>PersNr</a:t>
                      </a:r>
                      <a:endParaRPr kumimoji="1" lang="de-DE" sz="1050" b="1" i="0" u="none" strike="noStrike" cap="none" normalizeH="0" baseline="0" dirty="0">
                        <a:ln>
                          <a:noFill/>
                        </a:ln>
                        <a:solidFill>
                          <a:schemeClr val="tx2"/>
                        </a:solidFill>
                        <a:effectLst/>
                        <a:latin typeface="Tahoma" pitchFamily="34"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1" i="0" u="none" strike="noStrike" cap="none" normalizeH="0" baseline="0">
                          <a:ln>
                            <a:noFill/>
                          </a:ln>
                          <a:solidFill>
                            <a:schemeClr val="tx2"/>
                          </a:solidFill>
                          <a:effectLst/>
                          <a:latin typeface="Tahoma" pitchFamily="34" charset="0"/>
                        </a:rPr>
                        <a:t>Note</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22502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4630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050" b="0" i="0" u="none" strike="noStrike" cap="none" normalizeH="0" baseline="0" dirty="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9</a:t>
            </a:fld>
            <a:endParaRPr lang="en-US" altLang="x-none"/>
          </a:p>
        </p:txBody>
      </p:sp>
    </p:spTree>
    <p:extLst>
      <p:ext uri="{BB962C8B-B14F-4D97-AF65-F5344CB8AC3E}">
        <p14:creationId xmlns:p14="http://schemas.microsoft.com/office/powerpoint/2010/main" val="1762686965"/>
      </p:ext>
    </p:extLst>
  </p:cSld>
  <p:clrMapOvr>
    <a:masterClrMapping/>
  </p:clrMapOvr>
  <p:transition/>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F39E7027-915F-7341-A9EA-C8CBFD2E8FA2}"/>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BD7862EB-E8D6-994B-BBF4-6CC3FFF92DD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16AD8073-F55B-9144-802C-46456E9E217B}"/>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741D405E-8307-9B40-9F97-3F5DAC837EF3}"/>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4BFAB656-7532-6C41-9541-858AFF7D6765}"/>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A724F04A-1212-AA4C-B6F1-157BE88DDFD7}"/>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TUM_Praesentation_p_v1_16-9</Template>
  <TotalTime>0</TotalTime>
  <Words>4280</Words>
  <Application>Microsoft Macintosh PowerPoint</Application>
  <PresentationFormat>Bildschirmpräsentation (16:9)</PresentationFormat>
  <Paragraphs>1245</Paragraphs>
  <Slides>55</Slides>
  <Notes>55</Notes>
  <HiddenSlides>0</HiddenSlides>
  <MMClips>0</MMClips>
  <ScaleCrop>false</ScaleCrop>
  <HeadingPairs>
    <vt:vector size="8" baseType="variant">
      <vt:variant>
        <vt:lpstr>Verwendete Schriftarten</vt:lpstr>
      </vt:variant>
      <vt:variant>
        <vt:i4>11</vt:i4>
      </vt:variant>
      <vt:variant>
        <vt:lpstr>Design</vt:lpstr>
      </vt:variant>
      <vt:variant>
        <vt:i4>6</vt:i4>
      </vt:variant>
      <vt:variant>
        <vt:lpstr>Eingebettete OLE-Server</vt:lpstr>
      </vt:variant>
      <vt:variant>
        <vt:i4>2</vt:i4>
      </vt:variant>
      <vt:variant>
        <vt:lpstr>Folientitel</vt:lpstr>
      </vt:variant>
      <vt:variant>
        <vt:i4>55</vt:i4>
      </vt:variant>
    </vt:vector>
  </HeadingPairs>
  <TitlesOfParts>
    <vt:vector size="74" baseType="lpstr">
      <vt:lpstr>Arial</vt:lpstr>
      <vt:lpstr>Arial Black</vt:lpstr>
      <vt:lpstr>Calibri</vt:lpstr>
      <vt:lpstr>Courier New</vt:lpstr>
      <vt:lpstr>JoinFont</vt:lpstr>
      <vt:lpstr>MT Extra</vt:lpstr>
      <vt:lpstr>Symbol</vt:lpstr>
      <vt:lpstr>Tahoma</vt:lpstr>
      <vt:lpstr>Times New Roman</vt:lpstr>
      <vt:lpstr>Webdings</vt:lpstr>
      <vt:lpstr>Wingdings</vt:lpstr>
      <vt:lpstr>Titel 1</vt:lpstr>
      <vt:lpstr>Titel 2</vt:lpstr>
      <vt:lpstr>Titel 3</vt:lpstr>
      <vt:lpstr>Inhalt</vt:lpstr>
      <vt:lpstr>Kapiteltrenner blau</vt:lpstr>
      <vt:lpstr>Kapiteltrenner schwarz</vt:lpstr>
      <vt:lpstr>Formel</vt:lpstr>
      <vt:lpstr>Equation</vt:lpstr>
      <vt:lpstr>Deduktive Datenbanken</vt:lpstr>
      <vt:lpstr>Terminologie</vt:lpstr>
      <vt:lpstr>Datalog</vt:lpstr>
      <vt:lpstr>Eine Datalog-Regel</vt:lpstr>
      <vt:lpstr>Beispiel Datalog-Programm</vt:lpstr>
      <vt:lpstr>Analogie zur EDB/IDB in rel. DBMS</vt:lpstr>
      <vt:lpstr>Rekursion in SQL</vt:lpstr>
      <vt:lpstr>PowerPoint-Präsentation</vt:lpstr>
      <vt:lpstr>PowerPoint-Präsentation</vt:lpstr>
      <vt:lpstr>PowerPoint-Präsentation</vt:lpstr>
      <vt:lpstr>PowerPoint-Präsentation</vt:lpstr>
      <vt:lpstr>Rekursion</vt:lpstr>
      <vt:lpstr>Rekursion</vt:lpstr>
      <vt:lpstr>Rekursion</vt:lpstr>
      <vt:lpstr>Vorgänger des „Wiener Kreises“ der Tiefe n</vt:lpstr>
      <vt:lpstr>Transitive Hülle</vt:lpstr>
      <vt:lpstr>Rekursion in SQL99-Standard:  gleiche Anfrage</vt:lpstr>
      <vt:lpstr>PowerPoint-Präsentation</vt:lpstr>
      <vt:lpstr>PowerPoint-Präsentation</vt:lpstr>
      <vt:lpstr>Rekursion in Prolog/Datalog</vt:lpstr>
      <vt:lpstr>Rekursion in Prolog/Datalog</vt:lpstr>
      <vt:lpstr>PowerPoint-Präsentation</vt:lpstr>
      <vt:lpstr>PowerPoint-Präsentation</vt:lpstr>
      <vt:lpstr>Eigenschaften von Datalog-Programmen</vt:lpstr>
      <vt:lpstr>Sicherheit von Datalog-Regeln</vt:lpstr>
      <vt:lpstr>Ein zyklenfreier Abhängigkeitsgraph</vt:lpstr>
      <vt:lpstr>Auswertung nicht-rekursiver Datalog-Programme</vt:lpstr>
      <vt:lpstr>Auswertung von Geschwister-Vorlesungen und Geschwister-Themen</vt:lpstr>
      <vt:lpstr>Veranschaulichung der EDB-Relation Voraussetzen</vt:lpstr>
      <vt:lpstr>Ausprägung der Relationen GeschwisterVorl und GeschwisterThemen</vt:lpstr>
      <vt:lpstr>Auswertungs-Algorithmus (abstrakt)</vt:lpstr>
      <vt:lpstr>Auswertungs-Algorithmus (abstrakt)</vt:lpstr>
      <vt:lpstr>Auswertungs-Algorithmus (abstrakt)</vt:lpstr>
      <vt:lpstr>Auswertungs-Algorithmus (abstrakt)</vt:lpstr>
      <vt:lpstr>Beispiel: nahe verwandte Vorlesungen</vt:lpstr>
      <vt:lpstr>Auswertung rekursiver Regeln</vt:lpstr>
      <vt:lpstr>Auswertung rekursiver Regeln</vt:lpstr>
      <vt:lpstr>Naive Auswertung durch Iteration</vt:lpstr>
      <vt:lpstr>Naive Auswertung durch Iteration</vt:lpstr>
      <vt:lpstr>(Naive) Auswertung der rekursiven Regel aufbauen</vt:lpstr>
      <vt:lpstr>PowerPoint-Präsentation</vt:lpstr>
      <vt:lpstr>Inkrementelle (semi-naive) Auswertung rekursiver Regeln</vt:lpstr>
      <vt:lpstr>PowerPoint-Präsentation</vt:lpstr>
      <vt:lpstr>Programm zur semi-naiven Auswertung von aufbauen</vt:lpstr>
      <vt:lpstr>Illustration der semi-naiven Auswertung von Aufbauen</vt:lpstr>
      <vt:lpstr>Bottom-Up oder Top-Down Auswertung</vt:lpstr>
      <vt:lpstr>Rule/Goal-Baum zur Top-Down Auswertung</vt:lpstr>
      <vt:lpstr>Rule/Goal-Baum mit Auswertung</vt:lpstr>
      <vt:lpstr>Negation im Regelrumpf</vt:lpstr>
      <vt:lpstr>Auswertung von Regeln mit Negation</vt:lpstr>
      <vt:lpstr>Ein etwas komplexeres Beispiel</vt:lpstr>
      <vt:lpstr>Ausdruckskraft von Datalog</vt:lpstr>
      <vt:lpstr>Datalog-Formulierung der relationalen Algebra-Operatoren</vt:lpstr>
      <vt:lpstr>Datalog-Formulierung der relationalen Algebra-Operatoren</vt:lpstr>
      <vt:lpstr>Datalog-Formulierung der relationalen Algebra-Operatoren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Alfons Kemper</dc:creator>
  <cp:lastModifiedBy>Alfons Kemper</cp:lastModifiedBy>
  <cp:revision>22</cp:revision>
  <cp:lastPrinted>2015-07-30T14:04:45Z</cp:lastPrinted>
  <dcterms:created xsi:type="dcterms:W3CDTF">2019-02-25T13:58:14Z</dcterms:created>
  <dcterms:modified xsi:type="dcterms:W3CDTF">2022-03-23T09:17:32Z</dcterms:modified>
</cp:coreProperties>
</file>