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104"/>
  </p:notesMasterIdLst>
  <p:handoutMasterIdLst>
    <p:handoutMasterId r:id="rId105"/>
  </p:handoutMasterIdLst>
  <p:sldIdLst>
    <p:sldId id="711" r:id="rId7"/>
    <p:sldId id="712" r:id="rId8"/>
    <p:sldId id="713" r:id="rId9"/>
    <p:sldId id="714" r:id="rId10"/>
    <p:sldId id="715" r:id="rId11"/>
    <p:sldId id="716" r:id="rId12"/>
    <p:sldId id="717" r:id="rId13"/>
    <p:sldId id="718" r:id="rId14"/>
    <p:sldId id="719" r:id="rId15"/>
    <p:sldId id="720" r:id="rId16"/>
    <p:sldId id="721" r:id="rId17"/>
    <p:sldId id="722" r:id="rId18"/>
    <p:sldId id="723" r:id="rId19"/>
    <p:sldId id="724" r:id="rId20"/>
    <p:sldId id="725" r:id="rId21"/>
    <p:sldId id="726" r:id="rId22"/>
    <p:sldId id="727" r:id="rId23"/>
    <p:sldId id="728" r:id="rId24"/>
    <p:sldId id="729" r:id="rId25"/>
    <p:sldId id="730" r:id="rId26"/>
    <p:sldId id="731" r:id="rId27"/>
    <p:sldId id="732" r:id="rId28"/>
    <p:sldId id="733" r:id="rId29"/>
    <p:sldId id="734" r:id="rId30"/>
    <p:sldId id="735" r:id="rId31"/>
    <p:sldId id="736" r:id="rId32"/>
    <p:sldId id="737" r:id="rId33"/>
    <p:sldId id="738" r:id="rId34"/>
    <p:sldId id="739" r:id="rId35"/>
    <p:sldId id="740" r:id="rId36"/>
    <p:sldId id="741" r:id="rId37"/>
    <p:sldId id="742" r:id="rId38"/>
    <p:sldId id="743" r:id="rId39"/>
    <p:sldId id="744" r:id="rId40"/>
    <p:sldId id="745" r:id="rId41"/>
    <p:sldId id="746" r:id="rId42"/>
    <p:sldId id="747" r:id="rId43"/>
    <p:sldId id="749" r:id="rId44"/>
    <p:sldId id="751" r:id="rId45"/>
    <p:sldId id="752" r:id="rId46"/>
    <p:sldId id="753" r:id="rId47"/>
    <p:sldId id="754" r:id="rId48"/>
    <p:sldId id="755" r:id="rId49"/>
    <p:sldId id="756" r:id="rId50"/>
    <p:sldId id="757" r:id="rId51"/>
    <p:sldId id="758" r:id="rId52"/>
    <p:sldId id="759" r:id="rId53"/>
    <p:sldId id="760" r:id="rId54"/>
    <p:sldId id="761" r:id="rId55"/>
    <p:sldId id="762" r:id="rId56"/>
    <p:sldId id="763" r:id="rId57"/>
    <p:sldId id="764" r:id="rId58"/>
    <p:sldId id="765" r:id="rId59"/>
    <p:sldId id="766" r:id="rId60"/>
    <p:sldId id="767" r:id="rId61"/>
    <p:sldId id="768" r:id="rId62"/>
    <p:sldId id="769" r:id="rId63"/>
    <p:sldId id="770" r:id="rId64"/>
    <p:sldId id="771" r:id="rId65"/>
    <p:sldId id="772" r:id="rId66"/>
    <p:sldId id="773" r:id="rId67"/>
    <p:sldId id="776" r:id="rId68"/>
    <p:sldId id="774" r:id="rId69"/>
    <p:sldId id="775" r:id="rId70"/>
    <p:sldId id="817" r:id="rId71"/>
    <p:sldId id="778" r:id="rId72"/>
    <p:sldId id="779" r:id="rId73"/>
    <p:sldId id="780" r:id="rId74"/>
    <p:sldId id="781" r:id="rId75"/>
    <p:sldId id="782" r:id="rId76"/>
    <p:sldId id="783" r:id="rId77"/>
    <p:sldId id="784" r:id="rId78"/>
    <p:sldId id="785" r:id="rId79"/>
    <p:sldId id="786" r:id="rId80"/>
    <p:sldId id="787" r:id="rId81"/>
    <p:sldId id="788" r:id="rId82"/>
    <p:sldId id="789" r:id="rId83"/>
    <p:sldId id="790" r:id="rId84"/>
    <p:sldId id="791" r:id="rId85"/>
    <p:sldId id="792" r:id="rId86"/>
    <p:sldId id="793" r:id="rId87"/>
    <p:sldId id="794" r:id="rId88"/>
    <p:sldId id="795" r:id="rId89"/>
    <p:sldId id="796" r:id="rId90"/>
    <p:sldId id="797" r:id="rId91"/>
    <p:sldId id="798" r:id="rId92"/>
    <p:sldId id="799" r:id="rId93"/>
    <p:sldId id="800" r:id="rId94"/>
    <p:sldId id="801" r:id="rId95"/>
    <p:sldId id="802" r:id="rId96"/>
    <p:sldId id="803" r:id="rId97"/>
    <p:sldId id="804" r:id="rId98"/>
    <p:sldId id="805" r:id="rId99"/>
    <p:sldId id="806" r:id="rId100"/>
    <p:sldId id="807" r:id="rId101"/>
    <p:sldId id="808" r:id="rId102"/>
    <p:sldId id="809" r:id="rId103"/>
  </p:sldIdLst>
  <p:sldSz cx="9144000" cy="5143500" type="screen16x9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4" autoAdjust="0"/>
    <p:restoredTop sz="88272" autoAdjust="0"/>
  </p:normalViewPr>
  <p:slideViewPr>
    <p:cSldViewPr snapToGrid="0">
      <p:cViewPr>
        <p:scale>
          <a:sx n="135" d="100"/>
          <a:sy n="135" d="100"/>
        </p:scale>
        <p:origin x="888" y="100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-810" y="-96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notesMaster" Target="notesMasters/notesMaster1.xml"/><Relationship Id="rId105" Type="http://schemas.openxmlformats.org/officeDocument/2006/relationships/handoutMaster" Target="handoutMasters/handoutMaster1.xml"/><Relationship Id="rId106" Type="http://schemas.openxmlformats.org/officeDocument/2006/relationships/presProps" Target="presProps.xml"/><Relationship Id="rId10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8" Type="http://schemas.openxmlformats.org/officeDocument/2006/relationships/theme" Target="theme/theme1.xml"/><Relationship Id="rId109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100" Type="http://schemas.openxmlformats.org/officeDocument/2006/relationships/slide" Target="slides/slide94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Relationship Id="rId2" Type="http://schemas.openxmlformats.org/officeDocument/2006/relationships/slide" Target="slides/slide18.xml"/><Relationship Id="rId3" Type="http://schemas.openxmlformats.org/officeDocument/2006/relationships/slide" Target="slides/slide8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8.wmf"/><Relationship Id="rId1" Type="http://schemas.openxmlformats.org/officeDocument/2006/relationships/image" Target="../media/image7.wmf"/><Relationship Id="rId2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09/03/2021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09/03/2021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C423B-4529-4DE6-B6C7-D8A7FA2B98AF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2264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056EC1-F39B-44DD-A0E0-4CE6EB2C17FA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8CFAB-6DB0-4109-B187-30AA00908CBC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77833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13546-FE8C-4628-B32F-B990CE669D4E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15743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5E768-3FBB-46D5-901E-5B20826667AE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17596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2CD4B-1E08-41C3-BDFD-FBD3D9FFEC76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60881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8B54D-1577-4621-B9D9-3728A1E70FF6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1276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48095-9AF5-468A-9BAD-D1E9918FED8C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94643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11413-343B-422E-8D34-979299135E49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22061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DD7F7-ED8D-4396-8D2C-DFCB31BF8681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195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423E3-A38B-4579-96C4-3D1B673592E7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9BA87-1BDB-422C-95D1-3202B8818983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DD11A-FA36-4EC1-850B-F28DE86CFB3B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F09F4A-10C2-4D18-9252-D71B5D8337A4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0882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96C77-027E-44F7-9566-42058AD59C3E}" type="slidenum">
              <a:rPr lang="de-DE" smtClean="0"/>
              <a:pPr/>
              <a:t>22</a:t>
            </a:fld>
            <a:endParaRPr lang="de-DE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58580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5FCC4-8E43-4D2B-8F31-4020F0AAD04E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81507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2E823-5862-444A-AB74-922124B5292F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97700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3D46C-C8F9-46C5-A7EE-C21EE2E36D62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73605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AE606-0DD4-4FCC-9252-4D4D15CEAB9B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21399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74F42-2822-43D3-964D-A144C5CE0B4B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301219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61430D-BFED-4B18-A01A-F8289C0A14CB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9024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43D3B-34E4-4A75-97DA-42FC65D45A51}" type="slidenum">
              <a:rPr lang="de-DE" smtClean="0"/>
              <a:pPr/>
              <a:t>29</a:t>
            </a:fld>
            <a:endParaRPr lang="de-DE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7296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9AD794-1A82-4DB2-9C2E-D38FE1E4C670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722431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2013C-3746-4329-B66E-DE5754A9D6E2}" type="slidenum">
              <a:rPr lang="de-DE" smtClean="0"/>
              <a:pPr/>
              <a:t>30</a:t>
            </a:fld>
            <a:endParaRPr lang="de-DE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989427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913BB-BA1A-4E02-83F8-F278868DE40C}" type="slidenum">
              <a:rPr lang="de-DE" smtClean="0"/>
              <a:pPr/>
              <a:t>31</a:t>
            </a:fld>
            <a:endParaRPr lang="de-DE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D199A0-1F85-403C-AD58-B0C612064B0D}" type="slidenum">
              <a:rPr lang="de-DE" smtClean="0"/>
              <a:pPr/>
              <a:t>32</a:t>
            </a:fld>
            <a:endParaRPr lang="de-DE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939139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09BC09-353D-4D04-B503-6B4487976095}" type="slidenum">
              <a:rPr lang="de-DE" smtClean="0"/>
              <a:pPr/>
              <a:t>33</a:t>
            </a:fld>
            <a:endParaRPr lang="de-DE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011064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53BA2-65A7-4BCF-86D9-23E7616365E9}" type="slidenum">
              <a:rPr lang="de-DE" smtClean="0"/>
              <a:pPr/>
              <a:t>34</a:t>
            </a:fld>
            <a:endParaRPr lang="de-DE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366194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8D2D3-07E5-453B-A8F1-F4C8B98E9778}" type="slidenum">
              <a:rPr lang="de-DE" smtClean="0"/>
              <a:pPr/>
              <a:t>35</a:t>
            </a:fld>
            <a:endParaRPr lang="de-DE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022129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44353-F0A1-4475-A0B6-E98F722EBB0E}" type="slidenum">
              <a:rPr lang="de-DE" smtClean="0"/>
              <a:pPr/>
              <a:t>36</a:t>
            </a:fld>
            <a:endParaRPr lang="de-DE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085171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89601-9C3E-43F6-809F-D9C4D97417A8}" type="slidenum">
              <a:rPr lang="de-DE" smtClean="0"/>
              <a:pPr/>
              <a:t>37</a:t>
            </a:fld>
            <a:endParaRPr lang="de-DE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188224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B6CB8-CD10-4E7E-B733-9371981AC20C}" type="slidenum">
              <a:rPr lang="de-DE" smtClean="0"/>
              <a:pPr/>
              <a:t>38</a:t>
            </a:fld>
            <a:endParaRPr lang="de-DE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76595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9AD74-97F5-4407-8714-9021F388361B}" type="slidenum">
              <a:rPr lang="de-DE" smtClean="0"/>
              <a:pPr/>
              <a:t>39</a:t>
            </a:fld>
            <a:endParaRPr lang="de-DE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20227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39F4E-0641-4342-9231-50D507768E45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906448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C727D-199A-4AC8-AA92-658292E75577}" type="slidenum">
              <a:rPr lang="de-DE" smtClean="0"/>
              <a:pPr/>
              <a:t>40</a:t>
            </a:fld>
            <a:endParaRPr lang="de-DE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090571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E2E5FC-FE8D-403C-8399-6160A711E4BB}" type="slidenum">
              <a:rPr lang="de-DE" smtClean="0"/>
              <a:pPr/>
              <a:t>41</a:t>
            </a:fld>
            <a:endParaRPr lang="de-DE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428533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54124-7267-4DB2-9022-80BFE4CA94D0}" type="slidenum">
              <a:rPr lang="de-DE" smtClean="0"/>
              <a:pPr/>
              <a:t>42</a:t>
            </a:fld>
            <a:endParaRPr lang="de-DE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118649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6C5FF4-0FB1-40C8-B9F9-1FE45F1C7C08}" type="slidenum">
              <a:rPr lang="de-DE" smtClean="0"/>
              <a:pPr/>
              <a:t>43</a:t>
            </a:fld>
            <a:endParaRPr lang="de-DE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368182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9B326-BD6A-4FC2-9A20-308EA4BB04DE}" type="slidenum">
              <a:rPr lang="de-DE" smtClean="0"/>
              <a:pPr/>
              <a:t>44</a:t>
            </a:fld>
            <a:endParaRPr lang="de-DE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431185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EEA4D-4969-4CCD-8B3D-5CB9EEF5B1F3}" type="slidenum">
              <a:rPr lang="de-DE" smtClean="0"/>
              <a:pPr/>
              <a:t>45</a:t>
            </a:fld>
            <a:endParaRPr lang="de-DE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114813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A528F-D709-45BE-8EE6-C8CE2A2C1A1A}" type="slidenum">
              <a:rPr lang="de-DE" smtClean="0"/>
              <a:pPr/>
              <a:t>46</a:t>
            </a:fld>
            <a:endParaRPr lang="de-DE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864972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1370C-74BB-45B2-9BD2-0E73E984B293}" type="slidenum">
              <a:rPr lang="de-DE" smtClean="0"/>
              <a:pPr/>
              <a:t>47</a:t>
            </a:fld>
            <a:endParaRPr lang="de-DE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814356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348E6-B33F-4358-9CA6-4C09C40E4AA6}" type="slidenum">
              <a:rPr lang="de-DE" smtClean="0"/>
              <a:pPr/>
              <a:t>48</a:t>
            </a:fld>
            <a:endParaRPr lang="de-DE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307409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969E2-FEC0-4C13-9382-66CA65864627}" type="slidenum">
              <a:rPr lang="de-DE" smtClean="0"/>
              <a:pPr/>
              <a:t>49</a:t>
            </a:fld>
            <a:endParaRPr lang="de-DE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9023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541CC5-3870-4503-A5C1-5FE56FBD4BFC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771776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D54BE-79BD-42EE-A2AE-AFBDC1F8A062}" type="slidenum">
              <a:rPr lang="de-DE" smtClean="0"/>
              <a:pPr/>
              <a:t>50</a:t>
            </a:fld>
            <a:endParaRPr lang="de-DE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9A56C-3C0E-4375-8FEE-BDFC712CCA65}" type="slidenum">
              <a:rPr lang="de-DE" smtClean="0"/>
              <a:pPr/>
              <a:t>51</a:t>
            </a:fld>
            <a:endParaRPr lang="de-DE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031414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214094-B620-4C0A-984D-CDDF70940834}" type="slidenum">
              <a:rPr lang="de-DE" smtClean="0"/>
              <a:pPr/>
              <a:t>52</a:t>
            </a:fld>
            <a:endParaRPr lang="de-DE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706053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DE069-8EBC-4C8D-8633-AF4DF1381DC3}" type="slidenum">
              <a:rPr lang="de-DE" smtClean="0"/>
              <a:pPr/>
              <a:t>53</a:t>
            </a:fld>
            <a:endParaRPr lang="de-DE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888042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40C43-9F02-46F3-BA61-390F48157DA3}" type="slidenum">
              <a:rPr lang="de-DE" smtClean="0"/>
              <a:pPr/>
              <a:t>54</a:t>
            </a:fld>
            <a:endParaRPr lang="de-DE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187213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B9862-C82F-44B0-B358-0AC05C6C7D6C}" type="slidenum">
              <a:rPr lang="de-DE" smtClean="0"/>
              <a:pPr/>
              <a:t>55</a:t>
            </a:fld>
            <a:endParaRPr lang="de-DE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561146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59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A0D6A-C1CA-4C5D-850C-F07FFFB2BACD}" type="slidenum">
              <a:rPr lang="de-DE" smtClean="0"/>
              <a:pPr/>
              <a:t>56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884147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0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3FAD9-5685-4EE6-8D3F-0E9D013F68B2}" type="slidenum">
              <a:rPr lang="de-DE" smtClean="0"/>
              <a:pPr/>
              <a:t>57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093740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4F9E11-A7BA-4B4B-9D54-44636C7FF6E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9859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1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1F19B-BA8D-4CC9-945F-4B27DEF026E6}" type="slidenum">
              <a:rPr lang="de-DE" smtClean="0"/>
              <a:pPr/>
              <a:t>68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63137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9D9924-269F-453B-8886-0B5D674969F0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5314850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2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B1720-FC9A-4A73-A107-77E095B52EC9}" type="slidenum">
              <a:rPr lang="de-DE" smtClean="0"/>
              <a:pPr/>
              <a:t>69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464594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3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1C63C-1849-4120-8FCC-BE5F306A8A99}" type="slidenum">
              <a:rPr lang="de-DE" smtClean="0"/>
              <a:pPr/>
              <a:t>70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073841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4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524C8-E2C7-4B21-855D-9B635FCFDB83}" type="slidenum">
              <a:rPr lang="de-DE" smtClean="0"/>
              <a:pPr/>
              <a:t>71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956074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5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BA6A2-28F6-4DCD-8B39-9B2AB7FED0CE}" type="slidenum">
              <a:rPr lang="de-DE" smtClean="0"/>
              <a:pPr/>
              <a:t>72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3801419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6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500E0-E479-4D09-8CD3-3CD458C04931}" type="slidenum">
              <a:rPr lang="de-DE" smtClean="0"/>
              <a:pPr/>
              <a:t>73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6668625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7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56BCB-24D0-41A9-8591-04DCBABD157E}" type="slidenum">
              <a:rPr lang="de-DE" smtClean="0"/>
              <a:pPr/>
              <a:t>74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8301643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89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189F0-0E74-40B4-8D87-64A3552CA6F6}" type="slidenum">
              <a:rPr lang="de-DE" smtClean="0"/>
              <a:pPr/>
              <a:t>75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3284808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9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B2713-8813-45AC-B796-63033EEC29E8}" type="slidenum">
              <a:rPr lang="de-DE" smtClean="0"/>
              <a:pPr/>
              <a:t>76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96845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660B6-275C-43B8-9DCD-FDBC8A5E6D38}" type="slidenum">
              <a:rPr lang="de-DE" smtClean="0"/>
              <a:pPr/>
              <a:t>77</a:t>
            </a:fld>
            <a:endParaRPr lang="de-DE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2039367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1F7FDC-B7A7-4197-B11C-897506ED7DFC}" type="slidenum">
              <a:rPr lang="de-DE" smtClean="0"/>
              <a:pPr/>
              <a:t>78</a:t>
            </a:fld>
            <a:endParaRPr lang="de-DE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31108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08B07-B3DF-413F-98FE-A72C51BC4164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5193013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9EF77-2D57-4049-B777-5DC813EAF6D2}" type="slidenum">
              <a:rPr lang="de-DE" smtClean="0"/>
              <a:pPr/>
              <a:t>79</a:t>
            </a:fld>
            <a:endParaRPr lang="de-DE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9114514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6D4BA-E260-4EB0-A5D1-913FAFF44C9B}" type="slidenum">
              <a:rPr lang="de-DE" smtClean="0"/>
              <a:pPr/>
              <a:t>80</a:t>
            </a:fld>
            <a:endParaRPr lang="de-DE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0801365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881C4-3BE0-4141-895F-B9F219784657}" type="slidenum">
              <a:rPr lang="de-DE" smtClean="0"/>
              <a:pPr/>
              <a:t>81</a:t>
            </a:fld>
            <a:endParaRPr lang="de-DE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0171547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635BB-9C5B-4FBF-8066-64CD537B8958}" type="slidenum">
              <a:rPr lang="de-DE" smtClean="0"/>
              <a:pPr/>
              <a:t>82</a:t>
            </a:fld>
            <a:endParaRPr lang="de-DE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5142921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74DE6-31C4-4B36-8AEA-F9C935E25DA1}" type="slidenum">
              <a:rPr lang="de-DE" smtClean="0"/>
              <a:pPr/>
              <a:t>83</a:t>
            </a:fld>
            <a:endParaRPr lang="de-DE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655723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67DB5-BECA-4D86-995A-1EBEDB31125A}" type="slidenum">
              <a:rPr lang="de-DE" smtClean="0"/>
              <a:pPr/>
              <a:t>84</a:t>
            </a:fld>
            <a:endParaRPr lang="de-DE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183486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25D48-673B-4A43-834C-0F8AEF68575A}" type="slidenum">
              <a:rPr lang="de-DE" smtClean="0"/>
              <a:pPr/>
              <a:t>85</a:t>
            </a:fld>
            <a:endParaRPr lang="de-DE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9488484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8A37A-E6C6-4267-A420-23714317CD36}" type="slidenum">
              <a:rPr lang="de-DE" smtClean="0"/>
              <a:pPr/>
              <a:t>86</a:t>
            </a:fld>
            <a:endParaRPr lang="de-DE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1356708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5DB1C-D235-41E3-A2E5-2813F3564205}" type="slidenum">
              <a:rPr lang="de-DE" smtClean="0"/>
              <a:pPr/>
              <a:t>87</a:t>
            </a:fld>
            <a:endParaRPr lang="de-DE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1555608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D108E-88AC-42EC-AD07-8F61603F9451}" type="slidenum">
              <a:rPr lang="de-DE" smtClean="0"/>
              <a:pPr/>
              <a:t>88</a:t>
            </a:fld>
            <a:endParaRPr lang="de-DE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72856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40051-5752-4E05-BB0B-48E17828FC9F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961577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93134-C208-46E1-B443-9BE2BFB081C7}" type="slidenum">
              <a:rPr lang="de-DE" smtClean="0"/>
              <a:pPr/>
              <a:t>89</a:t>
            </a:fld>
            <a:endParaRPr lang="de-DE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546786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A2234-7879-426E-BC47-651D36568426}" type="slidenum">
              <a:rPr lang="de-DE" smtClean="0"/>
              <a:pPr/>
              <a:t>90</a:t>
            </a:fld>
            <a:endParaRPr lang="de-DE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2842712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20F66-C123-44C4-9914-7B7655446ADF}" type="slidenum">
              <a:rPr lang="de-DE" smtClean="0"/>
              <a:pPr/>
              <a:t>91</a:t>
            </a:fld>
            <a:endParaRPr lang="de-DE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8434343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02596-CE5D-49E4-9A24-F3A20FF73FE2}" type="slidenum">
              <a:rPr lang="de-DE" smtClean="0"/>
              <a:pPr/>
              <a:t>92</a:t>
            </a:fld>
            <a:endParaRPr lang="de-DE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2903492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CB4AA-B28E-484D-91B5-49B9675FDA1B}" type="slidenum">
              <a:rPr lang="de-DE" smtClean="0"/>
              <a:pPr/>
              <a:t>93</a:t>
            </a:fld>
            <a:endParaRPr lang="de-DE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6176202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0B4A9-ADB3-45E5-BDF9-7D36A5D3D556}" type="slidenum">
              <a:rPr lang="de-DE" smtClean="0"/>
              <a:pPr/>
              <a:t>96</a:t>
            </a:fld>
            <a:endParaRPr lang="de-DE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544961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4C2BB-1F7D-489B-B329-406A61316721}" type="slidenum">
              <a:rPr lang="de-DE" smtClean="0"/>
              <a:pPr/>
              <a:t>97</a:t>
            </a:fld>
            <a:endParaRPr lang="de-DE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7856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B5BC5-9239-4122-92B4-1489071D25BC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9451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600200"/>
            <a:ext cx="8508999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143125"/>
            <a:ext cx="8508999" cy="25431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5053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8840"/>
            <a:ext cx="4180392" cy="254691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152650"/>
            <a:ext cx="9144000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52650"/>
            <a:ext cx="4197858" cy="2552700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3125"/>
            <a:ext cx="4180392" cy="254317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133600"/>
            <a:ext cx="9144000" cy="3009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0200"/>
            <a:ext cx="9144000" cy="35432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DB33A-472D-4708-99F6-C179FD98D71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13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5EC0B-2767-478F-8038-52D33C6752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999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FE4E-294E-4B19-AB32-018BC17EF5B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120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371600"/>
            <a:ext cx="82296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14350"/>
            <a:ext cx="7721600" cy="85725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914650"/>
            <a:ext cx="6400800" cy="1328738"/>
          </a:xfrm>
          <a:prstGeom prst="rect">
            <a:avLst/>
          </a:prstGeo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4672012"/>
            <a:ext cx="1828800" cy="385763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251D4A8B-201E-4F38-8B91-AFA4A72380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201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42291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7A41E-C91D-4248-91E4-9E9A96B9A2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700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0" y="914400"/>
            <a:ext cx="4495800" cy="42291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914400"/>
            <a:ext cx="44958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9082-4BF5-4846-BBB8-69F76AC78D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120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3.xml"/><Relationship Id="rId3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theme" Target="../theme/theme4.xml"/><Relationship Id="rId10" Type="http://schemas.openxmlformats.org/officeDocument/2006/relationships/image" Target="../media/image1.wmf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5.xml"/><Relationship Id="rId3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6.xml"/><Relationship Id="rId3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7829538" cy="28851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Bild 8" descr="20150416 tum logo blau png final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461787" y="74618"/>
            <a:ext cx="604774" cy="318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hf hdr="0" ft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4922462"/>
            <a:ext cx="1115376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19506" y="321468"/>
            <a:ext cx="716042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Mustertechnik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Fakultät für Musterverfahren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7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5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1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oleObject" Target="../embeddings/oleObject15.bin"/><Relationship Id="rId21" Type="http://schemas.openxmlformats.org/officeDocument/2006/relationships/oleObject" Target="../embeddings/oleObject16.bin"/><Relationship Id="rId22" Type="http://schemas.openxmlformats.org/officeDocument/2006/relationships/oleObject" Target="../embeddings/oleObject17.bin"/><Relationship Id="rId23" Type="http://schemas.openxmlformats.org/officeDocument/2006/relationships/oleObject" Target="../embeddings/oleObject18.bin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6.wmf"/><Relationship Id="rId12" Type="http://schemas.openxmlformats.org/officeDocument/2006/relationships/oleObject" Target="../embeddings/oleObject7.bin"/><Relationship Id="rId13" Type="http://schemas.openxmlformats.org/officeDocument/2006/relationships/oleObject" Target="../embeddings/oleObject8.bin"/><Relationship Id="rId14" Type="http://schemas.openxmlformats.org/officeDocument/2006/relationships/oleObject" Target="../embeddings/oleObject9.bin"/><Relationship Id="rId15" Type="http://schemas.openxmlformats.org/officeDocument/2006/relationships/oleObject" Target="../embeddings/oleObject10.bin"/><Relationship Id="rId16" Type="http://schemas.openxmlformats.org/officeDocument/2006/relationships/oleObject" Target="../embeddings/oleObject11.bin"/><Relationship Id="rId17" Type="http://schemas.openxmlformats.org/officeDocument/2006/relationships/oleObject" Target="../embeddings/oleObject12.bin"/><Relationship Id="rId18" Type="http://schemas.openxmlformats.org/officeDocument/2006/relationships/oleObject" Target="../embeddings/oleObject13.bin"/><Relationship Id="rId1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1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1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20" Type="http://schemas.openxmlformats.org/officeDocument/2006/relationships/oleObject" Target="../embeddings/oleObject32.bin"/><Relationship Id="rId21" Type="http://schemas.openxmlformats.org/officeDocument/2006/relationships/image" Target="../media/image8.wmf"/><Relationship Id="rId10" Type="http://schemas.openxmlformats.org/officeDocument/2006/relationships/oleObject" Target="../embeddings/oleObject23.bin"/><Relationship Id="rId11" Type="http://schemas.openxmlformats.org/officeDocument/2006/relationships/image" Target="../media/image6.wmf"/><Relationship Id="rId12" Type="http://schemas.openxmlformats.org/officeDocument/2006/relationships/oleObject" Target="../embeddings/oleObject24.bin"/><Relationship Id="rId13" Type="http://schemas.openxmlformats.org/officeDocument/2006/relationships/oleObject" Target="../embeddings/oleObject25.bin"/><Relationship Id="rId14" Type="http://schemas.openxmlformats.org/officeDocument/2006/relationships/oleObject" Target="../embeddings/oleObject26.bin"/><Relationship Id="rId15" Type="http://schemas.openxmlformats.org/officeDocument/2006/relationships/oleObject" Target="../embeddings/oleObject27.bin"/><Relationship Id="rId16" Type="http://schemas.openxmlformats.org/officeDocument/2006/relationships/oleObject" Target="../embeddings/oleObject28.bin"/><Relationship Id="rId17" Type="http://schemas.openxmlformats.org/officeDocument/2006/relationships/oleObject" Target="../embeddings/oleObject29.bin"/><Relationship Id="rId18" Type="http://schemas.openxmlformats.org/officeDocument/2006/relationships/oleObject" Target="../embeddings/oleObject30.bin"/><Relationship Id="rId19" Type="http://schemas.openxmlformats.org/officeDocument/2006/relationships/oleObject" Target="../embeddings/oleObject3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2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2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26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9.wmf"/><Relationship Id="rId6" Type="http://schemas.openxmlformats.org/officeDocument/2006/relationships/image" Target="../media/image50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4" Type="http://schemas.openxmlformats.org/officeDocument/2006/relationships/image" Target="../media/image50.png"/><Relationship Id="rId5" Type="http://schemas.openxmlformats.org/officeDocument/2006/relationships/oleObject" Target="../embeddings/oleObject41.bin"/><Relationship Id="rId6" Type="http://schemas.openxmlformats.org/officeDocument/2006/relationships/image" Target="../media/image51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4" Type="http://schemas.openxmlformats.org/officeDocument/2006/relationships/image" Target="../media/image50.png"/><Relationship Id="rId5" Type="http://schemas.openxmlformats.org/officeDocument/2006/relationships/oleObject" Target="../embeddings/oleObject42.bin"/><Relationship Id="rId6" Type="http://schemas.openxmlformats.org/officeDocument/2006/relationships/image" Target="../media/image52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53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>
                <a:solidFill>
                  <a:srgbClr val="0000FF"/>
                </a:solidFill>
              </a:rPr>
              <a:t>Moderne</a:t>
            </a:r>
            <a:r>
              <a:rPr lang="de-DE" smtClean="0"/>
              <a:t> Betriebliche Anwendungen von Datenbanksystemen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1828800"/>
            <a:ext cx="4800600" cy="2414588"/>
          </a:xfrm>
        </p:spPr>
        <p:txBody>
          <a:bodyPr/>
          <a:lstStyle/>
          <a:p>
            <a:r>
              <a:rPr lang="de-DE" dirty="0" smtClean="0"/>
              <a:t>Online Transaction Processing</a:t>
            </a:r>
          </a:p>
          <a:p>
            <a:endParaRPr lang="de-DE" dirty="0" smtClean="0"/>
          </a:p>
          <a:p>
            <a:r>
              <a:rPr lang="de-DE" dirty="0" smtClean="0"/>
              <a:t>Betriebswirtschaftliche Standard-Software (SAP R/3)</a:t>
            </a:r>
          </a:p>
          <a:p>
            <a:endParaRPr lang="de-DE" dirty="0" smtClean="0"/>
          </a:p>
          <a:p>
            <a:r>
              <a:rPr lang="de-DE" dirty="0" smtClean="0"/>
              <a:t>Data Warehouse-Anwendungen</a:t>
            </a:r>
          </a:p>
          <a:p>
            <a:endParaRPr lang="de-DE" dirty="0"/>
          </a:p>
          <a:p>
            <a:r>
              <a:rPr lang="de-DE" dirty="0" smtClean="0"/>
              <a:t>„</a:t>
            </a:r>
            <a:r>
              <a:rPr lang="de-DE" dirty="0" err="1" smtClean="0"/>
              <a:t>Advanced</a:t>
            </a:r>
            <a:r>
              <a:rPr lang="de-DE" dirty="0" smtClean="0"/>
              <a:t>“ SQL</a:t>
            </a:r>
          </a:p>
          <a:p>
            <a:endParaRPr lang="de-DE" dirty="0" smtClean="0"/>
          </a:p>
          <a:p>
            <a:r>
              <a:rPr lang="de-DE" dirty="0" smtClean="0"/>
              <a:t>Data Mining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D4A8B-201E-4F38-8B91-AFA4A723800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Stern-Schema bei Data Warehouse-Anwendungen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Eine sehr große Faktentabelle</a:t>
            </a:r>
          </a:p>
          <a:p>
            <a:pPr lvl="1"/>
            <a:r>
              <a:rPr lang="de-DE" smtClean="0"/>
              <a:t>Alle Verkäufe der letzten drei Jahre</a:t>
            </a:r>
          </a:p>
          <a:p>
            <a:pPr lvl="1"/>
            <a:r>
              <a:rPr lang="de-DE" smtClean="0"/>
              <a:t>Alle Telefonate des letzten Jahres</a:t>
            </a:r>
          </a:p>
          <a:p>
            <a:pPr lvl="1"/>
            <a:r>
              <a:rPr lang="de-DE" smtClean="0"/>
              <a:t>Alle Flugreservierungen der letzten fünf Jahre</a:t>
            </a:r>
          </a:p>
          <a:p>
            <a:pPr lvl="1"/>
            <a:r>
              <a:rPr lang="de-DE" smtClean="0"/>
              <a:t>normalisiert</a:t>
            </a:r>
          </a:p>
          <a:p>
            <a:r>
              <a:rPr lang="de-DE" smtClean="0"/>
              <a:t>Mehrere Dimensionstabellen</a:t>
            </a:r>
          </a:p>
          <a:p>
            <a:pPr lvl="1"/>
            <a:r>
              <a:rPr lang="de-DE" smtClean="0"/>
              <a:t>Zeit</a:t>
            </a:r>
          </a:p>
          <a:p>
            <a:pPr lvl="1"/>
            <a:r>
              <a:rPr lang="de-DE" smtClean="0"/>
              <a:t>Filialen</a:t>
            </a:r>
          </a:p>
          <a:p>
            <a:pPr lvl="1"/>
            <a:r>
              <a:rPr lang="de-DE" smtClean="0"/>
              <a:t>Kunden</a:t>
            </a:r>
          </a:p>
          <a:p>
            <a:pPr lvl="1"/>
            <a:r>
              <a:rPr lang="de-DE" smtClean="0"/>
              <a:t>Produkt</a:t>
            </a:r>
          </a:p>
          <a:p>
            <a:pPr lvl="1"/>
            <a:r>
              <a:rPr lang="de-DE" smtClean="0"/>
              <a:t>Oft nicht normalisiert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46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Stern-Schema: Handelsunternehmen</a:t>
            </a:r>
          </a:p>
        </p:txBody>
      </p:sp>
      <p:sp>
        <p:nvSpPr>
          <p:cNvPr id="35843" name="Oval 7"/>
          <p:cNvSpPr>
            <a:spLocks noChangeArrowheads="1"/>
          </p:cNvSpPr>
          <p:nvPr/>
        </p:nvSpPr>
        <p:spPr bwMode="auto">
          <a:xfrm>
            <a:off x="3371850" y="2400300"/>
            <a:ext cx="2057400" cy="5715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Verkäufe</a:t>
            </a:r>
          </a:p>
        </p:txBody>
      </p:sp>
      <p:sp>
        <p:nvSpPr>
          <p:cNvPr id="35844" name="Oval 8"/>
          <p:cNvSpPr>
            <a:spLocks noChangeArrowheads="1"/>
          </p:cNvSpPr>
          <p:nvPr/>
        </p:nvSpPr>
        <p:spPr bwMode="auto">
          <a:xfrm>
            <a:off x="1257300" y="3543300"/>
            <a:ext cx="1428750" cy="5715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Zeit</a:t>
            </a:r>
          </a:p>
        </p:txBody>
      </p:sp>
      <p:sp>
        <p:nvSpPr>
          <p:cNvPr id="35845" name="Oval 9"/>
          <p:cNvSpPr>
            <a:spLocks noChangeArrowheads="1"/>
          </p:cNvSpPr>
          <p:nvPr/>
        </p:nvSpPr>
        <p:spPr bwMode="auto">
          <a:xfrm>
            <a:off x="4914900" y="4229100"/>
            <a:ext cx="1428750" cy="5715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Verkäufer</a:t>
            </a:r>
          </a:p>
        </p:txBody>
      </p:sp>
      <p:sp>
        <p:nvSpPr>
          <p:cNvPr id="35846" name="Oval 10"/>
          <p:cNvSpPr>
            <a:spLocks noChangeArrowheads="1"/>
          </p:cNvSpPr>
          <p:nvPr/>
        </p:nvSpPr>
        <p:spPr bwMode="auto">
          <a:xfrm>
            <a:off x="4629150" y="800100"/>
            <a:ext cx="1543050" cy="5715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Produkte</a:t>
            </a:r>
          </a:p>
        </p:txBody>
      </p:sp>
      <p:sp>
        <p:nvSpPr>
          <p:cNvPr id="35847" name="Oval 11"/>
          <p:cNvSpPr>
            <a:spLocks noChangeArrowheads="1"/>
          </p:cNvSpPr>
          <p:nvPr/>
        </p:nvSpPr>
        <p:spPr bwMode="auto">
          <a:xfrm>
            <a:off x="1543050" y="1028700"/>
            <a:ext cx="1543050" cy="5715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Kunden</a:t>
            </a:r>
          </a:p>
        </p:txBody>
      </p:sp>
      <p:sp>
        <p:nvSpPr>
          <p:cNvPr id="35848" name="Oval 12"/>
          <p:cNvSpPr>
            <a:spLocks noChangeArrowheads="1"/>
          </p:cNvSpPr>
          <p:nvPr/>
        </p:nvSpPr>
        <p:spPr bwMode="auto">
          <a:xfrm>
            <a:off x="6286500" y="2343150"/>
            <a:ext cx="1428750" cy="5715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Filialen</a:t>
            </a:r>
          </a:p>
        </p:txBody>
      </p:sp>
      <p:cxnSp>
        <p:nvCxnSpPr>
          <p:cNvPr id="35849" name="AutoShape 13"/>
          <p:cNvCxnSpPr>
            <a:cxnSpLocks noChangeShapeType="1"/>
            <a:stCxn id="35843" idx="3"/>
            <a:endCxn id="35844" idx="7"/>
          </p:cNvCxnSpPr>
          <p:nvPr/>
        </p:nvCxnSpPr>
        <p:spPr bwMode="auto">
          <a:xfrm flipH="1">
            <a:off x="2476500" y="2902744"/>
            <a:ext cx="1196579" cy="70961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0" name="AutoShape 14"/>
          <p:cNvCxnSpPr>
            <a:cxnSpLocks noChangeShapeType="1"/>
            <a:stCxn id="35843" idx="4"/>
            <a:endCxn id="35845" idx="0"/>
          </p:cNvCxnSpPr>
          <p:nvPr/>
        </p:nvCxnSpPr>
        <p:spPr bwMode="auto">
          <a:xfrm>
            <a:off x="4400550" y="2986088"/>
            <a:ext cx="1228725" cy="122872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1" name="AutoShape 15"/>
          <p:cNvCxnSpPr>
            <a:cxnSpLocks noChangeShapeType="1"/>
            <a:stCxn id="35843" idx="6"/>
            <a:endCxn id="35848" idx="2"/>
          </p:cNvCxnSpPr>
          <p:nvPr/>
        </p:nvCxnSpPr>
        <p:spPr bwMode="auto">
          <a:xfrm flipV="1">
            <a:off x="5443538" y="2628900"/>
            <a:ext cx="828675" cy="5715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2" name="AutoShape 16"/>
          <p:cNvCxnSpPr>
            <a:cxnSpLocks noChangeShapeType="1"/>
            <a:stCxn id="35843" idx="0"/>
            <a:endCxn id="35846" idx="4"/>
          </p:cNvCxnSpPr>
          <p:nvPr/>
        </p:nvCxnSpPr>
        <p:spPr bwMode="auto">
          <a:xfrm flipV="1">
            <a:off x="4400550" y="1385888"/>
            <a:ext cx="1000125" cy="100012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3" name="AutoShape 17"/>
          <p:cNvCxnSpPr>
            <a:cxnSpLocks noChangeShapeType="1"/>
            <a:stCxn id="35843" idx="1"/>
            <a:endCxn id="35847" idx="5"/>
          </p:cNvCxnSpPr>
          <p:nvPr/>
        </p:nvCxnSpPr>
        <p:spPr bwMode="auto">
          <a:xfrm flipH="1" flipV="1">
            <a:off x="2859882" y="1531144"/>
            <a:ext cx="813197" cy="93821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59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Stern-Schema: Krankenversicherung</a:t>
            </a:r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3371850" y="2400300"/>
            <a:ext cx="2057400" cy="5715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Behandlungen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1257300" y="3543300"/>
            <a:ext cx="1428750" cy="5715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Zeit</a:t>
            </a: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4914900" y="4229100"/>
            <a:ext cx="1428750" cy="5715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Krankheiten</a:t>
            </a: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4857750" y="742950"/>
            <a:ext cx="1543050" cy="5715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Ärzte</a:t>
            </a: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1371600" y="742950"/>
            <a:ext cx="1543050" cy="5715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Patienten</a:t>
            </a:r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6286499" y="2343150"/>
            <a:ext cx="1931301" cy="5715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Krankenhäuser</a:t>
            </a:r>
          </a:p>
        </p:txBody>
      </p:sp>
      <p:cxnSp>
        <p:nvCxnSpPr>
          <p:cNvPr id="36873" name="AutoShape 9"/>
          <p:cNvCxnSpPr>
            <a:cxnSpLocks noChangeShapeType="1"/>
            <a:stCxn id="36867" idx="3"/>
            <a:endCxn id="36868" idx="7"/>
          </p:cNvCxnSpPr>
          <p:nvPr/>
        </p:nvCxnSpPr>
        <p:spPr bwMode="auto">
          <a:xfrm flipH="1">
            <a:off x="2476500" y="2902744"/>
            <a:ext cx="1196579" cy="70961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4" name="AutoShape 10"/>
          <p:cNvCxnSpPr>
            <a:cxnSpLocks noChangeShapeType="1"/>
            <a:stCxn id="36867" idx="4"/>
            <a:endCxn id="36869" idx="0"/>
          </p:cNvCxnSpPr>
          <p:nvPr/>
        </p:nvCxnSpPr>
        <p:spPr bwMode="auto">
          <a:xfrm>
            <a:off x="4400550" y="2986088"/>
            <a:ext cx="1228725" cy="122872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5" name="AutoShape 11"/>
          <p:cNvCxnSpPr>
            <a:cxnSpLocks noChangeShapeType="1"/>
            <a:stCxn id="36867" idx="6"/>
            <a:endCxn id="36872" idx="2"/>
          </p:cNvCxnSpPr>
          <p:nvPr/>
        </p:nvCxnSpPr>
        <p:spPr bwMode="auto">
          <a:xfrm flipV="1">
            <a:off x="5429250" y="2628900"/>
            <a:ext cx="857249" cy="5715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6" name="AutoShape 12"/>
          <p:cNvCxnSpPr>
            <a:cxnSpLocks noChangeShapeType="1"/>
            <a:stCxn id="36867" idx="0"/>
            <a:endCxn id="36870" idx="4"/>
          </p:cNvCxnSpPr>
          <p:nvPr/>
        </p:nvCxnSpPr>
        <p:spPr bwMode="auto">
          <a:xfrm flipV="1">
            <a:off x="4400550" y="1328738"/>
            <a:ext cx="1228725" cy="10572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7" name="AutoShape 13"/>
          <p:cNvCxnSpPr>
            <a:cxnSpLocks noChangeShapeType="1"/>
            <a:stCxn id="36867" idx="1"/>
            <a:endCxn id="36871" idx="5"/>
          </p:cNvCxnSpPr>
          <p:nvPr/>
        </p:nvCxnSpPr>
        <p:spPr bwMode="auto">
          <a:xfrm flipH="1" flipV="1">
            <a:off x="2688432" y="1245394"/>
            <a:ext cx="984647" cy="122396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32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Stern-Schema</a:t>
            </a:r>
            <a:br>
              <a:rPr lang="de-DE" smtClean="0"/>
            </a:br>
            <a:endParaRPr lang="de-DE" smtClean="0"/>
          </a:p>
        </p:txBody>
      </p:sp>
      <p:graphicFrame>
        <p:nvGraphicFramePr>
          <p:cNvPr id="1328" name="Group 304"/>
          <p:cNvGraphicFramePr>
            <a:graphicFrameLocks noGrp="1"/>
          </p:cNvGraphicFramePr>
          <p:nvPr>
            <p:ph type="tbl" idx="1"/>
          </p:nvPr>
        </p:nvGraphicFramePr>
        <p:xfrm>
          <a:off x="1143000" y="400051"/>
          <a:ext cx="6858000" cy="1120616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274320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Verkäufe</a:t>
                      </a:r>
                    </a:p>
                  </a:txBody>
                  <a:tcPr marL="68580" marR="68580" marT="34290" marB="34290" horzOverflow="overflow">
                    <a:lnL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76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VerkDatum</a:t>
                      </a:r>
                    </a:p>
                  </a:txBody>
                  <a:tcPr marL="68580" marR="68580" marT="34290" marB="34290" horzOverflow="overflow">
                    <a:lnL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Filiale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Anzahl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Kunde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Verkäufer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25-Jul-00</a:t>
                      </a:r>
                    </a:p>
                  </a:txBody>
                  <a:tcPr marL="68580" marR="68580" marT="34290" marB="34290" horzOverflow="overflow">
                    <a:lnL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Passau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1347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825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3" name="Group 99"/>
          <p:cNvGraphicFramePr>
            <a:graphicFrameLocks noGrp="1"/>
          </p:cNvGraphicFramePr>
          <p:nvPr/>
        </p:nvGraphicFramePr>
        <p:xfrm>
          <a:off x="1143000" y="2171701"/>
          <a:ext cx="3429000" cy="1120616"/>
        </p:xfrm>
        <a:graphic>
          <a:graphicData uri="http://schemas.openxmlformats.org/drawingml/2006/table">
            <a:tbl>
              <a:tblPr/>
              <a:tblGrid>
                <a:gridCol w="1485900"/>
                <a:gridCol w="800100"/>
                <a:gridCol w="742950"/>
                <a:gridCol w="400050"/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Filialen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76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FilialenKennung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Land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Bezirk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Passau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Bayern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52" name="Group 128"/>
          <p:cNvGraphicFramePr>
            <a:graphicFrameLocks noGrp="1"/>
          </p:cNvGraphicFramePr>
          <p:nvPr/>
        </p:nvGraphicFramePr>
        <p:xfrm>
          <a:off x="4800600" y="2171701"/>
          <a:ext cx="3200400" cy="1120616"/>
        </p:xfrm>
        <a:graphic>
          <a:graphicData uri="http://schemas.openxmlformats.org/drawingml/2006/table">
            <a:tbl>
              <a:tblPr/>
              <a:tblGrid>
                <a:gridCol w="971550"/>
                <a:gridCol w="800100"/>
                <a:gridCol w="742950"/>
                <a:gridCol w="685800"/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Kunden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76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KundenNr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wieAlt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Kemper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11" name="Group 187"/>
          <p:cNvGraphicFramePr>
            <a:graphicFrameLocks noGrp="1"/>
          </p:cNvGraphicFramePr>
          <p:nvPr/>
        </p:nvGraphicFramePr>
        <p:xfrm>
          <a:off x="1143000" y="3829051"/>
          <a:ext cx="6858000" cy="1120616"/>
        </p:xfrm>
        <a:graphic>
          <a:graphicData uri="http://schemas.openxmlformats.org/drawingml/2006/table">
            <a:tbl>
              <a:tblPr/>
              <a:tblGrid>
                <a:gridCol w="1200150"/>
                <a:gridCol w="1085850"/>
                <a:gridCol w="1143000"/>
                <a:gridCol w="1143000"/>
                <a:gridCol w="1143000"/>
                <a:gridCol w="1143000"/>
              </a:tblGrid>
              <a:tr h="274320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Verkäufer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76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VerkäuferNr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Fachgebiet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Manager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wieAlt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825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Handyman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Elektronik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003" name="Text Box 305"/>
          <p:cNvSpPr txBox="1">
            <a:spLocks noChangeArrowheads="1"/>
          </p:cNvSpPr>
          <p:nvPr/>
        </p:nvSpPr>
        <p:spPr bwMode="auto">
          <a:xfrm>
            <a:off x="3261122" y="1516856"/>
            <a:ext cx="2710999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Faktentabelle (SEHR groß)</a:t>
            </a:r>
          </a:p>
        </p:txBody>
      </p:sp>
      <p:sp>
        <p:nvSpPr>
          <p:cNvPr id="38004" name="Text Box 306"/>
          <p:cNvSpPr txBox="1">
            <a:spLocks noChangeArrowheads="1"/>
          </p:cNvSpPr>
          <p:nvPr/>
        </p:nvSpPr>
        <p:spPr bwMode="auto">
          <a:xfrm>
            <a:off x="3070622" y="3345656"/>
            <a:ext cx="3339376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Dimensionstabellen (relativ klein)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7A41E-C91D-4248-91E4-9E9A96B9A25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56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Stern-Schema (cont‘d)</a:t>
            </a:r>
            <a:br>
              <a:rPr lang="de-DE" smtClean="0"/>
            </a:br>
            <a:endParaRPr lang="de-DE" smtClean="0"/>
          </a:p>
        </p:txBody>
      </p:sp>
      <p:graphicFrame>
        <p:nvGraphicFramePr>
          <p:cNvPr id="139402" name="Group 138"/>
          <p:cNvGraphicFramePr>
            <a:graphicFrameLocks noGrp="1"/>
          </p:cNvGraphicFramePr>
          <p:nvPr/>
        </p:nvGraphicFramePr>
        <p:xfrm>
          <a:off x="1143000" y="800101"/>
          <a:ext cx="6800850" cy="1669256"/>
        </p:xfrm>
        <a:graphic>
          <a:graphicData uri="http://schemas.openxmlformats.org/drawingml/2006/table">
            <a:tbl>
              <a:tblPr/>
              <a:tblGrid>
                <a:gridCol w="1028700"/>
                <a:gridCol w="571500"/>
                <a:gridCol w="800100"/>
                <a:gridCol w="571500"/>
                <a:gridCol w="800100"/>
                <a:gridCol w="514350"/>
                <a:gridCol w="1200150"/>
                <a:gridCol w="1314450"/>
              </a:tblGrid>
              <a:tr h="274320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Zeit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76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Datum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Tag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Monat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Jahr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Quartal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Wochentag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Saison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25-Jul-00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Dienstag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Hochsommer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18-Dec-01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Dienstag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Weihnachten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9403" name="Group 139"/>
          <p:cNvGraphicFramePr>
            <a:graphicFrameLocks noGrp="1"/>
          </p:cNvGraphicFramePr>
          <p:nvPr/>
        </p:nvGraphicFramePr>
        <p:xfrm>
          <a:off x="1143000" y="2857501"/>
          <a:ext cx="6800850" cy="1177766"/>
        </p:xfrm>
        <a:graphic>
          <a:graphicData uri="http://schemas.openxmlformats.org/drawingml/2006/table">
            <a:tbl>
              <a:tblPr/>
              <a:tblGrid>
                <a:gridCol w="1028700"/>
                <a:gridCol w="1235869"/>
                <a:gridCol w="1393031"/>
                <a:gridCol w="1885950"/>
                <a:gridCol w="971550"/>
                <a:gridCol w="285750"/>
              </a:tblGrid>
              <a:tr h="274320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548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ProduktNr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Produkttyp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Produktgruppe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Produkthauptgruppe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Hersteller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1347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Mobiltelekom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Telekom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Siemens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24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7708"/>
          </a:xfrm>
        </p:spPr>
        <p:txBody>
          <a:bodyPr/>
          <a:lstStyle/>
          <a:p>
            <a:r>
              <a:rPr lang="de-DE" sz="2400" dirty="0"/>
              <a:t>Nicht-normalisierte Dimensionstabellen: effizientere Anfrageauswertung</a:t>
            </a:r>
          </a:p>
        </p:txBody>
      </p:sp>
      <p:graphicFrame>
        <p:nvGraphicFramePr>
          <p:cNvPr id="14233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131312"/>
              </p:ext>
            </p:extLst>
          </p:nvPr>
        </p:nvGraphicFramePr>
        <p:xfrm>
          <a:off x="1095805" y="971182"/>
          <a:ext cx="6800850" cy="1669256"/>
        </p:xfrm>
        <a:graphic>
          <a:graphicData uri="http://schemas.openxmlformats.org/drawingml/2006/table">
            <a:tbl>
              <a:tblPr/>
              <a:tblGrid>
                <a:gridCol w="1028700"/>
                <a:gridCol w="571500"/>
                <a:gridCol w="800100"/>
                <a:gridCol w="571500"/>
                <a:gridCol w="800100"/>
                <a:gridCol w="514350"/>
                <a:gridCol w="1200150"/>
                <a:gridCol w="1314450"/>
              </a:tblGrid>
              <a:tr h="274320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Zeit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76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Datum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Tag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Monat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Jahr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Quartal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Wochentag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Saison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25-Jul-00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Dienstag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Hochsommer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18-Dec-01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Dienstag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Weihnachten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2397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72199"/>
              </p:ext>
            </p:extLst>
          </p:nvPr>
        </p:nvGraphicFramePr>
        <p:xfrm>
          <a:off x="1095805" y="3314332"/>
          <a:ext cx="6800850" cy="1177766"/>
        </p:xfrm>
        <a:graphic>
          <a:graphicData uri="http://schemas.openxmlformats.org/drawingml/2006/table">
            <a:tbl>
              <a:tblPr/>
              <a:tblGrid>
                <a:gridCol w="1028700"/>
                <a:gridCol w="1235869"/>
                <a:gridCol w="1393031"/>
                <a:gridCol w="1885950"/>
                <a:gridCol w="971550"/>
                <a:gridCol w="285750"/>
              </a:tblGrid>
              <a:tr h="274320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548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ProduktNr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Produkttyp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Produktgruppe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Produkthauptgruppe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Hersteller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1347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Mobiltelekom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Telekom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Siemens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29" name="Text Box 93"/>
          <p:cNvSpPr txBox="1">
            <a:spLocks noChangeArrowheads="1"/>
          </p:cNvSpPr>
          <p:nvPr/>
        </p:nvSpPr>
        <p:spPr bwMode="auto">
          <a:xfrm>
            <a:off x="3210356" y="2742831"/>
            <a:ext cx="2791149" cy="369332"/>
          </a:xfrm>
          <a:prstGeom prst="rect">
            <a:avLst/>
          </a:prstGeom>
          <a:solidFill>
            <a:schemeClr val="accent2"/>
          </a:solidFill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Datum </a:t>
            </a:r>
            <a:r>
              <a:rPr lang="de-DE">
                <a:latin typeface="Times New Roman" pitchFamily="18" charset="0"/>
                <a:sym typeface="Wingdings" pitchFamily="2" charset="2"/>
              </a:rPr>
              <a:t> Monat  Quartal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0030" name="Text Box 94"/>
          <p:cNvSpPr txBox="1">
            <a:spLocks noChangeArrowheads="1"/>
          </p:cNvSpPr>
          <p:nvPr/>
        </p:nvSpPr>
        <p:spPr bwMode="auto">
          <a:xfrm>
            <a:off x="1381555" y="4628781"/>
            <a:ext cx="6466835" cy="369332"/>
          </a:xfrm>
          <a:prstGeom prst="rect">
            <a:avLst/>
          </a:prstGeom>
          <a:solidFill>
            <a:schemeClr val="accent2"/>
          </a:solidFill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Times New Roman" pitchFamily="18" charset="0"/>
              </a:rPr>
              <a:t>ProduktNr </a:t>
            </a:r>
            <a:r>
              <a:rPr lang="de-DE">
                <a:latin typeface="Times New Roman" pitchFamily="18" charset="0"/>
                <a:sym typeface="Wingdings" pitchFamily="2" charset="2"/>
              </a:rPr>
              <a:t> Produkttyp  Produktgruppe  Produkthauptgruppe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733639" y="4892148"/>
            <a:ext cx="2052000" cy="273844"/>
          </a:xfrm>
        </p:spPr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09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Normalisierung führt zum Schneeflocken-Schema</a:t>
            </a: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3371850" y="2400300"/>
            <a:ext cx="2057400" cy="5715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Verkäufe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2114550" y="3143250"/>
            <a:ext cx="1428750" cy="5715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Zeit</a:t>
            </a:r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3943350" y="3429000"/>
            <a:ext cx="1428750" cy="5715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Verkäufer</a:t>
            </a: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6000750" y="2628900"/>
            <a:ext cx="1543050" cy="5715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Produkte</a:t>
            </a: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2114550" y="1600200"/>
            <a:ext cx="1543050" cy="5715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Kunden</a:t>
            </a: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4171950" y="1371600"/>
            <a:ext cx="1428750" cy="5715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Filialen</a:t>
            </a:r>
          </a:p>
        </p:txBody>
      </p:sp>
      <p:cxnSp>
        <p:nvCxnSpPr>
          <p:cNvPr id="40969" name="AutoShape 9"/>
          <p:cNvCxnSpPr>
            <a:cxnSpLocks noChangeShapeType="1"/>
            <a:stCxn id="40963" idx="3"/>
            <a:endCxn id="40964" idx="7"/>
          </p:cNvCxnSpPr>
          <p:nvPr/>
        </p:nvCxnSpPr>
        <p:spPr bwMode="auto">
          <a:xfrm flipH="1">
            <a:off x="3333750" y="2902744"/>
            <a:ext cx="339329" cy="30956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0" name="AutoShape 10"/>
          <p:cNvCxnSpPr>
            <a:cxnSpLocks noChangeShapeType="1"/>
            <a:stCxn id="40963" idx="4"/>
            <a:endCxn id="40965" idx="0"/>
          </p:cNvCxnSpPr>
          <p:nvPr/>
        </p:nvCxnSpPr>
        <p:spPr bwMode="auto">
          <a:xfrm>
            <a:off x="4400550" y="2986088"/>
            <a:ext cx="257175" cy="42862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1" name="AutoShape 11"/>
          <p:cNvCxnSpPr>
            <a:cxnSpLocks noChangeShapeType="1"/>
            <a:stCxn id="40963" idx="0"/>
            <a:endCxn id="40968" idx="4"/>
          </p:cNvCxnSpPr>
          <p:nvPr/>
        </p:nvCxnSpPr>
        <p:spPr bwMode="auto">
          <a:xfrm flipV="1">
            <a:off x="4400550" y="1957388"/>
            <a:ext cx="485775" cy="42862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2" name="AutoShape 12"/>
          <p:cNvCxnSpPr>
            <a:cxnSpLocks noChangeShapeType="1"/>
            <a:stCxn id="40963" idx="6"/>
            <a:endCxn id="40966" idx="2"/>
          </p:cNvCxnSpPr>
          <p:nvPr/>
        </p:nvCxnSpPr>
        <p:spPr bwMode="auto">
          <a:xfrm>
            <a:off x="5443538" y="2686050"/>
            <a:ext cx="542925" cy="2286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3" name="AutoShape 13"/>
          <p:cNvCxnSpPr>
            <a:cxnSpLocks noChangeShapeType="1"/>
            <a:stCxn id="40963" idx="1"/>
            <a:endCxn id="40967" idx="5"/>
          </p:cNvCxnSpPr>
          <p:nvPr/>
        </p:nvCxnSpPr>
        <p:spPr bwMode="auto">
          <a:xfrm flipH="1" flipV="1">
            <a:off x="3431382" y="2102644"/>
            <a:ext cx="241697" cy="36671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2571750" y="4457700"/>
            <a:ext cx="1428750" cy="5715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Quartale</a:t>
            </a:r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1143000" y="4000500"/>
            <a:ext cx="1428750" cy="5715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KWs</a:t>
            </a:r>
          </a:p>
        </p:txBody>
      </p:sp>
      <p:cxnSp>
        <p:nvCxnSpPr>
          <p:cNvPr id="40976" name="AutoShape 16"/>
          <p:cNvCxnSpPr>
            <a:cxnSpLocks noChangeShapeType="1"/>
            <a:stCxn id="40964" idx="3"/>
            <a:endCxn id="40975" idx="0"/>
          </p:cNvCxnSpPr>
          <p:nvPr/>
        </p:nvCxnSpPr>
        <p:spPr bwMode="auto">
          <a:xfrm flipH="1">
            <a:off x="1857375" y="3645694"/>
            <a:ext cx="466725" cy="340519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7" name="AutoShape 17"/>
          <p:cNvCxnSpPr>
            <a:cxnSpLocks noChangeShapeType="1"/>
            <a:stCxn id="40964" idx="4"/>
            <a:endCxn id="40974" idx="0"/>
          </p:cNvCxnSpPr>
          <p:nvPr/>
        </p:nvCxnSpPr>
        <p:spPr bwMode="auto">
          <a:xfrm>
            <a:off x="2828925" y="3729038"/>
            <a:ext cx="457200" cy="7143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6286500" y="1657350"/>
            <a:ext cx="1543050" cy="5715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Produkttypen</a:t>
            </a:r>
          </a:p>
        </p:txBody>
      </p:sp>
      <p:sp>
        <p:nvSpPr>
          <p:cNvPr id="40979" name="Oval 19"/>
          <p:cNvSpPr>
            <a:spLocks noChangeArrowheads="1"/>
          </p:cNvSpPr>
          <p:nvPr/>
        </p:nvSpPr>
        <p:spPr bwMode="auto">
          <a:xfrm>
            <a:off x="6457950" y="914400"/>
            <a:ext cx="1877838" cy="5715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Produktgruppen</a:t>
            </a:r>
          </a:p>
        </p:txBody>
      </p:sp>
      <p:sp>
        <p:nvSpPr>
          <p:cNvPr id="40980" name="Oval 20"/>
          <p:cNvSpPr>
            <a:spLocks noChangeArrowheads="1"/>
          </p:cNvSpPr>
          <p:nvPr/>
        </p:nvSpPr>
        <p:spPr bwMode="auto">
          <a:xfrm>
            <a:off x="6286500" y="0"/>
            <a:ext cx="1913602" cy="5715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Produkthaupt-</a:t>
            </a:r>
          </a:p>
          <a:p>
            <a:r>
              <a:rPr lang="de-DE">
                <a:latin typeface="Times New Roman" pitchFamily="18" charset="0"/>
              </a:rPr>
              <a:t>gruppen</a:t>
            </a:r>
          </a:p>
        </p:txBody>
      </p:sp>
      <p:cxnSp>
        <p:nvCxnSpPr>
          <p:cNvPr id="40981" name="AutoShape 21"/>
          <p:cNvCxnSpPr>
            <a:cxnSpLocks noChangeShapeType="1"/>
            <a:stCxn id="40966" idx="0"/>
            <a:endCxn id="40978" idx="4"/>
          </p:cNvCxnSpPr>
          <p:nvPr/>
        </p:nvCxnSpPr>
        <p:spPr bwMode="auto">
          <a:xfrm rot="-5400000">
            <a:off x="6729413" y="2286000"/>
            <a:ext cx="371475" cy="285750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0982" name="AutoShape 22"/>
          <p:cNvCxnSpPr>
            <a:cxnSpLocks noChangeShapeType="1"/>
            <a:stCxn id="40978" idx="0"/>
            <a:endCxn id="40979" idx="4"/>
          </p:cNvCxnSpPr>
          <p:nvPr/>
        </p:nvCxnSpPr>
        <p:spPr bwMode="auto">
          <a:xfrm flipV="1">
            <a:off x="7058025" y="1485900"/>
            <a:ext cx="338844" cy="17145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3" name="AutoShape 23"/>
          <p:cNvCxnSpPr>
            <a:cxnSpLocks noChangeShapeType="1"/>
            <a:stCxn id="40979" idx="0"/>
            <a:endCxn id="40980" idx="4"/>
          </p:cNvCxnSpPr>
          <p:nvPr/>
        </p:nvCxnSpPr>
        <p:spPr bwMode="auto">
          <a:xfrm flipH="1" flipV="1">
            <a:off x="7243301" y="571500"/>
            <a:ext cx="153568" cy="3429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sp>
        <p:nvSpPr>
          <p:cNvPr id="40984" name="Line 24"/>
          <p:cNvSpPr>
            <a:spLocks noChangeShapeType="1"/>
          </p:cNvSpPr>
          <p:nvPr/>
        </p:nvSpPr>
        <p:spPr bwMode="auto">
          <a:xfrm flipH="1">
            <a:off x="4400550" y="4000500"/>
            <a:ext cx="342900" cy="342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4914900" y="4000500"/>
            <a:ext cx="514350" cy="342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 flipH="1" flipV="1">
            <a:off x="1943100" y="1200150"/>
            <a:ext cx="40005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 flipV="1">
            <a:off x="2743200" y="1143000"/>
            <a:ext cx="1143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 flipH="1" flipV="1">
            <a:off x="4400550" y="971550"/>
            <a:ext cx="28575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 flipV="1">
            <a:off x="5143500" y="971550"/>
            <a:ext cx="34290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60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Anfragen im Sternschema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143000" y="1085850"/>
            <a:ext cx="6858000" cy="32778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select sum</a:t>
            </a:r>
            <a:r>
              <a:rPr lang="de-DE">
                <a:latin typeface="Times New Roman" pitchFamily="18" charset="0"/>
              </a:rPr>
              <a:t>(v.Anzahl), p.Hersteller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from</a:t>
            </a:r>
            <a:r>
              <a:rPr lang="de-DE">
                <a:latin typeface="Times New Roman" pitchFamily="18" charset="0"/>
              </a:rPr>
              <a:t> Verkäufe v, Filialen f, Produkte p, Zeit z, Kunden k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where</a:t>
            </a:r>
            <a:r>
              <a:rPr lang="de-DE">
                <a:latin typeface="Times New Roman" pitchFamily="18" charset="0"/>
              </a:rPr>
              <a:t> </a:t>
            </a: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z.Saison = 'Weihnachten' and</a:t>
            </a:r>
          </a:p>
          <a:p>
            <a:pPr algn="l"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            z.Jahr = 2001 and k.wieAlt &lt; 30 and</a:t>
            </a:r>
          </a:p>
          <a:p>
            <a:pPr algn="l"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            p.Produkttyp = 'Handy' and f.Bezirk = 'Bayern'</a:t>
            </a:r>
            <a:r>
              <a:rPr lang="de-DE">
                <a:latin typeface="Times New Roman" pitchFamily="18" charset="0"/>
              </a:rPr>
              <a:t> and</a:t>
            </a:r>
          </a:p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            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v.VerkDatum = z.Datum and v.Produkt = p.ProduktNr and</a:t>
            </a:r>
          </a:p>
          <a:p>
            <a:pPr algn="l"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            v.Filiale = f.FilialenKennung and v.Kunde = k.KundenNr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group by</a:t>
            </a:r>
            <a:r>
              <a:rPr lang="de-DE">
                <a:latin typeface="Times New Roman" pitchFamily="18" charset="0"/>
              </a:rPr>
              <a:t> p.Hersteller;</a:t>
            </a: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5943600" y="2057400"/>
            <a:ext cx="1943100" cy="571500"/>
          </a:xfrm>
          <a:prstGeom prst="wedgeRoundRectCallout">
            <a:avLst>
              <a:gd name="adj1" fmla="val -81926"/>
              <a:gd name="adj2" fmla="val -10000"/>
              <a:gd name="adj3" fmla="val 16667"/>
            </a:avLst>
          </a:prstGeom>
          <a:solidFill>
            <a:schemeClr val="accent2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>
                <a:latin typeface="Times New Roman" pitchFamily="18" charset="0"/>
              </a:rPr>
              <a:t>Einschränkung</a:t>
            </a:r>
          </a:p>
          <a:p>
            <a:r>
              <a:rPr lang="de-DE">
                <a:latin typeface="Times New Roman" pitchFamily="18" charset="0"/>
              </a:rPr>
              <a:t>der Dimensionen</a:t>
            </a: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5543550" y="4343400"/>
            <a:ext cx="1943100" cy="571500"/>
          </a:xfrm>
          <a:prstGeom prst="wedgeRoundRectCallout">
            <a:avLst>
              <a:gd name="adj1" fmla="val -82171"/>
              <a:gd name="adj2" fmla="val -130000"/>
              <a:gd name="adj3" fmla="val 16667"/>
            </a:avLst>
          </a:prstGeom>
          <a:solidFill>
            <a:schemeClr val="accent2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>
                <a:latin typeface="Times New Roman" pitchFamily="18" charset="0"/>
              </a:rPr>
              <a:t>Join-Prädikate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5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Algebra-Ausdruck</a:t>
            </a:r>
            <a:br>
              <a:rPr lang="de-DE" smtClean="0"/>
            </a:br>
            <a:endParaRPr lang="de-DE" smtClean="0"/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4114800" y="2228850"/>
            <a:ext cx="685800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b="1">
              <a:latin typeface="Times New Roman" pitchFamily="18" charset="0"/>
            </a:endParaRP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4000500" y="2514600"/>
            <a:ext cx="1143000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Verkäufe</a:t>
            </a:r>
          </a:p>
        </p:txBody>
      </p:sp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6172200" y="971550"/>
            <a:ext cx="1485900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b="1">
                <a:latin typeface="Times New Roman" pitchFamily="18" charset="0"/>
                <a:sym typeface="Symbol" pitchFamily="18" charset="2"/>
              </a:rPr>
              <a:t>...(</a:t>
            </a:r>
            <a:r>
              <a:rPr lang="de-DE" b="1">
                <a:latin typeface="Times New Roman" pitchFamily="18" charset="0"/>
              </a:rPr>
              <a:t>Filialen)</a:t>
            </a:r>
          </a:p>
        </p:txBody>
      </p:sp>
      <p:sp>
        <p:nvSpPr>
          <p:cNvPr id="43014" name="Text Box 11"/>
          <p:cNvSpPr txBox="1">
            <a:spLocks noChangeArrowheads="1"/>
          </p:cNvSpPr>
          <p:nvPr/>
        </p:nvSpPr>
        <p:spPr bwMode="auto">
          <a:xfrm>
            <a:off x="6000750" y="3829050"/>
            <a:ext cx="1485900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b="1">
                <a:latin typeface="Times New Roman" pitchFamily="18" charset="0"/>
                <a:sym typeface="Symbol" pitchFamily="18" charset="2"/>
              </a:rPr>
              <a:t>...(</a:t>
            </a:r>
            <a:r>
              <a:rPr lang="de-DE" b="1">
                <a:latin typeface="Times New Roman" pitchFamily="18" charset="0"/>
              </a:rPr>
              <a:t>Zeit)</a:t>
            </a:r>
          </a:p>
        </p:txBody>
      </p:sp>
      <p:sp>
        <p:nvSpPr>
          <p:cNvPr id="43015" name="Text Box 12"/>
          <p:cNvSpPr txBox="1">
            <a:spLocks noChangeArrowheads="1"/>
          </p:cNvSpPr>
          <p:nvPr/>
        </p:nvSpPr>
        <p:spPr bwMode="auto">
          <a:xfrm>
            <a:off x="1485900" y="3943350"/>
            <a:ext cx="1485900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b="1">
                <a:latin typeface="Times New Roman" pitchFamily="18" charset="0"/>
                <a:sym typeface="Symbol" pitchFamily="18" charset="2"/>
              </a:rPr>
              <a:t>...(Kunden</a:t>
            </a:r>
            <a:r>
              <a:rPr lang="de-DE" b="1">
                <a:latin typeface="Times New Roman" pitchFamily="18" charset="0"/>
              </a:rPr>
              <a:t>)</a:t>
            </a:r>
          </a:p>
        </p:txBody>
      </p:sp>
      <p:sp>
        <p:nvSpPr>
          <p:cNvPr id="43016" name="Text Box 13"/>
          <p:cNvSpPr txBox="1">
            <a:spLocks noChangeArrowheads="1"/>
          </p:cNvSpPr>
          <p:nvPr/>
        </p:nvSpPr>
        <p:spPr bwMode="auto">
          <a:xfrm>
            <a:off x="1485900" y="971550"/>
            <a:ext cx="1657350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latin typeface="Times New Roman" pitchFamily="18" charset="0"/>
                <a:sym typeface="Symbol" pitchFamily="18" charset="2"/>
              </a:rPr>
              <a:t></a:t>
            </a:r>
            <a:r>
              <a:rPr lang="de-DE" b="1">
                <a:latin typeface="Times New Roman" pitchFamily="18" charset="0"/>
                <a:sym typeface="Symbol" pitchFamily="18" charset="2"/>
              </a:rPr>
              <a:t>...(Produkte</a:t>
            </a:r>
            <a:r>
              <a:rPr lang="de-DE" b="1">
                <a:latin typeface="Times New Roman" pitchFamily="18" charset="0"/>
              </a:rPr>
              <a:t>)</a:t>
            </a:r>
          </a:p>
        </p:txBody>
      </p:sp>
      <p:sp>
        <p:nvSpPr>
          <p:cNvPr id="43017" name="Text Box 15"/>
          <p:cNvSpPr txBox="1">
            <a:spLocks noChangeArrowheads="1"/>
          </p:cNvSpPr>
          <p:nvPr/>
        </p:nvSpPr>
        <p:spPr bwMode="auto">
          <a:xfrm>
            <a:off x="3143250" y="1754527"/>
            <a:ext cx="742950" cy="71558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50" b="1" dirty="0">
                <a:latin typeface="JoinFont" pitchFamily="2" charset="0"/>
              </a:rPr>
              <a:t>⋈  </a:t>
            </a:r>
            <a:r>
              <a:rPr lang="de-DE" sz="3300" b="1" dirty="0">
                <a:latin typeface="JoinFont" pitchFamily="2" charset="0"/>
              </a:rPr>
              <a:t>         </a:t>
            </a:r>
          </a:p>
        </p:txBody>
      </p:sp>
      <p:sp>
        <p:nvSpPr>
          <p:cNvPr id="43018" name="Text Box 16"/>
          <p:cNvSpPr txBox="1">
            <a:spLocks noChangeArrowheads="1"/>
          </p:cNvSpPr>
          <p:nvPr/>
        </p:nvSpPr>
        <p:spPr bwMode="auto">
          <a:xfrm>
            <a:off x="3086100" y="3086100"/>
            <a:ext cx="514350" cy="60016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300" b="1" dirty="0">
                <a:latin typeface="JoinFont" pitchFamily="2" charset="0"/>
              </a:rPr>
              <a:t>⋈</a:t>
            </a:r>
          </a:p>
        </p:txBody>
      </p:sp>
      <p:sp>
        <p:nvSpPr>
          <p:cNvPr id="43019" name="Text Box 17"/>
          <p:cNvSpPr txBox="1">
            <a:spLocks noChangeArrowheads="1"/>
          </p:cNvSpPr>
          <p:nvPr/>
        </p:nvSpPr>
        <p:spPr bwMode="auto">
          <a:xfrm>
            <a:off x="5600700" y="3143250"/>
            <a:ext cx="457200" cy="60016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300" b="1" dirty="0">
                <a:latin typeface="JoinFont" pitchFamily="2" charset="0"/>
              </a:rPr>
              <a:t>⋈</a:t>
            </a:r>
          </a:p>
        </p:txBody>
      </p:sp>
      <p:sp>
        <p:nvSpPr>
          <p:cNvPr id="43020" name="Text Box 18"/>
          <p:cNvSpPr txBox="1">
            <a:spLocks noChangeArrowheads="1"/>
          </p:cNvSpPr>
          <p:nvPr/>
        </p:nvSpPr>
        <p:spPr bwMode="auto">
          <a:xfrm>
            <a:off x="5829300" y="1714500"/>
            <a:ext cx="457200" cy="60016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300" b="1" dirty="0">
                <a:latin typeface="JoinFont" pitchFamily="2" charset="0"/>
              </a:rPr>
              <a:t>⋈</a:t>
            </a:r>
          </a:p>
        </p:txBody>
      </p:sp>
      <p:sp>
        <p:nvSpPr>
          <p:cNvPr id="43021" name="Line 21"/>
          <p:cNvSpPr>
            <a:spLocks noChangeShapeType="1"/>
          </p:cNvSpPr>
          <p:nvPr/>
        </p:nvSpPr>
        <p:spPr bwMode="auto">
          <a:xfrm>
            <a:off x="2457450" y="1371600"/>
            <a:ext cx="800100" cy="571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22" name="Line 22"/>
          <p:cNvSpPr>
            <a:spLocks noChangeShapeType="1"/>
          </p:cNvSpPr>
          <p:nvPr/>
        </p:nvSpPr>
        <p:spPr bwMode="auto">
          <a:xfrm>
            <a:off x="3543300" y="2228850"/>
            <a:ext cx="514350" cy="342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23" name="Line 23"/>
          <p:cNvSpPr>
            <a:spLocks noChangeShapeType="1"/>
          </p:cNvSpPr>
          <p:nvPr/>
        </p:nvSpPr>
        <p:spPr bwMode="auto">
          <a:xfrm flipH="1">
            <a:off x="3486150" y="2800350"/>
            <a:ext cx="62865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24" name="Line 24"/>
          <p:cNvSpPr>
            <a:spLocks noChangeShapeType="1"/>
          </p:cNvSpPr>
          <p:nvPr/>
        </p:nvSpPr>
        <p:spPr bwMode="auto">
          <a:xfrm flipH="1">
            <a:off x="2571750" y="3600450"/>
            <a:ext cx="5715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25" name="Line 25"/>
          <p:cNvSpPr>
            <a:spLocks noChangeShapeType="1"/>
          </p:cNvSpPr>
          <p:nvPr/>
        </p:nvSpPr>
        <p:spPr bwMode="auto">
          <a:xfrm flipH="1">
            <a:off x="6172200" y="1428750"/>
            <a:ext cx="685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26" name="Line 26"/>
          <p:cNvSpPr>
            <a:spLocks noChangeShapeType="1"/>
          </p:cNvSpPr>
          <p:nvPr/>
        </p:nvSpPr>
        <p:spPr bwMode="auto">
          <a:xfrm flipH="1">
            <a:off x="5086350" y="2171700"/>
            <a:ext cx="74295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27" name="Line 27"/>
          <p:cNvSpPr>
            <a:spLocks noChangeShapeType="1"/>
          </p:cNvSpPr>
          <p:nvPr/>
        </p:nvSpPr>
        <p:spPr bwMode="auto">
          <a:xfrm>
            <a:off x="5086350" y="2743200"/>
            <a:ext cx="628650" cy="571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28" name="Line 28"/>
          <p:cNvSpPr>
            <a:spLocks noChangeShapeType="1"/>
          </p:cNvSpPr>
          <p:nvPr/>
        </p:nvSpPr>
        <p:spPr bwMode="auto">
          <a:xfrm>
            <a:off x="6000750" y="3600450"/>
            <a:ext cx="400050" cy="342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73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Roll-up/Drill-down-Anfragen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143000" y="1028701"/>
            <a:ext cx="6858000" cy="361021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select</a:t>
            </a:r>
            <a:r>
              <a:rPr lang="de-DE">
                <a:latin typeface="Times New Roman" pitchFamily="18" charset="0"/>
              </a:rPr>
              <a:t> Jahr, Hersteller, sum(Anzahl)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from</a:t>
            </a:r>
            <a:r>
              <a:rPr lang="de-DE">
                <a:latin typeface="Times New Roman" pitchFamily="18" charset="0"/>
              </a:rPr>
              <a:t> Verkäufe v, Produkte p, Zeit z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where</a:t>
            </a:r>
            <a:r>
              <a:rPr lang="de-DE">
                <a:latin typeface="Times New Roman" pitchFamily="18" charset="0"/>
              </a:rPr>
              <a:t> v.Produkt = p.ProduktNr and v.VerkDatum = z.Datum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            and p.Produkttyp = 'Handy'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group by</a:t>
            </a:r>
            <a:r>
              <a:rPr lang="de-DE">
                <a:latin typeface="Times New Roman" pitchFamily="18" charset="0"/>
              </a:rPr>
              <a:t> 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p.Hersteller, z.Jahr;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de-DE">
              <a:latin typeface="Times New Roman" pitchFamily="18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select </a:t>
            </a:r>
            <a:r>
              <a:rPr lang="de-DE">
                <a:latin typeface="Times New Roman" pitchFamily="18" charset="0"/>
              </a:rPr>
              <a:t>Jahr, sum(Anzahl)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from</a:t>
            </a:r>
            <a:r>
              <a:rPr lang="de-DE">
                <a:latin typeface="Times New Roman" pitchFamily="18" charset="0"/>
              </a:rPr>
              <a:t> Verkäufe v, Produkte p, Zeit z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where </a:t>
            </a:r>
            <a:r>
              <a:rPr lang="de-DE">
                <a:latin typeface="Times New Roman" pitchFamily="18" charset="0"/>
              </a:rPr>
              <a:t>v.Produkt = p.ProduktNr and v.VerkDatum = z.Datum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           and p.Produkttyp = 'Handy'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group by</a:t>
            </a:r>
            <a:r>
              <a:rPr lang="de-DE">
                <a:latin typeface="Times New Roman" pitchFamily="18" charset="0"/>
              </a:rPr>
              <a:t> 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z.Jahr;</a:t>
            </a:r>
          </a:p>
        </p:txBody>
      </p:sp>
      <p:sp>
        <p:nvSpPr>
          <p:cNvPr id="145412" name="AutoShape 4"/>
          <p:cNvSpPr>
            <a:spLocks noChangeArrowheads="1"/>
          </p:cNvSpPr>
          <p:nvPr/>
        </p:nvSpPr>
        <p:spPr bwMode="auto">
          <a:xfrm>
            <a:off x="4229100" y="2228850"/>
            <a:ext cx="1143000" cy="2514600"/>
          </a:xfrm>
          <a:prstGeom prst="curvedLeftArrow">
            <a:avLst>
              <a:gd name="adj1" fmla="val 27612"/>
              <a:gd name="adj2" fmla="val 65521"/>
              <a:gd name="adj3" fmla="val 33333"/>
            </a:avLst>
          </a:prstGeom>
          <a:solidFill>
            <a:schemeClr val="accent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 anchorCtr="1"/>
          <a:lstStyle/>
          <a:p>
            <a:r>
              <a:rPr lang="de-DE" sz="2700">
                <a:solidFill>
                  <a:srgbClr val="0000FF"/>
                </a:solidFill>
                <a:latin typeface="Times New Roman" pitchFamily="18" charset="0"/>
              </a:rPr>
              <a:t>Roll-up        </a:t>
            </a:r>
          </a:p>
          <a:p>
            <a:endParaRPr lang="de-DE" sz="2700">
              <a:solidFill>
                <a:srgbClr val="0000FF"/>
              </a:solidFill>
              <a:latin typeface="Times New Roman" pitchFamily="18" charset="0"/>
            </a:endParaRPr>
          </a:p>
          <a:p>
            <a:endParaRPr lang="de-DE" sz="2700">
              <a:solidFill>
                <a:srgbClr val="0000FF"/>
              </a:solidFill>
              <a:latin typeface="Times New Roman" pitchFamily="18" charset="0"/>
            </a:endParaRPr>
          </a:p>
          <a:p>
            <a:endParaRPr lang="de-DE" sz="270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de-DE" sz="270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endParaRPr lang="de-DE" sz="33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5413" name="AutoShape 5"/>
          <p:cNvSpPr>
            <a:spLocks noChangeArrowheads="1"/>
          </p:cNvSpPr>
          <p:nvPr/>
        </p:nvSpPr>
        <p:spPr bwMode="auto">
          <a:xfrm rot="-5222514">
            <a:off x="5486996" y="2515195"/>
            <a:ext cx="2647950" cy="1587104"/>
          </a:xfrm>
          <a:prstGeom prst="curvedUpArrow">
            <a:avLst>
              <a:gd name="adj1" fmla="val 17457"/>
              <a:gd name="adj2" fmla="val 50825"/>
              <a:gd name="adj3" fmla="val 26074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de-DE" sz="2100">
                <a:solidFill>
                  <a:srgbClr val="0000FF"/>
                </a:solidFill>
                <a:latin typeface="Times New Roman" pitchFamily="18" charset="0"/>
              </a:rPr>
              <a:t>Drill-down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3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 autoUpdateAnimBg="0"/>
      <p:bldP spid="14541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OLTP: Online Transaction Processing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Beispiele</a:t>
            </a:r>
          </a:p>
          <a:p>
            <a:pPr lvl="1"/>
            <a:r>
              <a:rPr lang="de-DE" smtClean="0"/>
              <a:t>Flugbuchungssystem</a:t>
            </a:r>
          </a:p>
          <a:p>
            <a:pPr lvl="1"/>
            <a:r>
              <a:rPr lang="de-DE" smtClean="0"/>
              <a:t>Bestellungen in einem Handelsunternehmen</a:t>
            </a:r>
          </a:p>
          <a:p>
            <a:r>
              <a:rPr lang="de-DE" smtClean="0"/>
              <a:t>Charakterisierung</a:t>
            </a:r>
          </a:p>
          <a:p>
            <a:pPr lvl="1"/>
            <a:r>
              <a:rPr lang="de-DE" smtClean="0"/>
              <a:t>Hoher Parallelitätsgrad</a:t>
            </a:r>
          </a:p>
          <a:p>
            <a:pPr lvl="1"/>
            <a:r>
              <a:rPr lang="de-DE" smtClean="0"/>
              <a:t>Viele (Tausende pro Sekunde) kurze Transaktionen</a:t>
            </a:r>
          </a:p>
          <a:p>
            <a:pPr lvl="1"/>
            <a:r>
              <a:rPr lang="de-DE" smtClean="0"/>
              <a:t>TAs bearbeiten nur ein kleines Datenvolumen</a:t>
            </a:r>
          </a:p>
          <a:p>
            <a:pPr lvl="1"/>
            <a:r>
              <a:rPr lang="de-DE" smtClean="0"/>
              <a:t>„mission-critical“ für das Unternehmen</a:t>
            </a:r>
          </a:p>
          <a:p>
            <a:pPr lvl="1"/>
            <a:r>
              <a:rPr lang="de-DE" smtClean="0"/>
              <a:t>Hohe Verfügbarkeit muss gewährleistet sein</a:t>
            </a:r>
          </a:p>
          <a:p>
            <a:r>
              <a:rPr lang="de-DE" smtClean="0"/>
              <a:t>Normalisierte Relationen (möglichst wenig Update-Kosten)</a:t>
            </a:r>
          </a:p>
          <a:p>
            <a:r>
              <a:rPr lang="de-DE" smtClean="0"/>
              <a:t>Nur wenige Indexe (wegen Fortschreibungskosten)</a:t>
            </a:r>
          </a:p>
          <a:p>
            <a:endParaRPr lang="de-DE" smtClean="0"/>
          </a:p>
          <a:p>
            <a:pPr lvl="1"/>
            <a:endParaRPr lang="de-DE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13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Ultimative Verdichtung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143000" y="914400"/>
            <a:ext cx="184731" cy="36933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257300" y="1085851"/>
            <a:ext cx="6743700" cy="120032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select sum</a:t>
            </a:r>
            <a:r>
              <a:rPr lang="de-DE">
                <a:latin typeface="Times New Roman" pitchFamily="18" charset="0"/>
              </a:rPr>
              <a:t>(Anzahl)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from</a:t>
            </a:r>
            <a:r>
              <a:rPr lang="de-DE">
                <a:latin typeface="Times New Roman" pitchFamily="18" charset="0"/>
              </a:rPr>
              <a:t> Verkäufe v, Produkte p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where</a:t>
            </a:r>
            <a:r>
              <a:rPr lang="de-DE">
                <a:latin typeface="Times New Roman" pitchFamily="18" charset="0"/>
              </a:rPr>
              <a:t> v.Produkt = p.ProduktNr and p.Produkttyp = 'Handy';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40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3" cstate="print"/>
          <a:srcRect l="12500" t="12500" r="12500" b="6250"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12500" r="12500" b="6250"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148483" name="AutoShape 3"/>
          <p:cNvSpPr>
            <a:spLocks noGrp="1" noChangeArrowheads="1"/>
          </p:cNvSpPr>
          <p:nvPr>
            <p:ph type="title"/>
          </p:nvPr>
        </p:nvSpPr>
        <p:spPr>
          <a:xfrm rot="16835237">
            <a:off x="4029075" y="-1400175"/>
            <a:ext cx="1200150" cy="4572000"/>
          </a:xfrm>
          <a:prstGeom prst="curvedLeftArrow">
            <a:avLst>
              <a:gd name="adj1" fmla="val 47813"/>
              <a:gd name="adj2" fmla="val 113457"/>
              <a:gd name="adj3" fmla="val 33333"/>
            </a:avLst>
          </a:prstGeom>
          <a:solidFill>
            <a:schemeClr val="accent1"/>
          </a:solidFill>
          <a:ln w="76200" cap="flat">
            <a:solidFill>
              <a:srgbClr val="0000FF"/>
            </a:solidFill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kumimoji="0" lang="de-DE" smtClean="0">
                <a:solidFill>
                  <a:srgbClr val="0000FF"/>
                </a:solidFill>
                <a:latin typeface="Times New Roman" pitchFamily="18" charset="0"/>
              </a:rPr>
              <a:t>Roll-up        </a:t>
            </a:r>
            <a:br>
              <a:rPr kumimoji="0" lang="de-DE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kumimoji="0" lang="de-DE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kumimoji="0" lang="de-DE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kumimoji="0" lang="de-DE" smtClean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endParaRPr lang="de-DE" sz="33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8485" name="AutoShape 5"/>
          <p:cNvSpPr>
            <a:spLocks noChangeArrowheads="1"/>
          </p:cNvSpPr>
          <p:nvPr/>
        </p:nvSpPr>
        <p:spPr bwMode="auto">
          <a:xfrm rot="6054533">
            <a:off x="3629025" y="771525"/>
            <a:ext cx="1200150" cy="4572000"/>
          </a:xfrm>
          <a:prstGeom prst="curvedLeftArrow">
            <a:avLst>
              <a:gd name="adj1" fmla="val 47813"/>
              <a:gd name="adj2" fmla="val 113457"/>
              <a:gd name="adj3" fmla="val 33333"/>
            </a:avLst>
          </a:prstGeom>
          <a:solidFill>
            <a:schemeClr val="accent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de-DE" sz="2700">
                <a:solidFill>
                  <a:srgbClr val="0000FF"/>
                </a:solidFill>
                <a:latin typeface="Times New Roman" pitchFamily="18" charset="0"/>
              </a:rPr>
              <a:t>Drill-</a:t>
            </a:r>
          </a:p>
          <a:p>
            <a:r>
              <a:rPr lang="de-DE" sz="2700">
                <a:solidFill>
                  <a:srgbClr val="0000FF"/>
                </a:solidFill>
                <a:latin typeface="Times New Roman" pitchFamily="18" charset="0"/>
              </a:rPr>
              <a:t>Down </a:t>
            </a:r>
            <a:endParaRPr lang="de-DE" sz="33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animBg="1" autoUpdateAnimBg="0"/>
      <p:bldP spid="14848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Flexible Auswertungsmethoden: slice and dice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143000" y="460773"/>
          <a:ext cx="6515100" cy="445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VISIO" r:id="rId4" imgW="3922200" imgH="2683440" progId="Visio.Drawing.11">
                  <p:embed/>
                </p:oleObj>
              </mc:Choice>
              <mc:Fallback>
                <p:oleObj name="VISIO" r:id="rId4" imgW="3922200" imgH="26834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0773"/>
                        <a:ext cx="6515100" cy="4455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5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14300"/>
            <a:ext cx="6858000" cy="857250"/>
          </a:xfrm>
        </p:spPr>
        <p:txBody>
          <a:bodyPr/>
          <a:lstStyle/>
          <a:p>
            <a:pPr algn="r"/>
            <a:r>
              <a:rPr lang="de-DE" sz="2400"/>
              <a:t>            Materialisierung von </a:t>
            </a:r>
            <a:br>
              <a:rPr lang="de-DE" sz="2400"/>
            </a:br>
            <a:r>
              <a:rPr lang="de-DE" sz="2400"/>
              <a:t>Aggregaten</a:t>
            </a:r>
            <a:endParaRPr lang="de-DE" smtClean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143000" y="282178"/>
            <a:ext cx="6858000" cy="493981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insert into</a:t>
            </a:r>
            <a:r>
              <a:rPr lang="de-DE">
                <a:latin typeface="Times New Roman" pitchFamily="18" charset="0"/>
              </a:rPr>
              <a:t> Handy2DCube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( </a:t>
            </a:r>
            <a:r>
              <a:rPr lang="de-DE" b="1">
                <a:solidFill>
                  <a:srgbClr val="CC0099"/>
                </a:solidFill>
                <a:latin typeface="Times New Roman" pitchFamily="18" charset="0"/>
              </a:rPr>
              <a:t>select</a:t>
            </a: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  p.Hersteller, z.Jahr, sum(v.Anzahl)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b="1">
                <a:solidFill>
                  <a:srgbClr val="CC0099"/>
                </a:solidFill>
                <a:latin typeface="Times New Roman" pitchFamily="18" charset="0"/>
              </a:rPr>
              <a:t>   from</a:t>
            </a: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 Verkäufe v, Produkte p, Zeit z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   </a:t>
            </a:r>
            <a:r>
              <a:rPr lang="de-DE" b="1">
                <a:solidFill>
                  <a:srgbClr val="CC0099"/>
                </a:solidFill>
                <a:latin typeface="Times New Roman" pitchFamily="18" charset="0"/>
              </a:rPr>
              <a:t>where</a:t>
            </a: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 v.Produkt = p.ProduktNr  and p.Produkttyp = 'Handy'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               and v.VerkDatum = z.Datum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b="1">
                <a:solidFill>
                  <a:srgbClr val="CC0099"/>
                </a:solidFill>
                <a:latin typeface="Times New Roman" pitchFamily="18" charset="0"/>
              </a:rPr>
              <a:t>   group by</a:t>
            </a: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 z.Jahr, p.Hersteller )</a:t>
            </a:r>
            <a:r>
              <a:rPr lang="de-DE">
                <a:latin typeface="Times New Roman" pitchFamily="18" charset="0"/>
              </a:rPr>
              <a:t>        </a:t>
            </a: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union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008000"/>
                </a:solidFill>
                <a:latin typeface="Times New Roman" pitchFamily="18" charset="0"/>
              </a:rPr>
              <a:t>( </a:t>
            </a:r>
            <a:r>
              <a:rPr lang="de-DE" b="1">
                <a:solidFill>
                  <a:srgbClr val="008000"/>
                </a:solidFill>
                <a:latin typeface="Times New Roman" pitchFamily="18" charset="0"/>
              </a:rPr>
              <a:t>select</a:t>
            </a:r>
            <a:r>
              <a:rPr lang="de-DE">
                <a:solidFill>
                  <a:srgbClr val="008000"/>
                </a:solidFill>
                <a:latin typeface="Times New Roman" pitchFamily="18" charset="0"/>
              </a:rPr>
              <a:t>  p.Hersteller, to_number(null), sum(v.Anzahl)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lang="de-DE" b="1">
                <a:solidFill>
                  <a:srgbClr val="008000"/>
                </a:solidFill>
                <a:latin typeface="Times New Roman" pitchFamily="18" charset="0"/>
              </a:rPr>
              <a:t>from</a:t>
            </a:r>
            <a:r>
              <a:rPr lang="de-DE">
                <a:solidFill>
                  <a:srgbClr val="008000"/>
                </a:solidFill>
                <a:latin typeface="Times New Roman" pitchFamily="18" charset="0"/>
              </a:rPr>
              <a:t> Verkäufe v, Produkte p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b="1">
                <a:solidFill>
                  <a:srgbClr val="008000"/>
                </a:solidFill>
                <a:latin typeface="Times New Roman" pitchFamily="18" charset="0"/>
              </a:rPr>
              <a:t>  where</a:t>
            </a:r>
            <a:r>
              <a:rPr lang="de-DE">
                <a:solidFill>
                  <a:srgbClr val="008000"/>
                </a:solidFill>
                <a:latin typeface="Times New Roman" pitchFamily="18" charset="0"/>
              </a:rPr>
              <a:t> v.Produkt = p.ProduktNr  and p.Produkttyp = 'Handy'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lang="de-DE" b="1">
                <a:solidFill>
                  <a:srgbClr val="008000"/>
                </a:solidFill>
                <a:latin typeface="Times New Roman" pitchFamily="18" charset="0"/>
              </a:rPr>
              <a:t>group by</a:t>
            </a:r>
            <a:r>
              <a:rPr lang="de-DE">
                <a:solidFill>
                  <a:srgbClr val="008000"/>
                </a:solidFill>
                <a:latin typeface="Times New Roman" pitchFamily="18" charset="0"/>
              </a:rPr>
              <a:t> p.Hersteller )</a:t>
            </a:r>
            <a:r>
              <a:rPr lang="de-DE">
                <a:latin typeface="Times New Roman" pitchFamily="18" charset="0"/>
              </a:rPr>
              <a:t>                     </a:t>
            </a: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union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( </a:t>
            </a: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select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 null, z.Jahr, sum(v.Anzahl)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from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 Verkäufe v, Produkte p, Zeit z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where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 v.Produkt = p.ProduktNr  and p.Produkttyp = 'Handy'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             and v.VerkDatum = z.Datum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group by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 z.Jahr )</a:t>
            </a:r>
            <a:r>
              <a:rPr lang="de-DE">
                <a:latin typeface="Times New Roman" pitchFamily="18" charset="0"/>
              </a:rPr>
              <a:t>                              </a:t>
            </a: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union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( </a:t>
            </a:r>
            <a:r>
              <a:rPr lang="de-DE" b="1">
                <a:latin typeface="Times New Roman" pitchFamily="18" charset="0"/>
              </a:rPr>
              <a:t>select  </a:t>
            </a:r>
            <a:r>
              <a:rPr lang="de-DE">
                <a:latin typeface="Times New Roman" pitchFamily="18" charset="0"/>
              </a:rPr>
              <a:t>null, to_number(null), sum(v.Anzahl)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from</a:t>
            </a:r>
            <a:r>
              <a:rPr lang="de-DE">
                <a:latin typeface="Times New Roman" pitchFamily="18" charset="0"/>
              </a:rPr>
              <a:t> Verkäufe v, Produkte p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where</a:t>
            </a:r>
            <a:r>
              <a:rPr lang="de-DE">
                <a:latin typeface="Times New Roman" pitchFamily="18" charset="0"/>
              </a:rPr>
              <a:t> v.Produkt = p.ProduktNr  and  p.Produkttyp = 'Handy' );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55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/>
              <a:t>Relationale Struktur der Datenwürfel</a:t>
            </a:r>
            <a:br>
              <a:rPr lang="de-DE" sz="2400"/>
            </a:br>
            <a:endParaRPr lang="de-DE" sz="240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 l="16251" t="21875" r="7500" b="8594"/>
          <a:stretch>
            <a:fillRect/>
          </a:stretch>
        </p:blipFill>
        <p:spPr bwMode="auto">
          <a:xfrm>
            <a:off x="1428750" y="473869"/>
            <a:ext cx="6400800" cy="46696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Würfeldarstellung</a:t>
            </a:r>
            <a:br>
              <a:rPr lang="de-DE" smtClean="0"/>
            </a:br>
            <a:endParaRPr lang="de-DE" smtClean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 l="7500" t="9375" r="9375" b="18750"/>
          <a:stretch>
            <a:fillRect/>
          </a:stretch>
        </p:blipFill>
        <p:spPr bwMode="auto">
          <a:xfrm>
            <a:off x="1143000" y="400050"/>
            <a:ext cx="6858000" cy="47434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77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Der </a:t>
            </a:r>
            <a:r>
              <a:rPr lang="de-DE" smtClean="0">
                <a:solidFill>
                  <a:srgbClr val="0000FF"/>
                </a:solidFill>
              </a:rPr>
              <a:t>cube</a:t>
            </a:r>
            <a:r>
              <a:rPr lang="de-DE" smtClean="0"/>
              <a:t>-Operator</a:t>
            </a:r>
            <a:br>
              <a:rPr lang="de-DE" smtClean="0"/>
            </a:br>
            <a:endParaRPr lang="de-DE" smtClean="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200150" y="571500"/>
            <a:ext cx="6800850" cy="20313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select </a:t>
            </a:r>
            <a:r>
              <a:rPr lang="de-DE">
                <a:latin typeface="Times New Roman" pitchFamily="18" charset="0"/>
              </a:rPr>
              <a:t> p.Hersteller, z.Jahr, f.Land, sum(v.Anzahl)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from</a:t>
            </a:r>
            <a:r>
              <a:rPr lang="de-DE">
                <a:latin typeface="Times New Roman" pitchFamily="18" charset="0"/>
              </a:rPr>
              <a:t> Verkäufe v, Produkte p, Zeit z, Filialen f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where</a:t>
            </a:r>
            <a:r>
              <a:rPr lang="de-DE">
                <a:latin typeface="Times New Roman" pitchFamily="18" charset="0"/>
              </a:rPr>
              <a:t> v.Produkt = p.ProduktNr   and p.Produkttyp = 'Handy'</a:t>
            </a:r>
          </a:p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           and v.VerkDatum = z.Datum and v.Filiale = f.Filialenkennung</a:t>
            </a:r>
          </a:p>
          <a:p>
            <a:pPr algn="l">
              <a:spcBef>
                <a:spcPct val="50000"/>
              </a:spcBef>
            </a:pP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group by cube</a:t>
            </a:r>
            <a:r>
              <a:rPr lang="de-DE">
                <a:latin typeface="Times New Roman" pitchFamily="18" charset="0"/>
              </a:rPr>
              <a:t> (z.Jahr, p.Hersteller, f.Land);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28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1481"/>
            <a:ext cx="6575550" cy="489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34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49053" y="454819"/>
            <a:ext cx="908447" cy="34529"/>
          </a:xfrm>
          <a:custGeom>
            <a:avLst/>
            <a:gdLst>
              <a:gd name="T0" fmla="+- 0 2984 2984"/>
              <a:gd name="T1" fmla="*/ T0 w 3367"/>
              <a:gd name="T2" fmla="+- 0 1778 1683"/>
              <a:gd name="T3" fmla="*/ 1778 h 128"/>
              <a:gd name="T4" fmla="+- 0 3032 2984"/>
              <a:gd name="T5" fmla="*/ T4 w 3367"/>
              <a:gd name="T6" fmla="+- 0 1772 1683"/>
              <a:gd name="T7" fmla="*/ 1772 h 128"/>
              <a:gd name="T8" fmla="+- 0 3076 2984"/>
              <a:gd name="T9" fmla="*/ T8 w 3367"/>
              <a:gd name="T10" fmla="+- 0 1752 1683"/>
              <a:gd name="T11" fmla="*/ 1752 h 128"/>
              <a:gd name="T12" fmla="+- 0 3112 2984"/>
              <a:gd name="T13" fmla="*/ T12 w 3367"/>
              <a:gd name="T14" fmla="+- 0 1746 1683"/>
              <a:gd name="T15" fmla="*/ 1746 h 128"/>
              <a:gd name="T16" fmla="+- 0 3171 2984"/>
              <a:gd name="T17" fmla="*/ T16 w 3367"/>
              <a:gd name="T18" fmla="+- 0 1736 1683"/>
              <a:gd name="T19" fmla="*/ 1736 h 128"/>
              <a:gd name="T20" fmla="+- 0 3242 2984"/>
              <a:gd name="T21" fmla="*/ T20 w 3367"/>
              <a:gd name="T22" fmla="+- 0 1746 1683"/>
              <a:gd name="T23" fmla="*/ 1746 h 128"/>
              <a:gd name="T24" fmla="+- 0 3302 2984"/>
              <a:gd name="T25" fmla="*/ T24 w 3367"/>
              <a:gd name="T26" fmla="+- 0 1746 1683"/>
              <a:gd name="T27" fmla="*/ 1746 h 128"/>
              <a:gd name="T28" fmla="+- 0 3333 2984"/>
              <a:gd name="T29" fmla="*/ T28 w 3367"/>
              <a:gd name="T30" fmla="+- 0 1727 1683"/>
              <a:gd name="T31" fmla="*/ 1727 h 128"/>
              <a:gd name="T32" fmla="+- 0 3330 2984"/>
              <a:gd name="T33" fmla="*/ T32 w 3367"/>
              <a:gd name="T34" fmla="+- 0 1718 1683"/>
              <a:gd name="T35" fmla="*/ 1718 h 128"/>
              <a:gd name="T36" fmla="+- 0 3397 2984"/>
              <a:gd name="T37" fmla="*/ T36 w 3367"/>
              <a:gd name="T38" fmla="+- 0 1714 1683"/>
              <a:gd name="T39" fmla="*/ 1714 h 128"/>
              <a:gd name="T40" fmla="+- 0 3643 2984"/>
              <a:gd name="T41" fmla="*/ T40 w 3367"/>
              <a:gd name="T42" fmla="+- 0 1699 1683"/>
              <a:gd name="T43" fmla="*/ 1699 h 128"/>
              <a:gd name="T44" fmla="+- 0 3900 2984"/>
              <a:gd name="T45" fmla="*/ T44 w 3367"/>
              <a:gd name="T46" fmla="+- 0 1720 1683"/>
              <a:gd name="T47" fmla="*/ 1720 h 128"/>
              <a:gd name="T48" fmla="+- 0 4128 2984"/>
              <a:gd name="T49" fmla="*/ T48 w 3367"/>
              <a:gd name="T50" fmla="+- 0 1683 1683"/>
              <a:gd name="T51" fmla="*/ 1683 h 128"/>
              <a:gd name="T52" fmla="+- 0 4444 2984"/>
              <a:gd name="T53" fmla="*/ T52 w 3367"/>
              <a:gd name="T54" fmla="+- 0 1631 1683"/>
              <a:gd name="T55" fmla="*/ 1631 h 128"/>
              <a:gd name="T56" fmla="+- 0 4878 2984"/>
              <a:gd name="T57" fmla="*/ T56 w 3367"/>
              <a:gd name="T58" fmla="+- 0 1666 1683"/>
              <a:gd name="T59" fmla="*/ 1666 h 128"/>
              <a:gd name="T60" fmla="+- 0 5175 2984"/>
              <a:gd name="T61" fmla="*/ T60 w 3367"/>
              <a:gd name="T62" fmla="+- 0 1714 1683"/>
              <a:gd name="T63" fmla="*/ 1714 h 128"/>
              <a:gd name="T64" fmla="+- 0 5265 2984"/>
              <a:gd name="T65" fmla="*/ T64 w 3367"/>
              <a:gd name="T66" fmla="+- 0 1729 1683"/>
              <a:gd name="T67" fmla="*/ 1729 h 128"/>
              <a:gd name="T68" fmla="+- 0 5370 2984"/>
              <a:gd name="T69" fmla="*/ T68 w 3367"/>
              <a:gd name="T70" fmla="+- 0 1714 1683"/>
              <a:gd name="T71" fmla="*/ 1714 h 128"/>
              <a:gd name="T72" fmla="+- 0 5461 2984"/>
              <a:gd name="T73" fmla="*/ T72 w 3367"/>
              <a:gd name="T74" fmla="+- 0 1714 1683"/>
              <a:gd name="T75" fmla="*/ 1714 h 128"/>
              <a:gd name="T76" fmla="+- 0 5492 2984"/>
              <a:gd name="T77" fmla="*/ T76 w 3367"/>
              <a:gd name="T78" fmla="+- 0 1733 1683"/>
              <a:gd name="T79" fmla="*/ 1733 h 128"/>
              <a:gd name="T80" fmla="+- 0 5489 2984"/>
              <a:gd name="T81" fmla="*/ T80 w 3367"/>
              <a:gd name="T82" fmla="+- 0 1742 1683"/>
              <a:gd name="T83" fmla="*/ 1742 h 128"/>
              <a:gd name="T84" fmla="+- 0 5556 2984"/>
              <a:gd name="T85" fmla="*/ T84 w 3367"/>
              <a:gd name="T86" fmla="+- 0 1746 1683"/>
              <a:gd name="T87" fmla="*/ 1746 h 128"/>
              <a:gd name="T88" fmla="+- 0 5668 2984"/>
              <a:gd name="T89" fmla="*/ T88 w 3367"/>
              <a:gd name="T90" fmla="+- 0 1753 1683"/>
              <a:gd name="T91" fmla="*/ 1753 h 128"/>
              <a:gd name="T92" fmla="+- 0 5778 2984"/>
              <a:gd name="T93" fmla="*/ T92 w 3367"/>
              <a:gd name="T94" fmla="+- 0 1762 1683"/>
              <a:gd name="T95" fmla="*/ 1762 h 128"/>
              <a:gd name="T96" fmla="+- 0 5874 2984"/>
              <a:gd name="T97" fmla="*/ T96 w 3367"/>
              <a:gd name="T98" fmla="+- 0 1778 1683"/>
              <a:gd name="T99" fmla="*/ 1778 h 128"/>
              <a:gd name="T100" fmla="+- 0 5947 2984"/>
              <a:gd name="T101" fmla="*/ T100 w 3367"/>
              <a:gd name="T102" fmla="+- 0 1790 1683"/>
              <a:gd name="T103" fmla="*/ 1790 h 128"/>
              <a:gd name="T104" fmla="+- 0 6035 2984"/>
              <a:gd name="T105" fmla="*/ T104 w 3367"/>
              <a:gd name="T106" fmla="+- 0 1800 1683"/>
              <a:gd name="T107" fmla="*/ 1800 h 128"/>
              <a:gd name="T108" fmla="+- 0 6096 2984"/>
              <a:gd name="T109" fmla="*/ T108 w 3367"/>
              <a:gd name="T110" fmla="+- 0 1810 1683"/>
              <a:gd name="T111" fmla="*/ 1810 h 128"/>
              <a:gd name="T112" fmla="+- 0 6176 2984"/>
              <a:gd name="T113" fmla="*/ T112 w 3367"/>
              <a:gd name="T114" fmla="+- 0 1823 1683"/>
              <a:gd name="T115" fmla="*/ 1823 h 128"/>
              <a:gd name="T116" fmla="+- 0 6269 2984"/>
              <a:gd name="T117" fmla="*/ T116 w 3367"/>
              <a:gd name="T118" fmla="+- 0 1810 1683"/>
              <a:gd name="T119" fmla="*/ 1810 h 128"/>
              <a:gd name="T120" fmla="+- 0 6350 2984"/>
              <a:gd name="T121" fmla="*/ T120 w 3367"/>
              <a:gd name="T122" fmla="+- 0 1810 1683"/>
              <a:gd name="T123" fmla="*/ 1810 h 12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</a:cxnLst>
            <a:rect l="0" t="0" r="r" b="b"/>
            <a:pathLst>
              <a:path w="3367" h="128" extrusionOk="0">
                <a:moveTo>
                  <a:pt x="0" y="95"/>
                </a:moveTo>
                <a:cubicBezTo>
                  <a:pt x="48" y="89"/>
                  <a:pt x="92" y="69"/>
                  <a:pt x="128" y="63"/>
                </a:cubicBezTo>
                <a:cubicBezTo>
                  <a:pt x="187" y="53"/>
                  <a:pt x="258" y="63"/>
                  <a:pt x="318" y="63"/>
                </a:cubicBezTo>
                <a:cubicBezTo>
                  <a:pt x="349" y="44"/>
                  <a:pt x="346" y="35"/>
                  <a:pt x="413" y="31"/>
                </a:cubicBezTo>
                <a:cubicBezTo>
                  <a:pt x="659" y="16"/>
                  <a:pt x="916" y="37"/>
                  <a:pt x="1144" y="0"/>
                </a:cubicBezTo>
                <a:cubicBezTo>
                  <a:pt x="1460" y="-52"/>
                  <a:pt x="1894" y="-17"/>
                  <a:pt x="2191" y="31"/>
                </a:cubicBezTo>
                <a:cubicBezTo>
                  <a:pt x="2281" y="46"/>
                  <a:pt x="2386" y="31"/>
                  <a:pt x="2477" y="31"/>
                </a:cubicBezTo>
                <a:cubicBezTo>
                  <a:pt x="2508" y="50"/>
                  <a:pt x="2505" y="59"/>
                  <a:pt x="2572" y="63"/>
                </a:cubicBezTo>
                <a:cubicBezTo>
                  <a:pt x="2684" y="70"/>
                  <a:pt x="2794" y="79"/>
                  <a:pt x="2890" y="95"/>
                </a:cubicBezTo>
                <a:cubicBezTo>
                  <a:pt x="2963" y="107"/>
                  <a:pt x="3051" y="117"/>
                  <a:pt x="3112" y="127"/>
                </a:cubicBezTo>
                <a:cubicBezTo>
                  <a:pt x="3192" y="140"/>
                  <a:pt x="3285" y="127"/>
                  <a:pt x="3366" y="127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74435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37585" y="1157288"/>
            <a:ext cx="891778" cy="51197"/>
          </a:xfrm>
          <a:custGeom>
            <a:avLst/>
            <a:gdLst>
              <a:gd name="T0" fmla="+- 0 15970 15907"/>
              <a:gd name="T1" fmla="*/ T0 w 3303"/>
              <a:gd name="T2" fmla="+- 0 4477 4286"/>
              <a:gd name="T3" fmla="*/ 4477 h 192"/>
              <a:gd name="T4" fmla="+- 0 16205 15907"/>
              <a:gd name="T5" fmla="*/ T4 w 3303"/>
              <a:gd name="T6" fmla="+- 0 4477 4286"/>
              <a:gd name="T7" fmla="*/ 4477 h 192"/>
              <a:gd name="T8" fmla="+- 0 16454 15907"/>
              <a:gd name="T9" fmla="*/ T8 w 3303"/>
              <a:gd name="T10" fmla="+- 0 4473 4286"/>
              <a:gd name="T11" fmla="*/ 4473 h 192"/>
              <a:gd name="T12" fmla="+- 0 16669 15907"/>
              <a:gd name="T13" fmla="*/ T12 w 3303"/>
              <a:gd name="T14" fmla="+- 0 4445 4286"/>
              <a:gd name="T15" fmla="*/ 4445 h 192"/>
              <a:gd name="T16" fmla="+- 0 16732 15907"/>
              <a:gd name="T17" fmla="*/ T16 w 3303"/>
              <a:gd name="T18" fmla="+- 0 4437 4286"/>
              <a:gd name="T19" fmla="*/ 4437 h 192"/>
              <a:gd name="T20" fmla="+- 0 16838 15907"/>
              <a:gd name="T21" fmla="*/ T20 w 3303"/>
              <a:gd name="T22" fmla="+- 0 4417 4286"/>
              <a:gd name="T23" fmla="*/ 4417 h 192"/>
              <a:gd name="T24" fmla="+- 0 16859 15907"/>
              <a:gd name="T25" fmla="*/ T24 w 3303"/>
              <a:gd name="T26" fmla="+- 0 4413 4286"/>
              <a:gd name="T27" fmla="*/ 4413 h 192"/>
              <a:gd name="T28" fmla="+- 0 16928 15907"/>
              <a:gd name="T29" fmla="*/ T28 w 3303"/>
              <a:gd name="T30" fmla="+- 0 4399 4286"/>
              <a:gd name="T31" fmla="*/ 4399 h 192"/>
              <a:gd name="T32" fmla="+- 0 17023 15907"/>
              <a:gd name="T33" fmla="*/ T32 w 3303"/>
              <a:gd name="T34" fmla="+- 0 4392 4286"/>
              <a:gd name="T35" fmla="*/ 4392 h 192"/>
              <a:gd name="T36" fmla="+- 0 17082 15907"/>
              <a:gd name="T37" fmla="*/ T36 w 3303"/>
              <a:gd name="T38" fmla="+- 0 4382 4286"/>
              <a:gd name="T39" fmla="*/ 4382 h 192"/>
              <a:gd name="T40" fmla="+- 0 17175 15907"/>
              <a:gd name="T41" fmla="*/ T40 w 3303"/>
              <a:gd name="T42" fmla="+- 0 4367 4286"/>
              <a:gd name="T43" fmla="*/ 4367 h 192"/>
              <a:gd name="T44" fmla="+- 0 17288 15907"/>
              <a:gd name="T45" fmla="*/ T44 w 3303"/>
              <a:gd name="T46" fmla="+- 0 4362 4286"/>
              <a:gd name="T47" fmla="*/ 4362 h 192"/>
              <a:gd name="T48" fmla="+- 0 17367 15907"/>
              <a:gd name="T49" fmla="*/ T48 w 3303"/>
              <a:gd name="T50" fmla="+- 0 4350 4286"/>
              <a:gd name="T51" fmla="*/ 4350 h 192"/>
              <a:gd name="T52" fmla="+- 0 17429 15907"/>
              <a:gd name="T53" fmla="*/ T52 w 3303"/>
              <a:gd name="T54" fmla="+- 0 4340 4286"/>
              <a:gd name="T55" fmla="*/ 4340 h 192"/>
              <a:gd name="T56" fmla="+- 0 17538 15907"/>
              <a:gd name="T57" fmla="*/ T56 w 3303"/>
              <a:gd name="T58" fmla="+- 0 4322 4286"/>
              <a:gd name="T59" fmla="*/ 4322 h 192"/>
              <a:gd name="T60" fmla="+- 0 17558 15907"/>
              <a:gd name="T61" fmla="*/ T60 w 3303"/>
              <a:gd name="T62" fmla="+- 0 4318 4286"/>
              <a:gd name="T63" fmla="*/ 4318 h 192"/>
              <a:gd name="T64" fmla="+- 0 17606 15907"/>
              <a:gd name="T65" fmla="*/ T64 w 3303"/>
              <a:gd name="T66" fmla="+- 0 4308 4286"/>
              <a:gd name="T67" fmla="*/ 4308 h 192"/>
              <a:gd name="T68" fmla="+- 0 17708 15907"/>
              <a:gd name="T69" fmla="*/ T68 w 3303"/>
              <a:gd name="T70" fmla="+- 0 4288 4286"/>
              <a:gd name="T71" fmla="*/ 4288 h 192"/>
              <a:gd name="T72" fmla="+- 0 17716 15907"/>
              <a:gd name="T73" fmla="*/ T72 w 3303"/>
              <a:gd name="T74" fmla="+- 0 4286 4286"/>
              <a:gd name="T75" fmla="*/ 4286 h 192"/>
              <a:gd name="T76" fmla="+- 0 17903 15907"/>
              <a:gd name="T77" fmla="*/ T76 w 3303"/>
              <a:gd name="T78" fmla="+- 0 4248 4286"/>
              <a:gd name="T79" fmla="*/ 4248 h 192"/>
              <a:gd name="T80" fmla="+- 0 18152 15907"/>
              <a:gd name="T81" fmla="*/ T80 w 3303"/>
              <a:gd name="T82" fmla="+- 0 4290 4286"/>
              <a:gd name="T83" fmla="*/ 4290 h 192"/>
              <a:gd name="T84" fmla="+- 0 18320 15907"/>
              <a:gd name="T85" fmla="*/ T84 w 3303"/>
              <a:gd name="T86" fmla="+- 0 4318 4286"/>
              <a:gd name="T87" fmla="*/ 4318 h 192"/>
              <a:gd name="T88" fmla="+- 0 18371 15907"/>
              <a:gd name="T89" fmla="*/ T88 w 3303"/>
              <a:gd name="T90" fmla="+- 0 4327 4286"/>
              <a:gd name="T91" fmla="*/ 4327 h 192"/>
              <a:gd name="T92" fmla="+- 0 18468 15907"/>
              <a:gd name="T93" fmla="*/ T92 w 3303"/>
              <a:gd name="T94" fmla="+- 0 4348 4286"/>
              <a:gd name="T95" fmla="*/ 4348 h 192"/>
              <a:gd name="T96" fmla="+- 0 18478 15907"/>
              <a:gd name="T97" fmla="*/ T96 w 3303"/>
              <a:gd name="T98" fmla="+- 0 4350 4286"/>
              <a:gd name="T99" fmla="*/ 4350 h 192"/>
              <a:gd name="T100" fmla="+- 0 18518 15907"/>
              <a:gd name="T101" fmla="*/ T100 w 3303"/>
              <a:gd name="T102" fmla="+- 0 4358 4286"/>
              <a:gd name="T103" fmla="*/ 4358 h 192"/>
              <a:gd name="T104" fmla="+- 0 18577 15907"/>
              <a:gd name="T105" fmla="*/ T104 w 3303"/>
              <a:gd name="T106" fmla="+- 0 4377 4286"/>
              <a:gd name="T107" fmla="*/ 4377 h 192"/>
              <a:gd name="T108" fmla="+- 0 18606 15907"/>
              <a:gd name="T109" fmla="*/ T108 w 3303"/>
              <a:gd name="T110" fmla="+- 0 4382 4286"/>
              <a:gd name="T111" fmla="*/ 4382 h 192"/>
              <a:gd name="T112" fmla="+- 0 18678 15907"/>
              <a:gd name="T113" fmla="*/ T112 w 3303"/>
              <a:gd name="T114" fmla="+- 0 4394 4286"/>
              <a:gd name="T115" fmla="*/ 4394 h 192"/>
              <a:gd name="T116" fmla="+- 0 18767 15907"/>
              <a:gd name="T117" fmla="*/ T116 w 3303"/>
              <a:gd name="T118" fmla="+- 0 4403 4286"/>
              <a:gd name="T119" fmla="*/ 4403 h 192"/>
              <a:gd name="T120" fmla="+- 0 18828 15907"/>
              <a:gd name="T121" fmla="*/ T120 w 3303"/>
              <a:gd name="T122" fmla="+- 0 4413 4286"/>
              <a:gd name="T123" fmla="*/ 4413 h 192"/>
              <a:gd name="T124" fmla="+- 0 18948 15907"/>
              <a:gd name="T125" fmla="*/ T124 w 3303"/>
              <a:gd name="T126" fmla="+- 0 4433 4286"/>
              <a:gd name="T127" fmla="*/ 4433 h 192"/>
              <a:gd name="T128" fmla="+- 0 19087 15907"/>
              <a:gd name="T129" fmla="*/ T128 w 3303"/>
              <a:gd name="T130" fmla="+- 0 4413 4286"/>
              <a:gd name="T131" fmla="*/ 4413 h 192"/>
              <a:gd name="T132" fmla="+- 0 19209 15907"/>
              <a:gd name="T133" fmla="*/ T132 w 3303"/>
              <a:gd name="T134" fmla="+- 0 4413 4286"/>
              <a:gd name="T135" fmla="*/ 4413 h 192"/>
              <a:gd name="T136" fmla="+- 0 19126 15907"/>
              <a:gd name="T137" fmla="*/ T136 w 3303"/>
              <a:gd name="T138" fmla="+- 0 4413 4286"/>
              <a:gd name="T139" fmla="*/ 4413 h 192"/>
              <a:gd name="T140" fmla="+- 0 19052 15907"/>
              <a:gd name="T141" fmla="*/ T140 w 3303"/>
              <a:gd name="T142" fmla="+- 0 4434 4286"/>
              <a:gd name="T143" fmla="*/ 4434 h 192"/>
              <a:gd name="T144" fmla="+- 0 18986 15907"/>
              <a:gd name="T145" fmla="*/ T144 w 3303"/>
              <a:gd name="T146" fmla="+- 0 4445 4286"/>
              <a:gd name="T147" fmla="*/ 4445 h 192"/>
              <a:gd name="T148" fmla="+- 0 18023 15907"/>
              <a:gd name="T149" fmla="*/ T148 w 3303"/>
              <a:gd name="T150" fmla="+- 0 4607 4286"/>
              <a:gd name="T151" fmla="*/ 4607 h 192"/>
              <a:gd name="T152" fmla="+- 0 16890 15907"/>
              <a:gd name="T153" fmla="*/ T152 w 3303"/>
              <a:gd name="T154" fmla="+- 0 4445 4286"/>
              <a:gd name="T155" fmla="*/ 4445 h 192"/>
              <a:gd name="T156" fmla="+- 0 15907 15907"/>
              <a:gd name="T157" fmla="*/ T156 w 3303"/>
              <a:gd name="T158" fmla="+- 0 4445 4286"/>
              <a:gd name="T159" fmla="*/ 4445 h 1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3303" h="192" extrusionOk="0">
                <a:moveTo>
                  <a:pt x="63" y="191"/>
                </a:moveTo>
                <a:cubicBezTo>
                  <a:pt x="298" y="191"/>
                  <a:pt x="547" y="187"/>
                  <a:pt x="762" y="159"/>
                </a:cubicBezTo>
                <a:cubicBezTo>
                  <a:pt x="825" y="151"/>
                  <a:pt x="931" y="131"/>
                  <a:pt x="952" y="127"/>
                </a:cubicBezTo>
                <a:cubicBezTo>
                  <a:pt x="1021" y="113"/>
                  <a:pt x="1116" y="106"/>
                  <a:pt x="1175" y="96"/>
                </a:cubicBezTo>
                <a:cubicBezTo>
                  <a:pt x="1268" y="81"/>
                  <a:pt x="1381" y="76"/>
                  <a:pt x="1460" y="64"/>
                </a:cubicBezTo>
                <a:cubicBezTo>
                  <a:pt x="1522" y="54"/>
                  <a:pt x="1631" y="36"/>
                  <a:pt x="1651" y="32"/>
                </a:cubicBezTo>
                <a:cubicBezTo>
                  <a:pt x="1699" y="22"/>
                  <a:pt x="1801" y="2"/>
                  <a:pt x="1809" y="0"/>
                </a:cubicBezTo>
                <a:cubicBezTo>
                  <a:pt x="1996" y="-38"/>
                  <a:pt x="2245" y="4"/>
                  <a:pt x="2413" y="32"/>
                </a:cubicBezTo>
                <a:cubicBezTo>
                  <a:pt x="2464" y="41"/>
                  <a:pt x="2561" y="62"/>
                  <a:pt x="2571" y="64"/>
                </a:cubicBezTo>
                <a:cubicBezTo>
                  <a:pt x="2611" y="72"/>
                  <a:pt x="2670" y="91"/>
                  <a:pt x="2699" y="96"/>
                </a:cubicBezTo>
                <a:cubicBezTo>
                  <a:pt x="2771" y="108"/>
                  <a:pt x="2860" y="117"/>
                  <a:pt x="2921" y="127"/>
                </a:cubicBezTo>
                <a:cubicBezTo>
                  <a:pt x="3041" y="147"/>
                  <a:pt x="3180" y="127"/>
                  <a:pt x="3302" y="127"/>
                </a:cubicBezTo>
                <a:cubicBezTo>
                  <a:pt x="3219" y="127"/>
                  <a:pt x="3145" y="148"/>
                  <a:pt x="3079" y="159"/>
                </a:cubicBezTo>
                <a:cubicBezTo>
                  <a:pt x="2116" y="321"/>
                  <a:pt x="983" y="159"/>
                  <a:pt x="0" y="159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74436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65685" y="4012407"/>
            <a:ext cx="866775" cy="51197"/>
          </a:xfrm>
          <a:custGeom>
            <a:avLst/>
            <a:gdLst>
              <a:gd name="T0" fmla="+- 0 1937 1937"/>
              <a:gd name="T1" fmla="*/ T0 w 3208"/>
              <a:gd name="T2" fmla="+- 0 15050 14859"/>
              <a:gd name="T3" fmla="*/ 15050 h 192"/>
              <a:gd name="T4" fmla="+- 0 2345 1937"/>
              <a:gd name="T5" fmla="*/ T4 w 3208"/>
              <a:gd name="T6" fmla="+- 0 15050 14859"/>
              <a:gd name="T7" fmla="*/ 15050 h 192"/>
              <a:gd name="T8" fmla="+- 0 2789 1937"/>
              <a:gd name="T9" fmla="*/ T8 w 3208"/>
              <a:gd name="T10" fmla="+- 0 15080 14859"/>
              <a:gd name="T11" fmla="*/ 15080 h 192"/>
              <a:gd name="T12" fmla="+- 0 3175 1937"/>
              <a:gd name="T13" fmla="*/ T12 w 3208"/>
              <a:gd name="T14" fmla="+- 0 15018 14859"/>
              <a:gd name="T15" fmla="*/ 15018 h 192"/>
              <a:gd name="T16" fmla="+- 0 3279 1937"/>
              <a:gd name="T17" fmla="*/ T16 w 3208"/>
              <a:gd name="T18" fmla="+- 0 15001 14859"/>
              <a:gd name="T19" fmla="*/ 15001 h 192"/>
              <a:gd name="T20" fmla="+- 0 3360 1937"/>
              <a:gd name="T21" fmla="*/ T20 w 3208"/>
              <a:gd name="T22" fmla="+- 0 15031 14859"/>
              <a:gd name="T23" fmla="*/ 15031 h 192"/>
              <a:gd name="T24" fmla="+- 0 3461 1937"/>
              <a:gd name="T25" fmla="*/ T24 w 3208"/>
              <a:gd name="T26" fmla="+- 0 14986 14859"/>
              <a:gd name="T27" fmla="*/ 14986 h 192"/>
              <a:gd name="T28" fmla="+- 0 3514 1937"/>
              <a:gd name="T29" fmla="*/ T28 w 3208"/>
              <a:gd name="T30" fmla="+- 0 14962 14859"/>
              <a:gd name="T31" fmla="*/ 14962 h 192"/>
              <a:gd name="T32" fmla="+- 0 3555 1937"/>
              <a:gd name="T33" fmla="*/ T32 w 3208"/>
              <a:gd name="T34" fmla="+- 0 14957 14859"/>
              <a:gd name="T35" fmla="*/ 14957 h 192"/>
              <a:gd name="T36" fmla="+- 0 3620 1937"/>
              <a:gd name="T37" fmla="*/ T36 w 3208"/>
              <a:gd name="T38" fmla="+- 0 14954 14859"/>
              <a:gd name="T39" fmla="*/ 14954 h 192"/>
              <a:gd name="T40" fmla="+- 0 3706 1937"/>
              <a:gd name="T41" fmla="*/ T40 w 3208"/>
              <a:gd name="T42" fmla="+- 0 14951 14859"/>
              <a:gd name="T43" fmla="*/ 14951 h 192"/>
              <a:gd name="T44" fmla="+- 0 3773 1937"/>
              <a:gd name="T45" fmla="*/ T44 w 3208"/>
              <a:gd name="T46" fmla="+- 0 14934 14859"/>
              <a:gd name="T47" fmla="*/ 14934 h 192"/>
              <a:gd name="T48" fmla="+- 0 3842 1937"/>
              <a:gd name="T49" fmla="*/ T48 w 3208"/>
              <a:gd name="T50" fmla="+- 0 14922 14859"/>
              <a:gd name="T51" fmla="*/ 14922 h 192"/>
              <a:gd name="T52" fmla="+- 0 4280 1937"/>
              <a:gd name="T53" fmla="*/ T52 w 3208"/>
              <a:gd name="T54" fmla="+- 0 14848 14859"/>
              <a:gd name="T55" fmla="*/ 14848 h 192"/>
              <a:gd name="T56" fmla="+- 0 5557 1937"/>
              <a:gd name="T57" fmla="*/ T56 w 3208"/>
              <a:gd name="T58" fmla="+- 0 14922 14859"/>
              <a:gd name="T59" fmla="*/ 14922 h 192"/>
              <a:gd name="T60" fmla="+- 0 5112 1937"/>
              <a:gd name="T61" fmla="*/ T60 w 3208"/>
              <a:gd name="T62" fmla="+- 0 14922 14859"/>
              <a:gd name="T63" fmla="*/ 14922 h 192"/>
              <a:gd name="T64" fmla="+- 0 4857 1937"/>
              <a:gd name="T65" fmla="*/ T64 w 3208"/>
              <a:gd name="T66" fmla="+- 0 14922 14859"/>
              <a:gd name="T67" fmla="*/ 14922 h 192"/>
              <a:gd name="T68" fmla="+- 0 4586 1937"/>
              <a:gd name="T69" fmla="*/ T68 w 3208"/>
              <a:gd name="T70" fmla="+- 0 14929 14859"/>
              <a:gd name="T71" fmla="*/ 14929 h 192"/>
              <a:gd name="T72" fmla="+- 0 4350 1937"/>
              <a:gd name="T73" fmla="*/ T72 w 3208"/>
              <a:gd name="T74" fmla="+- 0 14891 14859"/>
              <a:gd name="T75" fmla="*/ 14891 h 192"/>
              <a:gd name="T76" fmla="+- 0 4249 1937"/>
              <a:gd name="T77" fmla="*/ T76 w 3208"/>
              <a:gd name="T78" fmla="+- 0 14875 14859"/>
              <a:gd name="T79" fmla="*/ 14875 h 192"/>
              <a:gd name="T80" fmla="+- 0 4091 1937"/>
              <a:gd name="T81" fmla="*/ T80 w 3208"/>
              <a:gd name="T82" fmla="+- 0 14871 14859"/>
              <a:gd name="T83" fmla="*/ 14871 h 192"/>
              <a:gd name="T84" fmla="+- 0 4032 1937"/>
              <a:gd name="T85" fmla="*/ T84 w 3208"/>
              <a:gd name="T86" fmla="+- 0 14859 14859"/>
              <a:gd name="T87" fmla="*/ 14859 h 192"/>
              <a:gd name="T88" fmla="+- 0 3599 1937"/>
              <a:gd name="T89" fmla="*/ T88 w 3208"/>
              <a:gd name="T90" fmla="+- 0 14772 14859"/>
              <a:gd name="T91" fmla="*/ 14772 h 192"/>
              <a:gd name="T92" fmla="+- 0 2923 1937"/>
              <a:gd name="T93" fmla="*/ T92 w 3208"/>
              <a:gd name="T94" fmla="+- 0 14821 14859"/>
              <a:gd name="T95" fmla="*/ 14821 h 192"/>
              <a:gd name="T96" fmla="+- 0 2508 1937"/>
              <a:gd name="T97" fmla="*/ T96 w 3208"/>
              <a:gd name="T98" fmla="+- 0 14891 14859"/>
              <a:gd name="T99" fmla="*/ 14891 h 192"/>
              <a:gd name="T100" fmla="+- 0 2389 1937"/>
              <a:gd name="T101" fmla="*/ T100 w 3208"/>
              <a:gd name="T102" fmla="+- 0 14911 14859"/>
              <a:gd name="T103" fmla="*/ 14911 h 192"/>
              <a:gd name="T104" fmla="+- 0 2206 1937"/>
              <a:gd name="T105" fmla="*/ T104 w 3208"/>
              <a:gd name="T106" fmla="+- 0 14907 14859"/>
              <a:gd name="T107" fmla="*/ 14907 h 192"/>
              <a:gd name="T108" fmla="+- 0 2127 1937"/>
              <a:gd name="T109" fmla="*/ T108 w 3208"/>
              <a:gd name="T110" fmla="+- 0 14922 14859"/>
              <a:gd name="T111" fmla="*/ 14922 h 192"/>
              <a:gd name="T112" fmla="+- 0 2088 1937"/>
              <a:gd name="T113" fmla="*/ T112 w 3208"/>
              <a:gd name="T114" fmla="+- 0 14930 14859"/>
              <a:gd name="T115" fmla="*/ 14930 h 192"/>
              <a:gd name="T116" fmla="+- 0 2040 1937"/>
              <a:gd name="T117" fmla="*/ T116 w 3208"/>
              <a:gd name="T118" fmla="+- 0 14922 14859"/>
              <a:gd name="T119" fmla="*/ 14922 h 192"/>
              <a:gd name="T120" fmla="+- 0 2000 1937"/>
              <a:gd name="T121" fmla="*/ T120 w 3208"/>
              <a:gd name="T122" fmla="+- 0 14922 14859"/>
              <a:gd name="T123" fmla="*/ 14922 h 1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</a:cxnLst>
            <a:rect l="0" t="0" r="r" b="b"/>
            <a:pathLst>
              <a:path w="3208" h="192" extrusionOk="0">
                <a:moveTo>
                  <a:pt x="0" y="191"/>
                </a:moveTo>
                <a:cubicBezTo>
                  <a:pt x="408" y="191"/>
                  <a:pt x="852" y="221"/>
                  <a:pt x="1238" y="159"/>
                </a:cubicBezTo>
                <a:cubicBezTo>
                  <a:pt x="1342" y="142"/>
                  <a:pt x="1423" y="172"/>
                  <a:pt x="1524" y="127"/>
                </a:cubicBezTo>
                <a:cubicBezTo>
                  <a:pt x="1577" y="103"/>
                  <a:pt x="1618" y="98"/>
                  <a:pt x="1683" y="95"/>
                </a:cubicBezTo>
                <a:cubicBezTo>
                  <a:pt x="1769" y="92"/>
                  <a:pt x="1836" y="75"/>
                  <a:pt x="1905" y="63"/>
                </a:cubicBezTo>
                <a:cubicBezTo>
                  <a:pt x="2343" y="-11"/>
                  <a:pt x="3620" y="63"/>
                  <a:pt x="3175" y="63"/>
                </a:cubicBezTo>
                <a:cubicBezTo>
                  <a:pt x="2920" y="63"/>
                  <a:pt x="2649" y="70"/>
                  <a:pt x="2413" y="32"/>
                </a:cubicBezTo>
                <a:cubicBezTo>
                  <a:pt x="2312" y="16"/>
                  <a:pt x="2154" y="12"/>
                  <a:pt x="2095" y="0"/>
                </a:cubicBezTo>
                <a:cubicBezTo>
                  <a:pt x="1662" y="-87"/>
                  <a:pt x="986" y="-38"/>
                  <a:pt x="571" y="32"/>
                </a:cubicBezTo>
                <a:cubicBezTo>
                  <a:pt x="452" y="52"/>
                  <a:pt x="269" y="48"/>
                  <a:pt x="190" y="63"/>
                </a:cubicBezTo>
                <a:cubicBezTo>
                  <a:pt x="151" y="71"/>
                  <a:pt x="103" y="63"/>
                  <a:pt x="63" y="63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74437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54994" y="4063604"/>
            <a:ext cx="720329" cy="1190"/>
          </a:xfrm>
          <a:custGeom>
            <a:avLst/>
            <a:gdLst>
              <a:gd name="T0" fmla="+- 0 2635 2635"/>
              <a:gd name="T1" fmla="*/ T0 w 2668"/>
              <a:gd name="T2" fmla="+- 0 15050 15050"/>
              <a:gd name="T3" fmla="*/ 15050 h 1"/>
              <a:gd name="T4" fmla="+- 0 3524 2635"/>
              <a:gd name="T5" fmla="*/ T4 w 2668"/>
              <a:gd name="T6" fmla="+- 0 15050 15050"/>
              <a:gd name="T7" fmla="*/ 15050 h 1"/>
              <a:gd name="T8" fmla="+- 0 4413 2635"/>
              <a:gd name="T9" fmla="*/ T8 w 2668"/>
              <a:gd name="T10" fmla="+- 0 15050 15050"/>
              <a:gd name="T11" fmla="*/ 15050 h 1"/>
              <a:gd name="T12" fmla="+- 0 5302 2635"/>
              <a:gd name="T13" fmla="*/ T12 w 2668"/>
              <a:gd name="T14" fmla="+- 0 15050 15050"/>
              <a:gd name="T15" fmla="*/ 15050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668" h="1" extrusionOk="0">
                <a:moveTo>
                  <a:pt x="0" y="0"/>
                </a:moveTo>
                <a:cubicBezTo>
                  <a:pt x="889" y="0"/>
                  <a:pt x="1778" y="0"/>
                  <a:pt x="2667" y="0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74438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45919" y="3729038"/>
            <a:ext cx="944166" cy="94060"/>
          </a:xfrm>
          <a:custGeom>
            <a:avLst/>
            <a:gdLst>
              <a:gd name="T0" fmla="+- 0 16066 15938"/>
              <a:gd name="T1" fmla="*/ T0 w 3494"/>
              <a:gd name="T2" fmla="+- 0 13875 13811"/>
              <a:gd name="T3" fmla="*/ 13875 h 350"/>
              <a:gd name="T4" fmla="+- 0 16112 15938"/>
              <a:gd name="T5" fmla="*/ T4 w 3494"/>
              <a:gd name="T6" fmla="+- 0 13857 13811"/>
              <a:gd name="T7" fmla="*/ 13857 h 350"/>
              <a:gd name="T8" fmla="+- 0 16138 15938"/>
              <a:gd name="T9" fmla="*/ T8 w 3494"/>
              <a:gd name="T10" fmla="+- 0 13846 13811"/>
              <a:gd name="T11" fmla="*/ 13846 h 350"/>
              <a:gd name="T12" fmla="+- 0 16192 15938"/>
              <a:gd name="T13" fmla="*/ T12 w 3494"/>
              <a:gd name="T14" fmla="+- 0 13843 13811"/>
              <a:gd name="T15" fmla="*/ 13843 h 350"/>
              <a:gd name="T16" fmla="+- 0 16675 15938"/>
              <a:gd name="T17" fmla="*/ T16 w 3494"/>
              <a:gd name="T18" fmla="+- 0 13816 13811"/>
              <a:gd name="T19" fmla="*/ 13816 h 350"/>
              <a:gd name="T20" fmla="+- 0 17192 15938"/>
              <a:gd name="T21" fmla="*/ T20 w 3494"/>
              <a:gd name="T22" fmla="+- 0 13889 13811"/>
              <a:gd name="T23" fmla="*/ 13889 h 350"/>
              <a:gd name="T24" fmla="+- 0 17653 15938"/>
              <a:gd name="T25" fmla="*/ T24 w 3494"/>
              <a:gd name="T26" fmla="+- 0 13811 13811"/>
              <a:gd name="T27" fmla="*/ 13811 h 350"/>
              <a:gd name="T28" fmla="+- 0 18012 15938"/>
              <a:gd name="T29" fmla="*/ T28 w 3494"/>
              <a:gd name="T30" fmla="+- 0 13750 13811"/>
              <a:gd name="T31" fmla="*/ 13750 h 350"/>
              <a:gd name="T32" fmla="+- 0 18521 15938"/>
              <a:gd name="T33" fmla="*/ T32 w 3494"/>
              <a:gd name="T34" fmla="+- 0 13786 13811"/>
              <a:gd name="T35" fmla="*/ 13786 h 350"/>
              <a:gd name="T36" fmla="+- 0 18860 15938"/>
              <a:gd name="T37" fmla="*/ T36 w 3494"/>
              <a:gd name="T38" fmla="+- 0 13843 13811"/>
              <a:gd name="T39" fmla="*/ 13843 h 350"/>
              <a:gd name="T40" fmla="+- 0 18933 15938"/>
              <a:gd name="T41" fmla="*/ T40 w 3494"/>
              <a:gd name="T42" fmla="+- 0 13855 13811"/>
              <a:gd name="T43" fmla="*/ 13855 h 350"/>
              <a:gd name="T44" fmla="+- 0 19021 15938"/>
              <a:gd name="T45" fmla="*/ T44 w 3494"/>
              <a:gd name="T46" fmla="+- 0 13865 13811"/>
              <a:gd name="T47" fmla="*/ 13865 h 350"/>
              <a:gd name="T48" fmla="+- 0 19082 15938"/>
              <a:gd name="T49" fmla="*/ T48 w 3494"/>
              <a:gd name="T50" fmla="+- 0 13875 13811"/>
              <a:gd name="T51" fmla="*/ 13875 h 350"/>
              <a:gd name="T52" fmla="+- 0 19183 15938"/>
              <a:gd name="T53" fmla="*/ T52 w 3494"/>
              <a:gd name="T54" fmla="+- 0 13892 13811"/>
              <a:gd name="T55" fmla="*/ 13892 h 350"/>
              <a:gd name="T56" fmla="+- 0 19348 15938"/>
              <a:gd name="T57" fmla="*/ T56 w 3494"/>
              <a:gd name="T58" fmla="+- 0 13839 13811"/>
              <a:gd name="T59" fmla="*/ 13839 h 350"/>
              <a:gd name="T60" fmla="+- 0 19399 15938"/>
              <a:gd name="T61" fmla="*/ T60 w 3494"/>
              <a:gd name="T62" fmla="+- 0 13906 13811"/>
              <a:gd name="T63" fmla="*/ 13906 h 350"/>
              <a:gd name="T64" fmla="+- 0 19437 15938"/>
              <a:gd name="T65" fmla="*/ T64 w 3494"/>
              <a:gd name="T66" fmla="+- 0 13955 13811"/>
              <a:gd name="T67" fmla="*/ 13955 h 350"/>
              <a:gd name="T68" fmla="+- 0 19424 15938"/>
              <a:gd name="T69" fmla="*/ T68 w 3494"/>
              <a:gd name="T70" fmla="+- 0 13944 13811"/>
              <a:gd name="T71" fmla="*/ 13944 h 350"/>
              <a:gd name="T72" fmla="+- 0 19431 15938"/>
              <a:gd name="T73" fmla="*/ T72 w 3494"/>
              <a:gd name="T74" fmla="+- 0 14002 13811"/>
              <a:gd name="T75" fmla="*/ 14002 h 350"/>
              <a:gd name="T76" fmla="+- 0 19231 15938"/>
              <a:gd name="T77" fmla="*/ T76 w 3494"/>
              <a:gd name="T78" fmla="+- 0 14002 13811"/>
              <a:gd name="T79" fmla="*/ 14002 h 350"/>
              <a:gd name="T80" fmla="+- 0 18978 15938"/>
              <a:gd name="T81" fmla="*/ T80 w 3494"/>
              <a:gd name="T82" fmla="+- 0 14004 13811"/>
              <a:gd name="T83" fmla="*/ 14004 h 350"/>
              <a:gd name="T84" fmla="+- 0 18828 15938"/>
              <a:gd name="T85" fmla="*/ T84 w 3494"/>
              <a:gd name="T86" fmla="+- 0 14034 13811"/>
              <a:gd name="T87" fmla="*/ 14034 h 350"/>
              <a:gd name="T88" fmla="+- 0 18699 15938"/>
              <a:gd name="T89" fmla="*/ T88 w 3494"/>
              <a:gd name="T90" fmla="+- 0 14060 13811"/>
              <a:gd name="T91" fmla="*/ 14060 h 350"/>
              <a:gd name="T92" fmla="+- 0 18534 15938"/>
              <a:gd name="T93" fmla="*/ T92 w 3494"/>
              <a:gd name="T94" fmla="+- 0 14045 13811"/>
              <a:gd name="T95" fmla="*/ 14045 h 350"/>
              <a:gd name="T96" fmla="+- 0 18415 15938"/>
              <a:gd name="T97" fmla="*/ T96 w 3494"/>
              <a:gd name="T98" fmla="+- 0 14065 13811"/>
              <a:gd name="T99" fmla="*/ 14065 h 350"/>
              <a:gd name="T100" fmla="+- 0 18301 15938"/>
              <a:gd name="T101" fmla="*/ T100 w 3494"/>
              <a:gd name="T102" fmla="+- 0 14084 13811"/>
              <a:gd name="T103" fmla="*/ 14084 h 350"/>
              <a:gd name="T104" fmla="+- 0 18167 15938"/>
              <a:gd name="T105" fmla="*/ T104 w 3494"/>
              <a:gd name="T106" fmla="+- 0 14080 13811"/>
              <a:gd name="T107" fmla="*/ 14080 h 350"/>
              <a:gd name="T108" fmla="+- 0 18066 15938"/>
              <a:gd name="T109" fmla="*/ T108 w 3494"/>
              <a:gd name="T110" fmla="+- 0 14097 13811"/>
              <a:gd name="T111" fmla="*/ 14097 h 350"/>
              <a:gd name="T112" fmla="+- 0 17973 15938"/>
              <a:gd name="T113" fmla="*/ T112 w 3494"/>
              <a:gd name="T114" fmla="+- 0 14113 13811"/>
              <a:gd name="T115" fmla="*/ 14113 h 350"/>
              <a:gd name="T116" fmla="+- 0 17861 15938"/>
              <a:gd name="T117" fmla="*/ T116 w 3494"/>
              <a:gd name="T118" fmla="+- 0 14116 13811"/>
              <a:gd name="T119" fmla="*/ 14116 h 350"/>
              <a:gd name="T120" fmla="+- 0 17780 15938"/>
              <a:gd name="T121" fmla="*/ T120 w 3494"/>
              <a:gd name="T122" fmla="+- 0 14129 13811"/>
              <a:gd name="T123" fmla="*/ 14129 h 350"/>
              <a:gd name="T124" fmla="+- 0 17667 15938"/>
              <a:gd name="T125" fmla="*/ T124 w 3494"/>
              <a:gd name="T126" fmla="+- 0 14148 13811"/>
              <a:gd name="T127" fmla="*/ 14148 h 350"/>
              <a:gd name="T128" fmla="+- 0 17532 15938"/>
              <a:gd name="T129" fmla="*/ T128 w 3494"/>
              <a:gd name="T130" fmla="+- 0 14144 13811"/>
              <a:gd name="T131" fmla="*/ 14144 h 350"/>
              <a:gd name="T132" fmla="+- 0 17431 15938"/>
              <a:gd name="T133" fmla="*/ T132 w 3494"/>
              <a:gd name="T134" fmla="+- 0 14160 13811"/>
              <a:gd name="T135" fmla="*/ 14160 h 350"/>
              <a:gd name="T136" fmla="+- 0 17168 15938"/>
              <a:gd name="T137" fmla="*/ T136 w 3494"/>
              <a:gd name="T138" fmla="+- 0 14203 13811"/>
              <a:gd name="T139" fmla="*/ 14203 h 350"/>
              <a:gd name="T140" fmla="+- 0 16818 15938"/>
              <a:gd name="T141" fmla="*/ T140 w 3494"/>
              <a:gd name="T142" fmla="+- 0 14169 13811"/>
              <a:gd name="T143" fmla="*/ 14169 h 350"/>
              <a:gd name="T144" fmla="+- 0 16574 15938"/>
              <a:gd name="T145" fmla="*/ T144 w 3494"/>
              <a:gd name="T146" fmla="+- 0 14129 13811"/>
              <a:gd name="T147" fmla="*/ 14129 h 350"/>
              <a:gd name="T148" fmla="+- 0 16374 15938"/>
              <a:gd name="T149" fmla="*/ T148 w 3494"/>
              <a:gd name="T150" fmla="+- 0 14096 13811"/>
              <a:gd name="T151" fmla="*/ 14096 h 350"/>
              <a:gd name="T152" fmla="+- 0 16141 15938"/>
              <a:gd name="T153" fmla="*/ T152 w 3494"/>
              <a:gd name="T154" fmla="+- 0 14129 13811"/>
              <a:gd name="T155" fmla="*/ 14129 h 350"/>
              <a:gd name="T156" fmla="+- 0 15938 15938"/>
              <a:gd name="T157" fmla="*/ T156 w 3494"/>
              <a:gd name="T158" fmla="+- 0 14129 13811"/>
              <a:gd name="T159" fmla="*/ 14129 h 3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3494" h="350" extrusionOk="0">
                <a:moveTo>
                  <a:pt x="128" y="64"/>
                </a:moveTo>
                <a:cubicBezTo>
                  <a:pt x="174" y="46"/>
                  <a:pt x="200" y="35"/>
                  <a:pt x="254" y="32"/>
                </a:cubicBezTo>
                <a:cubicBezTo>
                  <a:pt x="737" y="5"/>
                  <a:pt x="1254" y="78"/>
                  <a:pt x="1715" y="0"/>
                </a:cubicBezTo>
                <a:cubicBezTo>
                  <a:pt x="2074" y="-61"/>
                  <a:pt x="2583" y="-25"/>
                  <a:pt x="2922" y="32"/>
                </a:cubicBezTo>
                <a:cubicBezTo>
                  <a:pt x="2995" y="44"/>
                  <a:pt x="3083" y="54"/>
                  <a:pt x="3144" y="64"/>
                </a:cubicBezTo>
                <a:cubicBezTo>
                  <a:pt x="3245" y="81"/>
                  <a:pt x="3410" y="28"/>
                  <a:pt x="3461" y="95"/>
                </a:cubicBezTo>
                <a:cubicBezTo>
                  <a:pt x="3499" y="144"/>
                  <a:pt x="3486" y="133"/>
                  <a:pt x="3493" y="191"/>
                </a:cubicBezTo>
                <a:cubicBezTo>
                  <a:pt x="3293" y="191"/>
                  <a:pt x="3040" y="193"/>
                  <a:pt x="2890" y="223"/>
                </a:cubicBezTo>
                <a:cubicBezTo>
                  <a:pt x="2761" y="249"/>
                  <a:pt x="2596" y="234"/>
                  <a:pt x="2477" y="254"/>
                </a:cubicBezTo>
                <a:cubicBezTo>
                  <a:pt x="2363" y="273"/>
                  <a:pt x="2229" y="269"/>
                  <a:pt x="2128" y="286"/>
                </a:cubicBezTo>
                <a:cubicBezTo>
                  <a:pt x="2035" y="302"/>
                  <a:pt x="1923" y="305"/>
                  <a:pt x="1842" y="318"/>
                </a:cubicBezTo>
                <a:cubicBezTo>
                  <a:pt x="1729" y="337"/>
                  <a:pt x="1594" y="333"/>
                  <a:pt x="1493" y="349"/>
                </a:cubicBezTo>
                <a:cubicBezTo>
                  <a:pt x="1230" y="392"/>
                  <a:pt x="880" y="358"/>
                  <a:pt x="636" y="318"/>
                </a:cubicBezTo>
                <a:cubicBezTo>
                  <a:pt x="436" y="285"/>
                  <a:pt x="203" y="318"/>
                  <a:pt x="0" y="318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EFE4E-294E-4B19-AB32-018BC17EF5B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9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794178"/>
              </p:ext>
            </p:extLst>
          </p:nvPr>
        </p:nvGraphicFramePr>
        <p:xfrm>
          <a:off x="1143000" y="0"/>
          <a:ext cx="1943100" cy="1933956"/>
        </p:xfrm>
        <a:graphic>
          <a:graphicData uri="http://schemas.openxmlformats.org/drawingml/2006/table">
            <a:tbl>
              <a:tblPr/>
              <a:tblGrid>
                <a:gridCol w="457200"/>
                <a:gridCol w="685800"/>
                <a:gridCol w="400050"/>
                <a:gridCol w="400050"/>
              </a:tblGrid>
              <a:tr h="233172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Professoren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Rang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Raum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Russel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Kopernikus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Popper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Augustinus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Kant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71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823771"/>
              </p:ext>
            </p:extLst>
          </p:nvPr>
        </p:nvGraphicFramePr>
        <p:xfrm>
          <a:off x="3143250" y="0"/>
          <a:ext cx="2057400" cy="2141982"/>
        </p:xfrm>
        <a:graphic>
          <a:graphicData uri="http://schemas.openxmlformats.org/drawingml/2006/table">
            <a:tbl>
              <a:tblPr/>
              <a:tblGrid>
                <a:gridCol w="507206"/>
                <a:gridCol w="864394"/>
                <a:gridCol w="685800"/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Studenten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  <a:endParaRPr kumimoji="1" lang="de-DE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Semester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24002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Xenokrates</a:t>
                      </a:r>
                      <a:endParaRPr kumimoji="1" lang="de-DE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Jonas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Fichte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26830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Aristoxenos</a:t>
                      </a:r>
                      <a:endParaRPr kumimoji="1" lang="de-DE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Schopenhauer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Carnap</a:t>
                      </a:r>
                      <a:endParaRPr kumimoji="1" lang="de-DE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Theophrastos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Feuerbach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759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21194"/>
              </p:ext>
            </p:extLst>
          </p:nvPr>
        </p:nvGraphicFramePr>
        <p:xfrm>
          <a:off x="5257800" y="0"/>
          <a:ext cx="2743201" cy="2715768"/>
        </p:xfrm>
        <a:graphic>
          <a:graphicData uri="http://schemas.openxmlformats.org/drawingml/2006/table">
            <a:tbl>
              <a:tblPr/>
              <a:tblGrid>
                <a:gridCol w="525066"/>
                <a:gridCol w="1254919"/>
                <a:gridCol w="359569"/>
                <a:gridCol w="603647"/>
              </a:tblGrid>
              <a:tr h="233172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Vorlesungen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566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Titel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SWS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gelesenVon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Grundzüge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Erkenntnistheorie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Mäeutik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Logik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Wissenschaftstheorie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Bioethik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Der Wiener Kreis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Glaube und Wissen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4630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 3 Kritiken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823" name="Group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69137"/>
              </p:ext>
            </p:extLst>
          </p:nvPr>
        </p:nvGraphicFramePr>
        <p:xfrm>
          <a:off x="1314450" y="2000250"/>
          <a:ext cx="1600201" cy="1933956"/>
        </p:xfrm>
        <a:graphic>
          <a:graphicData uri="http://schemas.openxmlformats.org/drawingml/2006/table">
            <a:tbl>
              <a:tblPr/>
              <a:tblGrid>
                <a:gridCol w="767954"/>
                <a:gridCol w="832247"/>
              </a:tblGrid>
              <a:tr h="233172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voraussetzen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Vorgänger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Nachfolger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854" name="Group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44234"/>
              </p:ext>
            </p:extLst>
          </p:nvPr>
        </p:nvGraphicFramePr>
        <p:xfrm>
          <a:off x="3314700" y="2155031"/>
          <a:ext cx="1428750" cy="2996946"/>
        </p:xfrm>
        <a:graphic>
          <a:graphicData uri="http://schemas.openxmlformats.org/drawingml/2006/table">
            <a:tbl>
              <a:tblPr/>
              <a:tblGrid>
                <a:gridCol w="685800"/>
                <a:gridCol w="742950"/>
              </a:tblGrid>
              <a:tr h="233172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hören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  <a:endParaRPr kumimoji="1" lang="de-DE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  <a:endParaRPr kumimoji="1" lang="de-DE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900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942392"/>
              </p:ext>
            </p:extLst>
          </p:nvPr>
        </p:nvGraphicFramePr>
        <p:xfrm>
          <a:off x="4800600" y="3200400"/>
          <a:ext cx="3200400" cy="1721358"/>
        </p:xfrm>
        <a:graphic>
          <a:graphicData uri="http://schemas.openxmlformats.org/drawingml/2006/table">
            <a:tbl>
              <a:tblPr/>
              <a:tblGrid>
                <a:gridCol w="514350"/>
                <a:gridCol w="839391"/>
                <a:gridCol w="1332309"/>
                <a:gridCol w="514350"/>
              </a:tblGrid>
              <a:tr h="233172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Assistenten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PerslNr</a:t>
                      </a:r>
                      <a:endParaRPr kumimoji="1" lang="de-DE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Fachgebiet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Boss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Platon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Ideenlehre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Aristoteles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Syllogistik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3004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Wittgenstein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Sprachtheorie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Rhetikus</a:t>
                      </a:r>
                      <a:endParaRPr kumimoji="1" lang="de-DE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Planetenbewegung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Newton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Keplersche</a:t>
                      </a: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Gesetze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3007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Spinoza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Gott und Natur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944" name="Group 2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00776"/>
              </p:ext>
            </p:extLst>
          </p:nvPr>
        </p:nvGraphicFramePr>
        <p:xfrm>
          <a:off x="1143000" y="4049316"/>
          <a:ext cx="2057400" cy="1095995"/>
        </p:xfrm>
        <a:graphic>
          <a:graphicData uri="http://schemas.openxmlformats.org/drawingml/2006/table">
            <a:tbl>
              <a:tblPr/>
              <a:tblGrid>
                <a:gridCol w="507206"/>
                <a:gridCol w="578644"/>
                <a:gridCol w="457200"/>
                <a:gridCol w="514350"/>
              </a:tblGrid>
              <a:tr h="233172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prüfen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  <a:endParaRPr kumimoji="1" lang="de-DE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Note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07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SAP R/3: Enterprise Resource Modelling (ERP-System)</a:t>
            </a:r>
          </a:p>
        </p:txBody>
      </p:sp>
      <p:sp>
        <p:nvSpPr>
          <p:cNvPr id="1045" name="AutoShape 3"/>
          <p:cNvSpPr>
            <a:spLocks noChangeArrowheads="1"/>
          </p:cNvSpPr>
          <p:nvPr/>
        </p:nvSpPr>
        <p:spPr bwMode="auto">
          <a:xfrm>
            <a:off x="2057400" y="4220766"/>
            <a:ext cx="5029200" cy="922734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b="1" dirty="0">
                <a:latin typeface="Times New Roman" pitchFamily="18" charset="0"/>
              </a:rPr>
              <a:t>Relationales DBMS als Backend-Server</a:t>
            </a:r>
          </a:p>
          <a:p>
            <a:r>
              <a:rPr lang="de-DE" b="1" dirty="0">
                <a:latin typeface="Times New Roman" pitchFamily="18" charset="0"/>
              </a:rPr>
              <a:t>(Oracle, Informix, DB2, MS SQL-Server, </a:t>
            </a:r>
            <a:r>
              <a:rPr lang="de-DE" b="1" dirty="0" err="1">
                <a:latin typeface="Times New Roman" pitchFamily="18" charset="0"/>
              </a:rPr>
              <a:t>Adabas</a:t>
            </a:r>
            <a:r>
              <a:rPr lang="de-DE" b="1" dirty="0">
                <a:latin typeface="Times New Roman" pitchFamily="18" charset="0"/>
              </a:rPr>
              <a:t>)</a:t>
            </a:r>
          </a:p>
        </p:txBody>
      </p:sp>
      <p:sp>
        <p:nvSpPr>
          <p:cNvPr id="1046" name="Rectangle 34"/>
          <p:cNvSpPr>
            <a:spLocks noChangeArrowheads="1"/>
          </p:cNvSpPr>
          <p:nvPr/>
        </p:nvSpPr>
        <p:spPr bwMode="auto">
          <a:xfrm>
            <a:off x="1143000" y="3462337"/>
            <a:ext cx="6858000" cy="13811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LAN</a:t>
            </a:r>
          </a:p>
        </p:txBody>
      </p:sp>
      <p:cxnSp>
        <p:nvCxnSpPr>
          <p:cNvPr id="1047" name="AutoShape 35"/>
          <p:cNvCxnSpPr>
            <a:cxnSpLocks noChangeShapeType="1"/>
            <a:stCxn id="1045" idx="1"/>
            <a:endCxn id="1046" idx="2"/>
          </p:cNvCxnSpPr>
          <p:nvPr/>
        </p:nvCxnSpPr>
        <p:spPr bwMode="auto">
          <a:xfrm flipV="1">
            <a:off x="4572000" y="3611166"/>
            <a:ext cx="0" cy="58102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026" name="Object 36"/>
          <p:cNvGraphicFramePr>
            <a:graphicFrameLocks noChangeAspect="1"/>
          </p:cNvGraphicFramePr>
          <p:nvPr/>
        </p:nvGraphicFramePr>
        <p:xfrm>
          <a:off x="1371600" y="2286000"/>
          <a:ext cx="1028700" cy="958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Clip" r:id="rId4" imgW="3004200" imgH="3468960" progId="">
                  <p:embed/>
                </p:oleObj>
              </mc:Choice>
              <mc:Fallback>
                <p:oleObj name="Clip" r:id="rId4" imgW="3004200" imgH="3468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0"/>
                        <a:ext cx="1028700" cy="958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7"/>
          <p:cNvGraphicFramePr>
            <a:graphicFrameLocks noChangeAspect="1"/>
          </p:cNvGraphicFramePr>
          <p:nvPr/>
        </p:nvGraphicFramePr>
        <p:xfrm>
          <a:off x="2800350" y="2286000"/>
          <a:ext cx="1028700" cy="958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Clip" r:id="rId6" imgW="3004200" imgH="3468960" progId="">
                  <p:embed/>
                </p:oleObj>
              </mc:Choice>
              <mc:Fallback>
                <p:oleObj name="Clip" r:id="rId6" imgW="3004200" imgH="3468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2286000"/>
                        <a:ext cx="1028700" cy="958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38"/>
          <p:cNvGraphicFramePr>
            <a:graphicFrameLocks noChangeAspect="1"/>
          </p:cNvGraphicFramePr>
          <p:nvPr/>
        </p:nvGraphicFramePr>
        <p:xfrm>
          <a:off x="4229100" y="2286000"/>
          <a:ext cx="1028700" cy="958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Clip" r:id="rId7" imgW="3004200" imgH="3468960" progId="">
                  <p:embed/>
                </p:oleObj>
              </mc:Choice>
              <mc:Fallback>
                <p:oleObj name="Clip" r:id="rId7" imgW="3004200" imgH="3468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2286000"/>
                        <a:ext cx="1028700" cy="958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39"/>
          <p:cNvGraphicFramePr>
            <a:graphicFrameLocks noChangeAspect="1"/>
          </p:cNvGraphicFramePr>
          <p:nvPr/>
        </p:nvGraphicFramePr>
        <p:xfrm>
          <a:off x="5543550" y="2286000"/>
          <a:ext cx="1028700" cy="958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Clip" r:id="rId8" imgW="3004200" imgH="3468960" progId="">
                  <p:embed/>
                </p:oleObj>
              </mc:Choice>
              <mc:Fallback>
                <p:oleObj name="Clip" r:id="rId8" imgW="3004200" imgH="3468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2286000"/>
                        <a:ext cx="1028700" cy="958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40"/>
          <p:cNvGraphicFramePr>
            <a:graphicFrameLocks noChangeAspect="1"/>
          </p:cNvGraphicFramePr>
          <p:nvPr/>
        </p:nvGraphicFramePr>
        <p:xfrm>
          <a:off x="6972300" y="2286000"/>
          <a:ext cx="1028700" cy="958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Clip" r:id="rId9" imgW="3004200" imgH="3468960" progId="">
                  <p:embed/>
                </p:oleObj>
              </mc:Choice>
              <mc:Fallback>
                <p:oleObj name="Clip" r:id="rId9" imgW="3004200" imgH="3468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2286000"/>
                        <a:ext cx="1028700" cy="958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" name="Line 41"/>
          <p:cNvSpPr>
            <a:spLocks noChangeShapeType="1"/>
          </p:cNvSpPr>
          <p:nvPr/>
        </p:nvSpPr>
        <p:spPr bwMode="auto">
          <a:xfrm>
            <a:off x="1657350" y="3244453"/>
            <a:ext cx="1191" cy="18454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49" name="Line 42"/>
          <p:cNvSpPr>
            <a:spLocks noChangeShapeType="1"/>
          </p:cNvSpPr>
          <p:nvPr/>
        </p:nvSpPr>
        <p:spPr bwMode="auto">
          <a:xfrm>
            <a:off x="3143250" y="3244453"/>
            <a:ext cx="1191" cy="18454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50" name="Line 43"/>
          <p:cNvSpPr>
            <a:spLocks noChangeShapeType="1"/>
          </p:cNvSpPr>
          <p:nvPr/>
        </p:nvSpPr>
        <p:spPr bwMode="auto">
          <a:xfrm>
            <a:off x="4629150" y="3244453"/>
            <a:ext cx="1191" cy="18454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51" name="Line 44"/>
          <p:cNvSpPr>
            <a:spLocks noChangeShapeType="1"/>
          </p:cNvSpPr>
          <p:nvPr/>
        </p:nvSpPr>
        <p:spPr bwMode="auto">
          <a:xfrm>
            <a:off x="6000750" y="3244453"/>
            <a:ext cx="1191" cy="18454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52" name="Line 45"/>
          <p:cNvSpPr>
            <a:spLocks noChangeShapeType="1"/>
          </p:cNvSpPr>
          <p:nvPr/>
        </p:nvSpPr>
        <p:spPr bwMode="auto">
          <a:xfrm>
            <a:off x="7372350" y="3244453"/>
            <a:ext cx="1191" cy="18454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031" name="Object 47"/>
          <p:cNvGraphicFramePr>
            <a:graphicFrameLocks noChangeAspect="1"/>
          </p:cNvGraphicFramePr>
          <p:nvPr/>
        </p:nvGraphicFramePr>
        <p:xfrm>
          <a:off x="1143000" y="914400"/>
          <a:ext cx="74295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Clip" r:id="rId10" imgW="1783800" imgH="1686960" progId="">
                  <p:embed/>
                </p:oleObj>
              </mc:Choice>
              <mc:Fallback>
                <p:oleObj name="Clip" r:id="rId10" imgW="1783800" imgH="168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14400"/>
                        <a:ext cx="74295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48"/>
          <p:cNvGraphicFramePr>
            <a:graphicFrameLocks noChangeAspect="1"/>
          </p:cNvGraphicFramePr>
          <p:nvPr/>
        </p:nvGraphicFramePr>
        <p:xfrm>
          <a:off x="1543050" y="971550"/>
          <a:ext cx="74295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Clip" r:id="rId12" imgW="1783800" imgH="1686960" progId="">
                  <p:embed/>
                </p:oleObj>
              </mc:Choice>
              <mc:Fallback>
                <p:oleObj name="Clip" r:id="rId12" imgW="1783800" imgH="168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971550"/>
                        <a:ext cx="74295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49"/>
          <p:cNvGraphicFramePr>
            <a:graphicFrameLocks noChangeAspect="1"/>
          </p:cNvGraphicFramePr>
          <p:nvPr/>
        </p:nvGraphicFramePr>
        <p:xfrm>
          <a:off x="2057400" y="971550"/>
          <a:ext cx="74295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Clip" r:id="rId13" imgW="1783800" imgH="1686960" progId="">
                  <p:embed/>
                </p:oleObj>
              </mc:Choice>
              <mc:Fallback>
                <p:oleObj name="Clip" r:id="rId13" imgW="1783800" imgH="168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971550"/>
                        <a:ext cx="74295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50"/>
          <p:cNvGraphicFramePr>
            <a:graphicFrameLocks noChangeAspect="1"/>
          </p:cNvGraphicFramePr>
          <p:nvPr/>
        </p:nvGraphicFramePr>
        <p:xfrm>
          <a:off x="2571750" y="971550"/>
          <a:ext cx="74295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Clip" r:id="rId14" imgW="1783800" imgH="1686960" progId="">
                  <p:embed/>
                </p:oleObj>
              </mc:Choice>
              <mc:Fallback>
                <p:oleObj name="Clip" r:id="rId14" imgW="1783800" imgH="168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971550"/>
                        <a:ext cx="74295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51"/>
          <p:cNvGraphicFramePr>
            <a:graphicFrameLocks noChangeAspect="1"/>
          </p:cNvGraphicFramePr>
          <p:nvPr/>
        </p:nvGraphicFramePr>
        <p:xfrm>
          <a:off x="3086100" y="971550"/>
          <a:ext cx="74295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Clip" r:id="rId15" imgW="1783800" imgH="1686960" progId="">
                  <p:embed/>
                </p:oleObj>
              </mc:Choice>
              <mc:Fallback>
                <p:oleObj name="Clip" r:id="rId15" imgW="1783800" imgH="168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971550"/>
                        <a:ext cx="74295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52"/>
          <p:cNvGraphicFramePr>
            <a:graphicFrameLocks noChangeAspect="1"/>
          </p:cNvGraphicFramePr>
          <p:nvPr/>
        </p:nvGraphicFramePr>
        <p:xfrm>
          <a:off x="3600450" y="971550"/>
          <a:ext cx="74295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Clip" r:id="rId16" imgW="1783800" imgH="1686960" progId="">
                  <p:embed/>
                </p:oleObj>
              </mc:Choice>
              <mc:Fallback>
                <p:oleObj name="Clip" r:id="rId16" imgW="1783800" imgH="168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971550"/>
                        <a:ext cx="74295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53"/>
          <p:cNvGraphicFramePr>
            <a:graphicFrameLocks noChangeAspect="1"/>
          </p:cNvGraphicFramePr>
          <p:nvPr/>
        </p:nvGraphicFramePr>
        <p:xfrm>
          <a:off x="4114800" y="971550"/>
          <a:ext cx="74295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Clip" r:id="rId17" imgW="1783800" imgH="1686960" progId="">
                  <p:embed/>
                </p:oleObj>
              </mc:Choice>
              <mc:Fallback>
                <p:oleObj name="Clip" r:id="rId17" imgW="1783800" imgH="168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971550"/>
                        <a:ext cx="74295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54"/>
          <p:cNvGraphicFramePr>
            <a:graphicFrameLocks noChangeAspect="1"/>
          </p:cNvGraphicFramePr>
          <p:nvPr/>
        </p:nvGraphicFramePr>
        <p:xfrm>
          <a:off x="4629150" y="971550"/>
          <a:ext cx="74295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Clip" r:id="rId18" imgW="1783800" imgH="1686960" progId="">
                  <p:embed/>
                </p:oleObj>
              </mc:Choice>
              <mc:Fallback>
                <p:oleObj name="Clip" r:id="rId18" imgW="1783800" imgH="168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971550"/>
                        <a:ext cx="74295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55"/>
          <p:cNvGraphicFramePr>
            <a:graphicFrameLocks noChangeAspect="1"/>
          </p:cNvGraphicFramePr>
          <p:nvPr/>
        </p:nvGraphicFramePr>
        <p:xfrm>
          <a:off x="5143500" y="971550"/>
          <a:ext cx="74295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Clip" r:id="rId19" imgW="1783800" imgH="1686960" progId="">
                  <p:embed/>
                </p:oleObj>
              </mc:Choice>
              <mc:Fallback>
                <p:oleObj name="Clip" r:id="rId19" imgW="1783800" imgH="168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971550"/>
                        <a:ext cx="74295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56"/>
          <p:cNvGraphicFramePr>
            <a:graphicFrameLocks noChangeAspect="1"/>
          </p:cNvGraphicFramePr>
          <p:nvPr/>
        </p:nvGraphicFramePr>
        <p:xfrm>
          <a:off x="5657850" y="971550"/>
          <a:ext cx="74295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Clip" r:id="rId20" imgW="1783800" imgH="1686960" progId="">
                  <p:embed/>
                </p:oleObj>
              </mc:Choice>
              <mc:Fallback>
                <p:oleObj name="Clip" r:id="rId20" imgW="1783800" imgH="168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850" y="971550"/>
                        <a:ext cx="74295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57"/>
          <p:cNvGraphicFramePr>
            <a:graphicFrameLocks noChangeAspect="1"/>
          </p:cNvGraphicFramePr>
          <p:nvPr/>
        </p:nvGraphicFramePr>
        <p:xfrm>
          <a:off x="6172200" y="971550"/>
          <a:ext cx="74295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Clip" r:id="rId21" imgW="1783800" imgH="1686960" progId="">
                  <p:embed/>
                </p:oleObj>
              </mc:Choice>
              <mc:Fallback>
                <p:oleObj name="Clip" r:id="rId21" imgW="1783800" imgH="168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971550"/>
                        <a:ext cx="74295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58"/>
          <p:cNvGraphicFramePr>
            <a:graphicFrameLocks noChangeAspect="1"/>
          </p:cNvGraphicFramePr>
          <p:nvPr/>
        </p:nvGraphicFramePr>
        <p:xfrm>
          <a:off x="6686550" y="971550"/>
          <a:ext cx="74295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Clip" r:id="rId22" imgW="1783800" imgH="1686960" progId="">
                  <p:embed/>
                </p:oleObj>
              </mc:Choice>
              <mc:Fallback>
                <p:oleObj name="Clip" r:id="rId22" imgW="1783800" imgH="168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971550"/>
                        <a:ext cx="74295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59"/>
          <p:cNvGraphicFramePr>
            <a:graphicFrameLocks noChangeAspect="1"/>
          </p:cNvGraphicFramePr>
          <p:nvPr/>
        </p:nvGraphicFramePr>
        <p:xfrm>
          <a:off x="7200900" y="971550"/>
          <a:ext cx="74295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Clip" r:id="rId23" imgW="1783800" imgH="1686960" progId="">
                  <p:embed/>
                </p:oleObj>
              </mc:Choice>
              <mc:Fallback>
                <p:oleObj name="Clip" r:id="rId23" imgW="1783800" imgH="168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0" y="971550"/>
                        <a:ext cx="74295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3" name="AutoShape 62"/>
          <p:cNvSpPr>
            <a:spLocks noChangeArrowheads="1"/>
          </p:cNvSpPr>
          <p:nvPr/>
        </p:nvSpPr>
        <p:spPr bwMode="auto">
          <a:xfrm>
            <a:off x="1428750" y="1714500"/>
            <a:ext cx="6572250" cy="457200"/>
          </a:xfrm>
          <a:prstGeom prst="cloudCallout">
            <a:avLst>
              <a:gd name="adj1" fmla="val -26505"/>
              <a:gd name="adj2" fmla="val 22134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de-DE" b="1">
                <a:latin typeface="Times New Roman" pitchFamily="18" charset="0"/>
              </a:rPr>
              <a:t>WAN (Internet)</a:t>
            </a:r>
          </a:p>
        </p:txBody>
      </p:sp>
      <p:sp>
        <p:nvSpPr>
          <p:cNvPr id="1054" name="Freeform 64"/>
          <p:cNvSpPr>
            <a:spLocks/>
          </p:cNvSpPr>
          <p:nvPr/>
        </p:nvSpPr>
        <p:spPr bwMode="auto">
          <a:xfrm>
            <a:off x="1600200" y="1371600"/>
            <a:ext cx="962025" cy="971550"/>
          </a:xfrm>
          <a:custGeom>
            <a:avLst/>
            <a:gdLst>
              <a:gd name="T0" fmla="*/ 0 w 808"/>
              <a:gd name="T1" fmla="*/ 0 h 816"/>
              <a:gd name="T2" fmla="*/ 1219200 w 808"/>
              <a:gd name="T3" fmla="*/ 685800 h 816"/>
              <a:gd name="T4" fmla="*/ 381000 w 808"/>
              <a:gd name="T5" fmla="*/ 1295400 h 816"/>
              <a:gd name="T6" fmla="*/ 0 60000 65536"/>
              <a:gd name="T7" fmla="*/ 0 60000 65536"/>
              <a:gd name="T8" fmla="*/ 0 60000 65536"/>
              <a:gd name="T9" fmla="*/ 0 w 808"/>
              <a:gd name="T10" fmla="*/ 0 h 816"/>
              <a:gd name="T11" fmla="*/ 808 w 808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8" h="816">
                <a:moveTo>
                  <a:pt x="0" y="0"/>
                </a:moveTo>
                <a:cubicBezTo>
                  <a:pt x="364" y="148"/>
                  <a:pt x="728" y="296"/>
                  <a:pt x="768" y="432"/>
                </a:cubicBezTo>
                <a:cubicBezTo>
                  <a:pt x="808" y="568"/>
                  <a:pt x="524" y="692"/>
                  <a:pt x="240" y="816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55" name="Freeform 65"/>
          <p:cNvSpPr>
            <a:spLocks/>
          </p:cNvSpPr>
          <p:nvPr/>
        </p:nvSpPr>
        <p:spPr bwMode="auto">
          <a:xfrm>
            <a:off x="5257800" y="1428750"/>
            <a:ext cx="2019300" cy="971550"/>
          </a:xfrm>
          <a:custGeom>
            <a:avLst/>
            <a:gdLst>
              <a:gd name="T0" fmla="*/ 484245 w 2224"/>
              <a:gd name="T1" fmla="*/ 0 h 720"/>
              <a:gd name="T2" fmla="*/ 368026 w 2224"/>
              <a:gd name="T3" fmla="*/ 604520 h 720"/>
              <a:gd name="T4" fmla="*/ 2692400 w 2224"/>
              <a:gd name="T5" fmla="*/ 1295400 h 720"/>
              <a:gd name="T6" fmla="*/ 0 60000 65536"/>
              <a:gd name="T7" fmla="*/ 0 60000 65536"/>
              <a:gd name="T8" fmla="*/ 0 60000 65536"/>
              <a:gd name="T9" fmla="*/ 0 w 2224"/>
              <a:gd name="T10" fmla="*/ 0 h 720"/>
              <a:gd name="T11" fmla="*/ 2224 w 222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4" h="720">
                <a:moveTo>
                  <a:pt x="400" y="0"/>
                </a:moveTo>
                <a:cubicBezTo>
                  <a:pt x="200" y="108"/>
                  <a:pt x="0" y="216"/>
                  <a:pt x="304" y="336"/>
                </a:cubicBezTo>
                <a:cubicBezTo>
                  <a:pt x="608" y="456"/>
                  <a:pt x="1416" y="588"/>
                  <a:pt x="2224" y="720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56" name="Freeform 66"/>
          <p:cNvSpPr>
            <a:spLocks/>
          </p:cNvSpPr>
          <p:nvPr/>
        </p:nvSpPr>
        <p:spPr bwMode="auto">
          <a:xfrm>
            <a:off x="3314700" y="1485900"/>
            <a:ext cx="809625" cy="971550"/>
          </a:xfrm>
          <a:custGeom>
            <a:avLst/>
            <a:gdLst>
              <a:gd name="T0" fmla="*/ 990600 w 680"/>
              <a:gd name="T1" fmla="*/ 0 h 816"/>
              <a:gd name="T2" fmla="*/ 914400 w 680"/>
              <a:gd name="T3" fmla="*/ 609600 h 816"/>
              <a:gd name="T4" fmla="*/ 0 w 680"/>
              <a:gd name="T5" fmla="*/ 1295400 h 816"/>
              <a:gd name="T6" fmla="*/ 0 60000 65536"/>
              <a:gd name="T7" fmla="*/ 0 60000 65536"/>
              <a:gd name="T8" fmla="*/ 0 60000 65536"/>
              <a:gd name="T9" fmla="*/ 0 w 680"/>
              <a:gd name="T10" fmla="*/ 0 h 816"/>
              <a:gd name="T11" fmla="*/ 680 w 680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816">
                <a:moveTo>
                  <a:pt x="624" y="0"/>
                </a:moveTo>
                <a:cubicBezTo>
                  <a:pt x="652" y="124"/>
                  <a:pt x="680" y="248"/>
                  <a:pt x="576" y="384"/>
                </a:cubicBezTo>
                <a:cubicBezTo>
                  <a:pt x="472" y="520"/>
                  <a:pt x="236" y="668"/>
                  <a:pt x="0" y="816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8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/>
              <a:t>Wiederverwendung von Teil-Aggregaten</a:t>
            </a:r>
            <a:br>
              <a:rPr lang="de-DE" sz="2400"/>
            </a:br>
            <a:endParaRPr lang="de-DE" sz="240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257300" y="571501"/>
            <a:ext cx="6800850" cy="452431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 dirty="0" err="1">
                <a:latin typeface="Times New Roman" pitchFamily="18" charset="0"/>
              </a:rPr>
              <a:t>insert</a:t>
            </a:r>
            <a:r>
              <a:rPr lang="de-DE" b="1" dirty="0">
                <a:latin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</a:rPr>
              <a:t>into</a:t>
            </a:r>
            <a:r>
              <a:rPr lang="de-DE" b="1" dirty="0">
                <a:latin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</a:rPr>
              <a:t>VerkäufeProduktFilialeJahr</a:t>
            </a:r>
            <a:endParaRPr lang="de-DE" dirty="0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de-DE" dirty="0">
                <a:latin typeface="Times New Roman" pitchFamily="18" charset="0"/>
              </a:rPr>
              <a:t>( </a:t>
            </a:r>
            <a:r>
              <a:rPr lang="de-DE" b="1" dirty="0" err="1">
                <a:latin typeface="Times New Roman" pitchFamily="18" charset="0"/>
              </a:rPr>
              <a:t>select</a:t>
            </a:r>
            <a:r>
              <a:rPr lang="de-DE" dirty="0">
                <a:latin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</a:rPr>
              <a:t>v.Produkt</a:t>
            </a:r>
            <a:r>
              <a:rPr lang="de-DE" dirty="0">
                <a:latin typeface="Times New Roman" pitchFamily="18" charset="0"/>
              </a:rPr>
              <a:t>, </a:t>
            </a:r>
            <a:r>
              <a:rPr lang="de-DE" dirty="0" err="1">
                <a:latin typeface="Times New Roman" pitchFamily="18" charset="0"/>
              </a:rPr>
              <a:t>v.Filiale</a:t>
            </a:r>
            <a:r>
              <a:rPr lang="de-DE" dirty="0">
                <a:latin typeface="Times New Roman" pitchFamily="18" charset="0"/>
              </a:rPr>
              <a:t>, </a:t>
            </a:r>
            <a:r>
              <a:rPr lang="de-DE" dirty="0" err="1">
                <a:latin typeface="Times New Roman" pitchFamily="18" charset="0"/>
              </a:rPr>
              <a:t>z.Jahr</a:t>
            </a:r>
            <a:r>
              <a:rPr lang="de-DE" dirty="0">
                <a:latin typeface="Times New Roman" pitchFamily="18" charset="0"/>
              </a:rPr>
              <a:t>, </a:t>
            </a:r>
            <a:r>
              <a:rPr lang="de-DE" b="1" dirty="0" err="1">
                <a:latin typeface="Times New Roman" pitchFamily="18" charset="0"/>
              </a:rPr>
              <a:t>sum</a:t>
            </a:r>
            <a:r>
              <a:rPr lang="de-DE" dirty="0">
                <a:latin typeface="Times New Roman" pitchFamily="18" charset="0"/>
              </a:rPr>
              <a:t>(</a:t>
            </a:r>
            <a:r>
              <a:rPr lang="de-DE" dirty="0" err="1">
                <a:latin typeface="Times New Roman" pitchFamily="18" charset="0"/>
              </a:rPr>
              <a:t>v.Anzahl</a:t>
            </a:r>
            <a:r>
              <a:rPr lang="de-DE" dirty="0">
                <a:latin typeface="Times New Roman" pitchFamily="18" charset="0"/>
              </a:rPr>
              <a:t>)</a:t>
            </a:r>
          </a:p>
          <a:p>
            <a:pPr algn="l">
              <a:spcBef>
                <a:spcPct val="50000"/>
              </a:spcBef>
            </a:pPr>
            <a:r>
              <a:rPr lang="de-DE" dirty="0">
                <a:latin typeface="Times New Roman" pitchFamily="18" charset="0"/>
              </a:rPr>
              <a:t>  </a:t>
            </a:r>
            <a:r>
              <a:rPr lang="de-DE" b="1" dirty="0" err="1">
                <a:latin typeface="Times New Roman" pitchFamily="18" charset="0"/>
              </a:rPr>
              <a:t>from</a:t>
            </a:r>
            <a:r>
              <a:rPr lang="de-DE" dirty="0">
                <a:latin typeface="Times New Roman" pitchFamily="18" charset="0"/>
              </a:rPr>
              <a:t> Verkäufe v, Zeit </a:t>
            </a:r>
            <a:r>
              <a:rPr lang="de-DE" dirty="0" err="1">
                <a:latin typeface="Times New Roman" pitchFamily="18" charset="0"/>
              </a:rPr>
              <a:t>z</a:t>
            </a:r>
            <a:endParaRPr lang="de-DE" dirty="0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de-DE" dirty="0">
                <a:latin typeface="Times New Roman" pitchFamily="18" charset="0"/>
              </a:rPr>
              <a:t>  </a:t>
            </a:r>
            <a:r>
              <a:rPr lang="de-DE" b="1" dirty="0" err="1">
                <a:latin typeface="Times New Roman" pitchFamily="18" charset="0"/>
              </a:rPr>
              <a:t>where</a:t>
            </a:r>
            <a:r>
              <a:rPr lang="de-DE" dirty="0">
                <a:latin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</a:rPr>
              <a:t>v.VerkDatum</a:t>
            </a:r>
            <a:r>
              <a:rPr lang="de-DE" dirty="0">
                <a:latin typeface="Times New Roman" pitchFamily="18" charset="0"/>
              </a:rPr>
              <a:t> = </a:t>
            </a:r>
            <a:r>
              <a:rPr lang="de-DE" dirty="0" err="1">
                <a:latin typeface="Times New Roman" pitchFamily="18" charset="0"/>
              </a:rPr>
              <a:t>z.Datum</a:t>
            </a:r>
            <a:endParaRPr lang="de-DE" dirty="0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de-DE" dirty="0">
                <a:latin typeface="Times New Roman" pitchFamily="18" charset="0"/>
              </a:rPr>
              <a:t>  </a:t>
            </a:r>
            <a:r>
              <a:rPr lang="de-DE" b="1" dirty="0" err="1">
                <a:latin typeface="Times New Roman" pitchFamily="18" charset="0"/>
              </a:rPr>
              <a:t>group</a:t>
            </a:r>
            <a:r>
              <a:rPr lang="de-DE" b="1" dirty="0">
                <a:latin typeface="Times New Roman" pitchFamily="18" charset="0"/>
              </a:rPr>
              <a:t> </a:t>
            </a:r>
            <a:r>
              <a:rPr lang="de-DE" b="1" dirty="0" err="1" smtClean="0">
                <a:latin typeface="Times New Roman" pitchFamily="18" charset="0"/>
              </a:rPr>
              <a:t>by</a:t>
            </a:r>
            <a:r>
              <a:rPr lang="de-DE" b="1" dirty="0" smtClean="0">
                <a:latin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</a:rPr>
              <a:t>v.Produkt</a:t>
            </a:r>
            <a:r>
              <a:rPr lang="de-DE" dirty="0">
                <a:latin typeface="Times New Roman" pitchFamily="18" charset="0"/>
              </a:rPr>
              <a:t>, </a:t>
            </a:r>
            <a:r>
              <a:rPr lang="de-DE" dirty="0" err="1">
                <a:latin typeface="Times New Roman" pitchFamily="18" charset="0"/>
              </a:rPr>
              <a:t>v.Filiale</a:t>
            </a:r>
            <a:r>
              <a:rPr lang="de-DE" dirty="0">
                <a:latin typeface="Times New Roman" pitchFamily="18" charset="0"/>
              </a:rPr>
              <a:t>, </a:t>
            </a:r>
            <a:r>
              <a:rPr lang="de-DE" dirty="0" err="1">
                <a:latin typeface="Times New Roman" pitchFamily="18" charset="0"/>
              </a:rPr>
              <a:t>z.Jahr</a:t>
            </a:r>
            <a:r>
              <a:rPr lang="de-DE" dirty="0">
                <a:latin typeface="Times New Roman" pitchFamily="18" charset="0"/>
              </a:rPr>
              <a:t> );</a:t>
            </a:r>
          </a:p>
          <a:p>
            <a:pPr algn="l">
              <a:spcBef>
                <a:spcPct val="50000"/>
              </a:spcBef>
            </a:pPr>
            <a:endParaRPr lang="de-DE" dirty="0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endParaRPr lang="de-DE" dirty="0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de-DE" b="1" dirty="0" err="1">
                <a:latin typeface="Times New Roman" pitchFamily="18" charset="0"/>
              </a:rPr>
              <a:t>select</a:t>
            </a:r>
            <a:r>
              <a:rPr lang="de-DE" dirty="0">
                <a:latin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</a:rPr>
              <a:t>v.Produkt</a:t>
            </a:r>
            <a:r>
              <a:rPr lang="de-DE" dirty="0">
                <a:latin typeface="Times New Roman" pitchFamily="18" charset="0"/>
              </a:rPr>
              <a:t>, </a:t>
            </a:r>
            <a:r>
              <a:rPr lang="de-DE" dirty="0" err="1">
                <a:latin typeface="Times New Roman" pitchFamily="18" charset="0"/>
              </a:rPr>
              <a:t>v.Filiale</a:t>
            </a:r>
            <a:r>
              <a:rPr lang="de-DE" dirty="0">
                <a:latin typeface="Times New Roman" pitchFamily="18" charset="0"/>
              </a:rPr>
              <a:t>, </a:t>
            </a:r>
            <a:r>
              <a:rPr lang="de-DE" b="1" dirty="0" err="1">
                <a:latin typeface="Times New Roman" pitchFamily="18" charset="0"/>
              </a:rPr>
              <a:t>sum</a:t>
            </a:r>
            <a:r>
              <a:rPr lang="de-DE" dirty="0">
                <a:latin typeface="Times New Roman" pitchFamily="18" charset="0"/>
              </a:rPr>
              <a:t>(</a:t>
            </a:r>
            <a:r>
              <a:rPr lang="de-DE" dirty="0" err="1">
                <a:latin typeface="Times New Roman" pitchFamily="18" charset="0"/>
              </a:rPr>
              <a:t>v.Anzahl</a:t>
            </a:r>
            <a:r>
              <a:rPr lang="de-DE" dirty="0">
                <a:latin typeface="Times New Roman" pitchFamily="18" charset="0"/>
              </a:rPr>
              <a:t>)</a:t>
            </a:r>
          </a:p>
          <a:p>
            <a:pPr algn="l">
              <a:spcBef>
                <a:spcPct val="50000"/>
              </a:spcBef>
            </a:pPr>
            <a:r>
              <a:rPr lang="de-DE" b="1" dirty="0" err="1">
                <a:latin typeface="Times New Roman" pitchFamily="18" charset="0"/>
              </a:rPr>
              <a:t>from</a:t>
            </a:r>
            <a:r>
              <a:rPr lang="de-DE" dirty="0">
                <a:latin typeface="Times New Roman" pitchFamily="18" charset="0"/>
              </a:rPr>
              <a:t> Verkäufe v</a:t>
            </a:r>
          </a:p>
          <a:p>
            <a:pPr algn="l">
              <a:spcBef>
                <a:spcPct val="50000"/>
              </a:spcBef>
            </a:pPr>
            <a:r>
              <a:rPr lang="de-DE" b="1" dirty="0" err="1">
                <a:latin typeface="Times New Roman" pitchFamily="18" charset="0"/>
              </a:rPr>
              <a:t>group</a:t>
            </a:r>
            <a:r>
              <a:rPr lang="de-DE" b="1" dirty="0">
                <a:latin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</a:rPr>
              <a:t>by</a:t>
            </a:r>
            <a:r>
              <a:rPr lang="de-DE" b="1" dirty="0">
                <a:latin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</a:rPr>
              <a:t>v.Produkt</a:t>
            </a:r>
            <a:r>
              <a:rPr lang="de-DE" dirty="0">
                <a:latin typeface="Times New Roman" pitchFamily="18" charset="0"/>
              </a:rPr>
              <a:t>, </a:t>
            </a:r>
            <a:r>
              <a:rPr lang="de-DE" dirty="0" err="1">
                <a:latin typeface="Times New Roman" pitchFamily="18" charset="0"/>
              </a:rPr>
              <a:t>v.Filiale</a:t>
            </a:r>
            <a:endParaRPr lang="de-DE" dirty="0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endParaRPr lang="de-DE" dirty="0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7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/>
              <a:t>Wiederverwendung von Teil-Aggregaten</a:t>
            </a:r>
            <a:br>
              <a:rPr lang="de-DE" sz="2400"/>
            </a:br>
            <a:endParaRPr lang="de-DE" sz="2400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257300" y="571500"/>
            <a:ext cx="6800850" cy="369331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 dirty="0" err="1">
                <a:latin typeface="Times New Roman" pitchFamily="18" charset="0"/>
              </a:rPr>
              <a:t>select</a:t>
            </a:r>
            <a:r>
              <a:rPr lang="de-DE" dirty="0">
                <a:latin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</a:rPr>
              <a:t>v.Produkt</a:t>
            </a:r>
            <a:r>
              <a:rPr lang="de-DE" dirty="0">
                <a:latin typeface="Times New Roman" pitchFamily="18" charset="0"/>
              </a:rPr>
              <a:t>, </a:t>
            </a:r>
            <a:r>
              <a:rPr lang="de-DE" dirty="0" err="1">
                <a:latin typeface="Times New Roman" pitchFamily="18" charset="0"/>
              </a:rPr>
              <a:t>v.Filiale</a:t>
            </a:r>
            <a:r>
              <a:rPr lang="de-DE" dirty="0">
                <a:latin typeface="Times New Roman" pitchFamily="18" charset="0"/>
              </a:rPr>
              <a:t>, </a:t>
            </a:r>
            <a:r>
              <a:rPr lang="de-DE" b="1" dirty="0" err="1">
                <a:latin typeface="Times New Roman" pitchFamily="18" charset="0"/>
              </a:rPr>
              <a:t>sum</a:t>
            </a:r>
            <a:r>
              <a:rPr lang="de-DE" dirty="0">
                <a:latin typeface="Times New Roman" pitchFamily="18" charset="0"/>
              </a:rPr>
              <a:t>(</a:t>
            </a:r>
            <a:r>
              <a:rPr lang="de-DE" dirty="0" err="1">
                <a:latin typeface="Times New Roman" pitchFamily="18" charset="0"/>
              </a:rPr>
              <a:t>v.Anzahl</a:t>
            </a:r>
            <a:r>
              <a:rPr lang="de-DE" dirty="0">
                <a:latin typeface="Times New Roman" pitchFamily="18" charset="0"/>
              </a:rPr>
              <a:t>)</a:t>
            </a:r>
          </a:p>
          <a:p>
            <a:pPr algn="l">
              <a:spcBef>
                <a:spcPct val="50000"/>
              </a:spcBef>
            </a:pPr>
            <a:r>
              <a:rPr lang="de-DE" b="1" dirty="0" err="1">
                <a:latin typeface="Times New Roman" pitchFamily="18" charset="0"/>
              </a:rPr>
              <a:t>from</a:t>
            </a:r>
            <a:r>
              <a:rPr lang="de-DE" dirty="0">
                <a:latin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</a:rPr>
              <a:t>VerkäufeProduktFilialeJahr</a:t>
            </a:r>
            <a:r>
              <a:rPr lang="de-DE" dirty="0">
                <a:latin typeface="Times New Roman" pitchFamily="18" charset="0"/>
              </a:rPr>
              <a:t> v</a:t>
            </a:r>
          </a:p>
          <a:p>
            <a:pPr algn="l">
              <a:spcBef>
                <a:spcPct val="50000"/>
              </a:spcBef>
            </a:pPr>
            <a:r>
              <a:rPr lang="de-DE" b="1" dirty="0" err="1">
                <a:latin typeface="Times New Roman" pitchFamily="18" charset="0"/>
              </a:rPr>
              <a:t>group</a:t>
            </a:r>
            <a:r>
              <a:rPr lang="de-DE" b="1" dirty="0">
                <a:latin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</a:rPr>
              <a:t>by</a:t>
            </a:r>
            <a:r>
              <a:rPr lang="de-DE" b="1" dirty="0">
                <a:latin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</a:rPr>
              <a:t>v.Produkt</a:t>
            </a:r>
            <a:r>
              <a:rPr lang="de-DE" dirty="0">
                <a:latin typeface="Times New Roman" pitchFamily="18" charset="0"/>
              </a:rPr>
              <a:t>, </a:t>
            </a:r>
            <a:r>
              <a:rPr lang="de-DE" dirty="0" err="1">
                <a:latin typeface="Times New Roman" pitchFamily="18" charset="0"/>
              </a:rPr>
              <a:t>v.Filiale</a:t>
            </a:r>
            <a:endParaRPr lang="de-DE" dirty="0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endParaRPr lang="de-DE" dirty="0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de-DE" b="1" dirty="0" err="1">
                <a:latin typeface="Times New Roman" pitchFamily="18" charset="0"/>
              </a:rPr>
              <a:t>select</a:t>
            </a:r>
            <a:r>
              <a:rPr lang="de-DE" dirty="0">
                <a:latin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</a:rPr>
              <a:t>v.Produkt</a:t>
            </a:r>
            <a:r>
              <a:rPr lang="de-DE" dirty="0">
                <a:latin typeface="Times New Roman" pitchFamily="18" charset="0"/>
              </a:rPr>
              <a:t>, </a:t>
            </a:r>
            <a:r>
              <a:rPr lang="de-DE" dirty="0" err="1">
                <a:latin typeface="Times New Roman" pitchFamily="18" charset="0"/>
              </a:rPr>
              <a:t>z.Jahr</a:t>
            </a:r>
            <a:r>
              <a:rPr lang="de-DE" dirty="0">
                <a:latin typeface="Times New Roman" pitchFamily="18" charset="0"/>
              </a:rPr>
              <a:t>, </a:t>
            </a:r>
            <a:r>
              <a:rPr lang="de-DE" b="1" dirty="0" err="1">
                <a:latin typeface="Times New Roman" pitchFamily="18" charset="0"/>
              </a:rPr>
              <a:t>sum</a:t>
            </a:r>
            <a:r>
              <a:rPr lang="de-DE" dirty="0">
                <a:latin typeface="Times New Roman" pitchFamily="18" charset="0"/>
              </a:rPr>
              <a:t>(</a:t>
            </a:r>
            <a:r>
              <a:rPr lang="de-DE" dirty="0" err="1">
                <a:latin typeface="Times New Roman" pitchFamily="18" charset="0"/>
              </a:rPr>
              <a:t>v.Anzahl</a:t>
            </a:r>
            <a:r>
              <a:rPr lang="de-DE" dirty="0">
                <a:latin typeface="Times New Roman" pitchFamily="18" charset="0"/>
              </a:rPr>
              <a:t>)</a:t>
            </a:r>
          </a:p>
          <a:p>
            <a:pPr algn="l">
              <a:spcBef>
                <a:spcPct val="50000"/>
              </a:spcBef>
            </a:pPr>
            <a:r>
              <a:rPr lang="de-DE" b="1" dirty="0" err="1">
                <a:latin typeface="Times New Roman" pitchFamily="18" charset="0"/>
              </a:rPr>
              <a:t>from</a:t>
            </a:r>
            <a:r>
              <a:rPr lang="de-DE" dirty="0">
                <a:latin typeface="Times New Roman" pitchFamily="18" charset="0"/>
              </a:rPr>
              <a:t> Verkäufe v, Zeit </a:t>
            </a:r>
            <a:r>
              <a:rPr lang="de-DE" dirty="0" err="1">
                <a:latin typeface="Times New Roman" pitchFamily="18" charset="0"/>
              </a:rPr>
              <a:t>z</a:t>
            </a:r>
            <a:endParaRPr lang="de-DE" dirty="0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de-DE" b="1" dirty="0" err="1">
                <a:latin typeface="Times New Roman" pitchFamily="18" charset="0"/>
              </a:rPr>
              <a:t>where</a:t>
            </a:r>
            <a:r>
              <a:rPr lang="de-DE" dirty="0">
                <a:latin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</a:rPr>
              <a:t>v.VerkDatum</a:t>
            </a:r>
            <a:r>
              <a:rPr lang="de-DE" dirty="0">
                <a:latin typeface="Times New Roman" pitchFamily="18" charset="0"/>
              </a:rPr>
              <a:t> = </a:t>
            </a:r>
            <a:r>
              <a:rPr lang="de-DE" dirty="0" err="1">
                <a:latin typeface="Times New Roman" pitchFamily="18" charset="0"/>
              </a:rPr>
              <a:t>z.Datum</a:t>
            </a:r>
            <a:endParaRPr lang="de-DE" dirty="0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de-DE" b="1" dirty="0" err="1">
                <a:latin typeface="Times New Roman" pitchFamily="18" charset="0"/>
              </a:rPr>
              <a:t>group</a:t>
            </a:r>
            <a:r>
              <a:rPr lang="de-DE" b="1" dirty="0">
                <a:latin typeface="Times New Roman" pitchFamily="18" charset="0"/>
              </a:rPr>
              <a:t> </a:t>
            </a:r>
            <a:r>
              <a:rPr lang="de-DE" b="1" dirty="0" err="1">
                <a:latin typeface="Times New Roman" pitchFamily="18" charset="0"/>
              </a:rPr>
              <a:t>by</a:t>
            </a:r>
            <a:r>
              <a:rPr lang="de-DE" b="1" dirty="0">
                <a:latin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</a:rPr>
              <a:t>v.Produkt</a:t>
            </a:r>
            <a:r>
              <a:rPr lang="de-DE" dirty="0">
                <a:latin typeface="Times New Roman" pitchFamily="18" charset="0"/>
              </a:rPr>
              <a:t>, </a:t>
            </a:r>
            <a:r>
              <a:rPr lang="de-DE" dirty="0" err="1">
                <a:latin typeface="Times New Roman" pitchFamily="18" charset="0"/>
              </a:rPr>
              <a:t>z.Jahr</a:t>
            </a:r>
            <a:endParaRPr lang="de-DE" dirty="0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endParaRPr lang="de-DE" dirty="0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9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Die Materialisierungs-Hierarchie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3543300"/>
            <a:ext cx="7429500" cy="1657350"/>
          </a:xfrm>
        </p:spPr>
        <p:txBody>
          <a:bodyPr/>
          <a:lstStyle/>
          <a:p>
            <a:r>
              <a:rPr lang="de-DE" dirty="0" smtClean="0"/>
              <a:t>Teilaggregate T sind für eine Aggregation A wiederverwendbar wenn es einen gerichteten Pfad von T nach A </a:t>
            </a:r>
            <a:r>
              <a:rPr lang="de-DE" dirty="0" smtClean="0"/>
              <a:t>gibt</a:t>
            </a:r>
          </a:p>
          <a:p>
            <a:endParaRPr lang="de-DE" dirty="0" smtClean="0"/>
          </a:p>
          <a:p>
            <a:r>
              <a:rPr lang="de-DE" dirty="0" smtClean="0"/>
              <a:t>Also T </a:t>
            </a:r>
            <a:r>
              <a:rPr lang="de-DE" dirty="0" smtClean="0">
                <a:sym typeface="Wingdings" pitchFamily="2" charset="2"/>
              </a:rPr>
              <a:t> ......  </a:t>
            </a:r>
            <a:r>
              <a:rPr lang="de-DE" dirty="0" smtClean="0">
                <a:sym typeface="Wingdings" pitchFamily="2" charset="2"/>
              </a:rPr>
              <a:t>A</a:t>
            </a:r>
          </a:p>
          <a:p>
            <a:endParaRPr lang="de-DE" dirty="0" smtClean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Man nennt diese Materialisierungshierarchie auch einen Verband (Engl. </a:t>
            </a:r>
            <a:r>
              <a:rPr lang="de-DE" i="1" dirty="0" err="1" smtClean="0">
                <a:sym typeface="Wingdings" pitchFamily="2" charset="2"/>
              </a:rPr>
              <a:t>Lattice</a:t>
            </a:r>
            <a:r>
              <a:rPr lang="de-DE" dirty="0" smtClean="0">
                <a:sym typeface="Wingdings" pitchFamily="2" charset="2"/>
              </a:rPr>
              <a:t>)</a:t>
            </a:r>
            <a:endParaRPr lang="de-DE" dirty="0" smtClean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200150" y="914400"/>
          <a:ext cx="7372350" cy="2549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VISIO" r:id="rId4" imgW="6782040" imgH="2345400" progId="Visio.Drawing.11">
                  <p:embed/>
                </p:oleObj>
              </mc:Choice>
              <mc:Fallback>
                <p:oleObj name="VISIO" r:id="rId4" imgW="6782040" imgH="2345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914400"/>
                        <a:ext cx="7372350" cy="2549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Die Zeit-Hierarchie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2000250" y="742950"/>
          <a:ext cx="531495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VISIO" r:id="rId4" imgW="3135240" imgH="2595240" progId="Visio.Drawing.11">
                  <p:embed/>
                </p:oleObj>
              </mc:Choice>
              <mc:Fallback>
                <p:oleObj name="VISIO" r:id="rId4" imgW="3135240" imgH="25952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742950"/>
                        <a:ext cx="531495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76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Bitmap-Indexe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635136"/>
            <a:ext cx="6858000" cy="23452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500"/>
              <a:t>Optimierung durch Komprimierung der Bitmaps</a:t>
            </a:r>
          </a:p>
          <a:p>
            <a:pPr>
              <a:lnSpc>
                <a:spcPct val="150000"/>
              </a:lnSpc>
            </a:pPr>
            <a:r>
              <a:rPr lang="de-DE" sz="1500" dirty="0"/>
              <a:t>Ausnutzung der dünnen Besetzung</a:t>
            </a:r>
          </a:p>
          <a:p>
            <a:pPr lvl="1">
              <a:lnSpc>
                <a:spcPct val="150000"/>
              </a:lnSpc>
            </a:pPr>
            <a:r>
              <a:rPr lang="de-DE" sz="1500" dirty="0" err="1"/>
              <a:t>Runlength-compression</a:t>
            </a:r>
            <a:r>
              <a:rPr lang="de-DE" sz="1500" dirty="0"/>
              <a:t> </a:t>
            </a:r>
          </a:p>
          <a:p>
            <a:pPr lvl="2">
              <a:lnSpc>
                <a:spcPct val="150000"/>
              </a:lnSpc>
            </a:pPr>
            <a:r>
              <a:rPr lang="de-DE" sz="1350" dirty="0"/>
              <a:t>Grundidee: speichere jeweils die Länge der Nullfolgen zwischen zwei Einsen</a:t>
            </a:r>
          </a:p>
          <a:p>
            <a:pPr lvl="1">
              <a:lnSpc>
                <a:spcPct val="150000"/>
              </a:lnSpc>
            </a:pPr>
            <a:r>
              <a:rPr lang="de-DE" sz="1500" dirty="0"/>
              <a:t>Mehrmodus-Komprimierung: </a:t>
            </a:r>
          </a:p>
          <a:p>
            <a:pPr lvl="2">
              <a:lnSpc>
                <a:spcPct val="150000"/>
              </a:lnSpc>
            </a:pPr>
            <a:r>
              <a:rPr lang="de-DE" sz="1350" dirty="0"/>
              <a:t>bei langen Null/</a:t>
            </a:r>
            <a:r>
              <a:rPr lang="de-DE" sz="1350" dirty="0" err="1"/>
              <a:t>Einsfolgen</a:t>
            </a:r>
            <a:r>
              <a:rPr lang="de-DE" sz="1350" dirty="0"/>
              <a:t> speichere deren Länge</a:t>
            </a:r>
          </a:p>
          <a:p>
            <a:pPr lvl="2">
              <a:lnSpc>
                <a:spcPct val="150000"/>
              </a:lnSpc>
            </a:pPr>
            <a:r>
              <a:rPr lang="de-DE" sz="1350" dirty="0"/>
              <a:t>Sonst speichere das Bitmuster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 l="6706" t="29362" r="5811" b="35699"/>
          <a:stretch>
            <a:fillRect/>
          </a:stretch>
        </p:blipFill>
        <p:spPr bwMode="auto">
          <a:xfrm>
            <a:off x="1143000" y="584815"/>
            <a:ext cx="6399610" cy="19169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13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Beispiel-Anfrage und Auswertung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 l="603" t="15472" r="15479" b="31749"/>
          <a:stretch>
            <a:fillRect/>
          </a:stretch>
        </p:blipFill>
        <p:spPr bwMode="auto">
          <a:xfrm>
            <a:off x="1143000" y="753666"/>
            <a:ext cx="6858000" cy="32349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143000" y="2264569"/>
            <a:ext cx="6858000" cy="1022747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27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Bitmap-Operationen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377" t="28558" r="2827" b="22635"/>
          <a:stretch/>
        </p:blipFill>
        <p:spPr bwMode="auto">
          <a:xfrm>
            <a:off x="1080655" y="1395413"/>
            <a:ext cx="7007630" cy="26777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1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Join</a:t>
            </a:r>
            <a:r>
              <a:rPr lang="de-DE" dirty="0" smtClean="0"/>
              <a:t> Index</a:t>
            </a:r>
            <a:endParaRPr lang="de-DE" dirty="0" smtClean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129" t="6028" r="9274" b="7306"/>
          <a:stretch/>
        </p:blipFill>
        <p:spPr bwMode="auto">
          <a:xfrm>
            <a:off x="988677" y="373948"/>
            <a:ext cx="6554183" cy="475488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331494" y="2912811"/>
            <a:ext cx="1881125" cy="34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67866" tIns="33338" rIns="67866" bIns="33338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solidFill>
                  <a:srgbClr val="FF0000"/>
                </a:solidFill>
                <a:latin typeface="Times New Roman" pitchFamily="18" charset="0"/>
              </a:rPr>
              <a:t>Bitmap-</a:t>
            </a:r>
            <a:r>
              <a:rPr lang="de-DE" dirty="0" err="1">
                <a:solidFill>
                  <a:srgbClr val="FF0000"/>
                </a:solidFill>
                <a:latin typeface="Times New Roman" pitchFamily="18" charset="0"/>
              </a:rPr>
              <a:t>Join</a:t>
            </a:r>
            <a:r>
              <a:rPr lang="de-DE" dirty="0">
                <a:solidFill>
                  <a:srgbClr val="FF0000"/>
                </a:solidFill>
                <a:latin typeface="Times New Roman" pitchFamily="18" charset="0"/>
              </a:rPr>
              <a:t>-Index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2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6012" r="11719" b="48611"/>
          <a:stretch>
            <a:fillRect/>
          </a:stretch>
        </p:blipFill>
        <p:spPr bwMode="auto">
          <a:xfrm>
            <a:off x="1143000" y="158353"/>
            <a:ext cx="6229350" cy="24895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9395" name="AutoShape 4"/>
          <p:cNvSpPr>
            <a:spLocks noChangeArrowheads="1"/>
          </p:cNvSpPr>
          <p:nvPr/>
        </p:nvSpPr>
        <p:spPr bwMode="auto">
          <a:xfrm>
            <a:off x="3737967" y="2269926"/>
            <a:ext cx="406600" cy="1524000"/>
          </a:xfrm>
          <a:prstGeom prst="curvedLeftArrow">
            <a:avLst>
              <a:gd name="adj1" fmla="val 39445"/>
              <a:gd name="adj2" fmla="val 78891"/>
              <a:gd name="adj3" fmla="val 33333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59396" name="AutoShape 5"/>
          <p:cNvSpPr>
            <a:spLocks noChangeArrowheads="1"/>
          </p:cNvSpPr>
          <p:nvPr/>
        </p:nvSpPr>
        <p:spPr bwMode="auto">
          <a:xfrm>
            <a:off x="4249937" y="2269926"/>
            <a:ext cx="560784" cy="1524000"/>
          </a:xfrm>
          <a:prstGeom prst="curvedRightArrow">
            <a:avLst>
              <a:gd name="adj1" fmla="val 33638"/>
              <a:gd name="adj2" fmla="val 67275"/>
              <a:gd name="adj3" fmla="val 33333"/>
            </a:avLst>
          </a:prstGeom>
          <a:solidFill>
            <a:srgbClr val="5FEFE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59397" name="AutoShape 6"/>
          <p:cNvSpPr>
            <a:spLocks noChangeArrowheads="1"/>
          </p:cNvSpPr>
          <p:nvPr/>
        </p:nvSpPr>
        <p:spPr bwMode="auto">
          <a:xfrm>
            <a:off x="1275160" y="2852737"/>
            <a:ext cx="2569369" cy="1882379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de-DE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 dirty="0">
                <a:latin typeface="Times New Roman" pitchFamily="18" charset="0"/>
              </a:rPr>
              <a:t>B-Baum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 dirty="0" smtClean="0">
                <a:latin typeface="Times New Roman" pitchFamily="18" charset="0"/>
              </a:rPr>
              <a:t>TID-V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 sz="1600" dirty="0">
                <a:latin typeface="Times New Roman" pitchFamily="18" charset="0"/>
              </a:rPr>
              <a:t> </a:t>
            </a:r>
            <a:r>
              <a:rPr lang="de-DE" sz="1600" dirty="0" smtClean="0">
                <a:latin typeface="Times New Roman" pitchFamily="18" charset="0"/>
              </a:rPr>
              <a:t>(</a:t>
            </a:r>
            <a:r>
              <a:rPr lang="de-DE" sz="1600" dirty="0" err="1" smtClean="0">
                <a:latin typeface="Times New Roman" pitchFamily="18" charset="0"/>
              </a:rPr>
              <a:t>i,II</a:t>
            </a:r>
            <a:r>
              <a:rPr lang="de-DE" sz="1600" dirty="0">
                <a:latin typeface="Times New Roman" pitchFamily="18" charset="0"/>
              </a:rPr>
              <a:t>)(</a:t>
            </a:r>
            <a:r>
              <a:rPr lang="de-DE" sz="1600" dirty="0" err="1">
                <a:latin typeface="Times New Roman" pitchFamily="18" charset="0"/>
              </a:rPr>
              <a:t>ii,I</a:t>
            </a:r>
            <a:r>
              <a:rPr lang="de-DE" sz="1600" dirty="0">
                <a:latin typeface="Times New Roman" pitchFamily="18" charset="0"/>
              </a:rPr>
              <a:t>)(</a:t>
            </a:r>
            <a:r>
              <a:rPr lang="de-DE" sz="1600" dirty="0" err="1">
                <a:latin typeface="Times New Roman" pitchFamily="18" charset="0"/>
              </a:rPr>
              <a:t>iii,II</a:t>
            </a:r>
            <a:r>
              <a:rPr lang="de-DE" sz="1600" dirty="0">
                <a:latin typeface="Times New Roman" pitchFamily="18" charset="0"/>
              </a:rPr>
              <a:t>)(</a:t>
            </a:r>
            <a:r>
              <a:rPr lang="de-DE" sz="1600" dirty="0" err="1">
                <a:latin typeface="Times New Roman" pitchFamily="18" charset="0"/>
              </a:rPr>
              <a:t>iv,II</a:t>
            </a:r>
            <a:r>
              <a:rPr lang="de-DE" sz="1600" dirty="0">
                <a:latin typeface="Times New Roman" pitchFamily="18" charset="0"/>
              </a:rPr>
              <a:t>)(</a:t>
            </a:r>
            <a:r>
              <a:rPr lang="de-DE" sz="1600" dirty="0" err="1">
                <a:latin typeface="Times New Roman" pitchFamily="18" charset="0"/>
              </a:rPr>
              <a:t>v,I</a:t>
            </a:r>
            <a:r>
              <a:rPr lang="de-DE" sz="1600" dirty="0">
                <a:latin typeface="Times New Roman" pitchFamily="18" charset="0"/>
              </a:rPr>
              <a:t>)(</a:t>
            </a:r>
            <a:r>
              <a:rPr lang="de-DE" sz="1600" dirty="0" err="1">
                <a:latin typeface="Times New Roman" pitchFamily="18" charset="0"/>
              </a:rPr>
              <a:t>vi,II</a:t>
            </a:r>
            <a:r>
              <a:rPr lang="de-DE" sz="1600" dirty="0">
                <a:latin typeface="Times New Roman" pitchFamily="18" charset="0"/>
              </a:rPr>
              <a:t>)...</a:t>
            </a:r>
          </a:p>
        </p:txBody>
      </p:sp>
      <p:sp>
        <p:nvSpPr>
          <p:cNvPr id="59398" name="AutoShape 7"/>
          <p:cNvSpPr>
            <a:spLocks noChangeArrowheads="1"/>
          </p:cNvSpPr>
          <p:nvPr/>
        </p:nvSpPr>
        <p:spPr bwMode="auto">
          <a:xfrm>
            <a:off x="4916091" y="2880123"/>
            <a:ext cx="2569369" cy="1882378"/>
          </a:xfrm>
          <a:prstGeom prst="triangle">
            <a:avLst>
              <a:gd name="adj" fmla="val 50000"/>
            </a:avLst>
          </a:prstGeom>
          <a:solidFill>
            <a:srgbClr val="5FEFE1"/>
          </a:solidFill>
          <a:ln w="28575">
            <a:solidFill>
              <a:srgbClr val="5FEFE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de-DE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 dirty="0">
                <a:latin typeface="Times New Roman" pitchFamily="18" charset="0"/>
              </a:rPr>
              <a:t>B-Baum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 dirty="0" smtClean="0">
                <a:latin typeface="Times New Roman" pitchFamily="18" charset="0"/>
              </a:rPr>
              <a:t>TID-K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 dirty="0">
                <a:latin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</a:rPr>
              <a:t> </a:t>
            </a:r>
            <a:r>
              <a:rPr lang="de-DE" sz="1600" dirty="0" smtClean="0">
                <a:latin typeface="Times New Roman" pitchFamily="18" charset="0"/>
              </a:rPr>
              <a:t>(</a:t>
            </a:r>
            <a:r>
              <a:rPr lang="de-DE" sz="1600" dirty="0" err="1" smtClean="0">
                <a:latin typeface="Times New Roman" pitchFamily="18" charset="0"/>
              </a:rPr>
              <a:t>I,i</a:t>
            </a:r>
            <a:r>
              <a:rPr lang="de-DE" sz="1600" dirty="0">
                <a:latin typeface="Times New Roman" pitchFamily="18" charset="0"/>
              </a:rPr>
              <a:t>)(</a:t>
            </a:r>
            <a:r>
              <a:rPr lang="de-DE" sz="1600" dirty="0" err="1">
                <a:latin typeface="Times New Roman" pitchFamily="18" charset="0"/>
              </a:rPr>
              <a:t>I,v</a:t>
            </a:r>
            <a:r>
              <a:rPr lang="de-DE" sz="1600" dirty="0">
                <a:latin typeface="Times New Roman" pitchFamily="18" charset="0"/>
              </a:rPr>
              <a:t>)(</a:t>
            </a:r>
            <a:r>
              <a:rPr lang="de-DE" sz="1600" dirty="0" err="1">
                <a:latin typeface="Times New Roman" pitchFamily="18" charset="0"/>
              </a:rPr>
              <a:t>II,i</a:t>
            </a:r>
            <a:r>
              <a:rPr lang="de-DE" sz="1600" dirty="0">
                <a:latin typeface="Times New Roman" pitchFamily="18" charset="0"/>
              </a:rPr>
              <a:t>)(</a:t>
            </a:r>
            <a:r>
              <a:rPr lang="de-DE" sz="1600" dirty="0" err="1">
                <a:latin typeface="Times New Roman" pitchFamily="18" charset="0"/>
              </a:rPr>
              <a:t>II,iii</a:t>
            </a:r>
            <a:r>
              <a:rPr lang="de-DE" sz="1600" dirty="0">
                <a:latin typeface="Times New Roman" pitchFamily="18" charset="0"/>
              </a:rPr>
              <a:t>)(</a:t>
            </a:r>
            <a:r>
              <a:rPr lang="de-DE" sz="1600" dirty="0" err="1">
                <a:latin typeface="Times New Roman" pitchFamily="18" charset="0"/>
              </a:rPr>
              <a:t>II,iv</a:t>
            </a:r>
            <a:r>
              <a:rPr lang="de-DE" sz="1600" dirty="0">
                <a:latin typeface="Times New Roman" pitchFamily="18" charset="0"/>
              </a:rPr>
              <a:t>)(</a:t>
            </a:r>
            <a:r>
              <a:rPr lang="de-DE" sz="1600" dirty="0" err="1">
                <a:latin typeface="Times New Roman" pitchFamily="18" charset="0"/>
              </a:rPr>
              <a:t>II,vi</a:t>
            </a:r>
            <a:r>
              <a:rPr lang="de-DE" sz="1600" dirty="0">
                <a:latin typeface="Times New Roman" pitchFamily="18" charset="0"/>
              </a:rPr>
              <a:t>)...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1143000" y="2352502"/>
            <a:ext cx="2594967" cy="374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12171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6250" r="4688" b="48611"/>
          <a:stretch>
            <a:fillRect/>
          </a:stretch>
        </p:blipFill>
        <p:spPr bwMode="auto">
          <a:xfrm>
            <a:off x="1143000" y="171450"/>
            <a:ext cx="6743700" cy="2476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1275160" y="2852737"/>
            <a:ext cx="2569369" cy="1882379"/>
          </a:xfrm>
          <a:prstGeom prst="triangl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de-DE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 dirty="0">
                <a:latin typeface="Times New Roman" pitchFamily="18" charset="0"/>
              </a:rPr>
              <a:t>B-Baum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 dirty="0" smtClean="0">
                <a:latin typeface="Times New Roman" pitchFamily="18" charset="0"/>
              </a:rPr>
              <a:t>TID-V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 dirty="0">
                <a:latin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</a:rPr>
              <a:t>     (</a:t>
            </a:r>
            <a:r>
              <a:rPr lang="de-DE" dirty="0" err="1" smtClean="0">
                <a:latin typeface="Times New Roman" pitchFamily="18" charset="0"/>
              </a:rPr>
              <a:t>i,II</a:t>
            </a:r>
            <a:r>
              <a:rPr lang="de-DE" dirty="0">
                <a:latin typeface="Times New Roman" pitchFamily="18" charset="0"/>
              </a:rPr>
              <a:t>)(</a:t>
            </a:r>
            <a:r>
              <a:rPr lang="de-DE" dirty="0" err="1">
                <a:latin typeface="Times New Roman" pitchFamily="18" charset="0"/>
              </a:rPr>
              <a:t>ii,I</a:t>
            </a:r>
            <a:r>
              <a:rPr lang="de-DE" dirty="0">
                <a:latin typeface="Times New Roman" pitchFamily="18" charset="0"/>
              </a:rPr>
              <a:t>)(</a:t>
            </a:r>
            <a:r>
              <a:rPr lang="de-DE" dirty="0" err="1">
                <a:latin typeface="Times New Roman" pitchFamily="18" charset="0"/>
              </a:rPr>
              <a:t>iii,II</a:t>
            </a:r>
            <a:r>
              <a:rPr lang="de-DE" dirty="0">
                <a:latin typeface="Times New Roman" pitchFamily="18" charset="0"/>
              </a:rPr>
              <a:t>)(</a:t>
            </a:r>
            <a:r>
              <a:rPr lang="de-DE" dirty="0" err="1">
                <a:latin typeface="Times New Roman" pitchFamily="18" charset="0"/>
              </a:rPr>
              <a:t>iv,II</a:t>
            </a:r>
            <a:r>
              <a:rPr lang="de-DE" dirty="0">
                <a:latin typeface="Times New Roman" pitchFamily="18" charset="0"/>
              </a:rPr>
              <a:t>)(</a:t>
            </a:r>
            <a:r>
              <a:rPr lang="de-DE" dirty="0" err="1">
                <a:latin typeface="Times New Roman" pitchFamily="18" charset="0"/>
              </a:rPr>
              <a:t>v,I</a:t>
            </a:r>
            <a:r>
              <a:rPr lang="de-DE" dirty="0">
                <a:latin typeface="Times New Roman" pitchFamily="18" charset="0"/>
              </a:rPr>
              <a:t>)(</a:t>
            </a:r>
            <a:r>
              <a:rPr lang="de-DE" dirty="0" err="1">
                <a:latin typeface="Times New Roman" pitchFamily="18" charset="0"/>
              </a:rPr>
              <a:t>vi,II</a:t>
            </a:r>
            <a:r>
              <a:rPr lang="de-DE" dirty="0">
                <a:latin typeface="Times New Roman" pitchFamily="18" charset="0"/>
              </a:rPr>
              <a:t>)...</a:t>
            </a: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 rot="-5425777">
            <a:off x="2233017" y="1042393"/>
            <a:ext cx="2016919" cy="44648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61446" name="Freeform 6"/>
          <p:cNvSpPr>
            <a:spLocks/>
          </p:cNvSpPr>
          <p:nvPr/>
        </p:nvSpPr>
        <p:spPr bwMode="auto">
          <a:xfrm>
            <a:off x="1571625" y="967978"/>
            <a:ext cx="3629025" cy="290513"/>
          </a:xfrm>
          <a:custGeom>
            <a:avLst/>
            <a:gdLst>
              <a:gd name="T0" fmla="*/ 0 w 3048"/>
              <a:gd name="T1" fmla="*/ 55563 h 244"/>
              <a:gd name="T2" fmla="*/ 1066800 w 3048"/>
              <a:gd name="T3" fmla="*/ 55563 h 244"/>
              <a:gd name="T4" fmla="*/ 1892300 w 3048"/>
              <a:gd name="T5" fmla="*/ 385763 h 244"/>
              <a:gd name="T6" fmla="*/ 2628900 w 3048"/>
              <a:gd name="T7" fmla="*/ 68263 h 244"/>
              <a:gd name="T8" fmla="*/ 3556000 w 3048"/>
              <a:gd name="T9" fmla="*/ 55563 h 244"/>
              <a:gd name="T10" fmla="*/ 4203700 w 3048"/>
              <a:gd name="T11" fmla="*/ 195262 h 244"/>
              <a:gd name="T12" fmla="*/ 4838700 w 3048"/>
              <a:gd name="T13" fmla="*/ 195262 h 2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48"/>
              <a:gd name="T22" fmla="*/ 0 h 244"/>
              <a:gd name="T23" fmla="*/ 3048 w 3048"/>
              <a:gd name="T24" fmla="*/ 244 h 2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48" h="244">
                <a:moveTo>
                  <a:pt x="0" y="35"/>
                </a:moveTo>
                <a:cubicBezTo>
                  <a:pt x="236" y="17"/>
                  <a:pt x="473" y="0"/>
                  <a:pt x="672" y="35"/>
                </a:cubicBezTo>
                <a:cubicBezTo>
                  <a:pt x="871" y="70"/>
                  <a:pt x="1028" y="242"/>
                  <a:pt x="1192" y="243"/>
                </a:cubicBezTo>
                <a:cubicBezTo>
                  <a:pt x="1356" y="244"/>
                  <a:pt x="1481" y="78"/>
                  <a:pt x="1656" y="43"/>
                </a:cubicBezTo>
                <a:cubicBezTo>
                  <a:pt x="1831" y="8"/>
                  <a:pt x="2075" y="22"/>
                  <a:pt x="2240" y="35"/>
                </a:cubicBezTo>
                <a:cubicBezTo>
                  <a:pt x="2405" y="48"/>
                  <a:pt x="2513" y="108"/>
                  <a:pt x="2648" y="123"/>
                </a:cubicBezTo>
                <a:cubicBezTo>
                  <a:pt x="2783" y="138"/>
                  <a:pt x="2915" y="130"/>
                  <a:pt x="3048" y="123"/>
                </a:cubicBezTo>
              </a:path>
            </a:pathLst>
          </a:custGeom>
          <a:noFill/>
          <a:ln w="5715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61447" name="Freeform 7"/>
          <p:cNvSpPr>
            <a:spLocks/>
          </p:cNvSpPr>
          <p:nvPr/>
        </p:nvSpPr>
        <p:spPr bwMode="auto">
          <a:xfrm>
            <a:off x="1609725" y="1284685"/>
            <a:ext cx="3571875" cy="681038"/>
          </a:xfrm>
          <a:custGeom>
            <a:avLst/>
            <a:gdLst>
              <a:gd name="T0" fmla="*/ 0 w 3000"/>
              <a:gd name="T1" fmla="*/ 788987 h 572"/>
              <a:gd name="T2" fmla="*/ 1308100 w 3000"/>
              <a:gd name="T3" fmla="*/ 776287 h 572"/>
              <a:gd name="T4" fmla="*/ 1879600 w 3000"/>
              <a:gd name="T5" fmla="*/ 1588 h 572"/>
              <a:gd name="T6" fmla="*/ 2590800 w 3000"/>
              <a:gd name="T7" fmla="*/ 763587 h 572"/>
              <a:gd name="T8" fmla="*/ 3543300 w 3000"/>
              <a:gd name="T9" fmla="*/ 788987 h 572"/>
              <a:gd name="T10" fmla="*/ 4762500 w 3000"/>
              <a:gd name="T11" fmla="*/ 77787 h 5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00"/>
              <a:gd name="T19" fmla="*/ 0 h 572"/>
              <a:gd name="T20" fmla="*/ 3000 w 3000"/>
              <a:gd name="T21" fmla="*/ 572 h 5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00" h="572">
                <a:moveTo>
                  <a:pt x="0" y="497"/>
                </a:moveTo>
                <a:cubicBezTo>
                  <a:pt x="313" y="534"/>
                  <a:pt x="627" y="572"/>
                  <a:pt x="824" y="489"/>
                </a:cubicBezTo>
                <a:cubicBezTo>
                  <a:pt x="1021" y="406"/>
                  <a:pt x="1049" y="2"/>
                  <a:pt x="1184" y="1"/>
                </a:cubicBezTo>
                <a:cubicBezTo>
                  <a:pt x="1319" y="0"/>
                  <a:pt x="1458" y="398"/>
                  <a:pt x="1632" y="481"/>
                </a:cubicBezTo>
                <a:cubicBezTo>
                  <a:pt x="1806" y="564"/>
                  <a:pt x="2004" y="569"/>
                  <a:pt x="2232" y="497"/>
                </a:cubicBezTo>
                <a:cubicBezTo>
                  <a:pt x="2460" y="425"/>
                  <a:pt x="2730" y="237"/>
                  <a:pt x="3000" y="49"/>
                </a:cubicBezTo>
              </a:path>
            </a:pathLst>
          </a:custGeom>
          <a:noFill/>
          <a:ln w="57150">
            <a:solidFill>
              <a:schemeClr val="hlink"/>
            </a:solidFill>
            <a:prstDash val="sysDot"/>
            <a:round/>
            <a:headEnd/>
            <a:tailEnd type="triangle" w="med" len="med"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524375" y="2793206"/>
            <a:ext cx="3355567" cy="1258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  <a:prstDash val="sysDot"/>
            <a:miter lim="800000"/>
            <a:headEnd/>
            <a:tailEnd/>
          </a:ln>
        </p:spPr>
        <p:txBody>
          <a:bodyPr wrap="none" lIns="67866" tIns="33338" rIns="67866" bIns="33338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 b="1" dirty="0" err="1">
                <a:latin typeface="Times New Roman" pitchFamily="18" charset="0"/>
              </a:rPr>
              <a:t>s</a:t>
            </a:r>
            <a:r>
              <a:rPr lang="de-DE" b="1" dirty="0" err="1" smtClean="0">
                <a:latin typeface="Times New Roman" pitchFamily="18" charset="0"/>
              </a:rPr>
              <a:t>elect</a:t>
            </a:r>
            <a:r>
              <a:rPr lang="de-DE" b="1" dirty="0" smtClean="0">
                <a:latin typeface="Times New Roman" pitchFamily="18" charset="0"/>
              </a:rPr>
              <a:t> </a:t>
            </a:r>
            <a:r>
              <a:rPr lang="de-DE" dirty="0">
                <a:latin typeface="Times New Roman" pitchFamily="18" charset="0"/>
              </a:rPr>
              <a:t>k.*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 b="1" dirty="0" err="1">
                <a:latin typeface="Times New Roman" pitchFamily="18" charset="0"/>
              </a:rPr>
              <a:t>f</a:t>
            </a:r>
            <a:r>
              <a:rPr lang="de-DE" b="1" dirty="0" err="1" smtClean="0">
                <a:latin typeface="Times New Roman" pitchFamily="18" charset="0"/>
              </a:rPr>
              <a:t>rom</a:t>
            </a:r>
            <a:r>
              <a:rPr lang="de-DE" dirty="0" smtClean="0">
                <a:latin typeface="Times New Roman" pitchFamily="18" charset="0"/>
              </a:rPr>
              <a:t> </a:t>
            </a:r>
            <a:r>
              <a:rPr lang="de-DE" dirty="0">
                <a:latin typeface="Times New Roman" pitchFamily="18" charset="0"/>
              </a:rPr>
              <a:t>Verkäufe v, Kunden </a:t>
            </a:r>
            <a:r>
              <a:rPr lang="de-DE" dirty="0" err="1">
                <a:latin typeface="Times New Roman" pitchFamily="18" charset="0"/>
              </a:rPr>
              <a:t>k</a:t>
            </a:r>
            <a:endParaRPr lang="de-DE" dirty="0">
              <a:latin typeface="Times New Roman" pitchFamily="18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 b="1" dirty="0" err="1">
                <a:latin typeface="Times New Roman" pitchFamily="18" charset="0"/>
              </a:rPr>
              <a:t>w</a:t>
            </a:r>
            <a:r>
              <a:rPr lang="de-DE" b="1" dirty="0" err="1" smtClean="0">
                <a:latin typeface="Times New Roman" pitchFamily="18" charset="0"/>
              </a:rPr>
              <a:t>here</a:t>
            </a:r>
            <a:r>
              <a:rPr lang="de-DE" dirty="0" smtClean="0">
                <a:latin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</a:rPr>
              <a:t>v.ProduktID</a:t>
            </a:r>
            <a:r>
              <a:rPr lang="de-DE" dirty="0">
                <a:latin typeface="Times New Roman" pitchFamily="18" charset="0"/>
              </a:rPr>
              <a:t> = 5 </a:t>
            </a:r>
            <a:r>
              <a:rPr lang="de-DE" b="1" dirty="0" err="1">
                <a:latin typeface="Times New Roman" pitchFamily="18" charset="0"/>
              </a:rPr>
              <a:t>a</a:t>
            </a:r>
            <a:r>
              <a:rPr lang="de-DE" b="1" dirty="0" err="1" smtClean="0">
                <a:latin typeface="Times New Roman" pitchFamily="18" charset="0"/>
              </a:rPr>
              <a:t>nd</a:t>
            </a:r>
            <a:endParaRPr lang="de-DE" b="1" dirty="0">
              <a:latin typeface="Times New Roman" pitchFamily="18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 dirty="0">
                <a:latin typeface="Times New Roman" pitchFamily="18" charset="0"/>
              </a:rPr>
              <a:t>            </a:t>
            </a:r>
            <a:r>
              <a:rPr lang="de-DE" dirty="0" err="1">
                <a:latin typeface="Times New Roman" pitchFamily="18" charset="0"/>
              </a:rPr>
              <a:t>v.KundenNr</a:t>
            </a:r>
            <a:r>
              <a:rPr lang="de-DE" dirty="0">
                <a:latin typeface="Times New Roman" pitchFamily="18" charset="0"/>
              </a:rPr>
              <a:t> = </a:t>
            </a:r>
            <a:r>
              <a:rPr lang="de-DE" dirty="0" err="1">
                <a:latin typeface="Times New Roman" pitchFamily="18" charset="0"/>
              </a:rPr>
              <a:t>k.KundenNr</a:t>
            </a:r>
            <a:endParaRPr lang="de-DE" dirty="0">
              <a:latin typeface="Times New Roman" pitchFamily="18" charset="0"/>
            </a:endParaRPr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1914525" y="904875"/>
            <a:ext cx="342900" cy="180975"/>
          </a:xfrm>
          <a:prstGeom prst="ellipse">
            <a:avLst/>
          </a:prstGeom>
          <a:solidFill>
            <a:srgbClr val="5FEFE1"/>
          </a:solidFill>
          <a:ln w="57150">
            <a:noFill/>
            <a:prstDash val="sysDot"/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5</a:t>
            </a:r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1895475" y="1809750"/>
            <a:ext cx="342900" cy="180975"/>
          </a:xfrm>
          <a:prstGeom prst="ellipse">
            <a:avLst/>
          </a:prstGeom>
          <a:solidFill>
            <a:srgbClr val="5FEFE1"/>
          </a:solidFill>
          <a:ln w="57150">
            <a:noFill/>
            <a:prstDash val="sysDot"/>
            <a:round/>
            <a:headEnd/>
            <a:tailEnd/>
          </a:ln>
        </p:spPr>
        <p:txBody>
          <a:bodyPr wrap="none" lIns="67866" tIns="33338" rIns="67866" bIns="33338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>
                <a:latin typeface="Times New Roman" pitchFamily="18" charset="0"/>
              </a:rPr>
              <a:t>5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39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771900" y="1085850"/>
          <a:ext cx="1771650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Clip" r:id="rId4" imgW="1401480" imgH="1301760" progId="">
                  <p:embed/>
                </p:oleObj>
              </mc:Choice>
              <mc:Fallback>
                <p:oleObj name="Clip" r:id="rId4" imgW="1401480" imgH="1301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1085850"/>
                        <a:ext cx="1771650" cy="143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Oval 5"/>
          <p:cNvSpPr>
            <a:spLocks noChangeArrowheads="1"/>
          </p:cNvSpPr>
          <p:nvPr/>
        </p:nvSpPr>
        <p:spPr bwMode="auto">
          <a:xfrm>
            <a:off x="3143250" y="2343150"/>
            <a:ext cx="2743200" cy="836602"/>
          </a:xfrm>
          <a:prstGeom prst="ellipse">
            <a:avLst/>
          </a:prstGeom>
          <a:solidFill>
            <a:srgbClr val="FFFFFF"/>
          </a:solidFill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100">
                <a:latin typeface="Times New Roman" pitchFamily="18" charset="0"/>
              </a:rPr>
              <a:t>Sehr schnelles LAN</a:t>
            </a:r>
          </a:p>
          <a:p>
            <a:r>
              <a:rPr lang="de-DE" sz="2100">
                <a:latin typeface="Times New Roman" pitchFamily="18" charset="0"/>
              </a:rPr>
              <a:t>(z.B. FDDI)</a:t>
            </a:r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2457450" y="2286000"/>
          <a:ext cx="1028700" cy="118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Clip" r:id="rId6" imgW="3004200" imgH="3468960" progId="">
                  <p:embed/>
                </p:oleObj>
              </mc:Choice>
              <mc:Fallback>
                <p:oleObj name="Clip" r:id="rId6" imgW="3004200" imgH="3468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2286000"/>
                        <a:ext cx="1028700" cy="1187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4000500" y="3028950"/>
          <a:ext cx="1028700" cy="118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Clip" r:id="rId8" imgW="3004200" imgH="3468960" progId="">
                  <p:embed/>
                </p:oleObj>
              </mc:Choice>
              <mc:Fallback>
                <p:oleObj name="Clip" r:id="rId8" imgW="3004200" imgH="3468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3028950"/>
                        <a:ext cx="1028700" cy="1187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8"/>
          <p:cNvGraphicFramePr>
            <a:graphicFrameLocks noChangeAspect="1"/>
          </p:cNvGraphicFramePr>
          <p:nvPr/>
        </p:nvGraphicFramePr>
        <p:xfrm>
          <a:off x="5829300" y="2400300"/>
          <a:ext cx="1028700" cy="118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Clip" r:id="rId9" imgW="3004200" imgH="3468960" progId="">
                  <p:embed/>
                </p:oleObj>
              </mc:Choice>
              <mc:Fallback>
                <p:oleObj name="Clip" r:id="rId9" imgW="3004200" imgH="3468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2400300"/>
                        <a:ext cx="1028700" cy="1187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21" name="AutoShape 9"/>
          <p:cNvSpPr>
            <a:spLocks noChangeArrowheads="1"/>
          </p:cNvSpPr>
          <p:nvPr/>
        </p:nvSpPr>
        <p:spPr bwMode="auto">
          <a:xfrm>
            <a:off x="5486400" y="1143000"/>
            <a:ext cx="1885950" cy="51435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2"/>
          </a:solidFill>
          <a:ln w="28575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de-DE">
                <a:latin typeface="Times New Roman" pitchFamily="18" charset="0"/>
              </a:rPr>
              <a:t>ein Datenbank-</a:t>
            </a:r>
          </a:p>
          <a:p>
            <a:pPr>
              <a:lnSpc>
                <a:spcPct val="90000"/>
              </a:lnSpc>
            </a:pPr>
            <a:r>
              <a:rPr lang="de-DE">
                <a:latin typeface="Times New Roman" pitchFamily="18" charset="0"/>
              </a:rPr>
              <a:t>Server</a:t>
            </a:r>
            <a:endParaRPr lang="de-DE" sz="2100">
              <a:latin typeface="Times New Roman" pitchFamily="18" charset="0"/>
            </a:endParaRPr>
          </a:p>
        </p:txBody>
      </p:sp>
      <p:sp>
        <p:nvSpPr>
          <p:cNvPr id="192522" name="AutoShape 10"/>
          <p:cNvSpPr>
            <a:spLocks noChangeArrowheads="1"/>
          </p:cNvSpPr>
          <p:nvPr/>
        </p:nvSpPr>
        <p:spPr bwMode="auto">
          <a:xfrm>
            <a:off x="6286500" y="1657350"/>
            <a:ext cx="1714500" cy="1143000"/>
          </a:xfrm>
          <a:prstGeom prst="cloudCallout">
            <a:avLst>
              <a:gd name="adj1" fmla="val -44583"/>
              <a:gd name="adj2" fmla="val 63023"/>
            </a:avLst>
          </a:prstGeom>
          <a:solidFill>
            <a:schemeClr val="accent2"/>
          </a:solidFill>
          <a:ln w="28575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mehrere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Applikations-</a:t>
            </a:r>
          </a:p>
          <a:p>
            <a:pPr>
              <a:lnSpc>
                <a:spcPct val="80000"/>
              </a:lnSpc>
            </a:pPr>
            <a:r>
              <a:rPr lang="de-DE">
                <a:latin typeface="Times New Roman" pitchFamily="18" charset="0"/>
              </a:rPr>
              <a:t>Server</a:t>
            </a:r>
          </a:p>
          <a:p>
            <a:pPr>
              <a:lnSpc>
                <a:spcPct val="80000"/>
              </a:lnSpc>
            </a:pP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zur Skalierung</a:t>
            </a:r>
            <a:endParaRPr lang="de-DE">
              <a:latin typeface="Times New Roman" pitchFamily="18" charset="0"/>
            </a:endParaRPr>
          </a:p>
        </p:txBody>
      </p:sp>
      <p:graphicFrame>
        <p:nvGraphicFramePr>
          <p:cNvPr id="2054" name="Object 11"/>
          <p:cNvGraphicFramePr>
            <a:graphicFrameLocks noChangeAspect="1"/>
          </p:cNvGraphicFramePr>
          <p:nvPr/>
        </p:nvGraphicFramePr>
        <p:xfrm>
          <a:off x="1428750" y="4162425"/>
          <a:ext cx="74295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Clip" r:id="rId10" imgW="1783800" imgH="1686960" progId="">
                  <p:embed/>
                </p:oleObj>
              </mc:Choice>
              <mc:Fallback>
                <p:oleObj name="Clip" r:id="rId10" imgW="1783800" imgH="168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4162425"/>
                        <a:ext cx="74295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2"/>
          <p:cNvGraphicFramePr>
            <a:graphicFrameLocks noChangeAspect="1"/>
          </p:cNvGraphicFramePr>
          <p:nvPr/>
        </p:nvGraphicFramePr>
        <p:xfrm>
          <a:off x="1143000" y="2628900"/>
          <a:ext cx="74295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Clip" r:id="rId12" imgW="1783800" imgH="1686960" progId="">
                  <p:embed/>
                </p:oleObj>
              </mc:Choice>
              <mc:Fallback>
                <p:oleObj name="Clip" r:id="rId12" imgW="1783800" imgH="168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28900"/>
                        <a:ext cx="74295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13"/>
          <p:cNvGraphicFramePr>
            <a:graphicFrameLocks noChangeAspect="1"/>
          </p:cNvGraphicFramePr>
          <p:nvPr/>
        </p:nvGraphicFramePr>
        <p:xfrm>
          <a:off x="3086100" y="4343400"/>
          <a:ext cx="74295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Clip" r:id="rId13" imgW="1783800" imgH="1686960" progId="">
                  <p:embed/>
                </p:oleObj>
              </mc:Choice>
              <mc:Fallback>
                <p:oleObj name="Clip" r:id="rId13" imgW="1783800" imgH="168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4343400"/>
                        <a:ext cx="74295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14"/>
          <p:cNvGraphicFramePr>
            <a:graphicFrameLocks noChangeAspect="1"/>
          </p:cNvGraphicFramePr>
          <p:nvPr/>
        </p:nvGraphicFramePr>
        <p:xfrm>
          <a:off x="1143000" y="3429000"/>
          <a:ext cx="74295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Clip" r:id="rId14" imgW="1783800" imgH="1686960" progId="">
                  <p:embed/>
                </p:oleObj>
              </mc:Choice>
              <mc:Fallback>
                <p:oleObj name="Clip" r:id="rId14" imgW="1783800" imgH="168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74295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5"/>
          <p:cNvGraphicFramePr>
            <a:graphicFrameLocks noChangeAspect="1"/>
          </p:cNvGraphicFramePr>
          <p:nvPr/>
        </p:nvGraphicFramePr>
        <p:xfrm>
          <a:off x="4000500" y="4441032"/>
          <a:ext cx="74295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Clip" r:id="rId15" imgW="1783800" imgH="1686960" progId="">
                  <p:embed/>
                </p:oleObj>
              </mc:Choice>
              <mc:Fallback>
                <p:oleObj name="Clip" r:id="rId15" imgW="1783800" imgH="168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4441032"/>
                        <a:ext cx="74295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6"/>
          <p:cNvGraphicFramePr>
            <a:graphicFrameLocks noChangeAspect="1"/>
          </p:cNvGraphicFramePr>
          <p:nvPr/>
        </p:nvGraphicFramePr>
        <p:xfrm>
          <a:off x="4000500" y="4441032"/>
          <a:ext cx="74295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Clip" r:id="rId16" imgW="1783800" imgH="1686960" progId="">
                  <p:embed/>
                </p:oleObj>
              </mc:Choice>
              <mc:Fallback>
                <p:oleObj name="Clip" r:id="rId16" imgW="1783800" imgH="168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4441032"/>
                        <a:ext cx="74295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7"/>
          <p:cNvGraphicFramePr>
            <a:graphicFrameLocks noChangeAspect="1"/>
          </p:cNvGraphicFramePr>
          <p:nvPr/>
        </p:nvGraphicFramePr>
        <p:xfrm>
          <a:off x="4914900" y="4441032"/>
          <a:ext cx="74295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Clip" r:id="rId17" imgW="1783800" imgH="1686960" progId="">
                  <p:embed/>
                </p:oleObj>
              </mc:Choice>
              <mc:Fallback>
                <p:oleObj name="Clip" r:id="rId17" imgW="1783800" imgH="168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4441032"/>
                        <a:ext cx="74295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8"/>
          <p:cNvGraphicFramePr>
            <a:graphicFrameLocks noChangeAspect="1"/>
          </p:cNvGraphicFramePr>
          <p:nvPr/>
        </p:nvGraphicFramePr>
        <p:xfrm>
          <a:off x="5772150" y="4171950"/>
          <a:ext cx="74295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Clip" r:id="rId18" imgW="1783800" imgH="1686960" progId="">
                  <p:embed/>
                </p:oleObj>
              </mc:Choice>
              <mc:Fallback>
                <p:oleObj name="Clip" r:id="rId18" imgW="1783800" imgH="168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150" y="4171950"/>
                        <a:ext cx="74295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9"/>
          <p:cNvGraphicFramePr>
            <a:graphicFrameLocks noChangeAspect="1"/>
          </p:cNvGraphicFramePr>
          <p:nvPr/>
        </p:nvGraphicFramePr>
        <p:xfrm>
          <a:off x="6572250" y="4441032"/>
          <a:ext cx="74295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Clip" r:id="rId19" imgW="1783800" imgH="1686960" progId="">
                  <p:embed/>
                </p:oleObj>
              </mc:Choice>
              <mc:Fallback>
                <p:oleObj name="Clip" r:id="rId19" imgW="1783800" imgH="1686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4441032"/>
                        <a:ext cx="74295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67" name="AutoShape 20"/>
          <p:cNvCxnSpPr>
            <a:cxnSpLocks noChangeShapeType="1"/>
          </p:cNvCxnSpPr>
          <p:nvPr/>
        </p:nvCxnSpPr>
        <p:spPr bwMode="auto">
          <a:xfrm flipV="1">
            <a:off x="1885950" y="2880122"/>
            <a:ext cx="571500" cy="10001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068" name="AutoShape 21"/>
          <p:cNvCxnSpPr>
            <a:cxnSpLocks noChangeShapeType="1"/>
          </p:cNvCxnSpPr>
          <p:nvPr/>
        </p:nvCxnSpPr>
        <p:spPr bwMode="auto">
          <a:xfrm flipV="1">
            <a:off x="1885950" y="2880122"/>
            <a:ext cx="571500" cy="90011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069" name="AutoShape 22"/>
          <p:cNvCxnSpPr>
            <a:cxnSpLocks noChangeShapeType="1"/>
          </p:cNvCxnSpPr>
          <p:nvPr/>
        </p:nvCxnSpPr>
        <p:spPr bwMode="auto">
          <a:xfrm rot="5400000">
            <a:off x="2051447" y="3593307"/>
            <a:ext cx="1040606" cy="8001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070" name="AutoShape 23"/>
          <p:cNvCxnSpPr>
            <a:cxnSpLocks noChangeShapeType="1"/>
          </p:cNvCxnSpPr>
          <p:nvPr/>
        </p:nvCxnSpPr>
        <p:spPr bwMode="auto">
          <a:xfrm flipV="1">
            <a:off x="3829050" y="4216004"/>
            <a:ext cx="685800" cy="478631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071" name="AutoShape 24"/>
          <p:cNvCxnSpPr>
            <a:cxnSpLocks noChangeShapeType="1"/>
          </p:cNvCxnSpPr>
          <p:nvPr/>
        </p:nvCxnSpPr>
        <p:spPr bwMode="auto">
          <a:xfrm flipH="1" flipV="1">
            <a:off x="4514850" y="4216003"/>
            <a:ext cx="228600" cy="576263"/>
          </a:xfrm>
          <a:prstGeom prst="curvedConnector4">
            <a:avLst>
              <a:gd name="adj1" fmla="val -28648"/>
              <a:gd name="adj2" fmla="val 80579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072" name="AutoShape 25"/>
          <p:cNvCxnSpPr>
            <a:cxnSpLocks noChangeShapeType="1"/>
          </p:cNvCxnSpPr>
          <p:nvPr/>
        </p:nvCxnSpPr>
        <p:spPr bwMode="auto">
          <a:xfrm rot="5400000" flipH="1">
            <a:off x="4788099" y="3942755"/>
            <a:ext cx="225028" cy="771525"/>
          </a:xfrm>
          <a:prstGeom prst="curvedConnector3">
            <a:avLst>
              <a:gd name="adj1" fmla="val 49736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073" name="AutoShape 26"/>
          <p:cNvCxnSpPr>
            <a:cxnSpLocks noChangeShapeType="1"/>
          </p:cNvCxnSpPr>
          <p:nvPr/>
        </p:nvCxnSpPr>
        <p:spPr bwMode="auto">
          <a:xfrm rot="-5400000">
            <a:off x="5951339" y="3779639"/>
            <a:ext cx="584597" cy="200025"/>
          </a:xfrm>
          <a:prstGeom prst="curvedConnector3">
            <a:avLst>
              <a:gd name="adj1" fmla="val 49898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074" name="AutoShape 27"/>
          <p:cNvCxnSpPr>
            <a:cxnSpLocks noChangeShapeType="1"/>
          </p:cNvCxnSpPr>
          <p:nvPr/>
        </p:nvCxnSpPr>
        <p:spPr bwMode="auto">
          <a:xfrm rot="5400000" flipH="1">
            <a:off x="6216849" y="3714155"/>
            <a:ext cx="853678" cy="600075"/>
          </a:xfrm>
          <a:prstGeom prst="curvedConnector3">
            <a:avLst>
              <a:gd name="adj1" fmla="val 49931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075" name="AutoShape 28"/>
          <p:cNvCxnSpPr>
            <a:cxnSpLocks noChangeShapeType="1"/>
          </p:cNvCxnSpPr>
          <p:nvPr/>
        </p:nvCxnSpPr>
        <p:spPr bwMode="auto">
          <a:xfrm rot="10800000">
            <a:off x="6343650" y="3657601"/>
            <a:ext cx="971550" cy="308372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076" name="Text Box 29"/>
          <p:cNvSpPr txBox="1">
            <a:spLocks noChangeArrowheads="1"/>
          </p:cNvSpPr>
          <p:nvPr/>
        </p:nvSpPr>
        <p:spPr bwMode="auto">
          <a:xfrm>
            <a:off x="1543050" y="3586156"/>
            <a:ext cx="2146293" cy="71558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1350">
                <a:latin typeface="Times New Roman" pitchFamily="18" charset="0"/>
              </a:rPr>
              <a:t>„langsame“</a:t>
            </a:r>
          </a:p>
          <a:p>
            <a:r>
              <a:rPr lang="de-DE" sz="1350">
                <a:latin typeface="Times New Roman" pitchFamily="18" charset="0"/>
              </a:rPr>
              <a:t>Netzverbindung</a:t>
            </a:r>
          </a:p>
          <a:p>
            <a:r>
              <a:rPr lang="de-DE" sz="1350">
                <a:latin typeface="Times New Roman" pitchFamily="18" charset="0"/>
              </a:rPr>
              <a:t>(WAN, Internet, Telefon, ...)</a:t>
            </a:r>
          </a:p>
        </p:txBody>
      </p:sp>
      <p:sp>
        <p:nvSpPr>
          <p:cNvPr id="192542" name="AutoShape 30"/>
          <p:cNvSpPr>
            <a:spLocks noChangeArrowheads="1"/>
          </p:cNvSpPr>
          <p:nvPr/>
        </p:nvSpPr>
        <p:spPr bwMode="auto">
          <a:xfrm>
            <a:off x="1371600" y="971550"/>
            <a:ext cx="1428750" cy="1257300"/>
          </a:xfrm>
          <a:prstGeom prst="cloudCallout">
            <a:avLst>
              <a:gd name="adj1" fmla="val -35750"/>
              <a:gd name="adj2" fmla="val 97255"/>
            </a:avLst>
          </a:prstGeom>
          <a:solidFill>
            <a:schemeClr val="accent2"/>
          </a:solidFill>
          <a:ln w="28575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de-DE">
                <a:latin typeface="Times New Roman" pitchFamily="18" charset="0"/>
              </a:rPr>
              <a:t>sehr viele</a:t>
            </a:r>
          </a:p>
          <a:p>
            <a:pPr>
              <a:lnSpc>
                <a:spcPct val="90000"/>
              </a:lnSpc>
            </a:pPr>
            <a:r>
              <a:rPr lang="de-DE">
                <a:latin typeface="Times New Roman" pitchFamily="18" charset="0"/>
              </a:rPr>
              <a:t>(Tausende)</a:t>
            </a:r>
          </a:p>
          <a:p>
            <a:pPr>
              <a:lnSpc>
                <a:spcPct val="90000"/>
              </a:lnSpc>
            </a:pPr>
            <a:r>
              <a:rPr lang="de-DE">
                <a:latin typeface="Times New Roman" pitchFamily="18" charset="0"/>
              </a:rPr>
              <a:t>Clients</a:t>
            </a:r>
          </a:p>
        </p:txBody>
      </p:sp>
      <p:graphicFrame>
        <p:nvGraphicFramePr>
          <p:cNvPr id="2063" name="Object 31"/>
          <p:cNvGraphicFramePr>
            <a:graphicFrameLocks noChangeAspect="1"/>
          </p:cNvGraphicFramePr>
          <p:nvPr/>
        </p:nvGraphicFramePr>
        <p:xfrm>
          <a:off x="7315200" y="3657600"/>
          <a:ext cx="685800" cy="616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Clip" r:id="rId20" imgW="1829160" imgH="1802880" progId="">
                  <p:embed/>
                </p:oleObj>
              </mc:Choice>
              <mc:Fallback>
                <p:oleObj name="Clip" r:id="rId20" imgW="1829160" imgH="1802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657600"/>
                        <a:ext cx="685800" cy="6167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" name="Rectangle 32"/>
          <p:cNvSpPr>
            <a:spLocks noGrp="1" noChangeArrowheads="1"/>
          </p:cNvSpPr>
          <p:nvPr>
            <p:ph type="title"/>
          </p:nvPr>
        </p:nvSpPr>
        <p:spPr>
          <a:xfrm>
            <a:off x="1200150" y="0"/>
            <a:ext cx="6858000" cy="857250"/>
          </a:xfrm>
          <a:noFill/>
        </p:spPr>
        <p:txBody>
          <a:bodyPr/>
          <a:lstStyle/>
          <a:p>
            <a:r>
              <a:rPr lang="de-DE" sz="2400"/>
              <a:t>Dreistufige Client/Server-Architektur (3 Tier, SAP R/3)</a:t>
            </a:r>
            <a:endParaRPr lang="de-DE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66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1" grpId="0" animBg="1" autoUpdateAnimBg="0"/>
      <p:bldP spid="192522" grpId="0" animBg="1" autoUpdateAnimBg="0"/>
      <p:bldP spid="192542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6250" r="3125" b="48611"/>
          <a:stretch>
            <a:fillRect/>
          </a:stretch>
        </p:blipFill>
        <p:spPr bwMode="auto">
          <a:xfrm>
            <a:off x="1143000" y="171450"/>
            <a:ext cx="6858000" cy="2476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524375" y="2793206"/>
            <a:ext cx="3355567" cy="1258422"/>
          </a:xfrm>
          <a:prstGeom prst="rect">
            <a:avLst/>
          </a:prstGeom>
          <a:solidFill>
            <a:srgbClr val="5FEFE1"/>
          </a:solidFill>
          <a:ln w="57150">
            <a:noFill/>
            <a:prstDash val="sysDot"/>
            <a:miter lim="800000"/>
            <a:headEnd/>
            <a:tailEnd/>
          </a:ln>
        </p:spPr>
        <p:txBody>
          <a:bodyPr wrap="none" lIns="67866" tIns="33338" rIns="67866" bIns="33338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 b="1" dirty="0" err="1">
                <a:latin typeface="Times New Roman" pitchFamily="18" charset="0"/>
              </a:rPr>
              <a:t>s</a:t>
            </a:r>
            <a:r>
              <a:rPr lang="de-DE" b="1" dirty="0" err="1" smtClean="0">
                <a:latin typeface="Times New Roman" pitchFamily="18" charset="0"/>
              </a:rPr>
              <a:t>elect</a:t>
            </a:r>
            <a:r>
              <a:rPr lang="de-DE" dirty="0" smtClean="0">
                <a:latin typeface="Times New Roman" pitchFamily="18" charset="0"/>
              </a:rPr>
              <a:t> </a:t>
            </a:r>
            <a:r>
              <a:rPr lang="de-DE" dirty="0">
                <a:latin typeface="Times New Roman" pitchFamily="18" charset="0"/>
              </a:rPr>
              <a:t>v.*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 b="1" dirty="0" err="1">
                <a:latin typeface="Times New Roman" pitchFamily="18" charset="0"/>
              </a:rPr>
              <a:t>f</a:t>
            </a:r>
            <a:r>
              <a:rPr lang="de-DE" b="1" dirty="0" err="1" smtClean="0">
                <a:latin typeface="Times New Roman" pitchFamily="18" charset="0"/>
              </a:rPr>
              <a:t>rom</a:t>
            </a:r>
            <a:r>
              <a:rPr lang="de-DE" dirty="0" smtClean="0">
                <a:latin typeface="Times New Roman" pitchFamily="18" charset="0"/>
              </a:rPr>
              <a:t> </a:t>
            </a:r>
            <a:r>
              <a:rPr lang="de-DE" dirty="0">
                <a:latin typeface="Times New Roman" pitchFamily="18" charset="0"/>
              </a:rPr>
              <a:t>Verkäufe v, Kunden </a:t>
            </a:r>
            <a:r>
              <a:rPr lang="de-DE" dirty="0" err="1">
                <a:latin typeface="Times New Roman" pitchFamily="18" charset="0"/>
              </a:rPr>
              <a:t>k</a:t>
            </a:r>
            <a:endParaRPr lang="de-DE" dirty="0">
              <a:latin typeface="Times New Roman" pitchFamily="18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 b="1" dirty="0" err="1">
                <a:latin typeface="Times New Roman" pitchFamily="18" charset="0"/>
              </a:rPr>
              <a:t>w</a:t>
            </a:r>
            <a:r>
              <a:rPr lang="de-DE" b="1" dirty="0" err="1" smtClean="0">
                <a:latin typeface="Times New Roman" pitchFamily="18" charset="0"/>
              </a:rPr>
              <a:t>here</a:t>
            </a:r>
            <a:r>
              <a:rPr lang="de-DE" dirty="0" smtClean="0">
                <a:latin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</a:rPr>
              <a:t>k.KundenNr</a:t>
            </a:r>
            <a:r>
              <a:rPr lang="de-DE" dirty="0">
                <a:latin typeface="Times New Roman" pitchFamily="18" charset="0"/>
              </a:rPr>
              <a:t> = 4711 </a:t>
            </a:r>
            <a:r>
              <a:rPr lang="de-DE" b="1" dirty="0" err="1">
                <a:latin typeface="Times New Roman" pitchFamily="18" charset="0"/>
              </a:rPr>
              <a:t>and</a:t>
            </a:r>
            <a:endParaRPr lang="de-DE" b="1" dirty="0">
              <a:latin typeface="Times New Roman" pitchFamily="18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 dirty="0">
                <a:latin typeface="Times New Roman" pitchFamily="18" charset="0"/>
              </a:rPr>
              <a:t>            </a:t>
            </a:r>
            <a:r>
              <a:rPr lang="de-DE" dirty="0" err="1">
                <a:latin typeface="Times New Roman" pitchFamily="18" charset="0"/>
              </a:rPr>
              <a:t>v.KundenNr</a:t>
            </a:r>
            <a:r>
              <a:rPr lang="de-DE" dirty="0">
                <a:latin typeface="Times New Roman" pitchFamily="18" charset="0"/>
              </a:rPr>
              <a:t> = </a:t>
            </a:r>
            <a:r>
              <a:rPr lang="de-DE" dirty="0" err="1">
                <a:latin typeface="Times New Roman" pitchFamily="18" charset="0"/>
              </a:rPr>
              <a:t>k.KundenNr</a:t>
            </a:r>
            <a:endParaRPr lang="de-DE" dirty="0">
              <a:latin typeface="Times New Roman" pitchFamily="18" charset="0"/>
            </a:endParaRP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1763316" y="2813448"/>
            <a:ext cx="2569369" cy="1882378"/>
          </a:xfrm>
          <a:prstGeom prst="triangle">
            <a:avLst>
              <a:gd name="adj" fmla="val 50000"/>
            </a:avLst>
          </a:prstGeom>
          <a:solidFill>
            <a:srgbClr val="5FEFE1"/>
          </a:solidFill>
          <a:ln w="28575">
            <a:solidFill>
              <a:srgbClr val="5FEFE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de-DE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 dirty="0">
                <a:latin typeface="Times New Roman" pitchFamily="18" charset="0"/>
              </a:rPr>
              <a:t>B-Baum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 dirty="0" smtClean="0">
                <a:latin typeface="Times New Roman" pitchFamily="18" charset="0"/>
              </a:rPr>
              <a:t>TID-K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r>
              <a:rPr lang="de-DE" dirty="0">
                <a:latin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</a:rPr>
              <a:t>    (</a:t>
            </a:r>
            <a:r>
              <a:rPr lang="de-DE" dirty="0" err="1" smtClean="0">
                <a:latin typeface="Times New Roman" pitchFamily="18" charset="0"/>
              </a:rPr>
              <a:t>I,i</a:t>
            </a:r>
            <a:r>
              <a:rPr lang="de-DE" dirty="0">
                <a:latin typeface="Times New Roman" pitchFamily="18" charset="0"/>
              </a:rPr>
              <a:t>)(</a:t>
            </a:r>
            <a:r>
              <a:rPr lang="de-DE" dirty="0" err="1">
                <a:latin typeface="Times New Roman" pitchFamily="18" charset="0"/>
              </a:rPr>
              <a:t>I,v</a:t>
            </a:r>
            <a:r>
              <a:rPr lang="de-DE" dirty="0">
                <a:latin typeface="Times New Roman" pitchFamily="18" charset="0"/>
              </a:rPr>
              <a:t>)(</a:t>
            </a:r>
            <a:r>
              <a:rPr lang="de-DE" dirty="0" err="1">
                <a:latin typeface="Times New Roman" pitchFamily="18" charset="0"/>
              </a:rPr>
              <a:t>II,i</a:t>
            </a:r>
            <a:r>
              <a:rPr lang="de-DE" dirty="0">
                <a:latin typeface="Times New Roman" pitchFamily="18" charset="0"/>
              </a:rPr>
              <a:t>)(</a:t>
            </a:r>
            <a:r>
              <a:rPr lang="de-DE" dirty="0" err="1">
                <a:latin typeface="Times New Roman" pitchFamily="18" charset="0"/>
              </a:rPr>
              <a:t>II,iii</a:t>
            </a:r>
            <a:r>
              <a:rPr lang="de-DE" dirty="0">
                <a:latin typeface="Times New Roman" pitchFamily="18" charset="0"/>
              </a:rPr>
              <a:t>)(</a:t>
            </a:r>
            <a:r>
              <a:rPr lang="de-DE" dirty="0" err="1">
                <a:latin typeface="Times New Roman" pitchFamily="18" charset="0"/>
              </a:rPr>
              <a:t>II,iv</a:t>
            </a:r>
            <a:r>
              <a:rPr lang="de-DE" dirty="0">
                <a:latin typeface="Times New Roman" pitchFamily="18" charset="0"/>
              </a:rPr>
              <a:t>)(</a:t>
            </a:r>
            <a:r>
              <a:rPr lang="de-DE" dirty="0" err="1">
                <a:latin typeface="Times New Roman" pitchFamily="18" charset="0"/>
              </a:rPr>
              <a:t>II,vi</a:t>
            </a:r>
            <a:r>
              <a:rPr lang="de-DE" dirty="0">
                <a:latin typeface="Times New Roman" pitchFamily="18" charset="0"/>
              </a:rPr>
              <a:t>)...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 rot="5467161">
            <a:off x="4001096" y="1249562"/>
            <a:ext cx="1969294" cy="215503"/>
          </a:xfrm>
          <a:prstGeom prst="triangle">
            <a:avLst>
              <a:gd name="adj" fmla="val 50000"/>
            </a:avLst>
          </a:prstGeom>
          <a:solidFill>
            <a:srgbClr val="5FEFE1"/>
          </a:solidFill>
          <a:ln w="28575">
            <a:solidFill>
              <a:srgbClr val="5FEFE1"/>
            </a:solidFill>
            <a:miter lim="800000"/>
            <a:headEnd/>
            <a:tailEnd/>
          </a:ln>
        </p:spPr>
        <p:txBody>
          <a:bodyPr wrap="none" lIns="67866" tIns="33338" rIns="67866" bIns="33338" anchor="ctr"/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de-DE">
              <a:latin typeface="Times New Roman" pitchFamily="18" charset="0"/>
            </a:endParaRPr>
          </a:p>
        </p:txBody>
      </p:sp>
      <p:sp>
        <p:nvSpPr>
          <p:cNvPr id="62471" name="Freeform 7"/>
          <p:cNvSpPr>
            <a:spLocks/>
          </p:cNvSpPr>
          <p:nvPr/>
        </p:nvSpPr>
        <p:spPr bwMode="auto">
          <a:xfrm>
            <a:off x="2257425" y="908448"/>
            <a:ext cx="5411391" cy="2577703"/>
          </a:xfrm>
          <a:custGeom>
            <a:avLst/>
            <a:gdLst>
              <a:gd name="T0" fmla="*/ 6388099 w 4545"/>
              <a:gd name="T1" fmla="*/ 3436937 h 2165"/>
              <a:gd name="T2" fmla="*/ 7061201 w 4545"/>
              <a:gd name="T3" fmla="*/ 1684337 h 2165"/>
              <a:gd name="T4" fmla="*/ 6946901 w 4545"/>
              <a:gd name="T5" fmla="*/ 236537 h 2165"/>
              <a:gd name="T6" fmla="*/ 5448300 w 4545"/>
              <a:gd name="T7" fmla="*/ 261937 h 2165"/>
              <a:gd name="T8" fmla="*/ 4076700 w 4545"/>
              <a:gd name="T9" fmla="*/ 274637 h 2165"/>
              <a:gd name="T10" fmla="*/ 3822700 w 4545"/>
              <a:gd name="T11" fmla="*/ 566737 h 2165"/>
              <a:gd name="T12" fmla="*/ 3454400 w 4545"/>
              <a:gd name="T13" fmla="*/ 147637 h 2165"/>
              <a:gd name="T14" fmla="*/ 2336800 w 4545"/>
              <a:gd name="T15" fmla="*/ 96837 h 2165"/>
              <a:gd name="T16" fmla="*/ 1739900 w 4545"/>
              <a:gd name="T17" fmla="*/ 96837 h 2165"/>
              <a:gd name="T18" fmla="*/ 0 w 4545"/>
              <a:gd name="T19" fmla="*/ 134937 h 21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45"/>
              <a:gd name="T31" fmla="*/ 0 h 2165"/>
              <a:gd name="T32" fmla="*/ 4545 w 4545"/>
              <a:gd name="T33" fmla="*/ 2165 h 21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45" h="2165">
                <a:moveTo>
                  <a:pt x="4024" y="2165"/>
                </a:moveTo>
                <a:cubicBezTo>
                  <a:pt x="4206" y="1781"/>
                  <a:pt x="4389" y="1397"/>
                  <a:pt x="4448" y="1061"/>
                </a:cubicBezTo>
                <a:cubicBezTo>
                  <a:pt x="4507" y="725"/>
                  <a:pt x="4545" y="298"/>
                  <a:pt x="4376" y="149"/>
                </a:cubicBezTo>
                <a:cubicBezTo>
                  <a:pt x="4207" y="0"/>
                  <a:pt x="3733" y="161"/>
                  <a:pt x="3432" y="165"/>
                </a:cubicBezTo>
                <a:cubicBezTo>
                  <a:pt x="3131" y="169"/>
                  <a:pt x="2739" y="141"/>
                  <a:pt x="2568" y="173"/>
                </a:cubicBezTo>
                <a:cubicBezTo>
                  <a:pt x="2397" y="205"/>
                  <a:pt x="2473" y="370"/>
                  <a:pt x="2408" y="357"/>
                </a:cubicBezTo>
                <a:cubicBezTo>
                  <a:pt x="2343" y="344"/>
                  <a:pt x="2332" y="142"/>
                  <a:pt x="2176" y="93"/>
                </a:cubicBezTo>
                <a:cubicBezTo>
                  <a:pt x="2020" y="44"/>
                  <a:pt x="1652" y="66"/>
                  <a:pt x="1472" y="61"/>
                </a:cubicBezTo>
                <a:cubicBezTo>
                  <a:pt x="1292" y="56"/>
                  <a:pt x="1341" y="57"/>
                  <a:pt x="1096" y="61"/>
                </a:cubicBezTo>
                <a:cubicBezTo>
                  <a:pt x="851" y="65"/>
                  <a:pt x="425" y="75"/>
                  <a:pt x="0" y="85"/>
                </a:cubicBezTo>
              </a:path>
            </a:pathLst>
          </a:custGeom>
          <a:noFill/>
          <a:ln w="5715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62472" name="Freeform 8"/>
          <p:cNvSpPr>
            <a:spLocks/>
          </p:cNvSpPr>
          <p:nvPr/>
        </p:nvSpPr>
        <p:spPr bwMode="auto">
          <a:xfrm>
            <a:off x="2295525" y="1314450"/>
            <a:ext cx="2800350" cy="344091"/>
          </a:xfrm>
          <a:custGeom>
            <a:avLst/>
            <a:gdLst>
              <a:gd name="T0" fmla="*/ 3733800 w 2352"/>
              <a:gd name="T1" fmla="*/ 0 h 289"/>
              <a:gd name="T2" fmla="*/ 3390900 w 2352"/>
              <a:gd name="T3" fmla="*/ 381000 h 289"/>
              <a:gd name="T4" fmla="*/ 2768600 w 2352"/>
              <a:gd name="T5" fmla="*/ 444500 h 289"/>
              <a:gd name="T6" fmla="*/ 1739900 w 2352"/>
              <a:gd name="T7" fmla="*/ 457200 h 289"/>
              <a:gd name="T8" fmla="*/ 0 w 2352"/>
              <a:gd name="T9" fmla="*/ 457200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2"/>
              <a:gd name="T16" fmla="*/ 0 h 289"/>
              <a:gd name="T17" fmla="*/ 2352 w 2352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2" h="289">
                <a:moveTo>
                  <a:pt x="2352" y="0"/>
                </a:moveTo>
                <a:cubicBezTo>
                  <a:pt x="2294" y="96"/>
                  <a:pt x="2237" y="193"/>
                  <a:pt x="2136" y="240"/>
                </a:cubicBezTo>
                <a:cubicBezTo>
                  <a:pt x="2035" y="287"/>
                  <a:pt x="1917" y="272"/>
                  <a:pt x="1744" y="280"/>
                </a:cubicBezTo>
                <a:cubicBezTo>
                  <a:pt x="1571" y="288"/>
                  <a:pt x="1387" y="287"/>
                  <a:pt x="1096" y="288"/>
                </a:cubicBezTo>
                <a:cubicBezTo>
                  <a:pt x="805" y="289"/>
                  <a:pt x="402" y="288"/>
                  <a:pt x="0" y="288"/>
                </a:cubicBezTo>
              </a:path>
            </a:pathLst>
          </a:custGeom>
          <a:noFill/>
          <a:ln w="5715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 wrap="none" lIns="67866" tIns="33338" rIns="67866" bIns="33338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8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 l="14063" t="9375" r="14844" b="5208"/>
          <a:stretch>
            <a:fillRect/>
          </a:stretch>
        </p:blipFill>
        <p:spPr bwMode="auto">
          <a:xfrm>
            <a:off x="1771650" y="33338"/>
            <a:ext cx="5715000" cy="51506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EFE4E-294E-4B19-AB32-018BC17EF5B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52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/>
              <a:t>Beispielanfrage auf dem Sternschema: </a:t>
            </a:r>
            <a:br>
              <a:rPr lang="de-DE" sz="2400"/>
            </a:br>
            <a:r>
              <a:rPr lang="de-DE" sz="2400"/>
              <a:t>Stern-Verbund  --  Star Join</a:t>
            </a:r>
            <a:endParaRPr lang="de-DE" smtClean="0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143000" y="1085850"/>
            <a:ext cx="6858000" cy="32778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select sum</a:t>
            </a:r>
            <a:r>
              <a:rPr lang="de-DE">
                <a:latin typeface="Times New Roman" pitchFamily="18" charset="0"/>
              </a:rPr>
              <a:t>(v.Anzahl), p.Hersteller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from</a:t>
            </a:r>
            <a:r>
              <a:rPr lang="de-DE">
                <a:latin typeface="Times New Roman" pitchFamily="18" charset="0"/>
              </a:rPr>
              <a:t> Verkäufe v, Filialen f, Produkte p, Zeit z, Kunden k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where</a:t>
            </a:r>
            <a:r>
              <a:rPr lang="de-DE">
                <a:latin typeface="Times New Roman" pitchFamily="18" charset="0"/>
              </a:rPr>
              <a:t> </a:t>
            </a: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z.Saison = 'Weihnachten' and</a:t>
            </a:r>
          </a:p>
          <a:p>
            <a:pPr algn="l"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            z.Jahr = 2001 and k.wieAlt &lt; 30 and</a:t>
            </a:r>
          </a:p>
          <a:p>
            <a:pPr algn="l">
              <a:spcBef>
                <a:spcPct val="50000"/>
              </a:spcBef>
            </a:pPr>
            <a:r>
              <a:rPr lang="de-DE">
                <a:solidFill>
                  <a:srgbClr val="CC0099"/>
                </a:solidFill>
                <a:latin typeface="Times New Roman" pitchFamily="18" charset="0"/>
              </a:rPr>
              <a:t>            p.Produkttyp = 'Handy' and f.Bezirk = 'Bayern'</a:t>
            </a:r>
            <a:r>
              <a:rPr lang="de-DE">
                <a:latin typeface="Times New Roman" pitchFamily="18" charset="0"/>
              </a:rPr>
              <a:t> and</a:t>
            </a:r>
          </a:p>
          <a:p>
            <a:pPr algn="l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            </a:t>
            </a: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v.VerkDatum = z.Datum and v.Produkt = p.ProduktNr and</a:t>
            </a:r>
          </a:p>
          <a:p>
            <a:pPr algn="l"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Times New Roman" pitchFamily="18" charset="0"/>
              </a:rPr>
              <a:t>            v.Filiale = f.FilialenKennung and v.Kunde = k.KundenNr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group by</a:t>
            </a:r>
            <a:r>
              <a:rPr lang="de-DE">
                <a:latin typeface="Times New Roman" pitchFamily="18" charset="0"/>
              </a:rPr>
              <a:t> p.Hersteller;</a:t>
            </a: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5943600" y="2057400"/>
            <a:ext cx="1943100" cy="571500"/>
          </a:xfrm>
          <a:prstGeom prst="wedgeRoundRectCallout">
            <a:avLst>
              <a:gd name="adj1" fmla="val -75796"/>
              <a:gd name="adj2" fmla="val 15000"/>
              <a:gd name="adj3" fmla="val 16667"/>
            </a:avLst>
          </a:prstGeom>
          <a:solidFill>
            <a:schemeClr val="accent2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>
                <a:latin typeface="Times New Roman" pitchFamily="18" charset="0"/>
              </a:rPr>
              <a:t>Einschränkung</a:t>
            </a:r>
          </a:p>
          <a:p>
            <a:r>
              <a:rPr lang="de-DE">
                <a:latin typeface="Times New Roman" pitchFamily="18" charset="0"/>
              </a:rPr>
              <a:t>der Dimensionen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5543550" y="4343400"/>
            <a:ext cx="1943100" cy="571500"/>
          </a:xfrm>
          <a:prstGeom prst="wedgeRoundRectCallout">
            <a:avLst>
              <a:gd name="adj1" fmla="val -82171"/>
              <a:gd name="adj2" fmla="val -130000"/>
              <a:gd name="adj3" fmla="val 16667"/>
            </a:avLst>
          </a:prstGeom>
          <a:solidFill>
            <a:schemeClr val="accent2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>
                <a:latin typeface="Times New Roman" pitchFamily="18" charset="0"/>
              </a:rPr>
              <a:t>Join-Prädikate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143000" y="379810"/>
          <a:ext cx="6742510" cy="476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VISIO" r:id="rId4" imgW="6931800" imgH="4897440" progId="Visio.Drawing.11">
                  <p:embed/>
                </p:oleObj>
              </mc:Choice>
              <mc:Fallback>
                <p:oleObj name="VISIO" r:id="rId4" imgW="6931800" imgH="48974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9810"/>
                        <a:ext cx="6742510" cy="4763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Illustration des Star Join</a:t>
            </a:r>
            <a:br>
              <a:rPr lang="de-DE" smtClean="0"/>
            </a:br>
            <a:endParaRPr lang="de-DE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81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143000" y="771525"/>
          <a:ext cx="6858000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VISIO" r:id="rId4" imgW="7729560" imgH="4926960" progId="Visio.Drawing.11">
                  <p:embed/>
                </p:oleObj>
              </mc:Choice>
              <mc:Fallback>
                <p:oleObj name="VISIO" r:id="rId4" imgW="7729560" imgH="4926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771525"/>
                        <a:ext cx="6858000" cy="437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Bitmap-Indexe für die Dimensions-Selektion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15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Ausnutzung der Bitmap-Join-Indexe</a:t>
            </a:r>
            <a:br>
              <a:rPr lang="de-DE" smtClean="0"/>
            </a:br>
            <a:endParaRPr lang="de-DE" smtClean="0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1143000" y="263128"/>
          <a:ext cx="6663929" cy="4880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VISIO" r:id="rId4" imgW="7737840" imgH="5665320" progId="Visio.Drawing.11">
                  <p:embed/>
                </p:oleObj>
              </mc:Choice>
              <mc:Fallback>
                <p:oleObj name="VISIO" r:id="rId4" imgW="7737840" imgH="5665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3128"/>
                        <a:ext cx="6663929" cy="4880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61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Eine weitere </a:t>
            </a:r>
            <a:r>
              <a:rPr lang="de-DE" sz="2400" dirty="0" err="1"/>
              <a:t>Join</a:t>
            </a:r>
            <a:r>
              <a:rPr lang="de-DE" sz="2400" dirty="0"/>
              <a:t>-Methode: </a:t>
            </a:r>
            <a:r>
              <a:rPr lang="de-DE" sz="2400" dirty="0" err="1"/>
              <a:t>DiagJoin</a:t>
            </a:r>
            <a:endParaRPr lang="de-DE" sz="24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Für 1:N-Beziehungen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Daten sind zeitlich geballt (</a:t>
            </a:r>
            <a:r>
              <a:rPr lang="de-DE" dirty="0" err="1" smtClean="0"/>
              <a:t>clustered</a:t>
            </a:r>
            <a:r>
              <a:rPr lang="de-DE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Beispiel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Order</a:t>
            </a:r>
          </a:p>
          <a:p>
            <a:pPr lvl="1">
              <a:lnSpc>
                <a:spcPct val="150000"/>
              </a:lnSpc>
            </a:pPr>
            <a:r>
              <a:rPr lang="de-DE" dirty="0" err="1" smtClean="0"/>
              <a:t>Lineitem</a:t>
            </a:r>
            <a:endParaRPr lang="de-DE" dirty="0" smtClean="0"/>
          </a:p>
          <a:p>
            <a:pPr lvl="1">
              <a:lnSpc>
                <a:spcPct val="150000"/>
              </a:lnSpc>
            </a:pPr>
            <a:r>
              <a:rPr lang="de-DE" dirty="0" smtClean="0"/>
              <a:t>Order </a:t>
            </a:r>
            <a:r>
              <a:rPr lang="de-DE" sz="1800" b="1" dirty="0"/>
              <a:t>⋈</a:t>
            </a:r>
            <a:r>
              <a:rPr lang="de-DE" dirty="0"/>
              <a:t> </a:t>
            </a:r>
            <a:r>
              <a:rPr lang="en-US" dirty="0" err="1" smtClean="0"/>
              <a:t>Lineitem</a:t>
            </a:r>
            <a:endParaRPr lang="en-US" dirty="0" smtClean="0">
              <a:latin typeface="JoinFont" pitchFamily="2" charset="0"/>
            </a:endParaRPr>
          </a:p>
          <a:p>
            <a:pPr lvl="1">
              <a:lnSpc>
                <a:spcPct val="150000"/>
              </a:lnSpc>
            </a:pPr>
            <a:r>
              <a:rPr lang="de-DE" dirty="0" smtClean="0"/>
              <a:t>Die </a:t>
            </a:r>
            <a:r>
              <a:rPr lang="de-DE" dirty="0" err="1" smtClean="0"/>
              <a:t>Lineitems</a:t>
            </a:r>
            <a:r>
              <a:rPr lang="de-DE" dirty="0" smtClean="0"/>
              <a:t> (Bestellpositionen) einer Order (Bestellung) kommen zeitlich kurz hintereinander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Grundidee des </a:t>
            </a:r>
            <a:r>
              <a:rPr lang="de-DE" dirty="0" err="1" smtClean="0"/>
              <a:t>DiagJoins</a:t>
            </a:r>
            <a:r>
              <a:rPr lang="de-DE" dirty="0" smtClean="0"/>
              <a:t> besteht darin, synchron über die beiden Relationen zu laufen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Die Orders werden in einem Fenster gehalten  </a:t>
            </a:r>
          </a:p>
          <a:p>
            <a:pPr>
              <a:lnSpc>
                <a:spcPct val="150000"/>
              </a:lnSpc>
            </a:pPr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DiagJoin</a:t>
            </a:r>
          </a:p>
        </p:txBody>
      </p:sp>
      <p:graphicFrame>
        <p:nvGraphicFramePr>
          <p:cNvPr id="206972" name="Group 124"/>
          <p:cNvGraphicFramePr>
            <a:graphicFrameLocks noGrp="1"/>
          </p:cNvGraphicFramePr>
          <p:nvPr/>
        </p:nvGraphicFramePr>
        <p:xfrm>
          <a:off x="1331119" y="1006079"/>
          <a:ext cx="2609850" cy="3198026"/>
        </p:xfrm>
        <a:graphic>
          <a:graphicData uri="http://schemas.openxmlformats.org/drawingml/2006/table">
            <a:tbl>
              <a:tblPr/>
              <a:tblGrid>
                <a:gridCol w="1304925"/>
                <a:gridCol w="1304925"/>
              </a:tblGrid>
              <a:tr h="320279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Customer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Kemper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Maier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Müller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Hummer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Kaller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9965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Lola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3452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Junker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7052" name="Group 204"/>
          <p:cNvGraphicFramePr>
            <a:graphicFrameLocks noGrp="1"/>
          </p:cNvGraphicFramePr>
          <p:nvPr/>
        </p:nvGraphicFramePr>
        <p:xfrm>
          <a:off x="4356498" y="789385"/>
          <a:ext cx="3644503" cy="4124326"/>
        </p:xfrm>
        <a:graphic>
          <a:graphicData uri="http://schemas.openxmlformats.org/drawingml/2006/table">
            <a:tbl>
              <a:tblPr/>
              <a:tblGrid>
                <a:gridCol w="912019"/>
                <a:gridCol w="963215"/>
                <a:gridCol w="859631"/>
                <a:gridCol w="909638"/>
              </a:tblGrid>
              <a:tr h="279797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LineItem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89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Position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Preis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Laptop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Fax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Mixer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06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DiagJoin</a:t>
            </a:r>
          </a:p>
        </p:txBody>
      </p:sp>
      <p:graphicFrame>
        <p:nvGraphicFramePr>
          <p:cNvPr id="207875" name="Group 3"/>
          <p:cNvGraphicFramePr>
            <a:graphicFrameLocks noGrp="1"/>
          </p:cNvGraphicFramePr>
          <p:nvPr/>
        </p:nvGraphicFramePr>
        <p:xfrm>
          <a:off x="1331119" y="1006079"/>
          <a:ext cx="2609850" cy="3198026"/>
        </p:xfrm>
        <a:graphic>
          <a:graphicData uri="http://schemas.openxmlformats.org/drawingml/2006/table">
            <a:tbl>
              <a:tblPr/>
              <a:tblGrid>
                <a:gridCol w="1304925"/>
                <a:gridCol w="1304925"/>
              </a:tblGrid>
              <a:tr h="320279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Customer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Kemper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Maier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Müller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Hummer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Kaller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9965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Lola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3452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Junker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7992" name="Group 120"/>
          <p:cNvGraphicFramePr>
            <a:graphicFrameLocks noGrp="1"/>
          </p:cNvGraphicFramePr>
          <p:nvPr/>
        </p:nvGraphicFramePr>
        <p:xfrm>
          <a:off x="4356498" y="789385"/>
          <a:ext cx="3644503" cy="4124326"/>
        </p:xfrm>
        <a:graphic>
          <a:graphicData uri="http://schemas.openxmlformats.org/drawingml/2006/table">
            <a:tbl>
              <a:tblPr/>
              <a:tblGrid>
                <a:gridCol w="912019"/>
                <a:gridCol w="963215"/>
                <a:gridCol w="859631"/>
                <a:gridCol w="909638"/>
              </a:tblGrid>
              <a:tr h="279797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LineItem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89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Position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Preis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Laptop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Fax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Mixer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95" name="Rectangle 101"/>
          <p:cNvSpPr>
            <a:spLocks noChangeArrowheads="1"/>
          </p:cNvSpPr>
          <p:nvPr/>
        </p:nvSpPr>
        <p:spPr bwMode="auto">
          <a:xfrm>
            <a:off x="1143000" y="1653779"/>
            <a:ext cx="2943225" cy="1026319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7696" name="Line 102"/>
          <p:cNvSpPr>
            <a:spLocks noChangeShapeType="1"/>
          </p:cNvSpPr>
          <p:nvPr/>
        </p:nvSpPr>
        <p:spPr bwMode="auto">
          <a:xfrm flipH="1">
            <a:off x="3924300" y="1707357"/>
            <a:ext cx="485775" cy="10834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7697" name="Line 121"/>
          <p:cNvSpPr>
            <a:spLocks noChangeShapeType="1"/>
          </p:cNvSpPr>
          <p:nvPr/>
        </p:nvSpPr>
        <p:spPr bwMode="auto">
          <a:xfrm flipH="1">
            <a:off x="3924301" y="1977628"/>
            <a:ext cx="432197" cy="10834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7698" name="Line 122"/>
          <p:cNvSpPr>
            <a:spLocks noChangeShapeType="1"/>
          </p:cNvSpPr>
          <p:nvPr/>
        </p:nvSpPr>
        <p:spPr bwMode="auto">
          <a:xfrm flipH="1" flipV="1">
            <a:off x="3924301" y="1869282"/>
            <a:ext cx="432197" cy="43219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7699" name="Line 123"/>
          <p:cNvSpPr>
            <a:spLocks noChangeShapeType="1"/>
          </p:cNvSpPr>
          <p:nvPr/>
        </p:nvSpPr>
        <p:spPr bwMode="auto">
          <a:xfrm flipH="1" flipV="1">
            <a:off x="3924301" y="1815704"/>
            <a:ext cx="432197" cy="70246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7700" name="Line 124"/>
          <p:cNvSpPr>
            <a:spLocks noChangeShapeType="1"/>
          </p:cNvSpPr>
          <p:nvPr/>
        </p:nvSpPr>
        <p:spPr bwMode="auto">
          <a:xfrm flipH="1" flipV="1">
            <a:off x="3869531" y="2463404"/>
            <a:ext cx="486966" cy="145851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0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DiagJoin</a:t>
            </a:r>
          </a:p>
        </p:txBody>
      </p:sp>
      <p:graphicFrame>
        <p:nvGraphicFramePr>
          <p:cNvPr id="208899" name="Group 3"/>
          <p:cNvGraphicFramePr>
            <a:graphicFrameLocks noGrp="1"/>
          </p:cNvGraphicFramePr>
          <p:nvPr/>
        </p:nvGraphicFramePr>
        <p:xfrm>
          <a:off x="1331119" y="1006079"/>
          <a:ext cx="2609850" cy="3198026"/>
        </p:xfrm>
        <a:graphic>
          <a:graphicData uri="http://schemas.openxmlformats.org/drawingml/2006/table">
            <a:tbl>
              <a:tblPr/>
              <a:tblGrid>
                <a:gridCol w="1304925"/>
                <a:gridCol w="1304925"/>
              </a:tblGrid>
              <a:tr h="320279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Customer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Kemper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Maier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Müller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Hummer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Kaller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9965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Lola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3452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Junker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8933" name="Group 37"/>
          <p:cNvGraphicFramePr>
            <a:graphicFrameLocks noGrp="1"/>
          </p:cNvGraphicFramePr>
          <p:nvPr/>
        </p:nvGraphicFramePr>
        <p:xfrm>
          <a:off x="4356498" y="789385"/>
          <a:ext cx="3644503" cy="4124326"/>
        </p:xfrm>
        <a:graphic>
          <a:graphicData uri="http://schemas.openxmlformats.org/drawingml/2006/table">
            <a:tbl>
              <a:tblPr/>
              <a:tblGrid>
                <a:gridCol w="912019"/>
                <a:gridCol w="963215"/>
                <a:gridCol w="859631"/>
                <a:gridCol w="909638"/>
              </a:tblGrid>
              <a:tr h="279797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LineItem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89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Position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Preis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Laptop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Fax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Mixer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719" name="Rectangle 111"/>
          <p:cNvSpPr>
            <a:spLocks noChangeArrowheads="1"/>
          </p:cNvSpPr>
          <p:nvPr/>
        </p:nvSpPr>
        <p:spPr bwMode="auto">
          <a:xfrm>
            <a:off x="1143000" y="1653779"/>
            <a:ext cx="2943225" cy="1026319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720" name="Line 112"/>
          <p:cNvSpPr>
            <a:spLocks noChangeShapeType="1"/>
          </p:cNvSpPr>
          <p:nvPr/>
        </p:nvSpPr>
        <p:spPr bwMode="auto">
          <a:xfrm flipH="1">
            <a:off x="3924300" y="1707357"/>
            <a:ext cx="485775" cy="10834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721" name="Line 113"/>
          <p:cNvSpPr>
            <a:spLocks noChangeShapeType="1"/>
          </p:cNvSpPr>
          <p:nvPr/>
        </p:nvSpPr>
        <p:spPr bwMode="auto">
          <a:xfrm flipH="1">
            <a:off x="3924301" y="1977628"/>
            <a:ext cx="432197" cy="10834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722" name="Line 114"/>
          <p:cNvSpPr>
            <a:spLocks noChangeShapeType="1"/>
          </p:cNvSpPr>
          <p:nvPr/>
        </p:nvSpPr>
        <p:spPr bwMode="auto">
          <a:xfrm flipH="1" flipV="1">
            <a:off x="3924301" y="1869282"/>
            <a:ext cx="432197" cy="43219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723" name="Line 115"/>
          <p:cNvSpPr>
            <a:spLocks noChangeShapeType="1"/>
          </p:cNvSpPr>
          <p:nvPr/>
        </p:nvSpPr>
        <p:spPr bwMode="auto">
          <a:xfrm flipH="1" flipV="1">
            <a:off x="3924301" y="1815704"/>
            <a:ext cx="432197" cy="70246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724" name="Line 116"/>
          <p:cNvSpPr>
            <a:spLocks noChangeShapeType="1"/>
          </p:cNvSpPr>
          <p:nvPr/>
        </p:nvSpPr>
        <p:spPr bwMode="auto">
          <a:xfrm flipH="1" flipV="1">
            <a:off x="3869531" y="2463404"/>
            <a:ext cx="486966" cy="145851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725" name="Line 117"/>
          <p:cNvSpPr>
            <a:spLocks noChangeShapeType="1"/>
          </p:cNvSpPr>
          <p:nvPr/>
        </p:nvSpPr>
        <p:spPr bwMode="auto">
          <a:xfrm flipH="1" flipV="1">
            <a:off x="3815954" y="2842022"/>
            <a:ext cx="540544" cy="1403747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86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Interne Architektur von SAP R/3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4688" t="18750" r="10938" b="8333"/>
          <a:stretch>
            <a:fillRect/>
          </a:stretch>
        </p:blipFill>
        <p:spPr bwMode="auto">
          <a:xfrm>
            <a:off x="1428750" y="1028700"/>
            <a:ext cx="6172200" cy="40005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1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DiagJoin</a:t>
            </a:r>
          </a:p>
        </p:txBody>
      </p:sp>
      <p:graphicFrame>
        <p:nvGraphicFramePr>
          <p:cNvPr id="209923" name="Group 3"/>
          <p:cNvGraphicFramePr>
            <a:graphicFrameLocks noGrp="1"/>
          </p:cNvGraphicFramePr>
          <p:nvPr/>
        </p:nvGraphicFramePr>
        <p:xfrm>
          <a:off x="1331119" y="1006079"/>
          <a:ext cx="2609850" cy="3198026"/>
        </p:xfrm>
        <a:graphic>
          <a:graphicData uri="http://schemas.openxmlformats.org/drawingml/2006/table">
            <a:tbl>
              <a:tblPr/>
              <a:tblGrid>
                <a:gridCol w="1304925"/>
                <a:gridCol w="1304925"/>
              </a:tblGrid>
              <a:tr h="320279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Customer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Kemper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Maier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Müller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Hummer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Kaller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9965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Lola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3452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Junker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9957" name="Group 37"/>
          <p:cNvGraphicFramePr>
            <a:graphicFrameLocks noGrp="1"/>
          </p:cNvGraphicFramePr>
          <p:nvPr/>
        </p:nvGraphicFramePr>
        <p:xfrm>
          <a:off x="4356498" y="789385"/>
          <a:ext cx="3644503" cy="4124326"/>
        </p:xfrm>
        <a:graphic>
          <a:graphicData uri="http://schemas.openxmlformats.org/drawingml/2006/table">
            <a:tbl>
              <a:tblPr/>
              <a:tblGrid>
                <a:gridCol w="912019"/>
                <a:gridCol w="963215"/>
                <a:gridCol w="859631"/>
                <a:gridCol w="909638"/>
              </a:tblGrid>
              <a:tr h="279797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LineItem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89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Position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Preis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Laptop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Fax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Mixer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743" name="Rectangle 111"/>
          <p:cNvSpPr>
            <a:spLocks noChangeArrowheads="1"/>
          </p:cNvSpPr>
          <p:nvPr/>
        </p:nvSpPr>
        <p:spPr bwMode="auto">
          <a:xfrm>
            <a:off x="1143000" y="1977629"/>
            <a:ext cx="2943225" cy="1026319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744" name="Line 112"/>
          <p:cNvSpPr>
            <a:spLocks noChangeShapeType="1"/>
          </p:cNvSpPr>
          <p:nvPr/>
        </p:nvSpPr>
        <p:spPr bwMode="auto">
          <a:xfrm flipH="1">
            <a:off x="3924300" y="1707357"/>
            <a:ext cx="485775" cy="10834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745" name="Line 113"/>
          <p:cNvSpPr>
            <a:spLocks noChangeShapeType="1"/>
          </p:cNvSpPr>
          <p:nvPr/>
        </p:nvSpPr>
        <p:spPr bwMode="auto">
          <a:xfrm flipH="1">
            <a:off x="3924301" y="1977628"/>
            <a:ext cx="432197" cy="10834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746" name="Line 114"/>
          <p:cNvSpPr>
            <a:spLocks noChangeShapeType="1"/>
          </p:cNvSpPr>
          <p:nvPr/>
        </p:nvSpPr>
        <p:spPr bwMode="auto">
          <a:xfrm flipH="1" flipV="1">
            <a:off x="3924301" y="1869282"/>
            <a:ext cx="432197" cy="43219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747" name="Line 115"/>
          <p:cNvSpPr>
            <a:spLocks noChangeShapeType="1"/>
          </p:cNvSpPr>
          <p:nvPr/>
        </p:nvSpPr>
        <p:spPr bwMode="auto">
          <a:xfrm flipH="1" flipV="1">
            <a:off x="3924301" y="1815704"/>
            <a:ext cx="432197" cy="70246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748" name="Line 116"/>
          <p:cNvSpPr>
            <a:spLocks noChangeShapeType="1"/>
          </p:cNvSpPr>
          <p:nvPr/>
        </p:nvSpPr>
        <p:spPr bwMode="auto">
          <a:xfrm flipH="1" flipV="1">
            <a:off x="3869531" y="2463404"/>
            <a:ext cx="486966" cy="145851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749" name="Line 117"/>
          <p:cNvSpPr>
            <a:spLocks noChangeShapeType="1"/>
          </p:cNvSpPr>
          <p:nvPr/>
        </p:nvSpPr>
        <p:spPr bwMode="auto">
          <a:xfrm flipH="1" flipV="1">
            <a:off x="3815954" y="2842022"/>
            <a:ext cx="540544" cy="1403747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8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DiagJoin</a:t>
            </a:r>
          </a:p>
        </p:txBody>
      </p:sp>
      <p:graphicFrame>
        <p:nvGraphicFramePr>
          <p:cNvPr id="210947" name="Group 3"/>
          <p:cNvGraphicFramePr>
            <a:graphicFrameLocks noGrp="1"/>
          </p:cNvGraphicFramePr>
          <p:nvPr/>
        </p:nvGraphicFramePr>
        <p:xfrm>
          <a:off x="1331119" y="1006079"/>
          <a:ext cx="2609850" cy="3198026"/>
        </p:xfrm>
        <a:graphic>
          <a:graphicData uri="http://schemas.openxmlformats.org/drawingml/2006/table">
            <a:tbl>
              <a:tblPr/>
              <a:tblGrid>
                <a:gridCol w="1304925"/>
                <a:gridCol w="1304925"/>
              </a:tblGrid>
              <a:tr h="320279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Customer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Kemper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Maier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Müller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Hummer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Kaller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9965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Lola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3452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Junker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1062" name="Group 118"/>
          <p:cNvGraphicFramePr>
            <a:graphicFrameLocks noGrp="1"/>
          </p:cNvGraphicFramePr>
          <p:nvPr/>
        </p:nvGraphicFramePr>
        <p:xfrm>
          <a:off x="4356498" y="789385"/>
          <a:ext cx="3644503" cy="4124326"/>
        </p:xfrm>
        <a:graphic>
          <a:graphicData uri="http://schemas.openxmlformats.org/drawingml/2006/table">
            <a:tbl>
              <a:tblPr/>
              <a:tblGrid>
                <a:gridCol w="912019"/>
                <a:gridCol w="963215"/>
                <a:gridCol w="859631"/>
                <a:gridCol w="909638"/>
              </a:tblGrid>
              <a:tr h="279797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LineItem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89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Position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Preis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Laptop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Fax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Mixer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Quirl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767" name="Rectangle 111"/>
          <p:cNvSpPr>
            <a:spLocks noChangeArrowheads="1"/>
          </p:cNvSpPr>
          <p:nvPr/>
        </p:nvSpPr>
        <p:spPr bwMode="auto">
          <a:xfrm>
            <a:off x="1143000" y="1977629"/>
            <a:ext cx="2943225" cy="1026319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0768" name="Line 112"/>
          <p:cNvSpPr>
            <a:spLocks noChangeShapeType="1"/>
          </p:cNvSpPr>
          <p:nvPr/>
        </p:nvSpPr>
        <p:spPr bwMode="auto">
          <a:xfrm flipH="1">
            <a:off x="3924300" y="1707357"/>
            <a:ext cx="485775" cy="10834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0769" name="Line 113"/>
          <p:cNvSpPr>
            <a:spLocks noChangeShapeType="1"/>
          </p:cNvSpPr>
          <p:nvPr/>
        </p:nvSpPr>
        <p:spPr bwMode="auto">
          <a:xfrm flipH="1">
            <a:off x="3924301" y="1977628"/>
            <a:ext cx="432197" cy="10834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0770" name="Line 114"/>
          <p:cNvSpPr>
            <a:spLocks noChangeShapeType="1"/>
          </p:cNvSpPr>
          <p:nvPr/>
        </p:nvSpPr>
        <p:spPr bwMode="auto">
          <a:xfrm flipH="1" flipV="1">
            <a:off x="3924301" y="1869282"/>
            <a:ext cx="432197" cy="43219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0771" name="Line 115"/>
          <p:cNvSpPr>
            <a:spLocks noChangeShapeType="1"/>
          </p:cNvSpPr>
          <p:nvPr/>
        </p:nvSpPr>
        <p:spPr bwMode="auto">
          <a:xfrm flipH="1" flipV="1">
            <a:off x="3924301" y="1815704"/>
            <a:ext cx="432197" cy="70246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0772" name="Line 116"/>
          <p:cNvSpPr>
            <a:spLocks noChangeShapeType="1"/>
          </p:cNvSpPr>
          <p:nvPr/>
        </p:nvSpPr>
        <p:spPr bwMode="auto">
          <a:xfrm flipH="1" flipV="1">
            <a:off x="3869531" y="2463404"/>
            <a:ext cx="486966" cy="145851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0773" name="Line 117"/>
          <p:cNvSpPr>
            <a:spLocks noChangeShapeType="1"/>
          </p:cNvSpPr>
          <p:nvPr/>
        </p:nvSpPr>
        <p:spPr bwMode="auto">
          <a:xfrm flipH="1" flipV="1">
            <a:off x="3815954" y="2842022"/>
            <a:ext cx="540544" cy="1403747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17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DiagJoin</a:t>
            </a:r>
          </a:p>
        </p:txBody>
      </p:sp>
      <p:graphicFrame>
        <p:nvGraphicFramePr>
          <p:cNvPr id="211971" name="Group 3"/>
          <p:cNvGraphicFramePr>
            <a:graphicFrameLocks noGrp="1"/>
          </p:cNvGraphicFramePr>
          <p:nvPr/>
        </p:nvGraphicFramePr>
        <p:xfrm>
          <a:off x="1331119" y="1006079"/>
          <a:ext cx="2609850" cy="3198026"/>
        </p:xfrm>
        <a:graphic>
          <a:graphicData uri="http://schemas.openxmlformats.org/drawingml/2006/table">
            <a:tbl>
              <a:tblPr/>
              <a:tblGrid>
                <a:gridCol w="1304925"/>
                <a:gridCol w="1304925"/>
              </a:tblGrid>
              <a:tr h="320279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Customer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Kemper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Maier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Müller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Hummer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Kaller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9965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Lola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3452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Junker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2005" name="Group 37"/>
          <p:cNvGraphicFramePr>
            <a:graphicFrameLocks noGrp="1"/>
          </p:cNvGraphicFramePr>
          <p:nvPr/>
        </p:nvGraphicFramePr>
        <p:xfrm>
          <a:off x="4356498" y="789385"/>
          <a:ext cx="3644503" cy="4124326"/>
        </p:xfrm>
        <a:graphic>
          <a:graphicData uri="http://schemas.openxmlformats.org/drawingml/2006/table">
            <a:tbl>
              <a:tblPr/>
              <a:tblGrid>
                <a:gridCol w="912019"/>
                <a:gridCol w="963215"/>
                <a:gridCol w="859631"/>
                <a:gridCol w="909638"/>
              </a:tblGrid>
              <a:tr h="279797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LineItem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89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Order#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Position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Preis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Laptop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Fax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5645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7765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Mixer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9876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Handy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Quirl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</a:tr>
              <a:tr h="279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91" name="Rectangle 111"/>
          <p:cNvSpPr>
            <a:spLocks noChangeArrowheads="1"/>
          </p:cNvSpPr>
          <p:nvPr/>
        </p:nvSpPr>
        <p:spPr bwMode="auto">
          <a:xfrm>
            <a:off x="1143000" y="1977629"/>
            <a:ext cx="2943225" cy="1026319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792" name="Line 112"/>
          <p:cNvSpPr>
            <a:spLocks noChangeShapeType="1"/>
          </p:cNvSpPr>
          <p:nvPr/>
        </p:nvSpPr>
        <p:spPr bwMode="auto">
          <a:xfrm flipH="1">
            <a:off x="3924300" y="1707357"/>
            <a:ext cx="485775" cy="10834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793" name="Line 113"/>
          <p:cNvSpPr>
            <a:spLocks noChangeShapeType="1"/>
          </p:cNvSpPr>
          <p:nvPr/>
        </p:nvSpPr>
        <p:spPr bwMode="auto">
          <a:xfrm flipH="1">
            <a:off x="3924301" y="1977628"/>
            <a:ext cx="432197" cy="10834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794" name="Line 114"/>
          <p:cNvSpPr>
            <a:spLocks noChangeShapeType="1"/>
          </p:cNvSpPr>
          <p:nvPr/>
        </p:nvSpPr>
        <p:spPr bwMode="auto">
          <a:xfrm flipH="1" flipV="1">
            <a:off x="3924301" y="1869282"/>
            <a:ext cx="432197" cy="43219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795" name="Line 115"/>
          <p:cNvSpPr>
            <a:spLocks noChangeShapeType="1"/>
          </p:cNvSpPr>
          <p:nvPr/>
        </p:nvSpPr>
        <p:spPr bwMode="auto">
          <a:xfrm flipH="1" flipV="1">
            <a:off x="3924301" y="1815704"/>
            <a:ext cx="432197" cy="70246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796" name="Line 116"/>
          <p:cNvSpPr>
            <a:spLocks noChangeShapeType="1"/>
          </p:cNvSpPr>
          <p:nvPr/>
        </p:nvSpPr>
        <p:spPr bwMode="auto">
          <a:xfrm flipH="1" flipV="1">
            <a:off x="3869531" y="2463404"/>
            <a:ext cx="486966" cy="145851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797" name="Line 117"/>
          <p:cNvSpPr>
            <a:spLocks noChangeShapeType="1"/>
          </p:cNvSpPr>
          <p:nvPr/>
        </p:nvSpPr>
        <p:spPr bwMode="auto">
          <a:xfrm flipH="1" flipV="1">
            <a:off x="3815954" y="2842022"/>
            <a:ext cx="540544" cy="1403747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798" name="Text Box 118"/>
          <p:cNvSpPr txBox="1">
            <a:spLocks noChangeArrowheads="1"/>
          </p:cNvSpPr>
          <p:nvPr/>
        </p:nvSpPr>
        <p:spPr bwMode="auto">
          <a:xfrm>
            <a:off x="1871663" y="4388644"/>
            <a:ext cx="2375297" cy="784830"/>
          </a:xfrm>
          <a:prstGeom prst="rect">
            <a:avLst/>
          </a:prstGeom>
          <a:solidFill>
            <a:srgbClr val="CC0099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350"/>
              <a:t>Muss zwischengespeichert</a:t>
            </a:r>
          </a:p>
          <a:p>
            <a:pPr algn="r"/>
            <a:r>
              <a:rPr lang="de-DE" sz="1350"/>
              <a:t>werden und „nachbearbeitet“</a:t>
            </a:r>
          </a:p>
          <a:p>
            <a:pPr algn="r"/>
            <a:r>
              <a:rPr lang="de-DE" sz="1350"/>
              <a:t>werden</a:t>
            </a:r>
            <a:r>
              <a:rPr lang="de-DE"/>
              <a:t>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58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Anforderungen an den DiagJoin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1:N Beziehung</a:t>
            </a:r>
          </a:p>
          <a:p>
            <a:r>
              <a:rPr lang="de-DE" dirty="0" smtClean="0"/>
              <a:t>Die „1“-er Tupel sind in etwa derselben Reihenfolge gespeichert worden wie die „N“-er Tupel</a:t>
            </a:r>
          </a:p>
          <a:p>
            <a:endParaRPr lang="de-DE" dirty="0" smtClean="0"/>
          </a:p>
          <a:p>
            <a:r>
              <a:rPr lang="de-DE" dirty="0" smtClean="0"/>
              <a:t>Die Tupel werden in der „time-</a:t>
            </a:r>
            <a:r>
              <a:rPr lang="de-DE" dirty="0" err="1" smtClean="0"/>
              <a:t>of</a:t>
            </a:r>
            <a:r>
              <a:rPr lang="de-DE" dirty="0" smtClean="0"/>
              <a:t>-</a:t>
            </a:r>
            <a:r>
              <a:rPr lang="de-DE" dirty="0" err="1" smtClean="0"/>
              <a:t>creation</a:t>
            </a:r>
            <a:r>
              <a:rPr lang="de-DE" dirty="0" smtClean="0"/>
              <a:t>“-Reihenfolge wieder von der Platte gelesen (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table</a:t>
            </a:r>
            <a:r>
              <a:rPr lang="de-DE" dirty="0" smtClean="0"/>
              <a:t> </a:t>
            </a:r>
            <a:r>
              <a:rPr lang="de-DE" dirty="0" err="1" smtClean="0"/>
              <a:t>scan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r>
              <a:rPr lang="de-DE" dirty="0" smtClean="0"/>
              <a:t>Die referentielle Integrität muss gewährleistet sein</a:t>
            </a:r>
          </a:p>
          <a:p>
            <a:endParaRPr lang="de-DE" dirty="0" smtClean="0"/>
          </a:p>
          <a:p>
            <a:r>
              <a:rPr lang="de-DE" dirty="0" smtClean="0"/>
              <a:t>Das Fenster muss so groß sein, dass kaum Tupel nachbearbeitet werden müssen</a:t>
            </a:r>
          </a:p>
          <a:p>
            <a:endParaRPr lang="de-DE" dirty="0" smtClean="0"/>
          </a:p>
          <a:p>
            <a:r>
              <a:rPr lang="de-DE" dirty="0" smtClean="0"/>
              <a:t>Nachbearbeitung bedeutet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Tupel auf dem Hintergrundspeicher speichern</a:t>
            </a:r>
          </a:p>
          <a:p>
            <a:pPr lvl="1"/>
            <a:r>
              <a:rPr lang="de-DE" dirty="0" smtClean="0"/>
              <a:t>Den zugehörigen </a:t>
            </a:r>
            <a:r>
              <a:rPr lang="de-DE" dirty="0" err="1" smtClean="0"/>
              <a:t>Joinpartner</a:t>
            </a:r>
            <a:r>
              <a:rPr lang="de-DE" dirty="0" smtClean="0"/>
              <a:t> via Index auffinden</a:t>
            </a:r>
          </a:p>
          <a:p>
            <a:pPr lvl="1"/>
            <a:r>
              <a:rPr lang="de-DE" dirty="0" smtClean="0"/>
              <a:t>Also ist ein Index auf </a:t>
            </a:r>
            <a:r>
              <a:rPr lang="de-DE" dirty="0" err="1" smtClean="0"/>
              <a:t>Order.Order</a:t>
            </a:r>
            <a:r>
              <a:rPr lang="de-DE" dirty="0" smtClean="0"/>
              <a:t># hierfür notwendig</a:t>
            </a:r>
          </a:p>
          <a:p>
            <a:pPr lvl="2"/>
            <a:r>
              <a:rPr lang="de-DE" dirty="0" smtClean="0"/>
              <a:t>Nicht für die erste Phase des </a:t>
            </a:r>
            <a:r>
              <a:rPr lang="de-DE" dirty="0" err="1" smtClean="0"/>
              <a:t>DiagJoins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Weitere </a:t>
            </a:r>
            <a:r>
              <a:rPr lang="de-DE" sz="2400" dirty="0" err="1"/>
              <a:t>Decision</a:t>
            </a:r>
            <a:r>
              <a:rPr lang="de-DE" sz="2400" dirty="0"/>
              <a:t>-Support Anfrage-Typen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Top N-Anfragen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Ich will nur die N besten Treffer erhalten und </a:t>
            </a:r>
            <a:r>
              <a:rPr lang="de-DE" dirty="0" err="1" smtClean="0"/>
              <a:t>ncht</a:t>
            </a:r>
            <a:r>
              <a:rPr lang="de-DE" dirty="0" smtClean="0"/>
              <a:t> alle 5 Millionen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Muss bei der Anfrageoptimierung berücksichtigt werden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Online Aggregation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Man berechnet das Ergebnis approximativ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Je länger die Anfrage läuft, desto genauer wird das Ergebnis</a:t>
            </a:r>
          </a:p>
          <a:p>
            <a:pPr lvl="1"/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Top N-Anfragen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b="1" dirty="0" err="1"/>
              <a:t>s</a:t>
            </a:r>
            <a:r>
              <a:rPr lang="de-DE" b="1" dirty="0" err="1" smtClean="0"/>
              <a:t>elect</a:t>
            </a:r>
            <a:r>
              <a:rPr lang="de-DE" dirty="0" smtClean="0"/>
              <a:t> </a:t>
            </a:r>
            <a:r>
              <a:rPr lang="de-DE" dirty="0" smtClean="0"/>
              <a:t>A.*</a:t>
            </a:r>
          </a:p>
          <a:p>
            <a:pPr>
              <a:buFont typeface="Webdings" pitchFamily="18" charset="2"/>
              <a:buNone/>
            </a:pPr>
            <a:r>
              <a:rPr lang="de-DE" b="1" dirty="0" err="1"/>
              <a:t>f</a:t>
            </a:r>
            <a:r>
              <a:rPr lang="de-DE" b="1" dirty="0" err="1" smtClean="0"/>
              <a:t>rom</a:t>
            </a:r>
            <a:r>
              <a:rPr lang="de-DE" dirty="0" smtClean="0"/>
              <a:t> </a:t>
            </a:r>
            <a:r>
              <a:rPr lang="de-DE" dirty="0" smtClean="0"/>
              <a:t>Angestellte A, Abteilungen </a:t>
            </a:r>
            <a:r>
              <a:rPr lang="de-DE" dirty="0" err="1" smtClean="0"/>
              <a:t>abt</a:t>
            </a:r>
            <a:endParaRPr lang="de-DE" dirty="0" smtClean="0"/>
          </a:p>
          <a:p>
            <a:pPr>
              <a:buFont typeface="Webdings" pitchFamily="18" charset="2"/>
              <a:buNone/>
            </a:pPr>
            <a:r>
              <a:rPr lang="de-DE" b="1" dirty="0" err="1"/>
              <a:t>w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err="1" smtClean="0"/>
              <a:t>A.Abteilung</a:t>
            </a:r>
            <a:r>
              <a:rPr lang="de-DE" dirty="0" smtClean="0"/>
              <a:t> = </a:t>
            </a:r>
            <a:r>
              <a:rPr lang="de-DE" dirty="0" err="1" smtClean="0"/>
              <a:t>abt.AbteilungsNr</a:t>
            </a:r>
            <a:r>
              <a:rPr lang="de-DE" dirty="0" smtClean="0"/>
              <a:t> </a:t>
            </a:r>
            <a:r>
              <a:rPr lang="de-DE" b="1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abt.Ort</a:t>
            </a:r>
            <a:r>
              <a:rPr lang="de-DE" dirty="0" smtClean="0"/>
              <a:t> = Passau</a:t>
            </a:r>
          </a:p>
          <a:p>
            <a:pPr>
              <a:buFont typeface="Webdings" pitchFamily="18" charset="2"/>
              <a:buNone/>
            </a:pPr>
            <a:r>
              <a:rPr lang="de-DE" b="1" dirty="0" err="1"/>
              <a:t>o</a:t>
            </a:r>
            <a:r>
              <a:rPr lang="de-DE" b="1" dirty="0" err="1" smtClean="0"/>
              <a:t>rder</a:t>
            </a:r>
            <a:r>
              <a:rPr lang="de-DE" b="1" dirty="0" smtClean="0"/>
              <a:t> </a:t>
            </a:r>
            <a:r>
              <a:rPr lang="de-DE" b="1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A.Gehalt</a:t>
            </a:r>
            <a:endParaRPr lang="de-DE" dirty="0" smtClean="0"/>
          </a:p>
          <a:p>
            <a:pPr>
              <a:buFont typeface="Webdings" pitchFamily="18" charset="2"/>
              <a:buNone/>
            </a:pPr>
            <a:r>
              <a:rPr lang="de-DE" b="1" dirty="0" err="1"/>
              <a:t>s</a:t>
            </a:r>
            <a:r>
              <a:rPr lang="de-DE" b="1" dirty="0" err="1" smtClean="0"/>
              <a:t>top</a:t>
            </a:r>
            <a:r>
              <a:rPr lang="de-DE" b="1" dirty="0" smtClean="0"/>
              <a:t> </a:t>
            </a:r>
            <a:r>
              <a:rPr lang="de-DE" b="1" dirty="0" smtClean="0"/>
              <a:t>after</a:t>
            </a:r>
            <a:r>
              <a:rPr lang="de-DE" dirty="0" smtClean="0"/>
              <a:t> 20</a:t>
            </a:r>
          </a:p>
          <a:p>
            <a:pPr>
              <a:buFont typeface="Webdings" pitchFamily="18" charset="2"/>
              <a:buNone/>
            </a:pPr>
            <a:endParaRPr lang="de-DE" dirty="0" smtClean="0"/>
          </a:p>
          <a:p>
            <a:pPr>
              <a:buFont typeface="Webdings" pitchFamily="18" charset="2"/>
              <a:buNone/>
            </a:pPr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78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Komplexere Top N-Anfragen für </a:t>
            </a:r>
            <a:r>
              <a:rPr lang="de-DE" dirty="0" err="1" smtClean="0"/>
              <a:t>Decision</a:t>
            </a:r>
            <a:r>
              <a:rPr lang="de-DE" dirty="0" smtClean="0"/>
              <a:t> Support: </a:t>
            </a:r>
            <a:br>
              <a:rPr lang="de-DE" dirty="0" smtClean="0"/>
            </a:br>
            <a:r>
              <a:rPr lang="de-DE" dirty="0" smtClean="0"/>
              <a:t>Wohnort für „junge“ Familie</a:t>
            </a:r>
            <a:endParaRPr lang="de-DE" dirty="0" smtClean="0"/>
          </a:p>
        </p:txBody>
      </p:sp>
      <p:pic>
        <p:nvPicPr>
          <p:cNvPr id="757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160" t="30321" r="14368" b="35474"/>
          <a:stretch>
            <a:fillRect/>
          </a:stretch>
        </p:blipFill>
        <p:spPr>
          <a:xfrm>
            <a:off x="1238209" y="879872"/>
            <a:ext cx="6562725" cy="1990725"/>
          </a:xfrm>
          <a:noFill/>
        </p:spPr>
      </p:pic>
      <p:pic>
        <p:nvPicPr>
          <p:cNvPr id="75780" name="Picture 3"/>
          <p:cNvPicPr>
            <a:picLocks noChangeAspect="1" noChangeArrowheads="1"/>
          </p:cNvPicPr>
          <p:nvPr/>
        </p:nvPicPr>
        <p:blipFill>
          <a:blip r:embed="rId4" cstate="print"/>
          <a:srcRect l="3125" t="36427" r="39732" b="33572"/>
          <a:stretch>
            <a:fillRect/>
          </a:stretch>
        </p:blipFill>
        <p:spPr bwMode="auto">
          <a:xfrm>
            <a:off x="1143000" y="2893219"/>
            <a:ext cx="6858000" cy="225028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73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Ranking in </a:t>
            </a:r>
            <a:r>
              <a:rPr lang="de-DE" dirty="0" smtClean="0"/>
              <a:t>DB2 (Wohnort für Großfamilie)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 cstate="print"/>
          <a:srcRect l="15178" t="20000" r="21875" b="12141"/>
          <a:stretch>
            <a:fillRect/>
          </a:stretch>
        </p:blipFill>
        <p:spPr bwMode="auto">
          <a:xfrm>
            <a:off x="1143000" y="522685"/>
            <a:ext cx="6858000" cy="462081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29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41gS45d+beL._BO2,204,203,200_PIsitb-sticker-arrow-click,TopRight,35,-76_AA300_SH20_OU03_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3050" y="0"/>
            <a:ext cx="5135184" cy="5135184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80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Window</a:t>
            </a:r>
            <a:r>
              <a:rPr lang="de-DE" dirty="0" smtClean="0"/>
              <a:t> Funktionen in SQL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8" y="1275606"/>
            <a:ext cx="7779926" cy="1626877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8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57150"/>
            <a:ext cx="7029450" cy="857250"/>
          </a:xfrm>
        </p:spPr>
        <p:txBody>
          <a:bodyPr/>
          <a:lstStyle/>
          <a:p>
            <a:r>
              <a:rPr lang="de-DE" smtClean="0"/>
              <a:t>Transaktionsverarbeitung in SAP R/3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143000" y="1278731"/>
          <a:ext cx="6858000" cy="321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VISIO" r:id="rId4" imgW="7353720" imgH="3448440" progId="Visio.Drawing.11">
                  <p:embed/>
                </p:oleObj>
              </mc:Choice>
              <mc:Fallback>
                <p:oleObj name="VISIO" r:id="rId4" imgW="7353720" imgH="34484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78731"/>
                        <a:ext cx="6858000" cy="321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Komplexe Anfrage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35546"/>
            <a:ext cx="6237696" cy="1134127"/>
          </a:xfr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94" y="1612124"/>
            <a:ext cx="5933070" cy="222960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58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Lag: Vorhergehendes </a:t>
            </a:r>
            <a:r>
              <a:rPr lang="de-DE" dirty="0" err="1" smtClean="0"/>
              <a:t>Tupel</a:t>
            </a:r>
            <a:r>
              <a:rPr lang="de-DE" dirty="0" smtClean="0"/>
              <a:t> im Frame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13588"/>
            <a:ext cx="6350490" cy="1782198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69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Medaillengewinner (in schön;-)</a:t>
            </a:r>
            <a:endParaRPr lang="de-DE" sz="3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8304415" cy="3569770"/>
          </a:xfrm>
        </p:spPr>
      </p:pic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Zusammenhang: Frames / Partition / Sortierung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77" y="914400"/>
            <a:ext cx="7628645" cy="4229100"/>
          </a:xfrm>
        </p:spPr>
      </p:pic>
    </p:spTree>
    <p:extLst>
      <p:ext uri="{BB962C8B-B14F-4D97-AF65-F5344CB8AC3E}">
        <p14:creationId xmlns:p14="http://schemas.microsoft.com/office/powerpoint/2010/main" val="469289944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Frame-Begrenzungen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66023"/>
            <a:ext cx="6858000" cy="1725854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3702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Frame-Begrenzungen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Neben den </a:t>
            </a:r>
            <a:r>
              <a:rPr lang="de-DE" dirty="0" err="1"/>
              <a:t>preceding</a:t>
            </a:r>
            <a:r>
              <a:rPr lang="de-DE" dirty="0"/>
              <a:t> und </a:t>
            </a:r>
            <a:r>
              <a:rPr lang="de-DE" dirty="0" err="1"/>
              <a:t>following</a:t>
            </a:r>
            <a:r>
              <a:rPr lang="de-DE" dirty="0"/>
              <a:t>-Spezifikationen </a:t>
            </a:r>
            <a:r>
              <a:rPr lang="de-DE" dirty="0" err="1"/>
              <a:t>können</a:t>
            </a:r>
            <a:r>
              <a:rPr lang="de-DE" dirty="0"/>
              <a:t> </a:t>
            </a:r>
            <a:r>
              <a:rPr lang="de-DE" dirty="0" smtClean="0"/>
              <a:t>Frame-Begrenzungen </a:t>
            </a:r>
            <a:r>
              <a:rPr lang="de-DE" dirty="0"/>
              <a:t>auch wie folgt angegeben werden: 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• </a:t>
            </a:r>
            <a:r>
              <a:rPr lang="de-DE" b="1" dirty="0" err="1"/>
              <a:t>current</a:t>
            </a:r>
            <a:r>
              <a:rPr lang="de-DE" b="1" dirty="0"/>
              <a:t> </a:t>
            </a:r>
            <a:r>
              <a:rPr lang="de-DE" b="1" dirty="0" err="1"/>
              <a:t>row</a:t>
            </a:r>
            <a:r>
              <a:rPr lang="de-DE" dirty="0"/>
              <a:t>: Hiermit kann das aktuelle Tupel inklusive seiner Peers </a:t>
            </a:r>
            <a:r>
              <a:rPr lang="de-DE" dirty="0" smtClean="0"/>
              <a:t>angegeben </a:t>
            </a:r>
            <a:r>
              <a:rPr lang="de-DE" dirty="0"/>
              <a:t>werden. Im </a:t>
            </a:r>
            <a:r>
              <a:rPr lang="de-DE" b="1" dirty="0" err="1"/>
              <a:t>range</a:t>
            </a:r>
            <a:r>
              <a:rPr lang="de-DE" dirty="0"/>
              <a:t>-Modus werden </a:t>
            </a:r>
            <a:r>
              <a:rPr lang="de-DE" dirty="0" err="1"/>
              <a:t>zusätzlich</a:t>
            </a:r>
            <a:r>
              <a:rPr lang="de-DE" dirty="0"/>
              <a:t> alle Peers Teil des Frames. 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• </a:t>
            </a:r>
            <a:r>
              <a:rPr lang="de-DE" b="1" dirty="0" err="1"/>
              <a:t>unbounded</a:t>
            </a:r>
            <a:r>
              <a:rPr lang="de-DE" b="1" dirty="0"/>
              <a:t> </a:t>
            </a:r>
            <a:r>
              <a:rPr lang="de-DE" b="1" dirty="0" err="1"/>
              <a:t>preceding</a:t>
            </a:r>
            <a:r>
              <a:rPr lang="de-DE" dirty="0"/>
              <a:t>: Der Frame </a:t>
            </a:r>
            <a:r>
              <a:rPr lang="de-DE" dirty="0" err="1" smtClean="0"/>
              <a:t>enthä̈</a:t>
            </a:r>
            <a:r>
              <a:rPr lang="de-DE" dirty="0" err="1"/>
              <a:t>lt</a:t>
            </a:r>
            <a:r>
              <a:rPr lang="de-DE" dirty="0"/>
              <a:t> alle dem aktuellen Tupel </a:t>
            </a:r>
            <a:r>
              <a:rPr lang="de-DE" dirty="0" smtClean="0"/>
              <a:t>vorausgehenden </a:t>
            </a:r>
            <a:r>
              <a:rPr lang="de-DE" dirty="0"/>
              <a:t>Tupel der Partition. 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• </a:t>
            </a:r>
            <a:r>
              <a:rPr lang="de-DE" b="1" dirty="0" err="1"/>
              <a:t>unbounded</a:t>
            </a:r>
            <a:r>
              <a:rPr lang="de-DE" b="1" dirty="0"/>
              <a:t> </a:t>
            </a:r>
            <a:r>
              <a:rPr lang="de-DE" b="1" dirty="0" err="1"/>
              <a:t>following</a:t>
            </a:r>
            <a:r>
              <a:rPr lang="de-DE" dirty="0"/>
              <a:t>: Der Frame endet erst beim letzten Tupel der </a:t>
            </a:r>
            <a:r>
              <a:rPr lang="de-DE" dirty="0" smtClean="0"/>
              <a:t>Partition</a:t>
            </a:r>
            <a:r>
              <a:rPr lang="de-DE" dirty="0"/>
              <a:t>. 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Wenn kein Frame angegeben wird, aber eine </a:t>
            </a:r>
            <a:r>
              <a:rPr lang="de-DE" b="1" dirty="0" err="1"/>
              <a:t>order</a:t>
            </a:r>
            <a:r>
              <a:rPr lang="de-DE" b="1" dirty="0"/>
              <a:t> </a:t>
            </a:r>
            <a:r>
              <a:rPr lang="de-DE" b="1" dirty="0" err="1"/>
              <a:t>by</a:t>
            </a:r>
            <a:r>
              <a:rPr lang="de-DE" dirty="0"/>
              <a:t>-Klausel, dann </a:t>
            </a:r>
            <a:r>
              <a:rPr lang="de-DE" dirty="0" err="1" smtClean="0"/>
              <a:t>enthä̈</a:t>
            </a:r>
            <a:r>
              <a:rPr lang="de-DE" dirty="0" err="1"/>
              <a:t>lt</a:t>
            </a:r>
            <a:r>
              <a:rPr lang="de-DE" dirty="0"/>
              <a:t> der Default-Frame alle vorangehenden Tupel der Partition; also </a:t>
            </a:r>
            <a:endParaRPr lang="de-DE" dirty="0" smtClean="0"/>
          </a:p>
          <a:p>
            <a:r>
              <a:rPr lang="de-DE" b="1" dirty="0"/>
              <a:t> </a:t>
            </a:r>
            <a:r>
              <a:rPr lang="de-DE" b="1" dirty="0" smtClean="0"/>
              <a:t>                </a:t>
            </a:r>
            <a:r>
              <a:rPr lang="de-DE" b="1" dirty="0" err="1" smtClean="0"/>
              <a:t>range</a:t>
            </a:r>
            <a:r>
              <a:rPr lang="de-DE" b="1" dirty="0" smtClean="0"/>
              <a:t> </a:t>
            </a:r>
            <a:r>
              <a:rPr lang="de-DE" b="1" dirty="0" err="1"/>
              <a:t>between</a:t>
            </a:r>
            <a:r>
              <a:rPr lang="de-DE" b="1" dirty="0"/>
              <a:t> </a:t>
            </a:r>
            <a:r>
              <a:rPr lang="de-DE" b="1" dirty="0" err="1"/>
              <a:t>unbounded</a:t>
            </a:r>
            <a:r>
              <a:rPr lang="de-DE" b="1" dirty="0"/>
              <a:t> </a:t>
            </a:r>
            <a:r>
              <a:rPr lang="de-DE" b="1" dirty="0" err="1"/>
              <a:t>preceding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current</a:t>
            </a:r>
            <a:r>
              <a:rPr lang="de-DE" b="1" dirty="0"/>
              <a:t> </a:t>
            </a:r>
            <a:r>
              <a:rPr lang="de-DE" b="1" dirty="0" err="1"/>
              <a:t>row</a:t>
            </a:r>
            <a:r>
              <a:rPr lang="de-DE" dirty="0"/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Kundenbewertung</a:t>
            </a:r>
            <a:r>
              <a:rPr lang="de-DE" dirty="0" smtClean="0"/>
              <a:t>: </a:t>
            </a:r>
            <a:r>
              <a:rPr lang="de-DE" dirty="0" smtClean="0"/>
              <a:t>Für </a:t>
            </a:r>
            <a:r>
              <a:rPr lang="de-DE" dirty="0"/>
              <a:t>jede Kundenbestellung wird ermittelt, </a:t>
            </a:r>
            <a:r>
              <a:rPr lang="de-DE" dirty="0" smtClean="0"/>
              <a:t>für </a:t>
            </a:r>
            <a:r>
              <a:rPr lang="de-DE" dirty="0"/>
              <a:t>welchen Verkaufsbetrag der Kunde bis zu diesem betreffenden Bestelltag schon Bestellungen im selben Monat platziert hat: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4193"/>
            <a:ext cx="9144000" cy="2690792"/>
          </a:xfrm>
        </p:spPr>
      </p:pic>
    </p:spTree>
    <p:extLst>
      <p:ext uri="{BB962C8B-B14F-4D97-AF65-F5344CB8AC3E}">
        <p14:creationId xmlns:p14="http://schemas.microsoft.com/office/powerpoint/2010/main" val="155896173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Explizite Windows-Klausur </a:t>
            </a:r>
            <a:r>
              <a:rPr lang="de-DE" dirty="0" smtClean="0">
                <a:sym typeface="Wingdings"/>
              </a:rPr>
              <a:t> Wiederverwendbarkeit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744"/>
            <a:ext cx="9144000" cy="2730411"/>
          </a:xfrm>
        </p:spPr>
      </p:pic>
    </p:spTree>
    <p:extLst>
      <p:ext uri="{BB962C8B-B14F-4D97-AF65-F5344CB8AC3E}">
        <p14:creationId xmlns:p14="http://schemas.microsoft.com/office/powerpoint/2010/main" val="21886291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 l="16071" t="12143" r="15178" b="7857"/>
          <a:stretch>
            <a:fillRect/>
          </a:stretch>
        </p:blipFill>
        <p:spPr bwMode="auto">
          <a:xfrm>
            <a:off x="707924" y="160735"/>
            <a:ext cx="7507390" cy="5143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7827" name="Titel 2"/>
          <p:cNvSpPr>
            <a:spLocks noGrp="1"/>
          </p:cNvSpPr>
          <p:nvPr>
            <p:ph type="title"/>
          </p:nvPr>
        </p:nvSpPr>
        <p:spPr>
          <a:xfrm>
            <a:off x="4872867" y="0"/>
            <a:ext cx="3556758" cy="857250"/>
          </a:xfrm>
        </p:spPr>
        <p:txBody>
          <a:bodyPr/>
          <a:lstStyle/>
          <a:p>
            <a:r>
              <a:rPr lang="de-DE" sz="2400">
                <a:solidFill>
                  <a:srgbClr val="FF0000"/>
                </a:solidFill>
              </a:rPr>
              <a:t>Ranking innerhalb</a:t>
            </a:r>
            <a:br>
              <a:rPr lang="de-DE" sz="2400">
                <a:solidFill>
                  <a:srgbClr val="FF0000"/>
                </a:solidFill>
              </a:rPr>
            </a:br>
            <a:r>
              <a:rPr lang="de-DE" sz="2400">
                <a:solidFill>
                  <a:srgbClr val="FF0000"/>
                </a:solidFill>
              </a:rPr>
              <a:t>        von Untergruppen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8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Threshold</a:t>
            </a:r>
            <a:r>
              <a:rPr lang="de-DE" dirty="0" smtClean="0"/>
              <a:t>-Algorithmus zur Auswertung von Top-</a:t>
            </a:r>
            <a:r>
              <a:rPr lang="de-DE" dirty="0" err="1" smtClean="0"/>
              <a:t>n</a:t>
            </a:r>
            <a:r>
              <a:rPr lang="de-DE" dirty="0" smtClean="0"/>
              <a:t>-Anfragen (3)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868"/>
            <a:ext cx="7473142" cy="410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02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Data Warehouse-Anwendungen:</a:t>
            </a:r>
            <a:br>
              <a:rPr lang="de-DE" smtClean="0"/>
            </a:br>
            <a:r>
              <a:rPr lang="de-DE" smtClean="0"/>
              <a:t>OLAP~Online Analytical Processing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87066"/>
            <a:ext cx="6858000" cy="3856434"/>
          </a:xfrm>
        </p:spPr>
        <p:txBody>
          <a:bodyPr/>
          <a:lstStyle/>
          <a:p>
            <a:r>
              <a:rPr lang="de-DE" smtClean="0"/>
              <a:t>Wie hat sich die Auslastung der Transatlantikflüge über die letzten zwei Jahre entwickelt? </a:t>
            </a:r>
          </a:p>
          <a:p>
            <a:endParaRPr lang="de-DE" smtClean="0"/>
          </a:p>
          <a:p>
            <a:pPr>
              <a:buFont typeface="Webdings" pitchFamily="18" charset="2"/>
              <a:buNone/>
            </a:pPr>
            <a:r>
              <a:rPr lang="de-DE" smtClean="0"/>
              <a:t>oder 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endParaRPr lang="de-DE" smtClean="0"/>
          </a:p>
          <a:p>
            <a:r>
              <a:rPr lang="de-DE" smtClean="0"/>
              <a:t>Wie haben sich besondere offensive Marketingstrategien für bestimmte Produktlinien auf die Verkaufszahlen ausgewirkt?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6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Threshold-Algorithmus zur Auswertung von Top-n-Anfragen (3)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701"/>
            <a:ext cx="6854536" cy="424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1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Threshold-Algorithmus zur Auswertung von Top_n-Anfragen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5" y="973687"/>
            <a:ext cx="6314040" cy="41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1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</a:t>
            </a:r>
            <a:r>
              <a:rPr lang="de-DE" dirty="0" smtClean="0"/>
              <a:t>-Random-</a:t>
            </a:r>
            <a:br>
              <a:rPr lang="de-DE" dirty="0" smtClean="0"/>
            </a:br>
            <a:r>
              <a:rPr lang="de-DE" dirty="0" smtClean="0"/>
              <a:t>Access-</a:t>
            </a:r>
            <a:br>
              <a:rPr lang="de-DE" dirty="0" smtClean="0"/>
            </a:br>
            <a:r>
              <a:rPr lang="de-DE" dirty="0" smtClean="0"/>
              <a:t>Algorithmus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86" y="0"/>
            <a:ext cx="57772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50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</a:t>
            </a:r>
            <a:r>
              <a:rPr lang="de-DE" dirty="0" smtClean="0"/>
              <a:t>-Random-Access-Algorithmus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43224"/>
            <a:ext cx="7596957" cy="4700276"/>
          </a:xfrm>
          <a:prstGeom prst="rect">
            <a:avLst/>
          </a:prstGeom>
        </p:spPr>
      </p:pic>
      <p:sp>
        <p:nvSpPr>
          <p:cNvPr id="4" name="Ovale Legende 3"/>
          <p:cNvSpPr/>
          <p:nvPr/>
        </p:nvSpPr>
        <p:spPr>
          <a:xfrm>
            <a:off x="7843101" y="3101419"/>
            <a:ext cx="1300899" cy="471340"/>
          </a:xfrm>
          <a:prstGeom prst="wedgeEllipseCallout">
            <a:avLst>
              <a:gd name="adj1" fmla="val -60688"/>
              <a:gd name="adj2" fmla="val 60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dirty="0" smtClean="0"/>
              <a:t>Top-1</a:t>
            </a:r>
            <a:endParaRPr lang="de-DE" dirty="0" smtClean="0"/>
          </a:p>
        </p:txBody>
      </p:sp>
      <p:sp>
        <p:nvSpPr>
          <p:cNvPr id="7" name="Ovale Legende 6"/>
          <p:cNvSpPr/>
          <p:nvPr/>
        </p:nvSpPr>
        <p:spPr>
          <a:xfrm>
            <a:off x="7843101" y="3659171"/>
            <a:ext cx="1300899" cy="903401"/>
          </a:xfrm>
          <a:prstGeom prst="wedgeEllipseCallout">
            <a:avLst>
              <a:gd name="adj1" fmla="val -61412"/>
              <a:gd name="adj2" fmla="val -265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400" dirty="0" smtClean="0"/>
              <a:t>Vielleicht</a:t>
            </a:r>
          </a:p>
          <a:p>
            <a:pPr algn="ctr">
              <a:lnSpc>
                <a:spcPct val="114000"/>
              </a:lnSpc>
            </a:pPr>
            <a:r>
              <a:rPr lang="de-DE" sz="1400" dirty="0" smtClean="0"/>
              <a:t>Top-1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143983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Skyline / Pareto-Optimum</a:t>
            </a:r>
            <a:br>
              <a:rPr lang="de-DE" smtClean="0"/>
            </a:br>
            <a:endParaRPr lang="de-DE" smtClean="0"/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 cstate="print"/>
          <a:srcRect l="14285" t="11427" r="15178" b="9285"/>
          <a:stretch>
            <a:fillRect/>
          </a:stretch>
        </p:blipFill>
        <p:spPr bwMode="auto">
          <a:xfrm>
            <a:off x="1143000" y="428625"/>
            <a:ext cx="6863954" cy="4714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Skyline in SQL</a:t>
            </a:r>
            <a:br>
              <a:rPr lang="de-DE" smtClean="0"/>
            </a:br>
            <a:endParaRPr lang="de-DE" smtClean="0"/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 cstate="print"/>
          <a:srcRect l="14732" t="14285" r="28125" b="57143"/>
          <a:stretch>
            <a:fillRect/>
          </a:stretch>
        </p:blipFill>
        <p:spPr bwMode="auto">
          <a:xfrm>
            <a:off x="1143000" y="696516"/>
            <a:ext cx="6858000" cy="21431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59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Skyline in Standard-SQL</a:t>
            </a:r>
            <a:br>
              <a:rPr lang="de-DE" smtClean="0"/>
            </a:br>
            <a:endParaRPr lang="de-DE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700"/>
            <a:ext cx="9144000" cy="205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05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Online-Aggregation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b="1" dirty="0" smtClean="0"/>
              <a:t>Select</a:t>
            </a:r>
            <a:r>
              <a:rPr lang="de-DE" dirty="0" smtClean="0"/>
              <a:t> </a:t>
            </a:r>
            <a:r>
              <a:rPr lang="de-DE" dirty="0" err="1" smtClean="0"/>
              <a:t>abt.Ort</a:t>
            </a:r>
            <a:r>
              <a:rPr lang="de-DE" dirty="0" smtClean="0"/>
              <a:t>, </a:t>
            </a:r>
            <a:r>
              <a:rPr lang="de-DE" dirty="0" err="1" smtClean="0"/>
              <a:t>avg</a:t>
            </a:r>
            <a:r>
              <a:rPr lang="de-DE" dirty="0" smtClean="0"/>
              <a:t>(</a:t>
            </a:r>
            <a:r>
              <a:rPr lang="de-DE" dirty="0" err="1" smtClean="0"/>
              <a:t>A.Gehalt</a:t>
            </a:r>
            <a:r>
              <a:rPr lang="de-DE" dirty="0" smtClean="0"/>
              <a:t>)</a:t>
            </a:r>
          </a:p>
          <a:p>
            <a:pPr>
              <a:buFont typeface="Webdings" pitchFamily="18" charset="2"/>
              <a:buNone/>
            </a:pPr>
            <a:r>
              <a:rPr lang="de-DE" b="1" dirty="0" err="1" smtClean="0"/>
              <a:t>From</a:t>
            </a:r>
            <a:r>
              <a:rPr lang="de-DE" dirty="0" smtClean="0"/>
              <a:t> Angestellte A, Abteilungen </a:t>
            </a:r>
            <a:r>
              <a:rPr lang="de-DE" dirty="0" err="1" smtClean="0"/>
              <a:t>abt</a:t>
            </a:r>
            <a:endParaRPr lang="de-DE" dirty="0" smtClean="0"/>
          </a:p>
          <a:p>
            <a:pPr>
              <a:buFont typeface="Webdings" pitchFamily="18" charset="2"/>
              <a:buNone/>
            </a:pPr>
            <a:r>
              <a:rPr lang="de-DE" b="1" dirty="0" err="1" smtClean="0"/>
              <a:t>Where</a:t>
            </a:r>
            <a:r>
              <a:rPr lang="de-DE" b="1" dirty="0" smtClean="0"/>
              <a:t> </a:t>
            </a:r>
            <a:r>
              <a:rPr lang="de-DE" dirty="0" err="1" smtClean="0"/>
              <a:t>A.Abteilung</a:t>
            </a:r>
            <a:r>
              <a:rPr lang="de-DE" dirty="0" smtClean="0"/>
              <a:t> = </a:t>
            </a:r>
            <a:r>
              <a:rPr lang="de-DE" dirty="0" err="1" smtClean="0"/>
              <a:t>abt.AbteilungsNr</a:t>
            </a:r>
            <a:endParaRPr lang="de-DE" dirty="0" smtClean="0"/>
          </a:p>
          <a:p>
            <a:pPr>
              <a:buFont typeface="Webdings" pitchFamily="18" charset="2"/>
              <a:buNone/>
            </a:pPr>
            <a:r>
              <a:rPr lang="de-DE" b="1" dirty="0" smtClean="0"/>
              <a:t>Group </a:t>
            </a:r>
            <a:r>
              <a:rPr lang="de-DE" b="1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abt.Ort</a:t>
            </a:r>
            <a:endParaRPr lang="de-DE" dirty="0" smtClean="0"/>
          </a:p>
          <a:p>
            <a:pPr>
              <a:buFont typeface="Webdings" pitchFamily="18" charset="2"/>
              <a:buNone/>
            </a:pPr>
            <a:endParaRPr lang="de-DE" dirty="0" smtClean="0"/>
          </a:p>
          <a:p>
            <a:pPr>
              <a:buFont typeface="Webdings" pitchFamily="18" charset="2"/>
              <a:buNone/>
            </a:pPr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34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000"/>
              <a:t>Data Mining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Klassifikation</a:t>
            </a:r>
          </a:p>
          <a:p>
            <a:endParaRPr lang="de-DE" smtClean="0"/>
          </a:p>
          <a:p>
            <a:r>
              <a:rPr lang="de-DE" smtClean="0"/>
              <a:t>Assoziationsregeln</a:t>
            </a:r>
          </a:p>
          <a:p>
            <a:endParaRPr lang="de-DE" smtClean="0"/>
          </a:p>
          <a:p>
            <a:r>
              <a:rPr lang="de-DE" smtClean="0"/>
              <a:t>Clustering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D4A8B-201E-4F38-8B91-AFA4A7238003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92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Klassifikationsregeln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6800850" cy="42291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Vorhersageattribute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V1, V2, ..., </a:t>
            </a:r>
            <a:r>
              <a:rPr lang="de-DE" dirty="0" err="1" smtClean="0"/>
              <a:t>Vn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Vorhergesagtes Attribut A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Klassifikationsregel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P1(V1) </a:t>
            </a:r>
            <a:r>
              <a:rPr lang="de-DE" dirty="0" smtClean="0">
                <a:sym typeface="Symbol" pitchFamily="18" charset="2"/>
              </a:rPr>
              <a:t> P2(V2)  ...  </a:t>
            </a:r>
            <a:r>
              <a:rPr lang="de-DE" dirty="0" err="1" smtClean="0">
                <a:sym typeface="Symbol" pitchFamily="18" charset="2"/>
              </a:rPr>
              <a:t>Pn</a:t>
            </a:r>
            <a:r>
              <a:rPr lang="de-DE" dirty="0" smtClean="0">
                <a:sym typeface="Symbol" pitchFamily="18" charset="2"/>
              </a:rPr>
              <a:t>(</a:t>
            </a:r>
            <a:r>
              <a:rPr lang="de-DE" dirty="0" err="1" smtClean="0">
                <a:sym typeface="Symbol" pitchFamily="18" charset="2"/>
              </a:rPr>
              <a:t>Vn</a:t>
            </a:r>
            <a:r>
              <a:rPr lang="de-DE" dirty="0" smtClean="0">
                <a:sym typeface="Symbol" pitchFamily="18" charset="2"/>
              </a:rPr>
              <a:t>) </a:t>
            </a:r>
            <a:r>
              <a:rPr lang="de-DE" dirty="0" smtClean="0">
                <a:sym typeface="Wingdings" pitchFamily="2" charset="2"/>
              </a:rPr>
              <a:t> A = c</a:t>
            </a:r>
          </a:p>
          <a:p>
            <a:pPr lvl="1">
              <a:lnSpc>
                <a:spcPct val="150000"/>
              </a:lnSpc>
            </a:pPr>
            <a:r>
              <a:rPr lang="de-DE" dirty="0" smtClean="0">
                <a:sym typeface="Wingdings" pitchFamily="2" charset="2"/>
              </a:rPr>
              <a:t>Prädikate P1, P2, .., </a:t>
            </a:r>
            <a:r>
              <a:rPr lang="de-DE" dirty="0" err="1" smtClean="0">
                <a:sym typeface="Wingdings" pitchFamily="2" charset="2"/>
              </a:rPr>
              <a:t>Pn</a:t>
            </a:r>
            <a:endParaRPr lang="de-DE" dirty="0" smtClean="0">
              <a:sym typeface="Wingdings" pitchFamily="2" charset="2"/>
            </a:endParaRPr>
          </a:p>
          <a:p>
            <a:pPr lvl="1">
              <a:lnSpc>
                <a:spcPct val="150000"/>
              </a:lnSpc>
            </a:pPr>
            <a:r>
              <a:rPr lang="de-DE" dirty="0" smtClean="0">
                <a:sym typeface="Wingdings" pitchFamily="2" charset="2"/>
              </a:rPr>
              <a:t>Konstante c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ym typeface="Symbol" pitchFamily="18" charset="2"/>
              </a:rPr>
              <a:t>Beispielregel </a:t>
            </a:r>
          </a:p>
          <a:p>
            <a:pPr>
              <a:buFont typeface="Webdings" pitchFamily="18" charset="2"/>
              <a:buNone/>
            </a:pPr>
            <a:endParaRPr lang="de-DE" dirty="0" smtClean="0">
              <a:sym typeface="Symbol" pitchFamily="18" charset="2"/>
            </a:endParaRPr>
          </a:p>
          <a:p>
            <a:pPr>
              <a:buFont typeface="Webdings" pitchFamily="18" charset="2"/>
              <a:buNone/>
            </a:pPr>
            <a:r>
              <a:rPr lang="de-DE" sz="1500" dirty="0">
                <a:solidFill>
                  <a:srgbClr val="0000FF"/>
                </a:solidFill>
                <a:sym typeface="Symbol" pitchFamily="18" charset="2"/>
              </a:rPr>
              <a:t>(</a:t>
            </a:r>
            <a:r>
              <a:rPr lang="de-DE" sz="1500" dirty="0" err="1">
                <a:solidFill>
                  <a:srgbClr val="0000FF"/>
                </a:solidFill>
                <a:sym typeface="Symbol" pitchFamily="18" charset="2"/>
              </a:rPr>
              <a:t>wieAlt</a:t>
            </a:r>
            <a:r>
              <a:rPr lang="de-DE" sz="1500" dirty="0">
                <a:solidFill>
                  <a:srgbClr val="0000FF"/>
                </a:solidFill>
                <a:sym typeface="Symbol" pitchFamily="18" charset="2"/>
              </a:rPr>
              <a:t>&gt;35)  (Geschlecht =`</a:t>
            </a:r>
            <a:r>
              <a:rPr lang="de-DE" sz="1500" dirty="0" err="1">
                <a:solidFill>
                  <a:srgbClr val="0000FF"/>
                </a:solidFill>
                <a:sym typeface="Symbol" pitchFamily="18" charset="2"/>
              </a:rPr>
              <a:t>m´</a:t>
            </a:r>
            <a:r>
              <a:rPr lang="de-DE" sz="1500" dirty="0">
                <a:solidFill>
                  <a:srgbClr val="0000FF"/>
                </a:solidFill>
                <a:sym typeface="Symbol" pitchFamily="18" charset="2"/>
              </a:rPr>
              <a:t>)  (Autotyp=`Coupé´)  </a:t>
            </a:r>
            <a:r>
              <a:rPr lang="de-DE" sz="1500" dirty="0">
                <a:solidFill>
                  <a:srgbClr val="0000FF"/>
                </a:solidFill>
                <a:sym typeface="Wingdings" pitchFamily="2" charset="2"/>
              </a:rPr>
              <a:t> (Risiko=´hoch´)</a:t>
            </a:r>
            <a:endParaRPr lang="de-DE" sz="150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2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/>
              <a:t>Sammlung und periodische Auffrischung der Data Warehouse-Daten</a:t>
            </a:r>
          </a:p>
        </p:txBody>
      </p:sp>
      <p:sp>
        <p:nvSpPr>
          <p:cNvPr id="32771" name="AutoShape 5"/>
          <p:cNvSpPr>
            <a:spLocks noChangeArrowheads="1"/>
          </p:cNvSpPr>
          <p:nvPr/>
        </p:nvSpPr>
        <p:spPr bwMode="auto">
          <a:xfrm>
            <a:off x="1143000" y="1657350"/>
            <a:ext cx="1543050" cy="857250"/>
          </a:xfrm>
          <a:prstGeom prst="flowChartMagneticDisk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AutoShape 6"/>
          <p:cNvSpPr>
            <a:spLocks noChangeArrowheads="1"/>
          </p:cNvSpPr>
          <p:nvPr/>
        </p:nvSpPr>
        <p:spPr bwMode="auto">
          <a:xfrm>
            <a:off x="2171700" y="2686050"/>
            <a:ext cx="1200150" cy="857250"/>
          </a:xfrm>
          <a:prstGeom prst="flowChartMagneticDisk">
            <a:avLst/>
          </a:prstGeom>
          <a:solidFill>
            <a:srgbClr val="CC0099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773" name="AutoShape 7"/>
          <p:cNvSpPr>
            <a:spLocks noChangeArrowheads="1"/>
          </p:cNvSpPr>
          <p:nvPr/>
        </p:nvSpPr>
        <p:spPr bwMode="auto">
          <a:xfrm>
            <a:off x="2971800" y="4286250"/>
            <a:ext cx="1543050" cy="857250"/>
          </a:xfrm>
          <a:prstGeom prst="flowChartMagneticDisk">
            <a:avLst/>
          </a:prstGeom>
          <a:solidFill>
            <a:srgbClr val="008000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AutoShape 8"/>
          <p:cNvSpPr>
            <a:spLocks noChangeArrowheads="1"/>
          </p:cNvSpPr>
          <p:nvPr/>
        </p:nvSpPr>
        <p:spPr bwMode="auto">
          <a:xfrm>
            <a:off x="1314450" y="3600450"/>
            <a:ext cx="1028700" cy="571500"/>
          </a:xfrm>
          <a:prstGeom prst="flowChartMagneticDisk">
            <a:avLst/>
          </a:prstGeom>
          <a:solidFill>
            <a:srgbClr val="0000FF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775" name="AutoShape 9"/>
          <p:cNvSpPr>
            <a:spLocks noChangeArrowheads="1"/>
          </p:cNvSpPr>
          <p:nvPr/>
        </p:nvSpPr>
        <p:spPr bwMode="auto">
          <a:xfrm>
            <a:off x="5600700" y="2057400"/>
            <a:ext cx="2228850" cy="3086100"/>
          </a:xfrm>
          <a:prstGeom prst="flowChartMagneticDisk">
            <a:avLst/>
          </a:prstGeom>
          <a:solidFill>
            <a:srgbClr val="FFFF99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Data Warehouse</a:t>
            </a: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1143001" y="971550"/>
            <a:ext cx="2668359" cy="6463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OLTP-Datenbanken</a:t>
            </a:r>
          </a:p>
          <a:p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und andere Datenquellen</a:t>
            </a:r>
          </a:p>
        </p:txBody>
      </p:sp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5772151" y="914400"/>
            <a:ext cx="1883849" cy="92333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OLAP-Anfragen</a:t>
            </a:r>
          </a:p>
          <a:p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Decision Support</a:t>
            </a:r>
          </a:p>
          <a:p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Data Mining</a:t>
            </a:r>
          </a:p>
        </p:txBody>
      </p:sp>
      <p:cxnSp>
        <p:nvCxnSpPr>
          <p:cNvPr id="32778" name="AutoShape 16"/>
          <p:cNvCxnSpPr>
            <a:cxnSpLocks noChangeShapeType="1"/>
            <a:stCxn id="32771" idx="4"/>
            <a:endCxn id="32775" idx="2"/>
          </p:cNvCxnSpPr>
          <p:nvPr/>
        </p:nvCxnSpPr>
        <p:spPr bwMode="auto">
          <a:xfrm>
            <a:off x="2714625" y="2085975"/>
            <a:ext cx="2857500" cy="1514475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79" name="AutoShape 17"/>
          <p:cNvCxnSpPr>
            <a:cxnSpLocks noChangeShapeType="1"/>
            <a:stCxn id="32772" idx="4"/>
            <a:endCxn id="32775" idx="2"/>
          </p:cNvCxnSpPr>
          <p:nvPr/>
        </p:nvCxnSpPr>
        <p:spPr bwMode="auto">
          <a:xfrm>
            <a:off x="3400425" y="3114675"/>
            <a:ext cx="2171700" cy="485775"/>
          </a:xfrm>
          <a:prstGeom prst="curvedConnector3">
            <a:avLst>
              <a:gd name="adj1" fmla="val 43477"/>
            </a:avLst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80" name="AutoShape 18"/>
          <p:cNvCxnSpPr>
            <a:cxnSpLocks noChangeShapeType="1"/>
            <a:stCxn id="32773" idx="4"/>
            <a:endCxn id="32775" idx="2"/>
          </p:cNvCxnSpPr>
          <p:nvPr/>
        </p:nvCxnSpPr>
        <p:spPr bwMode="auto">
          <a:xfrm flipV="1">
            <a:off x="4543425" y="3600450"/>
            <a:ext cx="1028700" cy="1114425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81" name="AutoShape 19"/>
          <p:cNvCxnSpPr>
            <a:cxnSpLocks noChangeShapeType="1"/>
            <a:stCxn id="32774" idx="4"/>
            <a:endCxn id="32775" idx="2"/>
          </p:cNvCxnSpPr>
          <p:nvPr/>
        </p:nvCxnSpPr>
        <p:spPr bwMode="auto">
          <a:xfrm flipV="1">
            <a:off x="2371725" y="3600450"/>
            <a:ext cx="3200400" cy="28575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07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Klassifikations/Entscheidungsbaum</a:t>
            </a:r>
            <a:br>
              <a:rPr lang="de-DE" smtClean="0"/>
            </a:br>
            <a:endParaRPr lang="de-DE" smtClean="0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4343400" y="1771650"/>
          <a:ext cx="3700463" cy="3340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VISIO" r:id="rId4" imgW="3316680" imgH="2993760" progId="Visio.Drawing.11">
                  <p:embed/>
                </p:oleObj>
              </mc:Choice>
              <mc:Fallback>
                <p:oleObj name="VISIO" r:id="rId4" imgW="3316680" imgH="29937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771650"/>
                        <a:ext cx="3700463" cy="3340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/>
          <a:srcRect l="20000" t="27344" r="30624" b="25000"/>
          <a:stretch>
            <a:fillRect/>
          </a:stretch>
        </p:blipFill>
        <p:spPr bwMode="auto">
          <a:xfrm>
            <a:off x="1143000" y="342900"/>
            <a:ext cx="4514850" cy="34861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93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Klassifikations/Entscheidungsbaum</a:t>
            </a:r>
            <a:br>
              <a:rPr lang="de-DE" smtClean="0"/>
            </a:br>
            <a:endParaRPr lang="de-DE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 l="20000" t="27344" r="30624" b="25000"/>
          <a:stretch>
            <a:fillRect/>
          </a:stretch>
        </p:blipFill>
        <p:spPr bwMode="auto">
          <a:xfrm>
            <a:off x="1143000" y="342900"/>
            <a:ext cx="4514850" cy="34861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3829050" y="1371600"/>
          <a:ext cx="4157663" cy="3754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VISIO" r:id="rId5" imgW="3316680" imgH="2993760" progId="Visio.Drawing.11">
                  <p:embed/>
                </p:oleObj>
              </mc:Choice>
              <mc:Fallback>
                <p:oleObj name="VISIO" r:id="rId5" imgW="3316680" imgH="29937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1371600"/>
                        <a:ext cx="4157663" cy="3754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33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Klassifikations/Entscheidungsbaum</a:t>
            </a:r>
            <a:br>
              <a:rPr lang="de-DE" smtClean="0"/>
            </a:br>
            <a:endParaRPr lang="de-DE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 cstate="print"/>
          <a:srcRect l="20000" t="27344" r="30624" b="25000"/>
          <a:stretch>
            <a:fillRect/>
          </a:stretch>
        </p:blipFill>
        <p:spPr bwMode="auto">
          <a:xfrm>
            <a:off x="1143000" y="342900"/>
            <a:ext cx="4514850" cy="34861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066259"/>
              </p:ext>
            </p:extLst>
          </p:nvPr>
        </p:nvGraphicFramePr>
        <p:xfrm>
          <a:off x="3829050" y="1371600"/>
          <a:ext cx="4157663" cy="3754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VISIO" r:id="rId5" imgW="3316680" imgH="2993760" progId="Visio.Drawing.11">
                  <p:embed/>
                </p:oleObj>
              </mc:Choice>
              <mc:Fallback>
                <p:oleObj name="VISIO" r:id="rId5" imgW="3316680" imgH="29937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1371600"/>
                        <a:ext cx="4157663" cy="375404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43000" y="4572000"/>
            <a:ext cx="3657600" cy="553998"/>
          </a:xfrm>
          <a:prstGeom prst="rect">
            <a:avLst/>
          </a:prstGeom>
          <a:solidFill>
            <a:srgbClr val="FFFF99"/>
          </a:solidFill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ebdings" pitchFamily="18" charset="2"/>
              <a:buNone/>
            </a:pPr>
            <a:r>
              <a:rPr kumimoji="1" lang="de-DE" sz="1500">
                <a:solidFill>
                  <a:srgbClr val="0000FF"/>
                </a:solidFill>
                <a:latin typeface="Tahoma" pitchFamily="34" charset="0"/>
                <a:sym typeface="Symbol" pitchFamily="18" charset="2"/>
              </a:rPr>
              <a:t>(wieAlt&gt;35)  (Geschlecht =`m´) 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ebdings" pitchFamily="18" charset="2"/>
              <a:buNone/>
            </a:pPr>
            <a:r>
              <a:rPr kumimoji="1" lang="de-DE" sz="1500">
                <a:solidFill>
                  <a:srgbClr val="0000FF"/>
                </a:solidFill>
                <a:latin typeface="Tahoma" pitchFamily="34" charset="0"/>
                <a:sym typeface="Symbol" pitchFamily="18" charset="2"/>
              </a:rPr>
              <a:t>(Autotyp=`Coupé´)  </a:t>
            </a:r>
            <a:r>
              <a:rPr kumimoji="1" lang="de-DE" sz="1500">
                <a:solidFill>
                  <a:srgbClr val="0000FF"/>
                </a:solidFill>
                <a:latin typeface="Tahoma" pitchFamily="34" charset="0"/>
                <a:sym typeface="Wingdings" pitchFamily="2" charset="2"/>
              </a:rPr>
              <a:t> (Risiko=´hoch´)</a:t>
            </a:r>
            <a:endParaRPr lang="de-DE" b="1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19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100"/>
              <a:t>Wie werden Entscheidungs/ Klassifikationsbäume erstellt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Trainingsmenge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Große Zahl von Datensätzen, die in der Vergangenheit gesammelt wurden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Sie dient als Grundlage für die Vorhersage von „neu ankommenden“ Objekten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Beispiel: neuer Versicherungskunde wird gemäß dem Verhalten seiner „Artgenossen“ </a:t>
            </a:r>
            <a:r>
              <a:rPr lang="de-DE" dirty="0" smtClean="0"/>
              <a:t>eingestuft</a:t>
            </a:r>
          </a:p>
          <a:p>
            <a:pPr lvl="1">
              <a:lnSpc>
                <a:spcPct val="150000"/>
              </a:lnSpc>
            </a:pP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Rekursives Partitionieren 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Fange mit einem Attribut an und spalte die </a:t>
            </a:r>
            <a:r>
              <a:rPr lang="de-DE" dirty="0" err="1" smtClean="0"/>
              <a:t>Tupelmenge</a:t>
            </a:r>
            <a:r>
              <a:rPr lang="de-DE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Jede dieser Teilmengen wird rekursiv weiter </a:t>
            </a:r>
            <a:r>
              <a:rPr lang="de-DE" dirty="0" err="1" smtClean="0"/>
              <a:t>partitiniert</a:t>
            </a:r>
            <a:endParaRPr lang="de-DE" dirty="0" smtClean="0"/>
          </a:p>
          <a:p>
            <a:pPr lvl="1">
              <a:lnSpc>
                <a:spcPct val="150000"/>
              </a:lnSpc>
            </a:pPr>
            <a:r>
              <a:rPr lang="de-DE" dirty="0" smtClean="0"/>
              <a:t>Bis nur noch gleichartige Objekte in der jeweiligen Partition  sind</a:t>
            </a:r>
          </a:p>
          <a:p>
            <a:pPr>
              <a:lnSpc>
                <a:spcPct val="150000"/>
              </a:lnSpc>
            </a:pPr>
            <a:endParaRPr lang="de-DE" dirty="0" smtClean="0"/>
          </a:p>
          <a:p>
            <a:pPr lvl="1">
              <a:lnSpc>
                <a:spcPct val="150000"/>
              </a:lnSpc>
            </a:pPr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/>
              <a:t>Top-Down Klassifikationsbaum-Aufbau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Eingabe: Knoten n, Partition D, Zerlegungsmethode S</a:t>
            </a:r>
          </a:p>
          <a:p>
            <a:r>
              <a:rPr lang="de-DE" smtClean="0"/>
              <a:t>Ausgabe: Klassifikationsbaum für D, Wurzel n</a:t>
            </a:r>
          </a:p>
          <a:p>
            <a:endParaRPr lang="de-DE" smtClean="0"/>
          </a:p>
          <a:p>
            <a:r>
              <a:rPr lang="de-DE" smtClean="0"/>
              <a:t>BuildTree(n,D,S)</a:t>
            </a:r>
          </a:p>
          <a:p>
            <a:pPr lvl="1"/>
            <a:r>
              <a:rPr lang="de-DE" smtClean="0"/>
              <a:t>Wende S auf D an und finde die richtige Zerlegung </a:t>
            </a:r>
          </a:p>
          <a:p>
            <a:pPr lvl="1"/>
            <a:r>
              <a:rPr lang="de-DE" smtClean="0"/>
              <a:t>Wenn eine gute Partitionierung gefunden ist</a:t>
            </a:r>
          </a:p>
          <a:p>
            <a:pPr lvl="2"/>
            <a:r>
              <a:rPr lang="de-DE" smtClean="0"/>
              <a:t>Kreiere zwei Kinder n1 und n2</a:t>
            </a:r>
          </a:p>
          <a:p>
            <a:pPr lvl="2"/>
            <a:r>
              <a:rPr lang="de-DE" smtClean="0"/>
              <a:t>Partitioniere D in D1 und D2</a:t>
            </a:r>
          </a:p>
          <a:p>
            <a:pPr lvl="2"/>
            <a:r>
              <a:rPr lang="de-DE" smtClean="0"/>
              <a:t>BuildTree(n1,D1,S)</a:t>
            </a:r>
          </a:p>
          <a:p>
            <a:pPr lvl="2"/>
            <a:r>
              <a:rPr lang="de-DE" smtClean="0"/>
              <a:t>BuildTree(n2,D2,S)</a:t>
            </a:r>
          </a:p>
          <a:p>
            <a:pPr lvl="2"/>
            <a:endParaRPr lang="de-DE" smtClean="0"/>
          </a:p>
          <a:p>
            <a:endParaRPr lang="de-DE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91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Assoziationsregeln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380" y="785429"/>
            <a:ext cx="68580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Beispielregel</a:t>
            </a:r>
          </a:p>
          <a:p>
            <a:pPr lvl="1">
              <a:lnSpc>
                <a:spcPct val="80000"/>
              </a:lnSpc>
            </a:pPr>
            <a:r>
              <a:rPr lang="de-DE" dirty="0" smtClean="0">
                <a:solidFill>
                  <a:srgbClr val="0000FF"/>
                </a:solidFill>
              </a:rPr>
              <a:t>Wenn</a:t>
            </a:r>
            <a:r>
              <a:rPr lang="de-DE" dirty="0" smtClean="0"/>
              <a:t> jemand einen PC kauft, </a:t>
            </a:r>
            <a:r>
              <a:rPr lang="de-DE" dirty="0" smtClean="0">
                <a:solidFill>
                  <a:srgbClr val="0000FF"/>
                </a:solidFill>
              </a:rPr>
              <a:t>dann </a:t>
            </a:r>
            <a:r>
              <a:rPr lang="de-DE" dirty="0" smtClean="0"/>
              <a:t>kauft er/sie auch einen Drucker</a:t>
            </a:r>
          </a:p>
          <a:p>
            <a:pPr lvl="1"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err="1" smtClean="0">
                <a:solidFill>
                  <a:srgbClr val="0000FF"/>
                </a:solidFill>
              </a:rPr>
              <a:t>Confidence</a:t>
            </a:r>
            <a:endParaRPr lang="de-DE" dirty="0" smtClean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de-DE" dirty="0" smtClean="0"/>
              <a:t>Dieser Wert legt fest, bei welchem Prozentsatz der Datenmenge, bei der die Voraussetzung (linke Seite) erfüllt ist, die Regel (rechte Seite) auch erfüllt ist. 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Eine </a:t>
            </a:r>
            <a:r>
              <a:rPr lang="de-DE" dirty="0" err="1" smtClean="0"/>
              <a:t>Confidence</a:t>
            </a:r>
            <a:r>
              <a:rPr lang="de-DE" dirty="0" smtClean="0"/>
              <a:t> von 80% für unsere Beispielregel sagt aus, dass vier Fünftel der Leute, die einen PC gekauft haben, auch einen Drucker dazu gekauft haben.</a:t>
            </a:r>
          </a:p>
          <a:p>
            <a:pPr lvl="1"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>
                <a:solidFill>
                  <a:srgbClr val="0000FF"/>
                </a:solidFill>
              </a:rPr>
              <a:t>Support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Dieser Wert legt fest, </a:t>
            </a:r>
            <a:r>
              <a:rPr lang="de-DE" dirty="0" err="1" smtClean="0"/>
              <a:t>wieviele</a:t>
            </a:r>
            <a:r>
              <a:rPr lang="de-DE" dirty="0" smtClean="0"/>
              <a:t> Datensätze überhaupt gefunden wurden, um die Gültigkeit der Regel zu  verifizieren. 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Bei einem Support von 1% wäre also jeder  Hundertste Verkauf ein PC zusammen mit einem Drucker.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86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18379" cy="857250"/>
          </a:xfrm>
        </p:spPr>
        <p:txBody>
          <a:bodyPr/>
          <a:lstStyle/>
          <a:p>
            <a:pPr algn="r"/>
            <a:r>
              <a:rPr lang="de-DE" smtClean="0"/>
              <a:t>Verkaufstransaktionen </a:t>
            </a:r>
            <a:br>
              <a:rPr lang="de-DE" smtClean="0"/>
            </a:br>
            <a:r>
              <a:rPr lang="de-DE" smtClean="0"/>
              <a:t>Warenkörbe</a:t>
            </a:r>
          </a:p>
        </p:txBody>
      </p:sp>
      <p:sp>
        <p:nvSpPr>
          <p:cNvPr id="93187" name="Rectangle 78"/>
          <p:cNvSpPr>
            <a:spLocks noGrp="1" noChangeArrowheads="1"/>
          </p:cNvSpPr>
          <p:nvPr>
            <p:ph type="body" sz="half" idx="2"/>
          </p:nvPr>
        </p:nvSpPr>
        <p:spPr>
          <a:xfrm>
            <a:off x="3543300" y="914400"/>
            <a:ext cx="4457700" cy="4229100"/>
          </a:xfrm>
        </p:spPr>
        <p:txBody>
          <a:bodyPr/>
          <a:lstStyle/>
          <a:p>
            <a:r>
              <a:rPr lang="de-DE" dirty="0" smtClean="0"/>
              <a:t>Finde alle Assoziationsregeln L </a:t>
            </a:r>
            <a:r>
              <a:rPr lang="de-DE" dirty="0" smtClean="0">
                <a:sym typeface="Wingdings" pitchFamily="2" charset="2"/>
              </a:rPr>
              <a:t> R 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mit einem Support größer als </a:t>
            </a:r>
            <a:r>
              <a:rPr lang="de-DE" dirty="0" err="1" smtClean="0">
                <a:solidFill>
                  <a:srgbClr val="0000FF"/>
                </a:solidFill>
                <a:sym typeface="Wingdings" pitchFamily="2" charset="2"/>
              </a:rPr>
              <a:t>minsupp</a:t>
            </a:r>
            <a:endParaRPr lang="de-DE" dirty="0" smtClean="0">
              <a:solidFill>
                <a:srgbClr val="0000FF"/>
              </a:solidFill>
              <a:sym typeface="Wingdings" pitchFamily="2" charset="2"/>
            </a:endParaRPr>
          </a:p>
          <a:p>
            <a:pPr lvl="1">
              <a:buFont typeface="Webdings" pitchFamily="18" charset="2"/>
              <a:buNone/>
            </a:pPr>
            <a:r>
              <a:rPr lang="de-DE" dirty="0" smtClean="0">
                <a:sym typeface="Wingdings" pitchFamily="2" charset="2"/>
              </a:rPr>
              <a:t>     und 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einer </a:t>
            </a:r>
            <a:r>
              <a:rPr lang="de-DE" dirty="0" err="1" smtClean="0">
                <a:sym typeface="Wingdings" pitchFamily="2" charset="2"/>
              </a:rPr>
              <a:t>Confidence</a:t>
            </a:r>
            <a:r>
              <a:rPr lang="de-DE" dirty="0" smtClean="0">
                <a:sym typeface="Wingdings" pitchFamily="2" charset="2"/>
              </a:rPr>
              <a:t> von mindestens </a:t>
            </a:r>
            <a:r>
              <a:rPr lang="de-DE" dirty="0" err="1" smtClean="0">
                <a:solidFill>
                  <a:srgbClr val="0000FF"/>
                </a:solidFill>
                <a:sym typeface="Wingdings" pitchFamily="2" charset="2"/>
              </a:rPr>
              <a:t>minconf</a:t>
            </a:r>
            <a:endParaRPr lang="de-DE" dirty="0" smtClean="0">
              <a:solidFill>
                <a:srgbClr val="0000FF"/>
              </a:solidFill>
              <a:sym typeface="Wingdings" pitchFamily="2" charset="2"/>
            </a:endParaRPr>
          </a:p>
          <a:p>
            <a:pPr lvl="1"/>
            <a:endParaRPr lang="de-DE" dirty="0" smtClean="0">
              <a:solidFill>
                <a:srgbClr val="0000FF"/>
              </a:solidFill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Dazu sucht man zunächst die sogenannten </a:t>
            </a:r>
            <a:r>
              <a:rPr lang="de-DE" dirty="0" err="1" smtClean="0">
                <a:sym typeface="Wingdings" pitchFamily="2" charset="2"/>
              </a:rPr>
              <a:t>frequent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itemsets</a:t>
            </a:r>
            <a:r>
              <a:rPr lang="de-DE" dirty="0" smtClean="0">
                <a:sym typeface="Wingdings" pitchFamily="2" charset="2"/>
              </a:rPr>
              <a:t>, also Produktmengen, die in mindestens </a:t>
            </a:r>
            <a:r>
              <a:rPr lang="de-DE" dirty="0" err="1" smtClean="0">
                <a:sym typeface="Wingdings" pitchFamily="2" charset="2"/>
              </a:rPr>
              <a:t>minsupp</a:t>
            </a:r>
            <a:r>
              <a:rPr lang="de-DE" dirty="0" smtClean="0">
                <a:sym typeface="Wingdings" pitchFamily="2" charset="2"/>
              </a:rPr>
              <a:t> der Einkaufswägen/ Transaktionen enthalten </a:t>
            </a:r>
            <a:r>
              <a:rPr lang="de-DE" dirty="0" smtClean="0">
                <a:sym typeface="Wingdings" pitchFamily="2" charset="2"/>
              </a:rPr>
              <a:t>sind</a:t>
            </a:r>
          </a:p>
          <a:p>
            <a:endParaRPr lang="de-DE" dirty="0" smtClean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Der </a:t>
            </a:r>
            <a:r>
              <a:rPr lang="de-DE" b="1" dirty="0" smtClean="0">
                <a:sym typeface="Wingdings" pitchFamily="2" charset="2"/>
              </a:rPr>
              <a:t>A Priori-Algorithmus </a:t>
            </a:r>
            <a:r>
              <a:rPr lang="de-DE" dirty="0" smtClean="0">
                <a:sym typeface="Wingdings" pitchFamily="2" charset="2"/>
              </a:rPr>
              <a:t>basiert auf der Erkenntnis, dass alle Teilmengen eines FI auch FIs sein müssen</a:t>
            </a:r>
          </a:p>
        </p:txBody>
      </p:sp>
      <p:graphicFrame>
        <p:nvGraphicFramePr>
          <p:cNvPr id="177228" name="Group 76"/>
          <p:cNvGraphicFramePr>
            <a:graphicFrameLocks noGrp="1"/>
          </p:cNvGraphicFramePr>
          <p:nvPr>
            <p:ph type="tbl" idx="1"/>
          </p:nvPr>
        </p:nvGraphicFramePr>
        <p:xfrm>
          <a:off x="1143000" y="114300"/>
          <a:ext cx="2057401" cy="4937760"/>
        </p:xfrm>
        <a:graphic>
          <a:graphicData uri="http://schemas.openxmlformats.org/drawingml/2006/table">
            <a:tbl>
              <a:tblPr/>
              <a:tblGrid>
                <a:gridCol w="834629"/>
                <a:gridCol w="1222772"/>
              </a:tblGrid>
              <a:tr h="27432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VerkaufsTransaktionen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TransID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Scanner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444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444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Scanner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39082-4BF5-4846-BBB8-69F76AC78DA2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 Priori Algorithmus</a:t>
            </a:r>
            <a:br>
              <a:rPr lang="de-DE" smtClean="0"/>
            </a:br>
            <a:endParaRPr lang="de-DE" smtClean="0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200150" y="571500"/>
            <a:ext cx="6743700" cy="421961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für alle Produkte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überprüfe ob es ein frequent itemset ist, also in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mindestens minsupp Einkaufswägen enthalten ist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k:=1</a:t>
            </a:r>
          </a:p>
          <a:p>
            <a:pPr algn="l">
              <a:spcBef>
                <a:spcPct val="50000"/>
              </a:spcBef>
            </a:pP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iteriere solange</a:t>
            </a:r>
            <a:r>
              <a:rPr lang="de-DE" b="1">
                <a:latin typeface="Times New Roman" pitchFamily="18" charset="0"/>
              </a:rPr>
              <a:t>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für jeden </a:t>
            </a:r>
            <a:r>
              <a:rPr lang="de-DE" b="1" i="1">
                <a:latin typeface="Times New Roman" pitchFamily="18" charset="0"/>
              </a:rPr>
              <a:t>frequent itemset</a:t>
            </a:r>
            <a:r>
              <a:rPr lang="de-DE" b="1">
                <a:latin typeface="Times New Roman" pitchFamily="18" charset="0"/>
              </a:rPr>
              <a:t>  I</a:t>
            </a:r>
            <a:r>
              <a:rPr lang="de-DE" b="1" baseline="-25000">
                <a:latin typeface="Times New Roman" pitchFamily="18" charset="0"/>
              </a:rPr>
              <a:t>k</a:t>
            </a:r>
            <a:r>
              <a:rPr lang="de-DE" b="1">
                <a:latin typeface="Times New Roman" pitchFamily="18" charset="0"/>
              </a:rPr>
              <a:t> mit k Produkten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      generiere alle </a:t>
            </a:r>
            <a:r>
              <a:rPr lang="de-DE" b="1" i="1">
                <a:latin typeface="Times New Roman" pitchFamily="18" charset="0"/>
              </a:rPr>
              <a:t>itemsets</a:t>
            </a:r>
            <a:r>
              <a:rPr lang="de-DE" b="1">
                <a:latin typeface="Times New Roman" pitchFamily="18" charset="0"/>
              </a:rPr>
              <a:t> I</a:t>
            </a:r>
            <a:r>
              <a:rPr lang="de-DE" b="1" baseline="-25000">
                <a:latin typeface="Times New Roman" pitchFamily="18" charset="0"/>
              </a:rPr>
              <a:t>k+1</a:t>
            </a:r>
            <a:r>
              <a:rPr lang="de-DE" b="1">
                <a:latin typeface="Times New Roman" pitchFamily="18" charset="0"/>
              </a:rPr>
              <a:t> mit k+1 Produkten und I</a:t>
            </a:r>
            <a:r>
              <a:rPr lang="de-DE" b="1" baseline="-25000">
                <a:latin typeface="Times New Roman" pitchFamily="18" charset="0"/>
              </a:rPr>
              <a:t>k</a:t>
            </a:r>
            <a:r>
              <a:rPr lang="de-DE" b="1">
                <a:latin typeface="Times New Roman" pitchFamily="18" charset="0"/>
              </a:rPr>
              <a:t> </a:t>
            </a:r>
            <a:r>
              <a:rPr lang="de-DE" b="1">
                <a:latin typeface="Times New Roman" pitchFamily="18" charset="0"/>
                <a:sym typeface="Symbol" pitchFamily="18" charset="2"/>
              </a:rPr>
              <a:t> </a:t>
            </a:r>
            <a:r>
              <a:rPr lang="de-DE" b="1">
                <a:latin typeface="Times New Roman" pitchFamily="18" charset="0"/>
              </a:rPr>
              <a:t>I</a:t>
            </a:r>
            <a:r>
              <a:rPr lang="de-DE" b="1" baseline="-25000">
                <a:latin typeface="Times New Roman" pitchFamily="18" charset="0"/>
              </a:rPr>
              <a:t>k+1</a:t>
            </a:r>
            <a:r>
              <a:rPr lang="de-DE" b="1">
                <a:latin typeface="Times New Roman" pitchFamily="18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lies alle Einkäufe einmal (sequentieller Scan auf der Datenbank)    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und überprüfe, welche der (k+1)-elementigen </a:t>
            </a:r>
            <a:r>
              <a:rPr lang="de-DE" b="1" i="1">
                <a:latin typeface="Times New Roman" pitchFamily="18" charset="0"/>
              </a:rPr>
              <a:t>itemset</a:t>
            </a:r>
            <a:r>
              <a:rPr lang="de-DE" b="1">
                <a:latin typeface="Times New Roman" pitchFamily="18" charset="0"/>
              </a:rPr>
              <a:t>- 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Kandidaten mindestens minsupp mal vorkommen</a:t>
            </a:r>
          </a:p>
          <a:p>
            <a:pPr algn="l">
              <a:spcBef>
                <a:spcPct val="50000"/>
              </a:spcBef>
            </a:pPr>
            <a:r>
              <a:rPr lang="de-DE" b="1">
                <a:latin typeface="Times New Roman" pitchFamily="18" charset="0"/>
              </a:rPr>
              <a:t>    k:=k+1</a:t>
            </a:r>
          </a:p>
          <a:p>
            <a:pPr algn="l">
              <a:spcBef>
                <a:spcPct val="50000"/>
              </a:spcBef>
            </a:pPr>
            <a:r>
              <a:rPr lang="de-DE" b="1">
                <a:solidFill>
                  <a:srgbClr val="0000FF"/>
                </a:solidFill>
                <a:latin typeface="Times New Roman" pitchFamily="18" charset="0"/>
              </a:rPr>
              <a:t>bis keine neuen frequent itemsets gefunden werden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06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18379" cy="857250"/>
          </a:xfrm>
        </p:spPr>
        <p:txBody>
          <a:bodyPr/>
          <a:lstStyle/>
          <a:p>
            <a:pPr algn="r"/>
            <a:r>
              <a:rPr lang="de-DE" smtClean="0"/>
              <a:t>A Priori-Algorithmus</a:t>
            </a:r>
            <a:br>
              <a:rPr lang="de-DE" smtClean="0"/>
            </a:br>
            <a:endParaRPr lang="de-DE" smtClean="0"/>
          </a:p>
        </p:txBody>
      </p:sp>
      <p:graphicFrame>
        <p:nvGraphicFramePr>
          <p:cNvPr id="178179" name="Group 3"/>
          <p:cNvGraphicFramePr>
            <a:graphicFrameLocks noGrp="1"/>
          </p:cNvGraphicFramePr>
          <p:nvPr>
            <p:ph type="tbl" idx="1"/>
          </p:nvPr>
        </p:nvGraphicFramePr>
        <p:xfrm>
          <a:off x="1200150" y="114300"/>
          <a:ext cx="2057401" cy="4937760"/>
        </p:xfrm>
        <a:graphic>
          <a:graphicData uri="http://schemas.openxmlformats.org/drawingml/2006/table">
            <a:tbl>
              <a:tblPr/>
              <a:tblGrid>
                <a:gridCol w="834629"/>
                <a:gridCol w="1222772"/>
              </a:tblGrid>
              <a:tr h="27432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VerkaufsTransaktionen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TransID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Scanner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444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444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Scanner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8313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60943"/>
              </p:ext>
            </p:extLst>
          </p:nvPr>
        </p:nvGraphicFramePr>
        <p:xfrm>
          <a:off x="4457700" y="457200"/>
          <a:ext cx="3429000" cy="4663440"/>
        </p:xfrm>
        <a:graphic>
          <a:graphicData uri="http://schemas.openxmlformats.org/drawingml/2006/table">
            <a:tbl>
              <a:tblPr/>
              <a:tblGrid>
                <a:gridCol w="2571750"/>
                <a:gridCol w="857250"/>
              </a:tblGrid>
              <a:tr h="27432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Zwischenergebnisse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FI-Kandidat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Anzahl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{Drucker}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{Papier}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{PC}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{Scanner}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{Toner}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{Drucker, Papier}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{Drucker, PC}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</a:t>
                      </a: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Drucker, Scanner</a:t>
                      </a: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{Drucker, Toner}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{Papier, PC}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</a:t>
                      </a: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Papier, Scanner</a:t>
                      </a: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{Papier, Toner}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</a:t>
                      </a: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PC, Scanner</a:t>
                      </a: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{PC,Toner}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</a:t>
                      </a: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Scanner, Toner</a:t>
                      </a: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348" name="AutoShape 138"/>
          <p:cNvSpPr>
            <a:spLocks noChangeArrowheads="1"/>
          </p:cNvSpPr>
          <p:nvPr/>
        </p:nvSpPr>
        <p:spPr bwMode="auto">
          <a:xfrm>
            <a:off x="3143250" y="2343150"/>
            <a:ext cx="1314450" cy="685800"/>
          </a:xfrm>
          <a:prstGeom prst="wedgeEllipseCallout">
            <a:avLst>
              <a:gd name="adj1" fmla="val 58060"/>
              <a:gd name="adj2" fmla="val 50870"/>
            </a:avLst>
          </a:prstGeom>
          <a:solidFill>
            <a:schemeClr val="accent2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sz="1600" b="1" dirty="0" err="1">
                <a:solidFill>
                  <a:srgbClr val="0000FF"/>
                </a:solidFill>
                <a:latin typeface="Times New Roman" pitchFamily="18" charset="0"/>
              </a:rPr>
              <a:t>Disqua-lifiziert</a:t>
            </a:r>
            <a:endParaRPr lang="de-DE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5349" name="Text Box 139"/>
          <p:cNvSpPr txBox="1">
            <a:spLocks noChangeArrowheads="1"/>
          </p:cNvSpPr>
          <p:nvPr/>
        </p:nvSpPr>
        <p:spPr bwMode="auto">
          <a:xfrm>
            <a:off x="3314701" y="400050"/>
            <a:ext cx="1316386" cy="369332"/>
          </a:xfrm>
          <a:prstGeom prst="rect">
            <a:avLst/>
          </a:prstGeom>
          <a:solidFill>
            <a:srgbClr val="CC0099"/>
          </a:solidFill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latin typeface="Times New Roman" pitchFamily="18" charset="0"/>
              </a:rPr>
              <a:t>Minsupp=3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7A41E-C91D-4248-91E4-9E9A96B9A25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40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smtClean="0"/>
              <a:t>A Priori-Algorithmus</a:t>
            </a:r>
            <a:br>
              <a:rPr lang="de-DE" smtClean="0"/>
            </a:br>
            <a:endParaRPr lang="de-DE" smtClean="0"/>
          </a:p>
        </p:txBody>
      </p:sp>
      <p:graphicFrame>
        <p:nvGraphicFramePr>
          <p:cNvPr id="179203" name="Group 3"/>
          <p:cNvGraphicFramePr>
            <a:graphicFrameLocks noGrp="1"/>
          </p:cNvGraphicFramePr>
          <p:nvPr>
            <p:ph type="tbl" idx="1"/>
          </p:nvPr>
        </p:nvGraphicFramePr>
        <p:xfrm>
          <a:off x="1200150" y="114300"/>
          <a:ext cx="2057401" cy="4937760"/>
        </p:xfrm>
        <a:graphic>
          <a:graphicData uri="http://schemas.openxmlformats.org/drawingml/2006/table">
            <a:tbl>
              <a:tblPr/>
              <a:tblGrid>
                <a:gridCol w="834629"/>
                <a:gridCol w="1222772"/>
              </a:tblGrid>
              <a:tr h="27432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VerkaufsTransaktionen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TransID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Produkt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Scanner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444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444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Drucker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Papier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Scanner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Toner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9339" name="Group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869505"/>
              </p:ext>
            </p:extLst>
          </p:nvPr>
        </p:nvGraphicFramePr>
        <p:xfrm>
          <a:off x="4457700" y="457200"/>
          <a:ext cx="3429000" cy="4389120"/>
        </p:xfrm>
        <a:graphic>
          <a:graphicData uri="http://schemas.openxmlformats.org/drawingml/2006/table">
            <a:tbl>
              <a:tblPr/>
              <a:tblGrid>
                <a:gridCol w="2571750"/>
                <a:gridCol w="857250"/>
              </a:tblGrid>
              <a:tr h="27432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Zwischenergebnisse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FI-Kandidat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Anzahl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{Drucker, Papier}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{Drucker, PC}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</a:t>
                      </a: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Drucker, Scanner</a:t>
                      </a: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{Drucker, Toner}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{Papier, PC}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</a:t>
                      </a: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Papier, Scanner</a:t>
                      </a: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{Papier, Toner}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</a:t>
                      </a: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PC, Scanner</a:t>
                      </a: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{PC,Toner}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</a:t>
                      </a: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Scanner, Toner</a:t>
                      </a: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{Drucker, Papier, PC}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{Drucker, Papier, Toner}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{Drucker, PC, Toner}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{Papier, PC, Toner}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7A41E-C91D-4248-91E4-9E9A96B9A25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5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Stern-Schema</a:t>
            </a:r>
            <a:br>
              <a:rPr lang="de-DE" smtClean="0"/>
            </a:br>
            <a:endParaRPr lang="de-DE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l="13281" t="8333" r="13281" b="6250"/>
          <a:stretch>
            <a:fillRect/>
          </a:stretch>
        </p:blipFill>
        <p:spPr bwMode="auto">
          <a:xfrm>
            <a:off x="1828800" y="457200"/>
            <a:ext cx="5372100" cy="4686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Ableitung von Assoziationsregeln aus den </a:t>
            </a:r>
            <a:r>
              <a:rPr lang="de-DE" i="1" dirty="0" err="1" smtClean="0"/>
              <a:t>frequent</a:t>
            </a:r>
            <a:r>
              <a:rPr lang="de-DE" i="1" dirty="0" smtClean="0"/>
              <a:t> </a:t>
            </a:r>
            <a:r>
              <a:rPr lang="de-DE" i="1" dirty="0" err="1" smtClean="0"/>
              <a:t>itemsets</a:t>
            </a:r>
            <a:endParaRPr lang="de-DE" i="1" dirty="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Betrachte jeden FI mit </a:t>
            </a:r>
            <a:r>
              <a:rPr lang="de-DE" dirty="0" smtClean="0"/>
              <a:t>hinreichend </a:t>
            </a:r>
            <a:r>
              <a:rPr lang="de-DE" dirty="0" smtClean="0"/>
              <a:t>viel </a:t>
            </a:r>
            <a:r>
              <a:rPr lang="de-DE" i="1" dirty="0" err="1" smtClean="0"/>
              <a:t>support</a:t>
            </a:r>
            <a:endParaRPr lang="de-DE" i="1" dirty="0" smtClean="0"/>
          </a:p>
          <a:p>
            <a:pPr>
              <a:lnSpc>
                <a:spcPct val="80000"/>
              </a:lnSpc>
            </a:pPr>
            <a:endParaRPr lang="de-DE" i="1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Bilde alle nicht-leeren Teilmengen L </a:t>
            </a:r>
            <a:r>
              <a:rPr kumimoji="0" lang="de-DE" b="1" dirty="0" smtClean="0">
                <a:latin typeface="Times New Roman" pitchFamily="18" charset="0"/>
                <a:sym typeface="Symbol" pitchFamily="18" charset="2"/>
              </a:rPr>
              <a:t> </a:t>
            </a:r>
            <a:r>
              <a:rPr kumimoji="0" lang="de-DE" dirty="0" smtClean="0">
                <a:latin typeface="Times New Roman" pitchFamily="18" charset="0"/>
                <a:sym typeface="Symbol" pitchFamily="18" charset="2"/>
              </a:rPr>
              <a:t>FI und untersuche die </a:t>
            </a:r>
            <a:r>
              <a:rPr kumimoji="0" lang="de-DE" dirty="0" smtClean="0">
                <a:latin typeface="Times New Roman" pitchFamily="18" charset="0"/>
                <a:sym typeface="Symbol" pitchFamily="18" charset="2"/>
              </a:rPr>
              <a:t>Regel</a:t>
            </a:r>
          </a:p>
          <a:p>
            <a:pPr>
              <a:lnSpc>
                <a:spcPct val="80000"/>
              </a:lnSpc>
            </a:pPr>
            <a:endParaRPr kumimoji="0" lang="de-DE" dirty="0" smtClean="0">
              <a:latin typeface="Times New Roman" pitchFamily="18" charset="0"/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kumimoji="0" lang="de-DE" dirty="0" smtClean="0">
                <a:latin typeface="Times New Roman" pitchFamily="18" charset="0"/>
                <a:sym typeface="Symbol" pitchFamily="18" charset="2"/>
              </a:rPr>
              <a:t>L </a:t>
            </a:r>
            <a:r>
              <a:rPr kumimoji="0" lang="de-DE" dirty="0" smtClean="0">
                <a:latin typeface="Times New Roman" pitchFamily="18" charset="0"/>
                <a:sym typeface="Wingdings" pitchFamily="2" charset="2"/>
              </a:rPr>
              <a:t> FI – L </a:t>
            </a:r>
            <a:endParaRPr kumimoji="0" lang="de-DE" dirty="0" smtClean="0">
              <a:latin typeface="Times New Roman" pitchFamily="18" charset="0"/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kumimoji="0" lang="de-DE" dirty="0" smtClean="0">
                <a:latin typeface="Times New Roman" pitchFamily="18" charset="0"/>
                <a:sym typeface="Symbol" pitchFamily="18" charset="2"/>
              </a:rPr>
              <a:t>Die </a:t>
            </a:r>
            <a:r>
              <a:rPr kumimoji="0" lang="de-DE" dirty="0" err="1" smtClean="0">
                <a:latin typeface="Times New Roman" pitchFamily="18" charset="0"/>
                <a:sym typeface="Symbol" pitchFamily="18" charset="2"/>
              </a:rPr>
              <a:t>Confidence</a:t>
            </a:r>
            <a:r>
              <a:rPr kumimoji="0" lang="de-DE" dirty="0" smtClean="0">
                <a:latin typeface="Times New Roman" pitchFamily="18" charset="0"/>
                <a:sym typeface="Symbol" pitchFamily="18" charset="2"/>
              </a:rPr>
              <a:t> dieser Regel berechnet sich als</a:t>
            </a:r>
          </a:p>
          <a:p>
            <a:pPr lvl="2">
              <a:lnSpc>
                <a:spcPct val="80000"/>
              </a:lnSpc>
            </a:pPr>
            <a:r>
              <a:rPr kumimoji="0" lang="de-DE" dirty="0" err="1" smtClean="0">
                <a:latin typeface="Times New Roman" pitchFamily="18" charset="0"/>
                <a:sym typeface="Symbol" pitchFamily="18" charset="2"/>
              </a:rPr>
              <a:t>Condicence</a:t>
            </a:r>
            <a:r>
              <a:rPr kumimoji="0" lang="de-DE" dirty="0" smtClean="0">
                <a:latin typeface="Times New Roman" pitchFamily="18" charset="0"/>
                <a:sym typeface="Symbol" pitchFamily="18" charset="2"/>
              </a:rPr>
              <a:t>(L </a:t>
            </a:r>
            <a:r>
              <a:rPr kumimoji="0" lang="de-DE" dirty="0" smtClean="0">
                <a:latin typeface="Times New Roman" pitchFamily="18" charset="0"/>
                <a:sym typeface="Wingdings" pitchFamily="2" charset="2"/>
              </a:rPr>
              <a:t> FI – L) = </a:t>
            </a:r>
            <a:r>
              <a:rPr kumimoji="0" lang="de-DE" dirty="0" err="1" smtClean="0">
                <a:latin typeface="Times New Roman" pitchFamily="18" charset="0"/>
                <a:sym typeface="Wingdings" pitchFamily="2" charset="2"/>
              </a:rPr>
              <a:t>support</a:t>
            </a:r>
            <a:r>
              <a:rPr kumimoji="0" lang="de-DE" dirty="0" smtClean="0">
                <a:latin typeface="Times New Roman" pitchFamily="18" charset="0"/>
                <a:sym typeface="Wingdings" pitchFamily="2" charset="2"/>
              </a:rPr>
              <a:t>(FI) / </a:t>
            </a:r>
            <a:r>
              <a:rPr kumimoji="0" lang="de-DE" dirty="0" err="1" smtClean="0">
                <a:latin typeface="Times New Roman" pitchFamily="18" charset="0"/>
                <a:sym typeface="Wingdings" pitchFamily="2" charset="2"/>
              </a:rPr>
              <a:t>support</a:t>
            </a:r>
            <a:r>
              <a:rPr kumimoji="0" lang="de-DE" dirty="0" smtClean="0">
                <a:latin typeface="Times New Roman" pitchFamily="18" charset="0"/>
                <a:sym typeface="Wingdings" pitchFamily="2" charset="2"/>
              </a:rPr>
              <a:t>(L)</a:t>
            </a:r>
          </a:p>
          <a:p>
            <a:pPr lvl="2">
              <a:lnSpc>
                <a:spcPct val="80000"/>
              </a:lnSpc>
            </a:pPr>
            <a:r>
              <a:rPr kumimoji="0" lang="de-DE" dirty="0" smtClean="0">
                <a:latin typeface="Times New Roman" pitchFamily="18" charset="0"/>
                <a:sym typeface="Wingdings" pitchFamily="2" charset="2"/>
              </a:rPr>
              <a:t>Wenn die </a:t>
            </a:r>
            <a:r>
              <a:rPr kumimoji="0" lang="de-DE" dirty="0" err="1" smtClean="0">
                <a:latin typeface="Times New Roman" pitchFamily="18" charset="0"/>
                <a:sym typeface="Wingdings" pitchFamily="2" charset="2"/>
              </a:rPr>
              <a:t>Confidence</a:t>
            </a:r>
            <a:r>
              <a:rPr kumimoji="0" lang="de-DE" dirty="0" smtClean="0">
                <a:latin typeface="Times New Roman" pitchFamily="18" charset="0"/>
                <a:sym typeface="Wingdings" pitchFamily="2" charset="2"/>
              </a:rPr>
              <a:t> ausreicht, also &gt; </a:t>
            </a:r>
            <a:r>
              <a:rPr kumimoji="0" lang="de-DE" dirty="0" err="1" smtClean="0">
                <a:latin typeface="Times New Roman" pitchFamily="18" charset="0"/>
                <a:sym typeface="Wingdings" pitchFamily="2" charset="2"/>
              </a:rPr>
              <a:t>minconf</a:t>
            </a:r>
            <a:r>
              <a:rPr kumimoji="0" lang="de-DE" dirty="0" smtClean="0">
                <a:latin typeface="Times New Roman" pitchFamily="18" charset="0"/>
                <a:sym typeface="Wingdings" pitchFamily="2" charset="2"/>
              </a:rPr>
              <a:t> ist, behalte diese Regel</a:t>
            </a:r>
          </a:p>
          <a:p>
            <a:pPr lvl="2">
              <a:lnSpc>
                <a:spcPct val="80000"/>
              </a:lnSpc>
            </a:pPr>
            <a:endParaRPr kumimoji="0" lang="de-DE" dirty="0" smtClean="0">
              <a:latin typeface="Times New Roman" pitchFamily="18" charset="0"/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de-DE" dirty="0" smtClean="0"/>
              <a:t>Betrachte FI = {Drucker, Papier, Toner}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Support = </a:t>
            </a:r>
            <a:r>
              <a:rPr lang="de-DE" dirty="0" smtClean="0"/>
              <a:t>3</a:t>
            </a:r>
          </a:p>
          <a:p>
            <a:pPr lvl="1"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Regel: {Drucker} </a:t>
            </a:r>
            <a:r>
              <a:rPr lang="de-DE" dirty="0" smtClean="0">
                <a:sym typeface="Wingdings" pitchFamily="2" charset="2"/>
              </a:rPr>
              <a:t> </a:t>
            </a:r>
            <a:r>
              <a:rPr lang="de-DE" dirty="0" smtClean="0"/>
              <a:t>{Papier, Toner</a:t>
            </a:r>
            <a:r>
              <a:rPr lang="de-DE" dirty="0" smtClean="0"/>
              <a:t>}</a:t>
            </a: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 lvl="1">
              <a:lnSpc>
                <a:spcPct val="80000"/>
              </a:lnSpc>
            </a:pPr>
            <a:r>
              <a:rPr lang="de-DE" dirty="0" err="1" smtClean="0"/>
              <a:t>Confidence</a:t>
            </a:r>
            <a:r>
              <a:rPr lang="de-DE" dirty="0" smtClean="0"/>
              <a:t> = S({Drucker, Papier, Toner}) / S({Drucker}) </a:t>
            </a:r>
          </a:p>
          <a:p>
            <a:pPr lvl="1">
              <a:lnSpc>
                <a:spcPct val="80000"/>
              </a:lnSpc>
              <a:buFont typeface="Webdings" pitchFamily="18" charset="2"/>
              <a:buNone/>
            </a:pPr>
            <a:r>
              <a:rPr lang="de-DE" dirty="0" smtClean="0"/>
              <a:t>                    = (3/5) / (4/5)</a:t>
            </a:r>
          </a:p>
          <a:p>
            <a:pPr lvl="1">
              <a:lnSpc>
                <a:spcPct val="80000"/>
              </a:lnSpc>
              <a:buFont typeface="Webdings" pitchFamily="18" charset="2"/>
              <a:buNone/>
            </a:pPr>
            <a:r>
              <a:rPr lang="de-DE" dirty="0" smtClean="0"/>
              <a:t>                    = ¾ = 75 %</a:t>
            </a:r>
          </a:p>
          <a:p>
            <a:pPr lvl="1">
              <a:lnSpc>
                <a:spcPct val="80000"/>
              </a:lnSpc>
              <a:buFont typeface="Webdings" pitchFamily="18" charset="2"/>
              <a:buNone/>
            </a:pPr>
            <a:endParaRPr lang="de-DE" dirty="0" smtClean="0"/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</a:pPr>
            <a:endParaRPr kumimoji="0" lang="de-DE" dirty="0" smtClean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12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Erhöhung der Confidence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Vergrößern der linken Seite (dadurch Verkleinern der rechten Seite) führt zur Erhöhung der Confidence</a:t>
            </a:r>
          </a:p>
          <a:p>
            <a:pPr lvl="1"/>
            <a:r>
              <a:rPr lang="de-DE" smtClean="0"/>
              <a:t>Formal: L </a:t>
            </a:r>
            <a:r>
              <a:rPr kumimoji="0" lang="de-DE" b="1" smtClean="0">
                <a:latin typeface="Times New Roman" pitchFamily="18" charset="0"/>
                <a:sym typeface="Symbol" pitchFamily="18" charset="2"/>
              </a:rPr>
              <a:t> </a:t>
            </a:r>
            <a:r>
              <a:rPr lang="de-DE" smtClean="0"/>
              <a:t>L</a:t>
            </a:r>
            <a:r>
              <a:rPr lang="de-DE" baseline="30000" smtClean="0"/>
              <a:t>+</a:t>
            </a:r>
            <a:r>
              <a:rPr kumimoji="0" lang="de-DE" b="1" smtClean="0">
                <a:latin typeface="Times New Roman" pitchFamily="18" charset="0"/>
                <a:sym typeface="Symbol" pitchFamily="18" charset="2"/>
              </a:rPr>
              <a:t> , R  R</a:t>
            </a:r>
            <a:r>
              <a:rPr kumimoji="0" lang="de-DE" b="1" baseline="30000" smtClean="0">
                <a:latin typeface="Times New Roman" pitchFamily="18" charset="0"/>
                <a:sym typeface="Symbol" pitchFamily="18" charset="2"/>
              </a:rPr>
              <a:t>-</a:t>
            </a:r>
          </a:p>
          <a:p>
            <a:pPr lvl="1"/>
            <a:r>
              <a:rPr lang="de-DE" smtClean="0"/>
              <a:t>Confidence(L</a:t>
            </a:r>
            <a:r>
              <a:rPr lang="de-DE" smtClean="0">
                <a:sym typeface="Wingdings" pitchFamily="2" charset="2"/>
              </a:rPr>
              <a:t>R) &lt;= C(</a:t>
            </a:r>
            <a:r>
              <a:rPr lang="de-DE" smtClean="0"/>
              <a:t>L</a:t>
            </a:r>
            <a:r>
              <a:rPr lang="de-DE" baseline="30000" smtClean="0"/>
              <a:t>+</a:t>
            </a:r>
            <a:r>
              <a:rPr kumimoji="0" lang="de-DE" b="1" smtClean="0">
                <a:latin typeface="Times New Roman" pitchFamily="18" charset="0"/>
                <a:sym typeface="Symbol" pitchFamily="18" charset="2"/>
              </a:rPr>
              <a:t> </a:t>
            </a:r>
            <a:r>
              <a:rPr kumimoji="0" lang="de-DE" b="1" smtClean="0">
                <a:latin typeface="Times New Roman" pitchFamily="18" charset="0"/>
                <a:sym typeface="Wingdings" pitchFamily="2" charset="2"/>
              </a:rPr>
              <a:t></a:t>
            </a:r>
            <a:r>
              <a:rPr kumimoji="0" lang="de-DE" b="1" smtClean="0">
                <a:latin typeface="Times New Roman" pitchFamily="18" charset="0"/>
                <a:sym typeface="Symbol" pitchFamily="18" charset="2"/>
              </a:rPr>
              <a:t>R</a:t>
            </a:r>
            <a:r>
              <a:rPr kumimoji="0" lang="de-DE" b="1" baseline="30000" smtClean="0">
                <a:latin typeface="Times New Roman" pitchFamily="18" charset="0"/>
                <a:sym typeface="Symbol" pitchFamily="18" charset="2"/>
              </a:rPr>
              <a:t>- </a:t>
            </a:r>
            <a:r>
              <a:rPr lang="de-DE" smtClean="0">
                <a:sym typeface="Wingdings" pitchFamily="2" charset="2"/>
              </a:rPr>
              <a:t>)</a:t>
            </a:r>
          </a:p>
          <a:p>
            <a:endParaRPr lang="de-DE" smtClean="0">
              <a:sym typeface="Wingdings" pitchFamily="2" charset="2"/>
            </a:endParaRPr>
          </a:p>
          <a:p>
            <a:r>
              <a:rPr lang="de-DE" smtClean="0">
                <a:sym typeface="Wingdings" pitchFamily="2" charset="2"/>
              </a:rPr>
              <a:t>Beispiel-</a:t>
            </a:r>
            <a:r>
              <a:rPr lang="de-DE" smtClean="0"/>
              <a:t>Regel: </a:t>
            </a:r>
            <a:r>
              <a:rPr lang="de-DE" smtClean="0">
                <a:solidFill>
                  <a:srgbClr val="0000FF"/>
                </a:solidFill>
              </a:rPr>
              <a:t>{Drucker} </a:t>
            </a:r>
            <a:r>
              <a:rPr lang="de-DE" smtClean="0">
                <a:solidFill>
                  <a:srgbClr val="0000FF"/>
                </a:solidFill>
                <a:sym typeface="Wingdings" pitchFamily="2" charset="2"/>
              </a:rPr>
              <a:t> </a:t>
            </a:r>
            <a:r>
              <a:rPr lang="de-DE" smtClean="0">
                <a:solidFill>
                  <a:srgbClr val="0000FF"/>
                </a:solidFill>
              </a:rPr>
              <a:t>{Papier, Toner}</a:t>
            </a:r>
          </a:p>
          <a:p>
            <a:pPr lvl="1"/>
            <a:r>
              <a:rPr lang="de-DE" smtClean="0"/>
              <a:t>Confidence = S({Drucker, Papier, Toner}) / S({Drucker}) </a:t>
            </a:r>
          </a:p>
          <a:p>
            <a:pPr lvl="1">
              <a:buFont typeface="Webdings" pitchFamily="18" charset="2"/>
              <a:buNone/>
            </a:pPr>
            <a:r>
              <a:rPr lang="de-DE" smtClean="0"/>
              <a:t>                    = (3/5) / (4/5)</a:t>
            </a:r>
          </a:p>
          <a:p>
            <a:pPr lvl="1">
              <a:buFont typeface="Webdings" pitchFamily="18" charset="2"/>
              <a:buNone/>
            </a:pPr>
            <a:r>
              <a:rPr lang="de-DE" smtClean="0"/>
              <a:t>                    = ¾ = 75%</a:t>
            </a:r>
          </a:p>
          <a:p>
            <a:r>
              <a:rPr lang="de-DE" smtClean="0">
                <a:sym typeface="Wingdings" pitchFamily="2" charset="2"/>
              </a:rPr>
              <a:t>Beispiel-</a:t>
            </a:r>
            <a:r>
              <a:rPr lang="de-DE" smtClean="0"/>
              <a:t>Regel: </a:t>
            </a:r>
            <a:r>
              <a:rPr lang="de-DE" smtClean="0">
                <a:solidFill>
                  <a:srgbClr val="0000FF"/>
                </a:solidFill>
              </a:rPr>
              <a:t>{Drucker,Papier} </a:t>
            </a:r>
            <a:r>
              <a:rPr lang="de-DE" smtClean="0">
                <a:solidFill>
                  <a:srgbClr val="0000FF"/>
                </a:solidFill>
                <a:sym typeface="Wingdings" pitchFamily="2" charset="2"/>
              </a:rPr>
              <a:t> </a:t>
            </a:r>
            <a:r>
              <a:rPr lang="de-DE" smtClean="0">
                <a:solidFill>
                  <a:srgbClr val="0000FF"/>
                </a:solidFill>
              </a:rPr>
              <a:t>{Toner}</a:t>
            </a:r>
          </a:p>
          <a:p>
            <a:pPr lvl="1"/>
            <a:r>
              <a:rPr lang="de-DE" smtClean="0"/>
              <a:t>Conf. = S({Drucker, Papier, Toner}) / S({Drucker,Papier}) </a:t>
            </a:r>
          </a:p>
          <a:p>
            <a:pPr lvl="1">
              <a:buFont typeface="Webdings" pitchFamily="18" charset="2"/>
              <a:buNone/>
            </a:pPr>
            <a:r>
              <a:rPr lang="de-DE" smtClean="0"/>
              <a:t>            = (3/5) / (3/5)</a:t>
            </a:r>
          </a:p>
          <a:p>
            <a:pPr lvl="1">
              <a:buFont typeface="Webdings" pitchFamily="18" charset="2"/>
              <a:buNone/>
            </a:pPr>
            <a:r>
              <a:rPr lang="de-DE" smtClean="0"/>
              <a:t>            = 1 = 100% </a:t>
            </a:r>
          </a:p>
          <a:p>
            <a:pPr lvl="1">
              <a:buFont typeface="Webdings" pitchFamily="18" charset="2"/>
              <a:buNone/>
            </a:pPr>
            <a:endParaRPr lang="de-DE" smtClean="0"/>
          </a:p>
          <a:p>
            <a:pPr lvl="1">
              <a:buFont typeface="Webdings" pitchFamily="18" charset="2"/>
              <a:buNone/>
            </a:pPr>
            <a:endParaRPr lang="de-DE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42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7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7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7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7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Clustering</a:t>
            </a:r>
            <a:br>
              <a:rPr lang="de-DE" smtClean="0"/>
            </a:br>
            <a:endParaRPr lang="de-DE" smtClean="0"/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1371601" y="800101"/>
          <a:ext cx="6213872" cy="3679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VISIO" r:id="rId4" imgW="6969240" imgH="4126320" progId="Visio.Drawing.11">
                  <p:embed/>
                </p:oleObj>
              </mc:Choice>
              <mc:Fallback>
                <p:oleObj name="VISIO" r:id="rId4" imgW="6969240" imgH="4126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1" y="800101"/>
                        <a:ext cx="6213872" cy="3679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762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B33A-472D-4708-99F6-C179FD98D714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Clustering-Algorithmus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 err="1" smtClean="0"/>
              <a:t>Greedy</a:t>
            </a:r>
            <a:r>
              <a:rPr lang="de-DE" dirty="0" smtClean="0"/>
              <a:t> Heuristik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Lese sequentiell alle Datensätze 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Für den nächsten Datensatz </a:t>
            </a:r>
            <a:r>
              <a:rPr lang="de-DE" dirty="0" err="1" smtClean="0"/>
              <a:t>r</a:t>
            </a:r>
            <a:r>
              <a:rPr lang="de-DE" dirty="0" smtClean="0"/>
              <a:t> bestimme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Für alle bisher existierenden Cluster denjenigen c, dessen Zentrum den kürzesten Abstand zu </a:t>
            </a:r>
            <a:r>
              <a:rPr lang="de-DE" dirty="0" err="1" smtClean="0"/>
              <a:t>r</a:t>
            </a:r>
            <a:r>
              <a:rPr lang="de-DE" dirty="0" smtClean="0"/>
              <a:t> hat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Wenn </a:t>
            </a:r>
            <a:r>
              <a:rPr lang="de-DE" dirty="0" err="1" smtClean="0"/>
              <a:t>distance</a:t>
            </a:r>
            <a:r>
              <a:rPr lang="de-DE" dirty="0" smtClean="0"/>
              <a:t>(</a:t>
            </a:r>
            <a:r>
              <a:rPr lang="de-DE" dirty="0" err="1" smtClean="0"/>
              <a:t>r,center</a:t>
            </a:r>
            <a:r>
              <a:rPr lang="de-DE" dirty="0" smtClean="0"/>
              <a:t>(c)) &lt;= </a:t>
            </a:r>
            <a:r>
              <a:rPr lang="de-DE" dirty="0" err="1" smtClean="0"/>
              <a:t>epsilon</a:t>
            </a:r>
            <a:endParaRPr lang="de-DE" dirty="0" smtClean="0"/>
          </a:p>
          <a:p>
            <a:pPr lvl="2">
              <a:lnSpc>
                <a:spcPct val="150000"/>
              </a:lnSpc>
            </a:pPr>
            <a:r>
              <a:rPr lang="de-DE" dirty="0" smtClean="0"/>
              <a:t>Füge </a:t>
            </a:r>
            <a:r>
              <a:rPr lang="de-DE" dirty="0" err="1" smtClean="0"/>
              <a:t>r</a:t>
            </a:r>
            <a:r>
              <a:rPr lang="de-DE" dirty="0" smtClean="0"/>
              <a:t> in c ein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Anderenfalls lege einen neuen Cluster c` an, der zunächst nur </a:t>
            </a:r>
            <a:r>
              <a:rPr lang="de-DE" dirty="0" err="1" smtClean="0"/>
              <a:t>r</a:t>
            </a:r>
            <a:r>
              <a:rPr lang="de-DE" dirty="0" smtClean="0"/>
              <a:t> enthält</a:t>
            </a:r>
          </a:p>
          <a:p>
            <a:pPr>
              <a:lnSpc>
                <a:spcPct val="150000"/>
              </a:lnSpc>
            </a:pP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Funktioniert solange ganz gut, wie die Cluster in den Hauptspeicher passen</a:t>
            </a:r>
          </a:p>
          <a:p>
            <a:pPr>
              <a:lnSpc>
                <a:spcPct val="150000"/>
              </a:lnSpc>
            </a:pPr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18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K-</a:t>
            </a:r>
            <a:r>
              <a:rPr lang="de-DE" dirty="0" err="1" smtClean="0"/>
              <a:t>means</a:t>
            </a:r>
            <a:r>
              <a:rPr lang="de-DE" dirty="0" smtClean="0"/>
              <a:t> Algorithmus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Minimiere Q, also die Summe der Abstände der Datenpunkte x zum Mittelpunkt „ihres“ Clusters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612900"/>
            <a:ext cx="5112863" cy="157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3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" y="0"/>
            <a:ext cx="7343480" cy="1919319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31" y="1919319"/>
            <a:ext cx="7758261" cy="29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70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/>
              <a:t>Beispiel-System: Microsoft® SQL Server 2000™ Analysis Services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smtClean="0"/>
              <a:t>CREATE MINING MODEL [MemberCards] (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[customer Id] LONG KEY ,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[Yearly Income] TEXT DISCRETE ,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[Member Card Type] TEXT DISCRETE PREDICT,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	[Marital Status] TEXT DISCRETE ) </a:t>
            </a:r>
          </a:p>
          <a:p>
            <a:pPr>
              <a:buFont typeface="Webdings" pitchFamily="18" charset="2"/>
              <a:buNone/>
            </a:pPr>
            <a:r>
              <a:rPr lang="de-DE" smtClean="0"/>
              <a:t>USING Microsoft_Decision_Trees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/>
              <a:t>Beispiel-System: Microsoft® SQL Server 2000™ Analysis Services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CREATE MINING MODEL [MemberCards] (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	[customer Id] LONG KEY ,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	[Yearly Income] TEXT DISCRETE ,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	[Member Card Type] TEXT DISCRETE PREDICT,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	[Marital Status] TEXT DISCRETE )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USING Microsoft_Decision_Trees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smtClean="0">
              <a:sym typeface="Wingdings" pitchFamily="2" charset="2"/>
            </a:endParaRP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>
                <a:sym typeface="Wingdings" pitchFamily="2" charset="2"/>
              </a:rPr>
              <a:t>Mining Model definieren  Trainieren  in Anfragen nutzen:</a:t>
            </a:r>
            <a:endParaRPr lang="de-DE" smtClean="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smtClean="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SELECT [MemberCards].[Member Card Type]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FROM [Member Cards] NATURAL PREDICTION JOIN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     (SELECT 35000 AS [Yearly Income],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                   ‘single' AS [Marital Status]) as MoeglicheKunden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mtClean="0"/>
              <a:t> 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5EC0B-2767-478F-8038-52D33C6752F2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18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F39E7027-915F-7341-A9EA-C8CBFD2E8FA2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BD7862EB-E8D6-994B-BBF4-6CC3FFF92DD2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16AD8073-F55B-9144-802C-46456E9E217B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741D405E-8307-9B40-9F97-3F5DAC837EF3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4BFAB656-7532-6C41-9541-858AFF7D6765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A724F04A-1212-AA4C-B6F1-157BE88DDFD7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TUM_Praesentation_p_v1_16-9</Template>
  <TotalTime>0</TotalTime>
  <Words>3642</Words>
  <Application>Microsoft Macintosh PowerPoint</Application>
  <PresentationFormat>Bildschirmpräsentation (16:9)</PresentationFormat>
  <Paragraphs>1638</Paragraphs>
  <Slides>97</Slides>
  <Notes>86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6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97</vt:i4>
      </vt:variant>
    </vt:vector>
  </HeadingPairs>
  <TitlesOfParts>
    <vt:vector size="116" baseType="lpstr">
      <vt:lpstr>Arial Black</vt:lpstr>
      <vt:lpstr>Calibri</vt:lpstr>
      <vt:lpstr>Courier New</vt:lpstr>
      <vt:lpstr>JoinFont</vt:lpstr>
      <vt:lpstr>Monotype Sorts</vt:lpstr>
      <vt:lpstr>Symbol</vt:lpstr>
      <vt:lpstr>Tahoma</vt:lpstr>
      <vt:lpstr>Times New Roman</vt:lpstr>
      <vt:lpstr>Webdings</vt:lpstr>
      <vt:lpstr>Wingdings</vt:lpstr>
      <vt:lpstr>Arial</vt:lpstr>
      <vt:lpstr>Titel 1</vt:lpstr>
      <vt:lpstr>Titel 2</vt:lpstr>
      <vt:lpstr>Titel 3</vt:lpstr>
      <vt:lpstr>Inhalt</vt:lpstr>
      <vt:lpstr>Kapiteltrenner blau</vt:lpstr>
      <vt:lpstr>Kapiteltrenner schwarz</vt:lpstr>
      <vt:lpstr>Clip</vt:lpstr>
      <vt:lpstr>VISIO</vt:lpstr>
      <vt:lpstr>Moderne Betriebliche Anwendungen von Datenbanksystemen</vt:lpstr>
      <vt:lpstr>OLTP: Online Transaction Processing</vt:lpstr>
      <vt:lpstr>SAP R/3: Enterprise Resource Modelling (ERP-System)</vt:lpstr>
      <vt:lpstr>Dreistufige Client/Server-Architektur (3 Tier, SAP R/3)</vt:lpstr>
      <vt:lpstr>Interne Architektur von SAP R/3</vt:lpstr>
      <vt:lpstr>Transaktionsverarbeitung in SAP R/3</vt:lpstr>
      <vt:lpstr>Data Warehouse-Anwendungen: OLAP~Online Analytical Processing</vt:lpstr>
      <vt:lpstr>Sammlung und periodische Auffrischung der Data Warehouse-Daten</vt:lpstr>
      <vt:lpstr>Das Stern-Schema </vt:lpstr>
      <vt:lpstr>Stern-Schema bei Data Warehouse-Anwendungen</vt:lpstr>
      <vt:lpstr>Das Stern-Schema: Handelsunternehmen</vt:lpstr>
      <vt:lpstr>Das Stern-Schema: Krankenversicherung</vt:lpstr>
      <vt:lpstr>Stern-Schema </vt:lpstr>
      <vt:lpstr>Stern-Schema (cont‘d) </vt:lpstr>
      <vt:lpstr>Nicht-normalisierte Dimensionstabellen: effizientere Anfrageauswertung</vt:lpstr>
      <vt:lpstr>Normalisierung führt zum Schneeflocken-Schema</vt:lpstr>
      <vt:lpstr>Anfragen im Sternschema</vt:lpstr>
      <vt:lpstr>Algebra-Ausdruck </vt:lpstr>
      <vt:lpstr>Roll-up/Drill-down-Anfragen</vt:lpstr>
      <vt:lpstr>Ultimative Verdichtung</vt:lpstr>
      <vt:lpstr>PowerPoint-Präsentation</vt:lpstr>
      <vt:lpstr>Roll-up               </vt:lpstr>
      <vt:lpstr>Flexible Auswertungsmethoden: slice and dice</vt:lpstr>
      <vt:lpstr>            Materialisierung von  Aggregaten</vt:lpstr>
      <vt:lpstr>Relationale Struktur der Datenwürfel </vt:lpstr>
      <vt:lpstr>Würfeldarstellung </vt:lpstr>
      <vt:lpstr>Der cube-Operator </vt:lpstr>
      <vt:lpstr>PowerPoint-Präsentation</vt:lpstr>
      <vt:lpstr>PowerPoint-Präsentation</vt:lpstr>
      <vt:lpstr>Wiederverwendung von Teil-Aggregaten </vt:lpstr>
      <vt:lpstr>Wiederverwendung von Teil-Aggregaten </vt:lpstr>
      <vt:lpstr>Die Materialisierungs-Hierarchie</vt:lpstr>
      <vt:lpstr>Die Zeit-Hierarchie</vt:lpstr>
      <vt:lpstr>Bitmap-Indexe</vt:lpstr>
      <vt:lpstr>Beispiel-Anfrage und Auswertung</vt:lpstr>
      <vt:lpstr>Bitmap-Operationen</vt:lpstr>
      <vt:lpstr>Join Index</vt:lpstr>
      <vt:lpstr>PowerPoint-Präsentation</vt:lpstr>
      <vt:lpstr>PowerPoint-Präsentation</vt:lpstr>
      <vt:lpstr>PowerPoint-Präsentation</vt:lpstr>
      <vt:lpstr>PowerPoint-Präsentation</vt:lpstr>
      <vt:lpstr>Beispielanfrage auf dem Sternschema:  Stern-Verbund  --  Star Join</vt:lpstr>
      <vt:lpstr>Illustration des Star Join </vt:lpstr>
      <vt:lpstr>Bitmap-Indexe für die Dimensions-Selektion</vt:lpstr>
      <vt:lpstr>Ausnutzung der Bitmap-Join-Indexe </vt:lpstr>
      <vt:lpstr>Eine weitere Join-Methode: DiagJoin</vt:lpstr>
      <vt:lpstr>DiagJoin</vt:lpstr>
      <vt:lpstr>DiagJoin</vt:lpstr>
      <vt:lpstr>DiagJoin</vt:lpstr>
      <vt:lpstr>DiagJoin</vt:lpstr>
      <vt:lpstr>DiagJoin</vt:lpstr>
      <vt:lpstr>DiagJoin</vt:lpstr>
      <vt:lpstr>Anforderungen an den DiagJoin</vt:lpstr>
      <vt:lpstr>Weitere Decision-Support Anfrage-Typen</vt:lpstr>
      <vt:lpstr>Top N-Anfragen</vt:lpstr>
      <vt:lpstr>Komplexere Top N-Anfragen für Decision Support:  Wohnort für „junge“ Familie</vt:lpstr>
      <vt:lpstr>Ranking in DB2 (Wohnort für Großfamilie) </vt:lpstr>
      <vt:lpstr>PowerPoint-Präsentation</vt:lpstr>
      <vt:lpstr>Window Funktionen in SQL</vt:lpstr>
      <vt:lpstr>Komplexe Anfrage </vt:lpstr>
      <vt:lpstr>Lag: Vorhergehendes Tupel im Frame</vt:lpstr>
      <vt:lpstr>Medaillengewinner (in schön;-)</vt:lpstr>
      <vt:lpstr>Zusammenhang: Frames / Partition / Sortierung</vt:lpstr>
      <vt:lpstr>Frame-Begrenzungen</vt:lpstr>
      <vt:lpstr>Frame-Begrenzungen</vt:lpstr>
      <vt:lpstr>Kundenbewertung: Für jede Kundenbestellung wird ermittelt, für welchen Verkaufsbetrag der Kunde bis zu diesem betreffenden Bestelltag schon Bestellungen im selben Monat platziert hat:  </vt:lpstr>
      <vt:lpstr>Explizite Windows-Klausur  Wiederverwendbarkeit</vt:lpstr>
      <vt:lpstr>Ranking innerhalb         von Untergruppen</vt:lpstr>
      <vt:lpstr>Threshold-Algorithmus zur Auswertung von Top-n-Anfragen (3)</vt:lpstr>
      <vt:lpstr>Threshold-Algorithmus zur Auswertung von Top-n-Anfragen (3)</vt:lpstr>
      <vt:lpstr>Threshold-Algorithmus zur Auswertung von Top_n-Anfragen</vt:lpstr>
      <vt:lpstr>No-Random- Access- Algorithmus </vt:lpstr>
      <vt:lpstr>No-Random-Access-Algorithmus </vt:lpstr>
      <vt:lpstr>Skyline / Pareto-Optimum </vt:lpstr>
      <vt:lpstr>Skyline in SQL </vt:lpstr>
      <vt:lpstr>Skyline in Standard-SQL </vt:lpstr>
      <vt:lpstr>Online-Aggregation</vt:lpstr>
      <vt:lpstr>Data Mining</vt:lpstr>
      <vt:lpstr>Klassifikationsregeln</vt:lpstr>
      <vt:lpstr>Klassifikations/Entscheidungsbaum </vt:lpstr>
      <vt:lpstr>Klassifikations/Entscheidungsbaum </vt:lpstr>
      <vt:lpstr>Klassifikations/Entscheidungsbaum </vt:lpstr>
      <vt:lpstr>Wie werden Entscheidungs/ Klassifikationsbäume erstellt</vt:lpstr>
      <vt:lpstr>Top-Down Klassifikationsbaum-Aufbau</vt:lpstr>
      <vt:lpstr>Assoziationsregeln</vt:lpstr>
      <vt:lpstr>Verkaufstransaktionen  Warenkörbe</vt:lpstr>
      <vt:lpstr>A Priori Algorithmus </vt:lpstr>
      <vt:lpstr>A Priori-Algorithmus </vt:lpstr>
      <vt:lpstr>A Priori-Algorithmus </vt:lpstr>
      <vt:lpstr>Ableitung von Assoziationsregeln aus den frequent itemsets</vt:lpstr>
      <vt:lpstr>Erhöhung der Confidence</vt:lpstr>
      <vt:lpstr>Clustering </vt:lpstr>
      <vt:lpstr>Clustering-Algorithmus</vt:lpstr>
      <vt:lpstr>K-means Algorithmus </vt:lpstr>
      <vt:lpstr>PowerPoint-Präsentation</vt:lpstr>
      <vt:lpstr>Beispiel-System: Microsoft® SQL Server 2000™ Analysis Services </vt:lpstr>
      <vt:lpstr>Beispiel-System: Microsoft® SQL Server 2000™ Analysis Services </vt:lpstr>
    </vt:vector>
  </TitlesOfParts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Mehrbenutzersynchronisation </dc:title>
  <dc:creator>Alfons Kemper</dc:creator>
  <cp:lastModifiedBy>Alfons Kemper</cp:lastModifiedBy>
  <cp:revision>30</cp:revision>
  <cp:lastPrinted>2015-07-30T14:04:45Z</cp:lastPrinted>
  <dcterms:created xsi:type="dcterms:W3CDTF">2020-02-03T13:45:03Z</dcterms:created>
  <dcterms:modified xsi:type="dcterms:W3CDTF">2021-03-09T14:57:31Z</dcterms:modified>
</cp:coreProperties>
</file>