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08"/>
  </p:notesMasterIdLst>
  <p:handoutMasterIdLst>
    <p:handoutMasterId r:id="rId109"/>
  </p:handoutMasterIdLst>
  <p:sldIdLst>
    <p:sldId id="256" r:id="rId2"/>
    <p:sldId id="307" r:id="rId3"/>
    <p:sldId id="308" r:id="rId4"/>
    <p:sldId id="309" r:id="rId5"/>
    <p:sldId id="312" r:id="rId6"/>
    <p:sldId id="310" r:id="rId7"/>
    <p:sldId id="257" r:id="rId8"/>
    <p:sldId id="311" r:id="rId9"/>
    <p:sldId id="258" r:id="rId10"/>
    <p:sldId id="287" r:id="rId11"/>
    <p:sldId id="261" r:id="rId12"/>
    <p:sldId id="262" r:id="rId13"/>
    <p:sldId id="259" r:id="rId14"/>
    <p:sldId id="260" r:id="rId15"/>
    <p:sldId id="263" r:id="rId16"/>
    <p:sldId id="265" r:id="rId17"/>
    <p:sldId id="264" r:id="rId18"/>
    <p:sldId id="313" r:id="rId19"/>
    <p:sldId id="266" r:id="rId20"/>
    <p:sldId id="267" r:id="rId21"/>
    <p:sldId id="268" r:id="rId22"/>
    <p:sldId id="269" r:id="rId23"/>
    <p:sldId id="270" r:id="rId24"/>
    <p:sldId id="271" r:id="rId25"/>
    <p:sldId id="314" r:id="rId26"/>
    <p:sldId id="272" r:id="rId27"/>
    <p:sldId id="273" r:id="rId28"/>
    <p:sldId id="352" r:id="rId29"/>
    <p:sldId id="353" r:id="rId30"/>
    <p:sldId id="276" r:id="rId31"/>
    <p:sldId id="277" r:id="rId32"/>
    <p:sldId id="275" r:id="rId33"/>
    <p:sldId id="274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8" r:id="rId44"/>
    <p:sldId id="293" r:id="rId45"/>
    <p:sldId id="290" r:id="rId46"/>
    <p:sldId id="291" r:id="rId47"/>
    <p:sldId id="292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7" r:id="rId57"/>
    <p:sldId id="328" r:id="rId58"/>
    <p:sldId id="333" r:id="rId59"/>
    <p:sldId id="334" r:id="rId60"/>
    <p:sldId id="351" r:id="rId61"/>
    <p:sldId id="355" r:id="rId62"/>
    <p:sldId id="356" r:id="rId63"/>
    <p:sldId id="357" r:id="rId64"/>
    <p:sldId id="359" r:id="rId65"/>
    <p:sldId id="358" r:id="rId66"/>
    <p:sldId id="363" r:id="rId67"/>
    <p:sldId id="362" r:id="rId68"/>
    <p:sldId id="361" r:id="rId69"/>
    <p:sldId id="360" r:id="rId70"/>
    <p:sldId id="335" r:id="rId71"/>
    <p:sldId id="336" r:id="rId72"/>
    <p:sldId id="343" r:id="rId73"/>
    <p:sldId id="337" r:id="rId74"/>
    <p:sldId id="338" r:id="rId75"/>
    <p:sldId id="339" r:id="rId76"/>
    <p:sldId id="340" r:id="rId77"/>
    <p:sldId id="341" r:id="rId78"/>
    <p:sldId id="342" r:id="rId79"/>
    <p:sldId id="329" r:id="rId80"/>
    <p:sldId id="294" r:id="rId81"/>
    <p:sldId id="299" r:id="rId82"/>
    <p:sldId id="300" r:id="rId83"/>
    <p:sldId id="301" r:id="rId84"/>
    <p:sldId id="302" r:id="rId85"/>
    <p:sldId id="326" r:id="rId86"/>
    <p:sldId id="331" r:id="rId87"/>
    <p:sldId id="295" r:id="rId88"/>
    <p:sldId id="296" r:id="rId89"/>
    <p:sldId id="304" r:id="rId90"/>
    <p:sldId id="297" r:id="rId91"/>
    <p:sldId id="298" r:id="rId92"/>
    <p:sldId id="305" r:id="rId93"/>
    <p:sldId id="306" r:id="rId94"/>
    <p:sldId id="303" r:id="rId95"/>
    <p:sldId id="330" r:id="rId96"/>
    <p:sldId id="364" r:id="rId97"/>
    <p:sldId id="365" r:id="rId98"/>
    <p:sldId id="325" r:id="rId99"/>
    <p:sldId id="332" r:id="rId100"/>
    <p:sldId id="350" r:id="rId101"/>
    <p:sldId id="344" r:id="rId102"/>
    <p:sldId id="354" r:id="rId103"/>
    <p:sldId id="345" r:id="rId104"/>
    <p:sldId id="346" r:id="rId105"/>
    <p:sldId id="347" r:id="rId106"/>
    <p:sldId id="348" r:id="rId107"/>
  </p:sldIdLst>
  <p:sldSz cx="9144000" cy="6858000" type="screen4x3"/>
  <p:notesSz cx="6743700" cy="9906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FF99"/>
    <a:srgbClr val="CC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60" autoAdjust="0"/>
  </p:normalViewPr>
  <p:slideViewPr>
    <p:cSldViewPr>
      <p:cViewPr>
        <p:scale>
          <a:sx n="100" d="100"/>
          <a:sy n="100" d="100"/>
        </p:scale>
        <p:origin x="1552" y="2352"/>
      </p:cViewPr>
      <p:guideLst>
        <p:guide orient="horz" pos="2160"/>
        <p:guide pos="134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5" d="100"/>
        <a:sy n="165" d="100"/>
      </p:scale>
      <p:origin x="0" y="28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notesMaster" Target="notesMasters/notesMaster1.xml"/><Relationship Id="rId10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presProps" Target="presProp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viewProps" Target="viewProps.xml"/><Relationship Id="rId112" Type="http://schemas.openxmlformats.org/officeDocument/2006/relationships/theme" Target="theme/theme1.xml"/><Relationship Id="rId11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Relationship Id="rId2" Type="http://schemas.openxmlformats.org/officeDocument/2006/relationships/slide" Target="slides/slide18.xml"/><Relationship Id="rId3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5.wmf"/><Relationship Id="rId1" Type="http://schemas.openxmlformats.org/officeDocument/2006/relationships/image" Target="../media/image4.wmf"/><Relationship Id="rId2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4107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5D4DE6C-5F41-4D2A-9B53-10B1A5F32C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351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705350"/>
            <a:ext cx="53943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409113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94F9E11-A7BA-4B4B-9D54-44636C7FF6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800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C423B-4529-4DE6-B6C7-D8A7FA2B98AF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056EC1-F39B-44DD-A0E0-4CE6EB2C17FA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8CFAB-6DB0-4109-B187-30AA00908CBC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13546-FE8C-4628-B32F-B990CE669D4E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5E768-3FBB-46D5-901E-5B20826667AE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2CD4B-1E08-41C3-BDFD-FBD3D9FFEC76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8B54D-1577-4621-B9D9-3728A1E70FF6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48095-9AF5-468A-9BAD-D1E9918FED8C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11413-343B-422E-8D34-979299135E49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CDD7F7-ED8D-4396-8D2C-DFCB31BF8681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423E3-A38B-4579-96C4-3D1B673592E7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9BA87-1BDB-422C-95D1-3202B8818983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DD11A-FA36-4EC1-850B-F28DE86CFB3B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F09F4A-10C2-4D18-9252-D71B5D8337A4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96C77-027E-44F7-9566-42058AD59C3E}" type="slidenum">
              <a:rPr lang="de-DE" smtClean="0"/>
              <a:pPr/>
              <a:t>22</a:t>
            </a:fld>
            <a:endParaRPr lang="de-DE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5FCC4-8E43-4D2B-8F31-4020F0AAD04E}" type="slidenum">
              <a:rPr lang="de-DE" smtClean="0"/>
              <a:pPr/>
              <a:t>23</a:t>
            </a:fld>
            <a:endParaRPr lang="de-DE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2E823-5862-444A-AB74-922124B5292F}" type="slidenum">
              <a:rPr lang="de-DE" smtClean="0"/>
              <a:pPr/>
              <a:t>24</a:t>
            </a:fld>
            <a:endParaRPr lang="de-DE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3D46C-C8F9-46C5-A7EE-C21EE2E36D62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AE606-0DD4-4FCC-9252-4D4D15CEAB9B}" type="slidenum">
              <a:rPr lang="de-DE" smtClean="0"/>
              <a:pPr/>
              <a:t>26</a:t>
            </a:fld>
            <a:endParaRPr lang="de-DE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74F42-2822-43D3-964D-A144C5CE0B4B}" type="slidenum">
              <a:rPr lang="de-DE" smtClean="0"/>
              <a:pPr/>
              <a:t>27</a:t>
            </a:fld>
            <a:endParaRPr lang="de-DE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61430D-BFED-4B18-A01A-F8289C0A14CB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43D3B-34E4-4A75-97DA-42FC65D45A51}" type="slidenum">
              <a:rPr lang="de-DE" smtClean="0"/>
              <a:pPr/>
              <a:t>29</a:t>
            </a:fld>
            <a:endParaRPr lang="de-DE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9AD794-1A82-4DB2-9C2E-D38FE1E4C670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2013C-3746-4329-B66E-DE5754A9D6E2}" type="slidenum">
              <a:rPr lang="de-DE" smtClean="0"/>
              <a:pPr/>
              <a:t>30</a:t>
            </a:fld>
            <a:endParaRPr lang="de-DE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913BB-BA1A-4E02-83F8-F278868DE40C}" type="slidenum">
              <a:rPr lang="de-DE" smtClean="0"/>
              <a:pPr/>
              <a:t>31</a:t>
            </a:fld>
            <a:endParaRPr lang="de-DE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D199A0-1F85-403C-AD58-B0C612064B0D}" type="slidenum">
              <a:rPr lang="de-DE" smtClean="0"/>
              <a:pPr/>
              <a:t>32</a:t>
            </a:fld>
            <a:endParaRPr lang="de-DE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09BC09-353D-4D04-B503-6B4487976095}" type="slidenum">
              <a:rPr lang="de-DE" smtClean="0"/>
              <a:pPr/>
              <a:t>33</a:t>
            </a:fld>
            <a:endParaRPr lang="de-DE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53BA2-65A7-4BCF-86D9-23E7616365E9}" type="slidenum">
              <a:rPr lang="de-DE" smtClean="0"/>
              <a:pPr/>
              <a:t>34</a:t>
            </a:fld>
            <a:endParaRPr lang="de-DE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8D2D3-07E5-453B-A8F1-F4C8B98E9778}" type="slidenum">
              <a:rPr lang="de-DE" smtClean="0"/>
              <a:pPr/>
              <a:t>35</a:t>
            </a:fld>
            <a:endParaRPr lang="de-DE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44353-F0A1-4475-A0B6-E98F722EBB0E}" type="slidenum">
              <a:rPr lang="de-DE" smtClean="0"/>
              <a:pPr/>
              <a:t>36</a:t>
            </a:fld>
            <a:endParaRPr lang="de-DE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89601-9C3E-43F6-809F-D9C4D97417A8}" type="slidenum">
              <a:rPr lang="de-DE" smtClean="0"/>
              <a:pPr/>
              <a:t>37</a:t>
            </a:fld>
            <a:endParaRPr lang="de-DE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DAC0A-2D1C-4096-A8A6-E7C0FE754B97}" type="slidenum">
              <a:rPr lang="de-DE" smtClean="0"/>
              <a:pPr/>
              <a:t>38</a:t>
            </a:fld>
            <a:endParaRPr lang="de-DE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B6CB8-CD10-4E7E-B733-9371981AC20C}" type="slidenum">
              <a:rPr lang="de-DE" smtClean="0"/>
              <a:pPr/>
              <a:t>39</a:t>
            </a:fld>
            <a:endParaRPr lang="de-DE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39F4E-0641-4342-9231-50D507768E45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34D60-4AB3-4CA8-B858-E05B2E40ECA7}" type="slidenum">
              <a:rPr lang="de-DE" smtClean="0"/>
              <a:pPr/>
              <a:t>40</a:t>
            </a:fld>
            <a:endParaRPr lang="de-DE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9AD74-97F5-4407-8714-9021F388361B}" type="slidenum">
              <a:rPr lang="de-DE" smtClean="0"/>
              <a:pPr/>
              <a:t>41</a:t>
            </a:fld>
            <a:endParaRPr lang="de-DE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C727D-199A-4AC8-AA92-658292E75577}" type="slidenum">
              <a:rPr lang="de-DE" smtClean="0"/>
              <a:pPr/>
              <a:t>42</a:t>
            </a:fld>
            <a:endParaRPr lang="de-DE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E2E5FC-FE8D-403C-8399-6160A711E4BB}" type="slidenum">
              <a:rPr lang="de-DE" smtClean="0"/>
              <a:pPr/>
              <a:t>43</a:t>
            </a:fld>
            <a:endParaRPr lang="de-DE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54124-7267-4DB2-9022-80BFE4CA94D0}" type="slidenum">
              <a:rPr lang="de-DE" smtClean="0"/>
              <a:pPr/>
              <a:t>44</a:t>
            </a:fld>
            <a:endParaRPr lang="de-DE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6C5FF4-0FB1-40C8-B9F9-1FE45F1C7C08}" type="slidenum">
              <a:rPr lang="de-DE" smtClean="0"/>
              <a:pPr/>
              <a:t>45</a:t>
            </a:fld>
            <a:endParaRPr lang="de-DE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9B326-BD6A-4FC2-9A20-308EA4BB04DE}" type="slidenum">
              <a:rPr lang="de-DE" smtClean="0"/>
              <a:pPr/>
              <a:t>46</a:t>
            </a:fld>
            <a:endParaRPr lang="de-DE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EEA4D-4969-4CCD-8B3D-5CB9EEF5B1F3}" type="slidenum">
              <a:rPr lang="de-DE" smtClean="0"/>
              <a:pPr/>
              <a:t>47</a:t>
            </a:fld>
            <a:endParaRPr lang="de-DE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A528F-D709-45BE-8EE6-C8CE2A2C1A1A}" type="slidenum">
              <a:rPr lang="de-DE" smtClean="0"/>
              <a:pPr/>
              <a:t>48</a:t>
            </a:fld>
            <a:endParaRPr lang="de-DE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1370C-74BB-45B2-9BD2-0E73E984B293}" type="slidenum">
              <a:rPr lang="de-DE" smtClean="0"/>
              <a:pPr/>
              <a:t>49</a:t>
            </a:fld>
            <a:endParaRPr lang="de-DE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541CC5-3870-4503-A5C1-5FE56FBD4BFC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348E6-B33F-4358-9CA6-4C09C40E4AA6}" type="slidenum">
              <a:rPr lang="de-DE" smtClean="0"/>
              <a:pPr/>
              <a:t>50</a:t>
            </a:fld>
            <a:endParaRPr lang="de-DE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969E2-FEC0-4C13-9382-66CA65864627}" type="slidenum">
              <a:rPr lang="de-DE" smtClean="0"/>
              <a:pPr/>
              <a:t>51</a:t>
            </a:fld>
            <a:endParaRPr lang="de-DE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D54BE-79BD-42EE-A2AE-AFBDC1F8A062}" type="slidenum">
              <a:rPr lang="de-DE" smtClean="0"/>
              <a:pPr/>
              <a:t>52</a:t>
            </a:fld>
            <a:endParaRPr lang="de-DE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9A56C-3C0E-4375-8FEE-BDFC712CCA65}" type="slidenum">
              <a:rPr lang="de-DE" smtClean="0"/>
              <a:pPr/>
              <a:t>53</a:t>
            </a:fld>
            <a:endParaRPr lang="de-DE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214094-B620-4C0A-984D-CDDF70940834}" type="slidenum">
              <a:rPr lang="de-DE" smtClean="0"/>
              <a:pPr/>
              <a:t>54</a:t>
            </a:fld>
            <a:endParaRPr lang="de-DE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DE069-8EBC-4C8D-8633-AF4DF1381DC3}" type="slidenum">
              <a:rPr lang="de-DE" smtClean="0"/>
              <a:pPr/>
              <a:t>55</a:t>
            </a:fld>
            <a:endParaRPr lang="de-DE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40C43-9F02-46F3-BA61-390F48157DA3}" type="slidenum">
              <a:rPr lang="de-DE" smtClean="0"/>
              <a:pPr/>
              <a:t>56</a:t>
            </a:fld>
            <a:endParaRPr lang="de-DE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B9862-C82F-44B0-B358-0AC05C6C7D6C}" type="slidenum">
              <a:rPr lang="de-DE" smtClean="0"/>
              <a:pPr/>
              <a:t>57</a:t>
            </a:fld>
            <a:endParaRPr lang="de-DE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59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A0D6A-C1CA-4C5D-850C-F07FFFB2BACD}" type="slidenum">
              <a:rPr lang="de-DE" smtClean="0"/>
              <a:pPr/>
              <a:t>58</a:t>
            </a:fld>
            <a:endParaRPr lang="de-DE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0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3FAD9-5685-4EE6-8D3F-0E9D013F68B2}" type="slidenum">
              <a:rPr lang="de-DE" smtClean="0"/>
              <a:pPr/>
              <a:t>59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9D9924-269F-453B-8886-0B5D674969F0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4F9E11-A7BA-4B4B-9D54-44636C7FF6E7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1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1F19B-BA8D-4CC9-945F-4B27DEF026E6}" type="slidenum">
              <a:rPr lang="de-DE" smtClean="0"/>
              <a:pPr/>
              <a:t>70</a:t>
            </a:fld>
            <a:endParaRPr lang="de-DE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2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B1720-FC9A-4A73-A107-77E095B52EC9}" type="slidenum">
              <a:rPr lang="de-DE" smtClean="0"/>
              <a:pPr/>
              <a:t>71</a:t>
            </a:fld>
            <a:endParaRPr lang="de-DE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3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1C63C-1849-4120-8FCC-BE5F306A8A99}" type="slidenum">
              <a:rPr lang="de-DE" smtClean="0"/>
              <a:pPr/>
              <a:t>72</a:t>
            </a:fld>
            <a:endParaRPr lang="de-DE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4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524C8-E2C7-4B21-855D-9B635FCFDB83}" type="slidenum">
              <a:rPr lang="de-DE" smtClean="0"/>
              <a:pPr/>
              <a:t>73</a:t>
            </a:fld>
            <a:endParaRPr lang="de-DE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5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BA6A2-28F6-4DCD-8B39-9B2AB7FED0CE}" type="slidenum">
              <a:rPr lang="de-DE" smtClean="0"/>
              <a:pPr/>
              <a:t>74</a:t>
            </a:fld>
            <a:endParaRPr lang="de-DE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69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500E0-E479-4D09-8CD3-3CD458C04931}" type="slidenum">
              <a:rPr lang="de-DE" smtClean="0"/>
              <a:pPr/>
              <a:t>75</a:t>
            </a:fld>
            <a:endParaRPr lang="de-DE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7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56BCB-24D0-41A9-8591-04DCBABD157E}" type="slidenum">
              <a:rPr lang="de-DE" smtClean="0"/>
              <a:pPr/>
              <a:t>76</a:t>
            </a:fld>
            <a:endParaRPr lang="de-DE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89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189F0-0E74-40B4-8D87-64A3552CA6F6}" type="slidenum">
              <a:rPr lang="de-DE" smtClean="0"/>
              <a:pPr/>
              <a:t>77</a:t>
            </a:fld>
            <a:endParaRPr lang="de-DE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9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B2713-8813-45AC-B796-63033EEC29E8}" type="slidenum">
              <a:rPr lang="de-DE" smtClean="0"/>
              <a:pPr/>
              <a:t>78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08B07-B3DF-413F-98FE-A72C51BC4164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660B6-275C-43B8-9DCD-FDBC8A5E6D38}" type="slidenum">
              <a:rPr lang="de-DE" smtClean="0"/>
              <a:pPr/>
              <a:t>79</a:t>
            </a:fld>
            <a:endParaRPr lang="de-DE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1F7FDC-B7A7-4197-B11C-897506ED7DFC}" type="slidenum">
              <a:rPr lang="de-DE" smtClean="0"/>
              <a:pPr/>
              <a:t>80</a:t>
            </a:fld>
            <a:endParaRPr lang="de-DE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9EF77-2D57-4049-B777-5DC813EAF6D2}" type="slidenum">
              <a:rPr lang="de-DE" smtClean="0"/>
              <a:pPr/>
              <a:t>81</a:t>
            </a:fld>
            <a:endParaRPr lang="de-DE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6D4BA-E260-4EB0-A5D1-913FAFF44C9B}" type="slidenum">
              <a:rPr lang="de-DE" smtClean="0"/>
              <a:pPr/>
              <a:t>82</a:t>
            </a:fld>
            <a:endParaRPr lang="de-DE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881C4-3BE0-4141-895F-B9F219784657}" type="slidenum">
              <a:rPr lang="de-DE" smtClean="0"/>
              <a:pPr/>
              <a:t>83</a:t>
            </a:fld>
            <a:endParaRPr lang="de-DE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635BB-9C5B-4FBF-8066-64CD537B8958}" type="slidenum">
              <a:rPr lang="de-DE" smtClean="0"/>
              <a:pPr/>
              <a:t>84</a:t>
            </a:fld>
            <a:endParaRPr lang="de-DE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74DE6-31C4-4B36-8AEA-F9C935E25DA1}" type="slidenum">
              <a:rPr lang="de-DE" smtClean="0"/>
              <a:pPr/>
              <a:t>85</a:t>
            </a:fld>
            <a:endParaRPr lang="de-DE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67DB5-BECA-4D86-995A-1EBEDB31125A}" type="slidenum">
              <a:rPr lang="de-DE" smtClean="0"/>
              <a:pPr/>
              <a:t>86</a:t>
            </a:fld>
            <a:endParaRPr lang="de-DE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25D48-673B-4A43-834C-0F8AEF68575A}" type="slidenum">
              <a:rPr lang="de-DE" smtClean="0"/>
              <a:pPr/>
              <a:t>87</a:t>
            </a:fld>
            <a:endParaRPr lang="de-DE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8A37A-E6C6-4267-A420-23714317CD36}" type="slidenum">
              <a:rPr lang="de-DE" smtClean="0"/>
              <a:pPr/>
              <a:t>88</a:t>
            </a:fld>
            <a:endParaRPr lang="de-DE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40051-5752-4E05-BB0B-48E17828FC9F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5DB1C-D235-41E3-A2E5-2813F3564205}" type="slidenum">
              <a:rPr lang="de-DE" smtClean="0"/>
              <a:pPr/>
              <a:t>89</a:t>
            </a:fld>
            <a:endParaRPr lang="de-DE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D108E-88AC-42EC-AD07-8F61603F9451}" type="slidenum">
              <a:rPr lang="de-DE" smtClean="0"/>
              <a:pPr/>
              <a:t>90</a:t>
            </a:fld>
            <a:endParaRPr lang="de-DE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93134-C208-46E1-B443-9BE2BFB081C7}" type="slidenum">
              <a:rPr lang="de-DE" smtClean="0"/>
              <a:pPr/>
              <a:t>91</a:t>
            </a:fld>
            <a:endParaRPr lang="de-DE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A2234-7879-426E-BC47-651D36568426}" type="slidenum">
              <a:rPr lang="de-DE" smtClean="0"/>
              <a:pPr/>
              <a:t>92</a:t>
            </a:fld>
            <a:endParaRPr lang="de-DE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20F66-C123-44C4-9914-7B7655446ADF}" type="slidenum">
              <a:rPr lang="de-DE" smtClean="0"/>
              <a:pPr/>
              <a:t>93</a:t>
            </a:fld>
            <a:endParaRPr lang="de-DE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02596-CE5D-49E4-9A24-F3A20FF73FE2}" type="slidenum">
              <a:rPr lang="de-DE" smtClean="0"/>
              <a:pPr/>
              <a:t>94</a:t>
            </a:fld>
            <a:endParaRPr lang="de-DE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CB4AA-B28E-484D-91B5-49B9675FDA1B}" type="slidenum">
              <a:rPr lang="de-DE" smtClean="0"/>
              <a:pPr/>
              <a:t>95</a:t>
            </a:fld>
            <a:endParaRPr lang="de-DE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0B4A9-ADB3-45E5-BDF9-7D36A5D3D556}" type="slidenum">
              <a:rPr lang="de-DE" smtClean="0"/>
              <a:pPr/>
              <a:t>98</a:t>
            </a:fld>
            <a:endParaRPr lang="de-DE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4C2BB-1F7D-489B-B329-406A61316721}" type="slidenum">
              <a:rPr lang="de-DE" smtClean="0"/>
              <a:pPr/>
              <a:t>99</a:t>
            </a:fld>
            <a:endParaRPr lang="de-DE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2A738-53A4-46F6-86E0-F862A300B35D}" type="slidenum">
              <a:rPr lang="de-DE" smtClean="0"/>
              <a:pPr/>
              <a:t>100</a:t>
            </a:fld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B5BC5-9239-4122-92B4-1489071D25BC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027D9-95C7-4070-A45D-315935CBE82E}" type="slidenum">
              <a:rPr lang="de-DE" smtClean="0"/>
              <a:pPr/>
              <a:t>101</a:t>
            </a:fld>
            <a:endParaRPr lang="de-DE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E1664-A053-4FB3-A164-F93C4711F3F1}" type="slidenum">
              <a:rPr lang="de-DE" smtClean="0"/>
              <a:pPr/>
              <a:t>103</a:t>
            </a:fld>
            <a:endParaRPr lang="de-DE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853E2-C143-43B0-8627-E6FA8DF7D6CD}" type="slidenum">
              <a:rPr lang="de-DE" smtClean="0"/>
              <a:pPr/>
              <a:t>104</a:t>
            </a:fld>
            <a:endParaRPr lang="de-DE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5D402-C700-4916-9378-E652FCF25271}" type="slidenum">
              <a:rPr lang="de-DE" smtClean="0"/>
              <a:pPr/>
              <a:t>105</a:t>
            </a:fld>
            <a:endParaRPr lang="de-DE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B3577-0C51-4C00-A215-484B27A01001}" type="slidenum">
              <a:rPr lang="de-DE" smtClean="0"/>
              <a:pPr/>
              <a:t>106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588DDED9-E940-4224-BEC4-8E23D55A2EA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E873-8906-4C64-8C14-5788E0CF04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EC25-C0CD-4E90-9209-14CC53D82B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7A41E-C91D-4248-91E4-9E9A96B9A2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9082-4BF5-4846-BBB8-69F76AC78DA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2E46-66BD-4590-8E15-D6C75445A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DE393-27ED-4460-A671-8E515EB2AE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59E5C-4489-47B2-9309-4469030B550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29C4E-C7ED-4592-84A5-76F45E713E2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BAA3B-6236-4564-94AB-2FE005D6BF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D5628-22D8-4AD9-96DB-EC4975B4809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8ED29-DF45-4AB5-998D-302D157EDAC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B32B8-2845-495D-9EF3-E479B79C27B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rgbClr val="CC66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CC66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CC66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558FAFC-1420-4FED-812B-1D73194AF9D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52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54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55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56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oleObject" Target="../embeddings/oleObject15.bin"/><Relationship Id="rId21" Type="http://schemas.openxmlformats.org/officeDocument/2006/relationships/oleObject" Target="../embeddings/oleObject16.bin"/><Relationship Id="rId22" Type="http://schemas.openxmlformats.org/officeDocument/2006/relationships/oleObject" Target="../embeddings/oleObject17.bin"/><Relationship Id="rId23" Type="http://schemas.openxmlformats.org/officeDocument/2006/relationships/oleObject" Target="../embeddings/oleObject18.bin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3.wmf"/><Relationship Id="rId12" Type="http://schemas.openxmlformats.org/officeDocument/2006/relationships/oleObject" Target="../embeddings/oleObject7.bin"/><Relationship Id="rId13" Type="http://schemas.openxmlformats.org/officeDocument/2006/relationships/oleObject" Target="../embeddings/oleObject8.bin"/><Relationship Id="rId14" Type="http://schemas.openxmlformats.org/officeDocument/2006/relationships/oleObject" Target="../embeddings/oleObject9.bin"/><Relationship Id="rId15" Type="http://schemas.openxmlformats.org/officeDocument/2006/relationships/oleObject" Target="../embeddings/oleObject10.bin"/><Relationship Id="rId16" Type="http://schemas.openxmlformats.org/officeDocument/2006/relationships/oleObject" Target="../embeddings/oleObject11.bin"/><Relationship Id="rId17" Type="http://schemas.openxmlformats.org/officeDocument/2006/relationships/oleObject" Target="../embeddings/oleObject12.bin"/><Relationship Id="rId18" Type="http://schemas.openxmlformats.org/officeDocument/2006/relationships/oleObject" Target="../embeddings/oleObject13.bin"/><Relationship Id="rId1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1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.bin"/><Relationship Id="rId20" Type="http://schemas.openxmlformats.org/officeDocument/2006/relationships/oleObject" Target="../embeddings/oleObject32.bin"/><Relationship Id="rId21" Type="http://schemas.openxmlformats.org/officeDocument/2006/relationships/image" Target="../media/image5.wmf"/><Relationship Id="rId10" Type="http://schemas.openxmlformats.org/officeDocument/2006/relationships/oleObject" Target="../embeddings/oleObject23.bin"/><Relationship Id="rId11" Type="http://schemas.openxmlformats.org/officeDocument/2006/relationships/image" Target="../media/image3.wmf"/><Relationship Id="rId12" Type="http://schemas.openxmlformats.org/officeDocument/2006/relationships/oleObject" Target="../embeddings/oleObject24.bin"/><Relationship Id="rId13" Type="http://schemas.openxmlformats.org/officeDocument/2006/relationships/oleObject" Target="../embeddings/oleObject25.bin"/><Relationship Id="rId14" Type="http://schemas.openxmlformats.org/officeDocument/2006/relationships/oleObject" Target="../embeddings/oleObject26.bin"/><Relationship Id="rId15" Type="http://schemas.openxmlformats.org/officeDocument/2006/relationships/oleObject" Target="../embeddings/oleObject27.bin"/><Relationship Id="rId16" Type="http://schemas.openxmlformats.org/officeDocument/2006/relationships/oleObject" Target="../embeddings/oleObject28.bin"/><Relationship Id="rId17" Type="http://schemas.openxmlformats.org/officeDocument/2006/relationships/oleObject" Target="../embeddings/oleObject29.bin"/><Relationship Id="rId18" Type="http://schemas.openxmlformats.org/officeDocument/2006/relationships/oleObject" Target="../embeddings/oleObject30.bin"/><Relationship Id="rId19" Type="http://schemas.openxmlformats.org/officeDocument/2006/relationships/oleObject" Target="../embeddings/oleObject3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2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2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22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23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7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9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4.wmf"/><Relationship Id="rId6" Type="http://schemas.openxmlformats.org/officeDocument/2006/relationships/image" Target="../media/image45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4" Type="http://schemas.openxmlformats.org/officeDocument/2006/relationships/image" Target="../media/image45.png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6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4" Type="http://schemas.openxmlformats.org/officeDocument/2006/relationships/image" Target="../media/image45.png"/><Relationship Id="rId5" Type="http://schemas.openxmlformats.org/officeDocument/2006/relationships/oleObject" Target="../embeddings/oleObject42.bin"/><Relationship Id="rId6" Type="http://schemas.openxmlformats.org/officeDocument/2006/relationships/image" Target="../media/image47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48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>
                <a:solidFill>
                  <a:srgbClr val="0000FF"/>
                </a:solidFill>
              </a:rPr>
              <a:t>Moderne</a:t>
            </a:r>
            <a:r>
              <a:rPr lang="de-DE" smtClean="0"/>
              <a:t> Betriebliche Anwendungen von Datenbanksystemen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438400"/>
            <a:ext cx="6400800" cy="3219450"/>
          </a:xfrm>
        </p:spPr>
        <p:txBody>
          <a:bodyPr/>
          <a:lstStyle/>
          <a:p>
            <a:r>
              <a:rPr lang="de-DE" dirty="0" smtClean="0"/>
              <a:t>Online Transaction Processing</a:t>
            </a:r>
          </a:p>
          <a:p>
            <a:endParaRPr lang="de-DE" dirty="0" smtClean="0"/>
          </a:p>
          <a:p>
            <a:r>
              <a:rPr lang="de-DE" dirty="0" smtClean="0"/>
              <a:t>Betriebswirtschaftliche Standard-Software (SAP R/3)</a:t>
            </a:r>
          </a:p>
          <a:p>
            <a:endParaRPr lang="de-DE" dirty="0" smtClean="0"/>
          </a:p>
          <a:p>
            <a:r>
              <a:rPr lang="de-DE" dirty="0" smtClean="0"/>
              <a:t>Data Warehouse-Anwendungen</a:t>
            </a:r>
          </a:p>
          <a:p>
            <a:endParaRPr lang="de-DE" dirty="0" smtClean="0"/>
          </a:p>
          <a:p>
            <a:r>
              <a:rPr lang="de-DE" dirty="0" smtClean="0"/>
              <a:t>Data Mining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Stern-Schema bei Data Warehouse-Anwendungen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Eine sehr große Faktentabelle</a:t>
            </a:r>
          </a:p>
          <a:p>
            <a:pPr lvl="1"/>
            <a:r>
              <a:rPr lang="de-DE" smtClean="0"/>
              <a:t>Alle Verkäufe der letzten drei Jahre</a:t>
            </a:r>
          </a:p>
          <a:p>
            <a:pPr lvl="1"/>
            <a:r>
              <a:rPr lang="de-DE" smtClean="0"/>
              <a:t>Alle Telefonate des letzten Jahres</a:t>
            </a:r>
          </a:p>
          <a:p>
            <a:pPr lvl="1"/>
            <a:r>
              <a:rPr lang="de-DE" smtClean="0"/>
              <a:t>Alle Flugreservierungen der letzten fünf Jahre</a:t>
            </a:r>
          </a:p>
          <a:p>
            <a:pPr lvl="1"/>
            <a:r>
              <a:rPr lang="de-DE" smtClean="0"/>
              <a:t>normalisiert</a:t>
            </a:r>
          </a:p>
          <a:p>
            <a:r>
              <a:rPr lang="de-DE" smtClean="0"/>
              <a:t>Mehrere Dimensionstabellen</a:t>
            </a:r>
          </a:p>
          <a:p>
            <a:pPr lvl="1"/>
            <a:r>
              <a:rPr lang="de-DE" smtClean="0"/>
              <a:t>Zeit</a:t>
            </a:r>
          </a:p>
          <a:p>
            <a:pPr lvl="1"/>
            <a:r>
              <a:rPr lang="de-DE" smtClean="0"/>
              <a:t>Filialen</a:t>
            </a:r>
          </a:p>
          <a:p>
            <a:pPr lvl="1"/>
            <a:r>
              <a:rPr lang="de-DE" smtClean="0"/>
              <a:t>Kunden</a:t>
            </a:r>
          </a:p>
          <a:p>
            <a:pPr lvl="1"/>
            <a:r>
              <a:rPr lang="de-DE" smtClean="0"/>
              <a:t>Produkt</a:t>
            </a:r>
          </a:p>
          <a:p>
            <a:pPr lvl="1"/>
            <a:r>
              <a:rPr lang="de-DE" smtClean="0"/>
              <a:t>Oft nicht normalisiert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214438" y="2695401"/>
          <a:ext cx="328614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91"/>
                <a:gridCol w="547691"/>
                <a:gridCol w="547691"/>
                <a:gridCol w="547691"/>
                <a:gridCol w="547691"/>
                <a:gridCol w="547691"/>
              </a:tblGrid>
              <a:tr h="228602">
                <a:tc>
                  <a:txBody>
                    <a:bodyPr/>
                    <a:lstStyle/>
                    <a:p>
                      <a:r>
                        <a:rPr lang="de-DE" dirty="0" smtClean="0"/>
                        <a:t>A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5314950" y="1201887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A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5610225" y="1354287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B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/>
        </p:nvGraphicFramePr>
        <p:xfrm>
          <a:off x="5886450" y="1487637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C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/>
        </p:nvGraphicFramePr>
        <p:xfrm>
          <a:off x="6172200" y="1701949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D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6457950" y="1844824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E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/>
        </p:nvGraphicFramePr>
        <p:xfrm>
          <a:off x="6743700" y="2059137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F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887" name="Pfeil nach links 21"/>
          <p:cNvSpPr>
            <a:spLocks noChangeArrowheads="1"/>
          </p:cNvSpPr>
          <p:nvPr/>
        </p:nvSpPr>
        <p:spPr bwMode="auto">
          <a:xfrm>
            <a:off x="7000875" y="2773512"/>
            <a:ext cx="2143125" cy="71437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/>
              <a:t>OLAP            </a:t>
            </a:r>
          </a:p>
        </p:txBody>
      </p:sp>
      <p:sp>
        <p:nvSpPr>
          <p:cNvPr id="28891" name="Pfeil nach rechts 18"/>
          <p:cNvSpPr>
            <a:spLocks noChangeArrowheads="1"/>
          </p:cNvSpPr>
          <p:nvPr/>
        </p:nvSpPr>
        <p:spPr bwMode="auto">
          <a:xfrm>
            <a:off x="0" y="3338339"/>
            <a:ext cx="1214438" cy="7143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de-DE"/>
              <a:t>OLTP</a:t>
            </a:r>
          </a:p>
          <a:p>
            <a:endParaRPr lang="de-DE"/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DW-Architektur: </a:t>
            </a:r>
            <a:r>
              <a:rPr lang="de-DE" dirty="0" err="1" smtClean="0"/>
              <a:t>Row</a:t>
            </a:r>
            <a:r>
              <a:rPr lang="de-DE" dirty="0" smtClean="0"/>
              <a:t> Store </a:t>
            </a:r>
            <a:r>
              <a:rPr lang="de-DE" dirty="0" err="1" smtClean="0"/>
              <a:t>vs</a:t>
            </a:r>
            <a:r>
              <a:rPr lang="de-DE" dirty="0" smtClean="0"/>
              <a:t> </a:t>
            </a:r>
            <a:r>
              <a:rPr lang="de-DE" dirty="0" err="1" smtClean="0"/>
              <a:t>Column</a:t>
            </a:r>
            <a:r>
              <a:rPr lang="de-DE" dirty="0" smtClean="0"/>
              <a:t> Store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F22E17-170C-4E5A-8564-15E109BBD9BC}" type="slidenum">
              <a:rPr lang="en-US" smtClean="0"/>
              <a:pPr/>
              <a:t>101</a:t>
            </a:fld>
            <a:endParaRPr lang="en-US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 l="35268" t="18571" r="25893" b="10715"/>
          <a:stretch>
            <a:fillRect/>
          </a:stretch>
        </p:blipFill>
        <p:spPr bwMode="auto">
          <a:xfrm>
            <a:off x="1428750" y="0"/>
            <a:ext cx="6215063" cy="70723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Bildschirmfoto 2013-06-20 um 09.11.2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22" r="-27322"/>
          <a:stretch>
            <a:fillRect/>
          </a:stretch>
        </p:blipFill>
        <p:spPr>
          <a:xfrm>
            <a:off x="-1116632" y="-4688"/>
            <a:ext cx="11052720" cy="6815844"/>
          </a:xfrm>
        </p:spPr>
      </p:pic>
    </p:spTree>
    <p:extLst>
      <p:ext uri="{BB962C8B-B14F-4D97-AF65-F5344CB8AC3E}">
        <p14:creationId xmlns:p14="http://schemas.microsoft.com/office/powerpoint/2010/main" val="3624377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0000"/>
                </a:solidFill>
              </a:rPr>
              <a:t>Row Store </a:t>
            </a:r>
            <a:r>
              <a:rPr lang="de-DE" smtClean="0"/>
              <a:t>versus Column Store</a:t>
            </a:r>
          </a:p>
        </p:txBody>
      </p:sp>
      <p:sp>
        <p:nvSpPr>
          <p:cNvPr id="2457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C503B6-D006-4F81-86A6-5B84083F7DFE}" type="slidenum">
              <a:rPr lang="en-US" smtClean="0"/>
              <a:pPr/>
              <a:t>103</a:t>
            </a:fld>
            <a:endParaRPr 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 l="15625" t="30714" r="15178" b="17857"/>
          <a:stretch>
            <a:fillRect/>
          </a:stretch>
        </p:blipFill>
        <p:spPr bwMode="auto">
          <a:xfrm>
            <a:off x="0" y="1500188"/>
            <a:ext cx="9144000" cy="4248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Row Store versus Column Store</a:t>
            </a:r>
          </a:p>
        </p:txBody>
      </p:sp>
      <p:sp>
        <p:nvSpPr>
          <p:cNvPr id="25603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9A049B-69F0-4961-BB82-C47EFDD36636}" type="slidenum">
              <a:rPr lang="en-US" smtClean="0"/>
              <a:pPr/>
              <a:t>104</a:t>
            </a:fld>
            <a:endParaRPr 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 l="2678" t="21428" r="1340" b="31429"/>
          <a:stretch>
            <a:fillRect/>
          </a:stretch>
        </p:blipFill>
        <p:spPr bwMode="auto">
          <a:xfrm>
            <a:off x="214313" y="1285875"/>
            <a:ext cx="8929687" cy="4714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Anfragebearbeitung</a:t>
            </a:r>
          </a:p>
        </p:txBody>
      </p:sp>
      <p:sp>
        <p:nvSpPr>
          <p:cNvPr id="26627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7B6295-6707-4B70-AFE1-FF1A039D1FF9}" type="slidenum">
              <a:rPr lang="en-US" smtClean="0"/>
              <a:pPr/>
              <a:t>105</a:t>
            </a:fld>
            <a:endParaRPr 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 l="15625" t="23570" r="14285" b="25714"/>
          <a:stretch>
            <a:fillRect/>
          </a:stretch>
        </p:blipFill>
        <p:spPr bwMode="auto">
          <a:xfrm>
            <a:off x="0" y="1357313"/>
            <a:ext cx="10501313" cy="50720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Komprimierung</a:t>
            </a:r>
          </a:p>
        </p:txBody>
      </p:sp>
      <p:sp>
        <p:nvSpPr>
          <p:cNvPr id="27651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9056F9-BF7C-447D-9A03-C4E31E649E17}" type="slidenum">
              <a:rPr lang="en-US" smtClean="0"/>
              <a:pPr/>
              <a:t>106</a:t>
            </a:fld>
            <a:endParaRPr lang="en-US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 l="23215" t="28571" r="20982" b="25000"/>
          <a:stretch>
            <a:fillRect/>
          </a:stretch>
        </p:blipFill>
        <p:spPr bwMode="auto">
          <a:xfrm>
            <a:off x="0" y="1500188"/>
            <a:ext cx="8929688" cy="46434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Stern-Schema: Handelsunternehmen</a:t>
            </a:r>
          </a:p>
        </p:txBody>
      </p:sp>
      <p:sp>
        <p:nvSpPr>
          <p:cNvPr id="35843" name="Oval 7"/>
          <p:cNvSpPr>
            <a:spLocks noChangeArrowheads="1"/>
          </p:cNvSpPr>
          <p:nvPr/>
        </p:nvSpPr>
        <p:spPr bwMode="auto">
          <a:xfrm>
            <a:off x="2971800" y="3200400"/>
            <a:ext cx="2743200" cy="7620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Verkäufe</a:t>
            </a:r>
          </a:p>
        </p:txBody>
      </p:sp>
      <p:sp>
        <p:nvSpPr>
          <p:cNvPr id="35844" name="Oval 8"/>
          <p:cNvSpPr>
            <a:spLocks noChangeArrowheads="1"/>
          </p:cNvSpPr>
          <p:nvPr/>
        </p:nvSpPr>
        <p:spPr bwMode="auto">
          <a:xfrm>
            <a:off x="152400" y="4724400"/>
            <a:ext cx="1905000" cy="7620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Zeit</a:t>
            </a:r>
          </a:p>
        </p:txBody>
      </p:sp>
      <p:sp>
        <p:nvSpPr>
          <p:cNvPr id="35845" name="Oval 9"/>
          <p:cNvSpPr>
            <a:spLocks noChangeArrowheads="1"/>
          </p:cNvSpPr>
          <p:nvPr/>
        </p:nvSpPr>
        <p:spPr bwMode="auto">
          <a:xfrm>
            <a:off x="5029200" y="5638800"/>
            <a:ext cx="1905000" cy="7620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Verkäufer</a:t>
            </a:r>
          </a:p>
        </p:txBody>
      </p:sp>
      <p:sp>
        <p:nvSpPr>
          <p:cNvPr id="35846" name="Oval 10"/>
          <p:cNvSpPr>
            <a:spLocks noChangeArrowheads="1"/>
          </p:cNvSpPr>
          <p:nvPr/>
        </p:nvSpPr>
        <p:spPr bwMode="auto">
          <a:xfrm>
            <a:off x="4648200" y="1066800"/>
            <a:ext cx="2057400" cy="7620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Produkte</a:t>
            </a:r>
          </a:p>
        </p:txBody>
      </p:sp>
      <p:sp>
        <p:nvSpPr>
          <p:cNvPr id="35847" name="Oval 11"/>
          <p:cNvSpPr>
            <a:spLocks noChangeArrowheads="1"/>
          </p:cNvSpPr>
          <p:nvPr/>
        </p:nvSpPr>
        <p:spPr bwMode="auto">
          <a:xfrm>
            <a:off x="533400" y="1371600"/>
            <a:ext cx="2057400" cy="7620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Kunden</a:t>
            </a:r>
          </a:p>
        </p:txBody>
      </p:sp>
      <p:sp>
        <p:nvSpPr>
          <p:cNvPr id="35848" name="Oval 12"/>
          <p:cNvSpPr>
            <a:spLocks noChangeArrowheads="1"/>
          </p:cNvSpPr>
          <p:nvPr/>
        </p:nvSpPr>
        <p:spPr bwMode="auto">
          <a:xfrm>
            <a:off x="6858000" y="3124200"/>
            <a:ext cx="1905000" cy="7620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Filialen</a:t>
            </a:r>
          </a:p>
        </p:txBody>
      </p:sp>
      <p:cxnSp>
        <p:nvCxnSpPr>
          <p:cNvPr id="35849" name="AutoShape 13"/>
          <p:cNvCxnSpPr>
            <a:cxnSpLocks noChangeShapeType="1"/>
            <a:stCxn id="35843" idx="3"/>
            <a:endCxn id="35844" idx="7"/>
          </p:cNvCxnSpPr>
          <p:nvPr/>
        </p:nvCxnSpPr>
        <p:spPr bwMode="auto">
          <a:xfrm flipH="1">
            <a:off x="1778000" y="3870325"/>
            <a:ext cx="1595438" cy="94615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0" name="AutoShape 14"/>
          <p:cNvCxnSpPr>
            <a:cxnSpLocks noChangeShapeType="1"/>
            <a:stCxn id="35843" idx="4"/>
            <a:endCxn id="35845" idx="0"/>
          </p:cNvCxnSpPr>
          <p:nvPr/>
        </p:nvCxnSpPr>
        <p:spPr bwMode="auto">
          <a:xfrm>
            <a:off x="4343400" y="3981450"/>
            <a:ext cx="1638300" cy="16383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1" name="AutoShape 15"/>
          <p:cNvCxnSpPr>
            <a:cxnSpLocks noChangeShapeType="1"/>
            <a:stCxn id="35843" idx="6"/>
            <a:endCxn id="35848" idx="2"/>
          </p:cNvCxnSpPr>
          <p:nvPr/>
        </p:nvCxnSpPr>
        <p:spPr bwMode="auto">
          <a:xfrm flipV="1">
            <a:off x="5734050" y="3505200"/>
            <a:ext cx="1104900" cy="762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2" name="AutoShape 16"/>
          <p:cNvCxnSpPr>
            <a:cxnSpLocks noChangeShapeType="1"/>
            <a:stCxn id="35843" idx="0"/>
            <a:endCxn id="35846" idx="4"/>
          </p:cNvCxnSpPr>
          <p:nvPr/>
        </p:nvCxnSpPr>
        <p:spPr bwMode="auto">
          <a:xfrm flipV="1">
            <a:off x="4343400" y="1847850"/>
            <a:ext cx="1333500" cy="13335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3" name="AutoShape 17"/>
          <p:cNvCxnSpPr>
            <a:cxnSpLocks noChangeShapeType="1"/>
            <a:stCxn id="35843" idx="1"/>
            <a:endCxn id="35847" idx="5"/>
          </p:cNvCxnSpPr>
          <p:nvPr/>
        </p:nvCxnSpPr>
        <p:spPr bwMode="auto">
          <a:xfrm flipH="1" flipV="1">
            <a:off x="2289175" y="2041525"/>
            <a:ext cx="1084263" cy="125095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Stern-Schema: Krankenversicherung</a:t>
            </a:r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2971800" y="3200400"/>
            <a:ext cx="2743200" cy="7620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Behandlungen</a:t>
            </a: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152400" y="4724400"/>
            <a:ext cx="1905000" cy="7620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Zeit</a:t>
            </a: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5029200" y="5638800"/>
            <a:ext cx="1905000" cy="7620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Krankheiten</a:t>
            </a: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4953000" y="990600"/>
            <a:ext cx="2057400" cy="7620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Ärzte</a:t>
            </a: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304800" y="990600"/>
            <a:ext cx="2057400" cy="7620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Patienten</a:t>
            </a:r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6858000" y="3124200"/>
            <a:ext cx="1905000" cy="7620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Krankenhäuser</a:t>
            </a:r>
          </a:p>
        </p:txBody>
      </p:sp>
      <p:cxnSp>
        <p:nvCxnSpPr>
          <p:cNvPr id="36873" name="AutoShape 9"/>
          <p:cNvCxnSpPr>
            <a:cxnSpLocks noChangeShapeType="1"/>
            <a:stCxn id="36867" idx="3"/>
            <a:endCxn id="36868" idx="7"/>
          </p:cNvCxnSpPr>
          <p:nvPr/>
        </p:nvCxnSpPr>
        <p:spPr bwMode="auto">
          <a:xfrm flipH="1">
            <a:off x="1778000" y="3870325"/>
            <a:ext cx="1595438" cy="94615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4" name="AutoShape 10"/>
          <p:cNvCxnSpPr>
            <a:cxnSpLocks noChangeShapeType="1"/>
            <a:stCxn id="36867" idx="4"/>
            <a:endCxn id="36869" idx="0"/>
          </p:cNvCxnSpPr>
          <p:nvPr/>
        </p:nvCxnSpPr>
        <p:spPr bwMode="auto">
          <a:xfrm>
            <a:off x="4343400" y="3981450"/>
            <a:ext cx="1638300" cy="16383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5" name="AutoShape 11"/>
          <p:cNvCxnSpPr>
            <a:cxnSpLocks noChangeShapeType="1"/>
            <a:stCxn id="36867" idx="6"/>
            <a:endCxn id="36872" idx="2"/>
          </p:cNvCxnSpPr>
          <p:nvPr/>
        </p:nvCxnSpPr>
        <p:spPr bwMode="auto">
          <a:xfrm flipV="1">
            <a:off x="5734050" y="3505200"/>
            <a:ext cx="1104900" cy="762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6" name="AutoShape 12"/>
          <p:cNvCxnSpPr>
            <a:cxnSpLocks noChangeShapeType="1"/>
            <a:stCxn id="36867" idx="0"/>
            <a:endCxn id="36870" idx="4"/>
          </p:cNvCxnSpPr>
          <p:nvPr/>
        </p:nvCxnSpPr>
        <p:spPr bwMode="auto">
          <a:xfrm flipV="1">
            <a:off x="4343400" y="1771650"/>
            <a:ext cx="1638300" cy="14097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7" name="AutoShape 13"/>
          <p:cNvCxnSpPr>
            <a:cxnSpLocks noChangeShapeType="1"/>
            <a:stCxn id="36867" idx="1"/>
            <a:endCxn id="36871" idx="5"/>
          </p:cNvCxnSpPr>
          <p:nvPr/>
        </p:nvCxnSpPr>
        <p:spPr bwMode="auto">
          <a:xfrm flipH="1" flipV="1">
            <a:off x="2060575" y="1660525"/>
            <a:ext cx="1312863" cy="163195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Stern-Schema</a:t>
            </a:r>
            <a:br>
              <a:rPr lang="de-DE" smtClean="0"/>
            </a:br>
            <a:endParaRPr lang="de-DE" smtClean="0"/>
          </a:p>
        </p:txBody>
      </p:sp>
      <p:graphicFrame>
        <p:nvGraphicFramePr>
          <p:cNvPr id="1328" name="Group 304"/>
          <p:cNvGraphicFramePr>
            <a:graphicFrameLocks noGrp="1"/>
          </p:cNvGraphicFramePr>
          <p:nvPr>
            <p:ph type="tbl" idx="1"/>
          </p:nvPr>
        </p:nvGraphicFramePr>
        <p:xfrm>
          <a:off x="0" y="533400"/>
          <a:ext cx="9144000" cy="149415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80975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Verkäufe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VerkDatum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Filiale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Anzahl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Kunde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Verkäufer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25-Jul-00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Passau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3" name="Group 99"/>
          <p:cNvGraphicFramePr>
            <a:graphicFrameLocks noGrp="1"/>
          </p:cNvGraphicFramePr>
          <p:nvPr/>
        </p:nvGraphicFramePr>
        <p:xfrm>
          <a:off x="0" y="2895600"/>
          <a:ext cx="4572000" cy="1494155"/>
        </p:xfrm>
        <a:graphic>
          <a:graphicData uri="http://schemas.openxmlformats.org/drawingml/2006/table">
            <a:tbl>
              <a:tblPr/>
              <a:tblGrid>
                <a:gridCol w="1981200"/>
                <a:gridCol w="1066800"/>
                <a:gridCol w="990600"/>
                <a:gridCol w="533400"/>
              </a:tblGrid>
              <a:tr h="180975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Filialen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FilialenKennung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Bezirk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Passau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Bayern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52" name="Group 128"/>
          <p:cNvGraphicFramePr>
            <a:graphicFrameLocks noGrp="1"/>
          </p:cNvGraphicFramePr>
          <p:nvPr/>
        </p:nvGraphicFramePr>
        <p:xfrm>
          <a:off x="4876800" y="2895600"/>
          <a:ext cx="4267200" cy="1494155"/>
        </p:xfrm>
        <a:graphic>
          <a:graphicData uri="http://schemas.openxmlformats.org/drawingml/2006/table">
            <a:tbl>
              <a:tblPr/>
              <a:tblGrid>
                <a:gridCol w="1295400"/>
                <a:gridCol w="1066800"/>
                <a:gridCol w="990600"/>
                <a:gridCol w="914400"/>
              </a:tblGrid>
              <a:tr h="180975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Kunden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KundenNr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wieAlt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Kemper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11" name="Group 187"/>
          <p:cNvGraphicFramePr>
            <a:graphicFrameLocks noGrp="1"/>
          </p:cNvGraphicFramePr>
          <p:nvPr/>
        </p:nvGraphicFramePr>
        <p:xfrm>
          <a:off x="0" y="5105400"/>
          <a:ext cx="9144000" cy="1494155"/>
        </p:xfrm>
        <a:graphic>
          <a:graphicData uri="http://schemas.openxmlformats.org/drawingml/2006/table">
            <a:tbl>
              <a:tblPr/>
              <a:tblGrid>
                <a:gridCol w="1600200"/>
                <a:gridCol w="1447800"/>
                <a:gridCol w="1524000"/>
                <a:gridCol w="1524000"/>
                <a:gridCol w="1524000"/>
                <a:gridCol w="1524000"/>
              </a:tblGrid>
              <a:tr h="180975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Verkäufer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VerkäuferNr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Fachgebiet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Manager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wieAlt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Elektronik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003" name="Text Box 305"/>
          <p:cNvSpPr txBox="1">
            <a:spLocks noChangeArrowheads="1"/>
          </p:cNvSpPr>
          <p:nvPr/>
        </p:nvSpPr>
        <p:spPr bwMode="auto">
          <a:xfrm>
            <a:off x="2824163" y="2022475"/>
            <a:ext cx="3516312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Faktentabelle (SEHR groß)</a:t>
            </a:r>
          </a:p>
        </p:txBody>
      </p:sp>
      <p:sp>
        <p:nvSpPr>
          <p:cNvPr id="38004" name="Text Box 306"/>
          <p:cNvSpPr txBox="1">
            <a:spLocks noChangeArrowheads="1"/>
          </p:cNvSpPr>
          <p:nvPr/>
        </p:nvSpPr>
        <p:spPr bwMode="auto">
          <a:xfrm>
            <a:off x="2570163" y="4460875"/>
            <a:ext cx="4341812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Dimensionstabellen (relativ klein)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Stern-Schema (cont‘d)</a:t>
            </a:r>
            <a:br>
              <a:rPr lang="de-DE" smtClean="0"/>
            </a:br>
            <a:endParaRPr lang="de-DE" smtClean="0"/>
          </a:p>
        </p:txBody>
      </p:sp>
      <p:graphicFrame>
        <p:nvGraphicFramePr>
          <p:cNvPr id="139402" name="Group 138"/>
          <p:cNvGraphicFramePr>
            <a:graphicFrameLocks noGrp="1"/>
          </p:cNvGraphicFramePr>
          <p:nvPr/>
        </p:nvGraphicFramePr>
        <p:xfrm>
          <a:off x="0" y="1066800"/>
          <a:ext cx="9067800" cy="2225675"/>
        </p:xfrm>
        <a:graphic>
          <a:graphicData uri="http://schemas.openxmlformats.org/drawingml/2006/table">
            <a:tbl>
              <a:tblPr/>
              <a:tblGrid>
                <a:gridCol w="1371600"/>
                <a:gridCol w="762000"/>
                <a:gridCol w="1066800"/>
                <a:gridCol w="762000"/>
                <a:gridCol w="1066800"/>
                <a:gridCol w="685800"/>
                <a:gridCol w="1600200"/>
                <a:gridCol w="1752600"/>
              </a:tblGrid>
              <a:tr h="180975"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Monat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Quartal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Wochentag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Saison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25-Jul-00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Dienstag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Hochsommer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18-Dec-01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Dienstag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Weihnachten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9403" name="Group 139"/>
          <p:cNvGraphicFramePr>
            <a:graphicFrameLocks noGrp="1"/>
          </p:cNvGraphicFramePr>
          <p:nvPr/>
        </p:nvGraphicFramePr>
        <p:xfrm>
          <a:off x="0" y="3810000"/>
          <a:ext cx="9067800" cy="1570355"/>
        </p:xfrm>
        <a:graphic>
          <a:graphicData uri="http://schemas.openxmlformats.org/drawingml/2006/table">
            <a:tbl>
              <a:tblPr/>
              <a:tblGrid>
                <a:gridCol w="1371600"/>
                <a:gridCol w="1647825"/>
                <a:gridCol w="1857375"/>
                <a:gridCol w="2514600"/>
                <a:gridCol w="1295400"/>
                <a:gridCol w="381000"/>
              </a:tblGrid>
              <a:tr h="180975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ProduktNr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Produkttyp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Produktgruppe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Produkthauptgruppe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Hersteller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1347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Mobiltelekom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Telekom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Siemens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Nicht-normalisierte Dimensionstabellen: effizientere Anfrageauswertung</a:t>
            </a:r>
          </a:p>
        </p:txBody>
      </p:sp>
      <p:graphicFrame>
        <p:nvGraphicFramePr>
          <p:cNvPr id="142339" name="Group 3"/>
          <p:cNvGraphicFramePr>
            <a:graphicFrameLocks noGrp="1"/>
          </p:cNvGraphicFramePr>
          <p:nvPr/>
        </p:nvGraphicFramePr>
        <p:xfrm>
          <a:off x="0" y="1066800"/>
          <a:ext cx="9067800" cy="2225675"/>
        </p:xfrm>
        <a:graphic>
          <a:graphicData uri="http://schemas.openxmlformats.org/drawingml/2006/table">
            <a:tbl>
              <a:tblPr/>
              <a:tblGrid>
                <a:gridCol w="1371600"/>
                <a:gridCol w="762000"/>
                <a:gridCol w="1066800"/>
                <a:gridCol w="762000"/>
                <a:gridCol w="1066800"/>
                <a:gridCol w="685800"/>
                <a:gridCol w="1600200"/>
                <a:gridCol w="1752600"/>
              </a:tblGrid>
              <a:tr h="180975"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Monat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Quartal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Wochentag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Saison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25-Jul-00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Dienstag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Hochsommer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18-Dec-01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Dienstag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Weihnachten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2397" name="Group 61"/>
          <p:cNvGraphicFramePr>
            <a:graphicFrameLocks noGrp="1"/>
          </p:cNvGraphicFramePr>
          <p:nvPr/>
        </p:nvGraphicFramePr>
        <p:xfrm>
          <a:off x="0" y="4191000"/>
          <a:ext cx="9067800" cy="1570355"/>
        </p:xfrm>
        <a:graphic>
          <a:graphicData uri="http://schemas.openxmlformats.org/drawingml/2006/table">
            <a:tbl>
              <a:tblPr/>
              <a:tblGrid>
                <a:gridCol w="1371600"/>
                <a:gridCol w="1647825"/>
                <a:gridCol w="1857375"/>
                <a:gridCol w="2514600"/>
                <a:gridCol w="1295400"/>
                <a:gridCol w="381000"/>
              </a:tblGrid>
              <a:tr h="180975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ProduktNr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Produkttyp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Produktgruppe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Produkthauptgruppe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Hersteller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1347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Mobiltelekom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Telekom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Siemens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29" name="Text Box 93"/>
          <p:cNvSpPr txBox="1">
            <a:spLocks noChangeArrowheads="1"/>
          </p:cNvSpPr>
          <p:nvPr/>
        </p:nvSpPr>
        <p:spPr bwMode="auto">
          <a:xfrm>
            <a:off x="2819400" y="3429000"/>
            <a:ext cx="3622675" cy="457200"/>
          </a:xfrm>
          <a:prstGeom prst="rect">
            <a:avLst/>
          </a:prstGeom>
          <a:solidFill>
            <a:schemeClr val="accent2"/>
          </a:solidFill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Datum </a:t>
            </a:r>
            <a:r>
              <a:rPr lang="de-DE">
                <a:latin typeface="Times New Roman" pitchFamily="18" charset="0"/>
                <a:sym typeface="Wingdings" pitchFamily="2" charset="2"/>
              </a:rPr>
              <a:t> Monat  Quartal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0030" name="Text Box 94"/>
          <p:cNvSpPr txBox="1">
            <a:spLocks noChangeArrowheads="1"/>
          </p:cNvSpPr>
          <p:nvPr/>
        </p:nvSpPr>
        <p:spPr bwMode="auto">
          <a:xfrm>
            <a:off x="381000" y="5943600"/>
            <a:ext cx="8477250" cy="457200"/>
          </a:xfrm>
          <a:prstGeom prst="rect">
            <a:avLst/>
          </a:prstGeom>
          <a:solidFill>
            <a:schemeClr val="accent2"/>
          </a:solidFill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ProduktNr </a:t>
            </a:r>
            <a:r>
              <a:rPr lang="de-DE">
                <a:latin typeface="Times New Roman" pitchFamily="18" charset="0"/>
                <a:sym typeface="Wingdings" pitchFamily="2" charset="2"/>
              </a:rPr>
              <a:t> Produkttyp  Produktgruppe  Produkthauptgruppe</a:t>
            </a:r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Normalisierung führt zum Schneeflocken-Schema</a:t>
            </a: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2971800" y="3200400"/>
            <a:ext cx="2743200" cy="7620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Verkäufe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1295400" y="4191000"/>
            <a:ext cx="1905000" cy="7620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Zeit</a:t>
            </a:r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3733800" y="4572000"/>
            <a:ext cx="1905000" cy="7620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Verkäufer</a:t>
            </a: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6477000" y="3505200"/>
            <a:ext cx="2057400" cy="7620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Produkte</a:t>
            </a:r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1295400" y="2133600"/>
            <a:ext cx="2057400" cy="7620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Kunden</a:t>
            </a: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4038600" y="1828800"/>
            <a:ext cx="1905000" cy="7620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Filialen</a:t>
            </a:r>
          </a:p>
        </p:txBody>
      </p:sp>
      <p:cxnSp>
        <p:nvCxnSpPr>
          <p:cNvPr id="40969" name="AutoShape 9"/>
          <p:cNvCxnSpPr>
            <a:cxnSpLocks noChangeShapeType="1"/>
            <a:stCxn id="40963" idx="3"/>
            <a:endCxn id="40964" idx="7"/>
          </p:cNvCxnSpPr>
          <p:nvPr/>
        </p:nvCxnSpPr>
        <p:spPr bwMode="auto">
          <a:xfrm flipH="1">
            <a:off x="2921000" y="3870325"/>
            <a:ext cx="452438" cy="41275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0" name="AutoShape 10"/>
          <p:cNvCxnSpPr>
            <a:cxnSpLocks noChangeShapeType="1"/>
            <a:stCxn id="40963" idx="4"/>
            <a:endCxn id="40965" idx="0"/>
          </p:cNvCxnSpPr>
          <p:nvPr/>
        </p:nvCxnSpPr>
        <p:spPr bwMode="auto">
          <a:xfrm>
            <a:off x="4343400" y="3981450"/>
            <a:ext cx="342900" cy="5715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1" name="AutoShape 11"/>
          <p:cNvCxnSpPr>
            <a:cxnSpLocks noChangeShapeType="1"/>
            <a:stCxn id="40963" idx="0"/>
            <a:endCxn id="40968" idx="4"/>
          </p:cNvCxnSpPr>
          <p:nvPr/>
        </p:nvCxnSpPr>
        <p:spPr bwMode="auto">
          <a:xfrm flipV="1">
            <a:off x="4343400" y="2609850"/>
            <a:ext cx="647700" cy="5715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2" name="AutoShape 12"/>
          <p:cNvCxnSpPr>
            <a:cxnSpLocks noChangeShapeType="1"/>
            <a:stCxn id="40963" idx="6"/>
            <a:endCxn id="40966" idx="2"/>
          </p:cNvCxnSpPr>
          <p:nvPr/>
        </p:nvCxnSpPr>
        <p:spPr bwMode="auto">
          <a:xfrm>
            <a:off x="5734050" y="3581400"/>
            <a:ext cx="723900" cy="3048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3" name="AutoShape 13"/>
          <p:cNvCxnSpPr>
            <a:cxnSpLocks noChangeShapeType="1"/>
            <a:stCxn id="40963" idx="1"/>
            <a:endCxn id="40967" idx="5"/>
          </p:cNvCxnSpPr>
          <p:nvPr/>
        </p:nvCxnSpPr>
        <p:spPr bwMode="auto">
          <a:xfrm flipH="1" flipV="1">
            <a:off x="3051175" y="2803525"/>
            <a:ext cx="322263" cy="48895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1905000" y="5943600"/>
            <a:ext cx="1905000" cy="7620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Quartale</a:t>
            </a:r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0" y="5334000"/>
            <a:ext cx="1905000" cy="7620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KWs</a:t>
            </a:r>
          </a:p>
        </p:txBody>
      </p:sp>
      <p:cxnSp>
        <p:nvCxnSpPr>
          <p:cNvPr id="40976" name="AutoShape 16"/>
          <p:cNvCxnSpPr>
            <a:cxnSpLocks noChangeShapeType="1"/>
            <a:stCxn id="40964" idx="3"/>
            <a:endCxn id="40975" idx="0"/>
          </p:cNvCxnSpPr>
          <p:nvPr/>
        </p:nvCxnSpPr>
        <p:spPr bwMode="auto">
          <a:xfrm flipH="1">
            <a:off x="952500" y="4860925"/>
            <a:ext cx="622300" cy="45402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7" name="AutoShape 17"/>
          <p:cNvCxnSpPr>
            <a:cxnSpLocks noChangeShapeType="1"/>
            <a:stCxn id="40964" idx="4"/>
            <a:endCxn id="40974" idx="0"/>
          </p:cNvCxnSpPr>
          <p:nvPr/>
        </p:nvCxnSpPr>
        <p:spPr bwMode="auto">
          <a:xfrm>
            <a:off x="2247900" y="4972050"/>
            <a:ext cx="609600" cy="9525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6858000" y="2209800"/>
            <a:ext cx="2057400" cy="7620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Produkttypen</a:t>
            </a:r>
          </a:p>
        </p:txBody>
      </p:sp>
      <p:sp>
        <p:nvSpPr>
          <p:cNvPr id="40979" name="Oval 19"/>
          <p:cNvSpPr>
            <a:spLocks noChangeArrowheads="1"/>
          </p:cNvSpPr>
          <p:nvPr/>
        </p:nvSpPr>
        <p:spPr bwMode="auto">
          <a:xfrm>
            <a:off x="7086600" y="1219200"/>
            <a:ext cx="2057400" cy="7620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Produktgruppen</a:t>
            </a:r>
          </a:p>
        </p:txBody>
      </p:sp>
      <p:sp>
        <p:nvSpPr>
          <p:cNvPr id="40980" name="Oval 20"/>
          <p:cNvSpPr>
            <a:spLocks noChangeArrowheads="1"/>
          </p:cNvSpPr>
          <p:nvPr/>
        </p:nvSpPr>
        <p:spPr bwMode="auto">
          <a:xfrm>
            <a:off x="6781800" y="0"/>
            <a:ext cx="2362200" cy="7620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Produkthaupt-</a:t>
            </a:r>
          </a:p>
          <a:p>
            <a:r>
              <a:rPr lang="de-DE">
                <a:latin typeface="Times New Roman" pitchFamily="18" charset="0"/>
              </a:rPr>
              <a:t>gruppen</a:t>
            </a:r>
          </a:p>
        </p:txBody>
      </p:sp>
      <p:cxnSp>
        <p:nvCxnSpPr>
          <p:cNvPr id="40981" name="AutoShape 21"/>
          <p:cNvCxnSpPr>
            <a:cxnSpLocks noChangeShapeType="1"/>
            <a:stCxn id="40966" idx="0"/>
            <a:endCxn id="40978" idx="4"/>
          </p:cNvCxnSpPr>
          <p:nvPr/>
        </p:nvCxnSpPr>
        <p:spPr bwMode="auto">
          <a:xfrm rot="-5400000">
            <a:off x="7448550" y="3048000"/>
            <a:ext cx="495300" cy="381000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0982" name="AutoShape 22"/>
          <p:cNvCxnSpPr>
            <a:cxnSpLocks noChangeShapeType="1"/>
            <a:stCxn id="40978" idx="0"/>
            <a:endCxn id="40979" idx="4"/>
          </p:cNvCxnSpPr>
          <p:nvPr/>
        </p:nvCxnSpPr>
        <p:spPr bwMode="auto">
          <a:xfrm flipV="1">
            <a:off x="7886700" y="2000250"/>
            <a:ext cx="228600" cy="1905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3" name="AutoShape 23"/>
          <p:cNvCxnSpPr>
            <a:cxnSpLocks noChangeShapeType="1"/>
            <a:stCxn id="40979" idx="0"/>
            <a:endCxn id="40980" idx="4"/>
          </p:cNvCxnSpPr>
          <p:nvPr/>
        </p:nvCxnSpPr>
        <p:spPr bwMode="auto">
          <a:xfrm flipH="1" flipV="1">
            <a:off x="7962900" y="781050"/>
            <a:ext cx="152400" cy="4191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sp>
        <p:nvSpPr>
          <p:cNvPr id="40984" name="Line 24"/>
          <p:cNvSpPr>
            <a:spLocks noChangeShapeType="1"/>
          </p:cNvSpPr>
          <p:nvPr/>
        </p:nvSpPr>
        <p:spPr bwMode="auto">
          <a:xfrm flipH="1">
            <a:off x="4343400" y="5334000"/>
            <a:ext cx="457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5029200" y="5334000"/>
            <a:ext cx="685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 flipH="1" flipV="1">
            <a:off x="1066800" y="1600200"/>
            <a:ext cx="5334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 flipV="1">
            <a:off x="2133600" y="1524000"/>
            <a:ext cx="1524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 flipH="1" flipV="1">
            <a:off x="4343400" y="1295400"/>
            <a:ext cx="3810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 flipV="1">
            <a:off x="5334000" y="1295400"/>
            <a:ext cx="4572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Anfragen im Sternschema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1447800"/>
            <a:ext cx="9144000" cy="42910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select sum</a:t>
            </a:r>
            <a:r>
              <a:rPr lang="de-DE">
                <a:latin typeface="Times New Roman" pitchFamily="18" charset="0"/>
              </a:rPr>
              <a:t>(v.Anzahl), p.Hersteller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from</a:t>
            </a:r>
            <a:r>
              <a:rPr lang="de-DE">
                <a:latin typeface="Times New Roman" pitchFamily="18" charset="0"/>
              </a:rPr>
              <a:t> Verkäufe v, Filialen f, Produkte p, Zeit z, Kunden k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where</a:t>
            </a:r>
            <a:r>
              <a:rPr lang="de-DE">
                <a:latin typeface="Times New Roman" pitchFamily="18" charset="0"/>
              </a:rPr>
              <a:t> </a:t>
            </a: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z.Saison = 'Weihnachten' and</a:t>
            </a:r>
          </a:p>
          <a:p>
            <a:pPr algn="l"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            z.Jahr = 2001 and k.wieAlt &lt; 30 and</a:t>
            </a:r>
          </a:p>
          <a:p>
            <a:pPr algn="l"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            p.Produkttyp = 'Handy' and f.Bezirk = 'Bayern'</a:t>
            </a:r>
            <a:r>
              <a:rPr lang="de-DE">
                <a:latin typeface="Times New Roman" pitchFamily="18" charset="0"/>
              </a:rPr>
              <a:t> and</a:t>
            </a:r>
          </a:p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            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v.VerkDatum = z.Datum and v.Produkt = p.ProduktNr and</a:t>
            </a:r>
          </a:p>
          <a:p>
            <a:pPr algn="l"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            v.Filiale = f.FilialenKennung and v.Kunde = k.KundenNr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group by</a:t>
            </a:r>
            <a:r>
              <a:rPr lang="de-DE">
                <a:latin typeface="Times New Roman" pitchFamily="18" charset="0"/>
              </a:rPr>
              <a:t> p.Hersteller;</a:t>
            </a: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6400800" y="2743200"/>
            <a:ext cx="2590800" cy="762000"/>
          </a:xfrm>
          <a:prstGeom prst="wedgeRoundRectCallout">
            <a:avLst>
              <a:gd name="adj1" fmla="val -81926"/>
              <a:gd name="adj2" fmla="val -10000"/>
              <a:gd name="adj3" fmla="val 16667"/>
            </a:avLst>
          </a:prstGeom>
          <a:solidFill>
            <a:schemeClr val="accent2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>
                <a:latin typeface="Times New Roman" pitchFamily="18" charset="0"/>
              </a:rPr>
              <a:t>Einschränkung</a:t>
            </a:r>
          </a:p>
          <a:p>
            <a:r>
              <a:rPr lang="de-DE">
                <a:latin typeface="Times New Roman" pitchFamily="18" charset="0"/>
              </a:rPr>
              <a:t>der Dimensionen</a:t>
            </a: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5867400" y="5791200"/>
            <a:ext cx="2590800" cy="762000"/>
          </a:xfrm>
          <a:prstGeom prst="wedgeRoundRectCallout">
            <a:avLst>
              <a:gd name="adj1" fmla="val -82171"/>
              <a:gd name="adj2" fmla="val -130000"/>
              <a:gd name="adj3" fmla="val 16667"/>
            </a:avLst>
          </a:prstGeom>
          <a:solidFill>
            <a:schemeClr val="accent2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>
                <a:latin typeface="Times New Roman" pitchFamily="18" charset="0"/>
              </a:rPr>
              <a:t>Join-Prädikate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Algebra-Ausdruck</a:t>
            </a:r>
            <a:br>
              <a:rPr lang="de-DE" smtClean="0"/>
            </a:br>
            <a:endParaRPr lang="de-DE" smtClean="0"/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3962400" y="2971800"/>
            <a:ext cx="914400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b="1">
              <a:latin typeface="Times New Roman" pitchFamily="18" charset="0"/>
            </a:endParaRP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3810000" y="3352800"/>
            <a:ext cx="1524000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Verkäufe</a:t>
            </a:r>
          </a:p>
        </p:txBody>
      </p:sp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6705600" y="1295400"/>
            <a:ext cx="1981200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b="1">
                <a:latin typeface="Times New Roman" pitchFamily="18" charset="0"/>
                <a:sym typeface="Symbol" pitchFamily="18" charset="2"/>
              </a:rPr>
              <a:t>...(</a:t>
            </a:r>
            <a:r>
              <a:rPr lang="de-DE" b="1">
                <a:latin typeface="Times New Roman" pitchFamily="18" charset="0"/>
              </a:rPr>
              <a:t>Filialen)</a:t>
            </a:r>
          </a:p>
        </p:txBody>
      </p:sp>
      <p:sp>
        <p:nvSpPr>
          <p:cNvPr id="43014" name="Text Box 11"/>
          <p:cNvSpPr txBox="1">
            <a:spLocks noChangeArrowheads="1"/>
          </p:cNvSpPr>
          <p:nvPr/>
        </p:nvSpPr>
        <p:spPr bwMode="auto">
          <a:xfrm>
            <a:off x="6477000" y="5105400"/>
            <a:ext cx="1981200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b="1">
                <a:latin typeface="Times New Roman" pitchFamily="18" charset="0"/>
                <a:sym typeface="Symbol" pitchFamily="18" charset="2"/>
              </a:rPr>
              <a:t>...(</a:t>
            </a:r>
            <a:r>
              <a:rPr lang="de-DE" b="1">
                <a:latin typeface="Times New Roman" pitchFamily="18" charset="0"/>
              </a:rPr>
              <a:t>Zeit)</a:t>
            </a:r>
          </a:p>
        </p:txBody>
      </p:sp>
      <p:sp>
        <p:nvSpPr>
          <p:cNvPr id="43015" name="Text Box 12"/>
          <p:cNvSpPr txBox="1">
            <a:spLocks noChangeArrowheads="1"/>
          </p:cNvSpPr>
          <p:nvPr/>
        </p:nvSpPr>
        <p:spPr bwMode="auto">
          <a:xfrm>
            <a:off x="457200" y="5257800"/>
            <a:ext cx="1981200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b="1">
                <a:latin typeface="Times New Roman" pitchFamily="18" charset="0"/>
                <a:sym typeface="Symbol" pitchFamily="18" charset="2"/>
              </a:rPr>
              <a:t>...(Kunden</a:t>
            </a:r>
            <a:r>
              <a:rPr lang="de-DE" b="1">
                <a:latin typeface="Times New Roman" pitchFamily="18" charset="0"/>
              </a:rPr>
              <a:t>)</a:t>
            </a:r>
          </a:p>
        </p:txBody>
      </p:sp>
      <p:sp>
        <p:nvSpPr>
          <p:cNvPr id="43016" name="Text Box 13"/>
          <p:cNvSpPr txBox="1">
            <a:spLocks noChangeArrowheads="1"/>
          </p:cNvSpPr>
          <p:nvPr/>
        </p:nvSpPr>
        <p:spPr bwMode="auto">
          <a:xfrm>
            <a:off x="457200" y="1295400"/>
            <a:ext cx="2209800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b="1">
                <a:latin typeface="Times New Roman" pitchFamily="18" charset="0"/>
                <a:sym typeface="Symbol" pitchFamily="18" charset="2"/>
              </a:rPr>
              <a:t>...(Produkte</a:t>
            </a:r>
            <a:r>
              <a:rPr lang="de-DE" b="1">
                <a:latin typeface="Times New Roman" pitchFamily="18" charset="0"/>
              </a:rPr>
              <a:t>)</a:t>
            </a:r>
          </a:p>
        </p:txBody>
      </p:sp>
      <p:sp>
        <p:nvSpPr>
          <p:cNvPr id="43017" name="Text Box 15"/>
          <p:cNvSpPr txBox="1">
            <a:spLocks noChangeArrowheads="1"/>
          </p:cNvSpPr>
          <p:nvPr/>
        </p:nvSpPr>
        <p:spPr bwMode="auto">
          <a:xfrm>
            <a:off x="2514600" y="2362200"/>
            <a:ext cx="990600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400" b="1">
                <a:latin typeface="JoinFont" pitchFamily="2" charset="0"/>
              </a:rPr>
              <a:t>A         </a:t>
            </a:r>
          </a:p>
        </p:txBody>
      </p:sp>
      <p:sp>
        <p:nvSpPr>
          <p:cNvPr id="43018" name="Text Box 16"/>
          <p:cNvSpPr txBox="1">
            <a:spLocks noChangeArrowheads="1"/>
          </p:cNvSpPr>
          <p:nvPr/>
        </p:nvSpPr>
        <p:spPr bwMode="auto">
          <a:xfrm>
            <a:off x="2590800" y="4114800"/>
            <a:ext cx="685800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400" b="1">
                <a:latin typeface="JoinFont" pitchFamily="2" charset="0"/>
              </a:rPr>
              <a:t>A</a:t>
            </a:r>
          </a:p>
        </p:txBody>
      </p:sp>
      <p:sp>
        <p:nvSpPr>
          <p:cNvPr id="43019" name="Text Box 17"/>
          <p:cNvSpPr txBox="1">
            <a:spLocks noChangeArrowheads="1"/>
          </p:cNvSpPr>
          <p:nvPr/>
        </p:nvSpPr>
        <p:spPr bwMode="auto">
          <a:xfrm>
            <a:off x="5943600" y="4191000"/>
            <a:ext cx="609600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400" b="1">
                <a:latin typeface="JoinFont" pitchFamily="2" charset="0"/>
              </a:rPr>
              <a:t>A</a:t>
            </a:r>
          </a:p>
        </p:txBody>
      </p:sp>
      <p:sp>
        <p:nvSpPr>
          <p:cNvPr id="43020" name="Text Box 18"/>
          <p:cNvSpPr txBox="1">
            <a:spLocks noChangeArrowheads="1"/>
          </p:cNvSpPr>
          <p:nvPr/>
        </p:nvSpPr>
        <p:spPr bwMode="auto">
          <a:xfrm>
            <a:off x="6248400" y="2286000"/>
            <a:ext cx="609600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400" b="1">
                <a:latin typeface="JoinFont" pitchFamily="2" charset="0"/>
              </a:rPr>
              <a:t>A</a:t>
            </a:r>
          </a:p>
        </p:txBody>
      </p:sp>
      <p:sp>
        <p:nvSpPr>
          <p:cNvPr id="43021" name="Line 21"/>
          <p:cNvSpPr>
            <a:spLocks noChangeShapeType="1"/>
          </p:cNvSpPr>
          <p:nvPr/>
        </p:nvSpPr>
        <p:spPr bwMode="auto">
          <a:xfrm>
            <a:off x="1752600" y="1828800"/>
            <a:ext cx="10668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22" name="Line 22"/>
          <p:cNvSpPr>
            <a:spLocks noChangeShapeType="1"/>
          </p:cNvSpPr>
          <p:nvPr/>
        </p:nvSpPr>
        <p:spPr bwMode="auto">
          <a:xfrm>
            <a:off x="3200400" y="2971800"/>
            <a:ext cx="685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23" name="Line 23"/>
          <p:cNvSpPr>
            <a:spLocks noChangeShapeType="1"/>
          </p:cNvSpPr>
          <p:nvPr/>
        </p:nvSpPr>
        <p:spPr bwMode="auto">
          <a:xfrm flipH="1">
            <a:off x="3124200" y="3733800"/>
            <a:ext cx="8382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24" name="Line 24"/>
          <p:cNvSpPr>
            <a:spLocks noChangeShapeType="1"/>
          </p:cNvSpPr>
          <p:nvPr/>
        </p:nvSpPr>
        <p:spPr bwMode="auto">
          <a:xfrm flipH="1">
            <a:off x="1905000" y="4800600"/>
            <a:ext cx="762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25" name="Line 25"/>
          <p:cNvSpPr>
            <a:spLocks noChangeShapeType="1"/>
          </p:cNvSpPr>
          <p:nvPr/>
        </p:nvSpPr>
        <p:spPr bwMode="auto">
          <a:xfrm flipH="1">
            <a:off x="6705600" y="1905000"/>
            <a:ext cx="9144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26" name="Line 26"/>
          <p:cNvSpPr>
            <a:spLocks noChangeShapeType="1"/>
          </p:cNvSpPr>
          <p:nvPr/>
        </p:nvSpPr>
        <p:spPr bwMode="auto">
          <a:xfrm flipH="1">
            <a:off x="5257800" y="2895600"/>
            <a:ext cx="9906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27" name="Line 27"/>
          <p:cNvSpPr>
            <a:spLocks noChangeShapeType="1"/>
          </p:cNvSpPr>
          <p:nvPr/>
        </p:nvSpPr>
        <p:spPr bwMode="auto">
          <a:xfrm>
            <a:off x="5257800" y="3657600"/>
            <a:ext cx="8382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28" name="Line 28"/>
          <p:cNvSpPr>
            <a:spLocks noChangeShapeType="1"/>
          </p:cNvSpPr>
          <p:nvPr/>
        </p:nvSpPr>
        <p:spPr bwMode="auto">
          <a:xfrm>
            <a:off x="6477000" y="4800600"/>
            <a:ext cx="5334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Roll-up/Drill-down-Anfragen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1371600"/>
            <a:ext cx="9144000" cy="47291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select</a:t>
            </a:r>
            <a:r>
              <a:rPr lang="de-DE">
                <a:latin typeface="Times New Roman" pitchFamily="18" charset="0"/>
              </a:rPr>
              <a:t> Jahr, Hersteller, sum(Anzahl)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from</a:t>
            </a:r>
            <a:r>
              <a:rPr lang="de-DE">
                <a:latin typeface="Times New Roman" pitchFamily="18" charset="0"/>
              </a:rPr>
              <a:t> Verkäufe v, Produkte p, Zeit z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where</a:t>
            </a:r>
            <a:r>
              <a:rPr lang="de-DE">
                <a:latin typeface="Times New Roman" pitchFamily="18" charset="0"/>
              </a:rPr>
              <a:t> v.Produkt = p.ProduktNr and v.VerkDatum = z.Datum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            and p.Produkttyp = 'Handy'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group by</a:t>
            </a:r>
            <a:r>
              <a:rPr lang="de-DE">
                <a:latin typeface="Times New Roman" pitchFamily="18" charset="0"/>
              </a:rPr>
              <a:t> 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p.Hersteller, z.Jahr;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select </a:t>
            </a:r>
            <a:r>
              <a:rPr lang="de-DE">
                <a:latin typeface="Times New Roman" pitchFamily="18" charset="0"/>
              </a:rPr>
              <a:t>Jahr, sum(Anzahl)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from</a:t>
            </a:r>
            <a:r>
              <a:rPr lang="de-DE">
                <a:latin typeface="Times New Roman" pitchFamily="18" charset="0"/>
              </a:rPr>
              <a:t> Verkäufe v, Produkte p, Zeit z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where </a:t>
            </a:r>
            <a:r>
              <a:rPr lang="de-DE">
                <a:latin typeface="Times New Roman" pitchFamily="18" charset="0"/>
              </a:rPr>
              <a:t>v.Produkt = p.ProduktNr and v.VerkDatum = z.Datum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           and p.Produkttyp = 'Handy'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group by</a:t>
            </a:r>
            <a:r>
              <a:rPr lang="de-DE">
                <a:latin typeface="Times New Roman" pitchFamily="18" charset="0"/>
              </a:rPr>
              <a:t> 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z.Jahr;</a:t>
            </a:r>
          </a:p>
        </p:txBody>
      </p:sp>
      <p:sp>
        <p:nvSpPr>
          <p:cNvPr id="145412" name="AutoShape 4"/>
          <p:cNvSpPr>
            <a:spLocks noChangeArrowheads="1"/>
          </p:cNvSpPr>
          <p:nvPr/>
        </p:nvSpPr>
        <p:spPr bwMode="auto">
          <a:xfrm>
            <a:off x="4114800" y="2971800"/>
            <a:ext cx="1524000" cy="3352800"/>
          </a:xfrm>
          <a:prstGeom prst="curvedLeftArrow">
            <a:avLst>
              <a:gd name="adj1" fmla="val 27612"/>
              <a:gd name="adj2" fmla="val 65521"/>
              <a:gd name="adj3" fmla="val 33333"/>
            </a:avLst>
          </a:prstGeom>
          <a:solidFill>
            <a:schemeClr val="accent1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 anchorCtr="1"/>
          <a:lstStyle/>
          <a:p>
            <a:r>
              <a:rPr lang="de-DE" sz="3600">
                <a:solidFill>
                  <a:srgbClr val="0000FF"/>
                </a:solidFill>
                <a:latin typeface="Times New Roman" pitchFamily="18" charset="0"/>
              </a:rPr>
              <a:t>Roll-up        </a:t>
            </a:r>
          </a:p>
          <a:p>
            <a:endParaRPr lang="de-DE" sz="3600">
              <a:solidFill>
                <a:srgbClr val="0000FF"/>
              </a:solidFill>
              <a:latin typeface="Times New Roman" pitchFamily="18" charset="0"/>
            </a:endParaRPr>
          </a:p>
          <a:p>
            <a:endParaRPr lang="de-DE" sz="3600">
              <a:solidFill>
                <a:srgbClr val="0000FF"/>
              </a:solidFill>
              <a:latin typeface="Times New Roman" pitchFamily="18" charset="0"/>
            </a:endParaRPr>
          </a:p>
          <a:p>
            <a:endParaRPr lang="de-DE" sz="360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de-DE" sz="360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endParaRPr lang="de-DE" sz="4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5413" name="AutoShape 5"/>
          <p:cNvSpPr>
            <a:spLocks noChangeArrowheads="1"/>
          </p:cNvSpPr>
          <p:nvPr/>
        </p:nvSpPr>
        <p:spPr bwMode="auto">
          <a:xfrm rot="-5222514">
            <a:off x="5791994" y="3353594"/>
            <a:ext cx="3530600" cy="2116138"/>
          </a:xfrm>
          <a:prstGeom prst="curvedUpArrow">
            <a:avLst>
              <a:gd name="adj1" fmla="val 17457"/>
              <a:gd name="adj2" fmla="val 50825"/>
              <a:gd name="adj3" fmla="val 26074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de-DE" sz="2800">
                <a:solidFill>
                  <a:srgbClr val="0000FF"/>
                </a:solidFill>
                <a:latin typeface="Times New Roman" pitchFamily="18" charset="0"/>
              </a:rPr>
              <a:t>Drill-down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 autoUpdateAnimBg="0"/>
      <p:bldP spid="14541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OLTP: Online Transaction Processing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Beispiele</a:t>
            </a:r>
          </a:p>
          <a:p>
            <a:pPr lvl="1"/>
            <a:r>
              <a:rPr lang="de-DE" smtClean="0"/>
              <a:t>Flugbuchungssystem</a:t>
            </a:r>
          </a:p>
          <a:p>
            <a:pPr lvl="1"/>
            <a:r>
              <a:rPr lang="de-DE" smtClean="0"/>
              <a:t>Bestellungen in einem Handelsunternehmen</a:t>
            </a:r>
          </a:p>
          <a:p>
            <a:r>
              <a:rPr lang="de-DE" smtClean="0"/>
              <a:t>Charakterisierung</a:t>
            </a:r>
          </a:p>
          <a:p>
            <a:pPr lvl="1"/>
            <a:r>
              <a:rPr lang="de-DE" smtClean="0"/>
              <a:t>Hoher Parallelitätsgrad</a:t>
            </a:r>
          </a:p>
          <a:p>
            <a:pPr lvl="1"/>
            <a:r>
              <a:rPr lang="de-DE" smtClean="0"/>
              <a:t>Viele (Tausende pro Sekunde) kurze Transaktionen</a:t>
            </a:r>
          </a:p>
          <a:p>
            <a:pPr lvl="1"/>
            <a:r>
              <a:rPr lang="de-DE" smtClean="0"/>
              <a:t>TAs bearbeiten nur ein kleines Datenvolumen</a:t>
            </a:r>
          </a:p>
          <a:p>
            <a:pPr lvl="1"/>
            <a:r>
              <a:rPr lang="de-DE" smtClean="0"/>
              <a:t>„mission-critical“ für das Unternehmen</a:t>
            </a:r>
          </a:p>
          <a:p>
            <a:pPr lvl="1"/>
            <a:r>
              <a:rPr lang="de-DE" smtClean="0"/>
              <a:t>Hohe Verfügbarkeit muss gewährleistet sein</a:t>
            </a:r>
          </a:p>
          <a:p>
            <a:r>
              <a:rPr lang="de-DE" smtClean="0"/>
              <a:t>Normalisierte Relationen (möglichst wenig Update-Kosten)</a:t>
            </a:r>
          </a:p>
          <a:p>
            <a:r>
              <a:rPr lang="de-DE" smtClean="0"/>
              <a:t>Nur wenige Indexe (wegen Fortschreibungskosten)</a:t>
            </a:r>
          </a:p>
          <a:p>
            <a:endParaRPr lang="de-DE" smtClean="0"/>
          </a:p>
          <a:p>
            <a:pPr lvl="1"/>
            <a:endParaRPr lang="de-DE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Ultimative Verdichtung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1219200"/>
            <a:ext cx="184150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52400" y="1447800"/>
            <a:ext cx="8991600" cy="15525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select sum</a:t>
            </a:r>
            <a:r>
              <a:rPr lang="de-DE">
                <a:latin typeface="Times New Roman" pitchFamily="18" charset="0"/>
              </a:rPr>
              <a:t>(Anzahl)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from</a:t>
            </a:r>
            <a:r>
              <a:rPr lang="de-DE">
                <a:latin typeface="Times New Roman" pitchFamily="18" charset="0"/>
              </a:rPr>
              <a:t> Verkäufe v, Produkte p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where</a:t>
            </a:r>
            <a:r>
              <a:rPr lang="de-DE">
                <a:latin typeface="Times New Roman" pitchFamily="18" charset="0"/>
              </a:rPr>
              <a:t> v.Produkt = p.ProduktNr and p.Produkttyp = 'Handy';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3" cstate="print"/>
          <a:srcRect l="12500" t="12500" r="1250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12500" r="1250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148483" name="AutoShape 3"/>
          <p:cNvSpPr>
            <a:spLocks noGrp="1" noChangeArrowheads="1"/>
          </p:cNvSpPr>
          <p:nvPr>
            <p:ph type="title"/>
          </p:nvPr>
        </p:nvSpPr>
        <p:spPr>
          <a:xfrm rot="16835237">
            <a:off x="3848100" y="-1866900"/>
            <a:ext cx="1600200" cy="6096000"/>
          </a:xfrm>
          <a:prstGeom prst="curvedLeftArrow">
            <a:avLst>
              <a:gd name="adj1" fmla="val 47813"/>
              <a:gd name="adj2" fmla="val 113457"/>
              <a:gd name="adj3" fmla="val 33333"/>
            </a:avLst>
          </a:prstGeom>
          <a:solidFill>
            <a:schemeClr val="accent1"/>
          </a:solidFill>
          <a:ln w="76200" cap="flat">
            <a:solidFill>
              <a:srgbClr val="0000FF"/>
            </a:solidFill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kumimoji="0" lang="de-DE" smtClean="0">
                <a:solidFill>
                  <a:srgbClr val="0000FF"/>
                </a:solidFill>
                <a:latin typeface="Times New Roman" pitchFamily="18" charset="0"/>
              </a:rPr>
              <a:t>Roll-up        </a:t>
            </a:r>
            <a:br>
              <a:rPr kumimoji="0" lang="de-DE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kumimoji="0" lang="de-DE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kumimoji="0" lang="de-DE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kumimoji="0" lang="de-DE" smtClean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endParaRPr kumimoji="0" lang="de-DE" sz="440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8485" name="AutoShape 5"/>
          <p:cNvSpPr>
            <a:spLocks noChangeArrowheads="1"/>
          </p:cNvSpPr>
          <p:nvPr/>
        </p:nvSpPr>
        <p:spPr bwMode="auto">
          <a:xfrm rot="6054533">
            <a:off x="3314700" y="1028700"/>
            <a:ext cx="1600200" cy="6096000"/>
          </a:xfrm>
          <a:prstGeom prst="curvedLeftArrow">
            <a:avLst>
              <a:gd name="adj1" fmla="val 47813"/>
              <a:gd name="adj2" fmla="val 113457"/>
              <a:gd name="adj3" fmla="val 33333"/>
            </a:avLst>
          </a:prstGeom>
          <a:solidFill>
            <a:schemeClr val="accent1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de-DE" sz="3600">
                <a:solidFill>
                  <a:srgbClr val="0000FF"/>
                </a:solidFill>
                <a:latin typeface="Times New Roman" pitchFamily="18" charset="0"/>
              </a:rPr>
              <a:t>Drill-</a:t>
            </a:r>
          </a:p>
          <a:p>
            <a:r>
              <a:rPr lang="de-DE" sz="3600">
                <a:solidFill>
                  <a:srgbClr val="0000FF"/>
                </a:solidFill>
                <a:latin typeface="Times New Roman" pitchFamily="18" charset="0"/>
              </a:rPr>
              <a:t>Down </a:t>
            </a:r>
            <a:endParaRPr lang="de-DE" sz="44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animBg="1" autoUpdateAnimBg="0"/>
      <p:bldP spid="14848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Flexible Auswertungsmethoden: slice and dice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0" y="614363"/>
          <a:ext cx="8686800" cy="594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VISIO" r:id="rId4" imgW="3922200" imgH="2683440" progId="Visio.Drawing.11">
                  <p:embed/>
                </p:oleObj>
              </mc:Choice>
              <mc:Fallback>
                <p:oleObj name="VISIO" r:id="rId4" imgW="3922200" imgH="268344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4363"/>
                        <a:ext cx="8686800" cy="594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algn="r"/>
            <a:r>
              <a:rPr lang="de-DE" sz="3200" smtClean="0"/>
              <a:t>            Materialisierung von </a:t>
            </a:r>
            <a:br>
              <a:rPr lang="de-DE" sz="3200" smtClean="0"/>
            </a:br>
            <a:r>
              <a:rPr lang="de-DE" sz="3200" smtClean="0"/>
              <a:t>Aggregaten</a:t>
            </a:r>
            <a:endParaRPr lang="de-DE" smtClean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376238"/>
            <a:ext cx="9144000" cy="648176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insert into</a:t>
            </a:r>
            <a:r>
              <a:rPr lang="de-DE">
                <a:latin typeface="Times New Roman" pitchFamily="18" charset="0"/>
              </a:rPr>
              <a:t> Handy2DCube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( </a:t>
            </a:r>
            <a:r>
              <a:rPr lang="de-DE" b="1">
                <a:solidFill>
                  <a:srgbClr val="CC0099"/>
                </a:solidFill>
                <a:latin typeface="Times New Roman" pitchFamily="18" charset="0"/>
              </a:rPr>
              <a:t>select</a:t>
            </a: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  p.Hersteller, z.Jahr, sum(v.Anzahl)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b="1">
                <a:solidFill>
                  <a:srgbClr val="CC0099"/>
                </a:solidFill>
                <a:latin typeface="Times New Roman" pitchFamily="18" charset="0"/>
              </a:rPr>
              <a:t>   from</a:t>
            </a: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 Verkäufe v, Produkte p, Zeit z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   </a:t>
            </a:r>
            <a:r>
              <a:rPr lang="de-DE" b="1">
                <a:solidFill>
                  <a:srgbClr val="CC0099"/>
                </a:solidFill>
                <a:latin typeface="Times New Roman" pitchFamily="18" charset="0"/>
              </a:rPr>
              <a:t>where</a:t>
            </a: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 v.Produkt = p.ProduktNr  and p.Produkttyp = 'Handy'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               and v.VerkDatum = z.Datum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b="1">
                <a:solidFill>
                  <a:srgbClr val="CC0099"/>
                </a:solidFill>
                <a:latin typeface="Times New Roman" pitchFamily="18" charset="0"/>
              </a:rPr>
              <a:t>   group by</a:t>
            </a: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 z.Jahr, p.Hersteller )</a:t>
            </a:r>
            <a:r>
              <a:rPr lang="de-DE">
                <a:latin typeface="Times New Roman" pitchFamily="18" charset="0"/>
              </a:rPr>
              <a:t>        </a:t>
            </a: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union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008000"/>
                </a:solidFill>
                <a:latin typeface="Times New Roman" pitchFamily="18" charset="0"/>
              </a:rPr>
              <a:t>( </a:t>
            </a:r>
            <a:r>
              <a:rPr lang="de-DE" b="1">
                <a:solidFill>
                  <a:srgbClr val="008000"/>
                </a:solidFill>
                <a:latin typeface="Times New Roman" pitchFamily="18" charset="0"/>
              </a:rPr>
              <a:t>select</a:t>
            </a:r>
            <a:r>
              <a:rPr lang="de-DE">
                <a:solidFill>
                  <a:srgbClr val="008000"/>
                </a:solidFill>
                <a:latin typeface="Times New Roman" pitchFamily="18" charset="0"/>
              </a:rPr>
              <a:t>  p.Hersteller, to_number(null), sum(v.Anzahl)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lang="de-DE" b="1">
                <a:solidFill>
                  <a:srgbClr val="008000"/>
                </a:solidFill>
                <a:latin typeface="Times New Roman" pitchFamily="18" charset="0"/>
              </a:rPr>
              <a:t>from</a:t>
            </a:r>
            <a:r>
              <a:rPr lang="de-DE">
                <a:solidFill>
                  <a:srgbClr val="008000"/>
                </a:solidFill>
                <a:latin typeface="Times New Roman" pitchFamily="18" charset="0"/>
              </a:rPr>
              <a:t> Verkäufe v, Produkte p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b="1">
                <a:solidFill>
                  <a:srgbClr val="008000"/>
                </a:solidFill>
                <a:latin typeface="Times New Roman" pitchFamily="18" charset="0"/>
              </a:rPr>
              <a:t>  where</a:t>
            </a:r>
            <a:r>
              <a:rPr lang="de-DE">
                <a:solidFill>
                  <a:srgbClr val="008000"/>
                </a:solidFill>
                <a:latin typeface="Times New Roman" pitchFamily="18" charset="0"/>
              </a:rPr>
              <a:t> v.Produkt = p.ProduktNr  and p.Produkttyp = 'Handy'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lang="de-DE" b="1">
                <a:solidFill>
                  <a:srgbClr val="008000"/>
                </a:solidFill>
                <a:latin typeface="Times New Roman" pitchFamily="18" charset="0"/>
              </a:rPr>
              <a:t>group by</a:t>
            </a:r>
            <a:r>
              <a:rPr lang="de-DE">
                <a:solidFill>
                  <a:srgbClr val="008000"/>
                </a:solidFill>
                <a:latin typeface="Times New Roman" pitchFamily="18" charset="0"/>
              </a:rPr>
              <a:t> p.Hersteller )</a:t>
            </a:r>
            <a:r>
              <a:rPr lang="de-DE">
                <a:latin typeface="Times New Roman" pitchFamily="18" charset="0"/>
              </a:rPr>
              <a:t>                     </a:t>
            </a: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union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( </a:t>
            </a: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select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 null, z.Jahr, sum(v.Anzahl)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from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 Verkäufe v, Produkte p, Zeit z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where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 v.Produkt = p.ProduktNr  and p.Produkttyp = 'Handy'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             and v.VerkDatum = z.Datum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group by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 z.Jahr )</a:t>
            </a:r>
            <a:r>
              <a:rPr lang="de-DE">
                <a:latin typeface="Times New Roman" pitchFamily="18" charset="0"/>
              </a:rPr>
              <a:t>                              </a:t>
            </a: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union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( </a:t>
            </a:r>
            <a:r>
              <a:rPr lang="de-DE" b="1">
                <a:latin typeface="Times New Roman" pitchFamily="18" charset="0"/>
              </a:rPr>
              <a:t>select  </a:t>
            </a:r>
            <a:r>
              <a:rPr lang="de-DE">
                <a:latin typeface="Times New Roman" pitchFamily="18" charset="0"/>
              </a:rPr>
              <a:t>null, to_number(null), sum(v.Anzahl)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from</a:t>
            </a:r>
            <a:r>
              <a:rPr lang="de-DE">
                <a:latin typeface="Times New Roman" pitchFamily="18" charset="0"/>
              </a:rPr>
              <a:t> Verkäufe v, Produkte p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where</a:t>
            </a:r>
            <a:r>
              <a:rPr lang="de-DE">
                <a:latin typeface="Times New Roman" pitchFamily="18" charset="0"/>
              </a:rPr>
              <a:t> v.Produkt = p.ProduktNr  and  p.Produkttyp = 'Handy' 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Relationale Struktur der Datenwürfel</a:t>
            </a:r>
            <a:br>
              <a:rPr lang="de-DE" sz="3200" smtClean="0"/>
            </a:br>
            <a:endParaRPr lang="de-DE" sz="3200" smtClean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 l="16251" t="21875" r="7500" b="8594"/>
          <a:stretch>
            <a:fillRect/>
          </a:stretch>
        </p:blipFill>
        <p:spPr bwMode="auto">
          <a:xfrm>
            <a:off x="381000" y="631825"/>
            <a:ext cx="8534400" cy="62261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Würfeldarstellung</a:t>
            </a:r>
            <a:br>
              <a:rPr lang="de-DE" smtClean="0"/>
            </a:br>
            <a:endParaRPr lang="de-DE" smtClean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 l="7500" t="9375" r="9375" b="18750"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Der </a:t>
            </a:r>
            <a:r>
              <a:rPr lang="de-DE" smtClean="0">
                <a:solidFill>
                  <a:srgbClr val="0000FF"/>
                </a:solidFill>
              </a:rPr>
              <a:t>cube</a:t>
            </a:r>
            <a:r>
              <a:rPr lang="de-DE" smtClean="0"/>
              <a:t>-Operator</a:t>
            </a:r>
            <a:br>
              <a:rPr lang="de-DE" smtClean="0"/>
            </a:br>
            <a:endParaRPr lang="de-DE" smtClean="0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76200" y="762000"/>
            <a:ext cx="9067800" cy="26479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select </a:t>
            </a:r>
            <a:r>
              <a:rPr lang="de-DE">
                <a:latin typeface="Times New Roman" pitchFamily="18" charset="0"/>
              </a:rPr>
              <a:t> p.Hersteller, z.Jahr, f.Land, sum(v.Anzahl)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from</a:t>
            </a:r>
            <a:r>
              <a:rPr lang="de-DE">
                <a:latin typeface="Times New Roman" pitchFamily="18" charset="0"/>
              </a:rPr>
              <a:t> Verkäufe v, Produkte p, Zeit z, Filialen f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where</a:t>
            </a:r>
            <a:r>
              <a:rPr lang="de-DE">
                <a:latin typeface="Times New Roman" pitchFamily="18" charset="0"/>
              </a:rPr>
              <a:t> v.Produkt = p.ProduktNr   and p.Produkttyp = 'Handy'</a:t>
            </a:r>
          </a:p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           and v.VerkDatum = z.Datum and v.Filiale = f.Filialenkennung</a:t>
            </a:r>
          </a:p>
          <a:p>
            <a:pPr algn="l">
              <a:spcBef>
                <a:spcPct val="50000"/>
              </a:spcBef>
            </a:pP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group by cube</a:t>
            </a:r>
            <a:r>
              <a:rPr lang="de-DE">
                <a:latin typeface="Times New Roman" pitchFamily="18" charset="0"/>
              </a:rPr>
              <a:t> (z.Jahr, p.Hersteller, f.Land);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767400" cy="653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34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74738" y="606425"/>
            <a:ext cx="1211262" cy="46038"/>
          </a:xfrm>
          <a:custGeom>
            <a:avLst/>
            <a:gdLst>
              <a:gd name="T0" fmla="+- 0 2984 2984"/>
              <a:gd name="T1" fmla="*/ T0 w 3367"/>
              <a:gd name="T2" fmla="+- 0 1778 1683"/>
              <a:gd name="T3" fmla="*/ 1778 h 128"/>
              <a:gd name="T4" fmla="+- 0 3032 2984"/>
              <a:gd name="T5" fmla="*/ T4 w 3367"/>
              <a:gd name="T6" fmla="+- 0 1772 1683"/>
              <a:gd name="T7" fmla="*/ 1772 h 128"/>
              <a:gd name="T8" fmla="+- 0 3076 2984"/>
              <a:gd name="T9" fmla="*/ T8 w 3367"/>
              <a:gd name="T10" fmla="+- 0 1752 1683"/>
              <a:gd name="T11" fmla="*/ 1752 h 128"/>
              <a:gd name="T12" fmla="+- 0 3112 2984"/>
              <a:gd name="T13" fmla="*/ T12 w 3367"/>
              <a:gd name="T14" fmla="+- 0 1746 1683"/>
              <a:gd name="T15" fmla="*/ 1746 h 128"/>
              <a:gd name="T16" fmla="+- 0 3171 2984"/>
              <a:gd name="T17" fmla="*/ T16 w 3367"/>
              <a:gd name="T18" fmla="+- 0 1736 1683"/>
              <a:gd name="T19" fmla="*/ 1736 h 128"/>
              <a:gd name="T20" fmla="+- 0 3242 2984"/>
              <a:gd name="T21" fmla="*/ T20 w 3367"/>
              <a:gd name="T22" fmla="+- 0 1746 1683"/>
              <a:gd name="T23" fmla="*/ 1746 h 128"/>
              <a:gd name="T24" fmla="+- 0 3302 2984"/>
              <a:gd name="T25" fmla="*/ T24 w 3367"/>
              <a:gd name="T26" fmla="+- 0 1746 1683"/>
              <a:gd name="T27" fmla="*/ 1746 h 128"/>
              <a:gd name="T28" fmla="+- 0 3333 2984"/>
              <a:gd name="T29" fmla="*/ T28 w 3367"/>
              <a:gd name="T30" fmla="+- 0 1727 1683"/>
              <a:gd name="T31" fmla="*/ 1727 h 128"/>
              <a:gd name="T32" fmla="+- 0 3330 2984"/>
              <a:gd name="T33" fmla="*/ T32 w 3367"/>
              <a:gd name="T34" fmla="+- 0 1718 1683"/>
              <a:gd name="T35" fmla="*/ 1718 h 128"/>
              <a:gd name="T36" fmla="+- 0 3397 2984"/>
              <a:gd name="T37" fmla="*/ T36 w 3367"/>
              <a:gd name="T38" fmla="+- 0 1714 1683"/>
              <a:gd name="T39" fmla="*/ 1714 h 128"/>
              <a:gd name="T40" fmla="+- 0 3643 2984"/>
              <a:gd name="T41" fmla="*/ T40 w 3367"/>
              <a:gd name="T42" fmla="+- 0 1699 1683"/>
              <a:gd name="T43" fmla="*/ 1699 h 128"/>
              <a:gd name="T44" fmla="+- 0 3900 2984"/>
              <a:gd name="T45" fmla="*/ T44 w 3367"/>
              <a:gd name="T46" fmla="+- 0 1720 1683"/>
              <a:gd name="T47" fmla="*/ 1720 h 128"/>
              <a:gd name="T48" fmla="+- 0 4128 2984"/>
              <a:gd name="T49" fmla="*/ T48 w 3367"/>
              <a:gd name="T50" fmla="+- 0 1683 1683"/>
              <a:gd name="T51" fmla="*/ 1683 h 128"/>
              <a:gd name="T52" fmla="+- 0 4444 2984"/>
              <a:gd name="T53" fmla="*/ T52 w 3367"/>
              <a:gd name="T54" fmla="+- 0 1631 1683"/>
              <a:gd name="T55" fmla="*/ 1631 h 128"/>
              <a:gd name="T56" fmla="+- 0 4878 2984"/>
              <a:gd name="T57" fmla="*/ T56 w 3367"/>
              <a:gd name="T58" fmla="+- 0 1666 1683"/>
              <a:gd name="T59" fmla="*/ 1666 h 128"/>
              <a:gd name="T60" fmla="+- 0 5175 2984"/>
              <a:gd name="T61" fmla="*/ T60 w 3367"/>
              <a:gd name="T62" fmla="+- 0 1714 1683"/>
              <a:gd name="T63" fmla="*/ 1714 h 128"/>
              <a:gd name="T64" fmla="+- 0 5265 2984"/>
              <a:gd name="T65" fmla="*/ T64 w 3367"/>
              <a:gd name="T66" fmla="+- 0 1729 1683"/>
              <a:gd name="T67" fmla="*/ 1729 h 128"/>
              <a:gd name="T68" fmla="+- 0 5370 2984"/>
              <a:gd name="T69" fmla="*/ T68 w 3367"/>
              <a:gd name="T70" fmla="+- 0 1714 1683"/>
              <a:gd name="T71" fmla="*/ 1714 h 128"/>
              <a:gd name="T72" fmla="+- 0 5461 2984"/>
              <a:gd name="T73" fmla="*/ T72 w 3367"/>
              <a:gd name="T74" fmla="+- 0 1714 1683"/>
              <a:gd name="T75" fmla="*/ 1714 h 128"/>
              <a:gd name="T76" fmla="+- 0 5492 2984"/>
              <a:gd name="T77" fmla="*/ T76 w 3367"/>
              <a:gd name="T78" fmla="+- 0 1733 1683"/>
              <a:gd name="T79" fmla="*/ 1733 h 128"/>
              <a:gd name="T80" fmla="+- 0 5489 2984"/>
              <a:gd name="T81" fmla="*/ T80 w 3367"/>
              <a:gd name="T82" fmla="+- 0 1742 1683"/>
              <a:gd name="T83" fmla="*/ 1742 h 128"/>
              <a:gd name="T84" fmla="+- 0 5556 2984"/>
              <a:gd name="T85" fmla="*/ T84 w 3367"/>
              <a:gd name="T86" fmla="+- 0 1746 1683"/>
              <a:gd name="T87" fmla="*/ 1746 h 128"/>
              <a:gd name="T88" fmla="+- 0 5668 2984"/>
              <a:gd name="T89" fmla="*/ T88 w 3367"/>
              <a:gd name="T90" fmla="+- 0 1753 1683"/>
              <a:gd name="T91" fmla="*/ 1753 h 128"/>
              <a:gd name="T92" fmla="+- 0 5778 2984"/>
              <a:gd name="T93" fmla="*/ T92 w 3367"/>
              <a:gd name="T94" fmla="+- 0 1762 1683"/>
              <a:gd name="T95" fmla="*/ 1762 h 128"/>
              <a:gd name="T96" fmla="+- 0 5874 2984"/>
              <a:gd name="T97" fmla="*/ T96 w 3367"/>
              <a:gd name="T98" fmla="+- 0 1778 1683"/>
              <a:gd name="T99" fmla="*/ 1778 h 128"/>
              <a:gd name="T100" fmla="+- 0 5947 2984"/>
              <a:gd name="T101" fmla="*/ T100 w 3367"/>
              <a:gd name="T102" fmla="+- 0 1790 1683"/>
              <a:gd name="T103" fmla="*/ 1790 h 128"/>
              <a:gd name="T104" fmla="+- 0 6035 2984"/>
              <a:gd name="T105" fmla="*/ T104 w 3367"/>
              <a:gd name="T106" fmla="+- 0 1800 1683"/>
              <a:gd name="T107" fmla="*/ 1800 h 128"/>
              <a:gd name="T108" fmla="+- 0 6096 2984"/>
              <a:gd name="T109" fmla="*/ T108 w 3367"/>
              <a:gd name="T110" fmla="+- 0 1810 1683"/>
              <a:gd name="T111" fmla="*/ 1810 h 128"/>
              <a:gd name="T112" fmla="+- 0 6176 2984"/>
              <a:gd name="T113" fmla="*/ T112 w 3367"/>
              <a:gd name="T114" fmla="+- 0 1823 1683"/>
              <a:gd name="T115" fmla="*/ 1823 h 128"/>
              <a:gd name="T116" fmla="+- 0 6269 2984"/>
              <a:gd name="T117" fmla="*/ T116 w 3367"/>
              <a:gd name="T118" fmla="+- 0 1810 1683"/>
              <a:gd name="T119" fmla="*/ 1810 h 128"/>
              <a:gd name="T120" fmla="+- 0 6350 2984"/>
              <a:gd name="T121" fmla="*/ T120 w 3367"/>
              <a:gd name="T122" fmla="+- 0 1810 1683"/>
              <a:gd name="T123" fmla="*/ 1810 h 12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</a:cxnLst>
            <a:rect l="0" t="0" r="r" b="b"/>
            <a:pathLst>
              <a:path w="3367" h="128" extrusionOk="0">
                <a:moveTo>
                  <a:pt x="0" y="95"/>
                </a:moveTo>
                <a:cubicBezTo>
                  <a:pt x="48" y="89"/>
                  <a:pt x="92" y="69"/>
                  <a:pt x="128" y="63"/>
                </a:cubicBezTo>
                <a:cubicBezTo>
                  <a:pt x="187" y="53"/>
                  <a:pt x="258" y="63"/>
                  <a:pt x="318" y="63"/>
                </a:cubicBezTo>
                <a:cubicBezTo>
                  <a:pt x="349" y="44"/>
                  <a:pt x="346" y="35"/>
                  <a:pt x="413" y="31"/>
                </a:cubicBezTo>
                <a:cubicBezTo>
                  <a:pt x="659" y="16"/>
                  <a:pt x="916" y="37"/>
                  <a:pt x="1144" y="0"/>
                </a:cubicBezTo>
                <a:cubicBezTo>
                  <a:pt x="1460" y="-52"/>
                  <a:pt x="1894" y="-17"/>
                  <a:pt x="2191" y="31"/>
                </a:cubicBezTo>
                <a:cubicBezTo>
                  <a:pt x="2281" y="46"/>
                  <a:pt x="2386" y="31"/>
                  <a:pt x="2477" y="31"/>
                </a:cubicBezTo>
                <a:cubicBezTo>
                  <a:pt x="2508" y="50"/>
                  <a:pt x="2505" y="59"/>
                  <a:pt x="2572" y="63"/>
                </a:cubicBezTo>
                <a:cubicBezTo>
                  <a:pt x="2684" y="70"/>
                  <a:pt x="2794" y="79"/>
                  <a:pt x="2890" y="95"/>
                </a:cubicBezTo>
                <a:cubicBezTo>
                  <a:pt x="2963" y="107"/>
                  <a:pt x="3051" y="117"/>
                  <a:pt x="3112" y="127"/>
                </a:cubicBezTo>
                <a:cubicBezTo>
                  <a:pt x="3192" y="140"/>
                  <a:pt x="3285" y="127"/>
                  <a:pt x="3366" y="127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74435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26113" y="1543050"/>
            <a:ext cx="1189037" cy="68263"/>
          </a:xfrm>
          <a:custGeom>
            <a:avLst/>
            <a:gdLst>
              <a:gd name="T0" fmla="+- 0 15970 15907"/>
              <a:gd name="T1" fmla="*/ T0 w 3303"/>
              <a:gd name="T2" fmla="+- 0 4477 4286"/>
              <a:gd name="T3" fmla="*/ 4477 h 192"/>
              <a:gd name="T4" fmla="+- 0 16205 15907"/>
              <a:gd name="T5" fmla="*/ T4 w 3303"/>
              <a:gd name="T6" fmla="+- 0 4477 4286"/>
              <a:gd name="T7" fmla="*/ 4477 h 192"/>
              <a:gd name="T8" fmla="+- 0 16454 15907"/>
              <a:gd name="T9" fmla="*/ T8 w 3303"/>
              <a:gd name="T10" fmla="+- 0 4473 4286"/>
              <a:gd name="T11" fmla="*/ 4473 h 192"/>
              <a:gd name="T12" fmla="+- 0 16669 15907"/>
              <a:gd name="T13" fmla="*/ T12 w 3303"/>
              <a:gd name="T14" fmla="+- 0 4445 4286"/>
              <a:gd name="T15" fmla="*/ 4445 h 192"/>
              <a:gd name="T16" fmla="+- 0 16732 15907"/>
              <a:gd name="T17" fmla="*/ T16 w 3303"/>
              <a:gd name="T18" fmla="+- 0 4437 4286"/>
              <a:gd name="T19" fmla="*/ 4437 h 192"/>
              <a:gd name="T20" fmla="+- 0 16838 15907"/>
              <a:gd name="T21" fmla="*/ T20 w 3303"/>
              <a:gd name="T22" fmla="+- 0 4417 4286"/>
              <a:gd name="T23" fmla="*/ 4417 h 192"/>
              <a:gd name="T24" fmla="+- 0 16859 15907"/>
              <a:gd name="T25" fmla="*/ T24 w 3303"/>
              <a:gd name="T26" fmla="+- 0 4413 4286"/>
              <a:gd name="T27" fmla="*/ 4413 h 192"/>
              <a:gd name="T28" fmla="+- 0 16928 15907"/>
              <a:gd name="T29" fmla="*/ T28 w 3303"/>
              <a:gd name="T30" fmla="+- 0 4399 4286"/>
              <a:gd name="T31" fmla="*/ 4399 h 192"/>
              <a:gd name="T32" fmla="+- 0 17023 15907"/>
              <a:gd name="T33" fmla="*/ T32 w 3303"/>
              <a:gd name="T34" fmla="+- 0 4392 4286"/>
              <a:gd name="T35" fmla="*/ 4392 h 192"/>
              <a:gd name="T36" fmla="+- 0 17082 15907"/>
              <a:gd name="T37" fmla="*/ T36 w 3303"/>
              <a:gd name="T38" fmla="+- 0 4382 4286"/>
              <a:gd name="T39" fmla="*/ 4382 h 192"/>
              <a:gd name="T40" fmla="+- 0 17175 15907"/>
              <a:gd name="T41" fmla="*/ T40 w 3303"/>
              <a:gd name="T42" fmla="+- 0 4367 4286"/>
              <a:gd name="T43" fmla="*/ 4367 h 192"/>
              <a:gd name="T44" fmla="+- 0 17288 15907"/>
              <a:gd name="T45" fmla="*/ T44 w 3303"/>
              <a:gd name="T46" fmla="+- 0 4362 4286"/>
              <a:gd name="T47" fmla="*/ 4362 h 192"/>
              <a:gd name="T48" fmla="+- 0 17367 15907"/>
              <a:gd name="T49" fmla="*/ T48 w 3303"/>
              <a:gd name="T50" fmla="+- 0 4350 4286"/>
              <a:gd name="T51" fmla="*/ 4350 h 192"/>
              <a:gd name="T52" fmla="+- 0 17429 15907"/>
              <a:gd name="T53" fmla="*/ T52 w 3303"/>
              <a:gd name="T54" fmla="+- 0 4340 4286"/>
              <a:gd name="T55" fmla="*/ 4340 h 192"/>
              <a:gd name="T56" fmla="+- 0 17538 15907"/>
              <a:gd name="T57" fmla="*/ T56 w 3303"/>
              <a:gd name="T58" fmla="+- 0 4322 4286"/>
              <a:gd name="T59" fmla="*/ 4322 h 192"/>
              <a:gd name="T60" fmla="+- 0 17558 15907"/>
              <a:gd name="T61" fmla="*/ T60 w 3303"/>
              <a:gd name="T62" fmla="+- 0 4318 4286"/>
              <a:gd name="T63" fmla="*/ 4318 h 192"/>
              <a:gd name="T64" fmla="+- 0 17606 15907"/>
              <a:gd name="T65" fmla="*/ T64 w 3303"/>
              <a:gd name="T66" fmla="+- 0 4308 4286"/>
              <a:gd name="T67" fmla="*/ 4308 h 192"/>
              <a:gd name="T68" fmla="+- 0 17708 15907"/>
              <a:gd name="T69" fmla="*/ T68 w 3303"/>
              <a:gd name="T70" fmla="+- 0 4288 4286"/>
              <a:gd name="T71" fmla="*/ 4288 h 192"/>
              <a:gd name="T72" fmla="+- 0 17716 15907"/>
              <a:gd name="T73" fmla="*/ T72 w 3303"/>
              <a:gd name="T74" fmla="+- 0 4286 4286"/>
              <a:gd name="T75" fmla="*/ 4286 h 192"/>
              <a:gd name="T76" fmla="+- 0 17903 15907"/>
              <a:gd name="T77" fmla="*/ T76 w 3303"/>
              <a:gd name="T78" fmla="+- 0 4248 4286"/>
              <a:gd name="T79" fmla="*/ 4248 h 192"/>
              <a:gd name="T80" fmla="+- 0 18152 15907"/>
              <a:gd name="T81" fmla="*/ T80 w 3303"/>
              <a:gd name="T82" fmla="+- 0 4290 4286"/>
              <a:gd name="T83" fmla="*/ 4290 h 192"/>
              <a:gd name="T84" fmla="+- 0 18320 15907"/>
              <a:gd name="T85" fmla="*/ T84 w 3303"/>
              <a:gd name="T86" fmla="+- 0 4318 4286"/>
              <a:gd name="T87" fmla="*/ 4318 h 192"/>
              <a:gd name="T88" fmla="+- 0 18371 15907"/>
              <a:gd name="T89" fmla="*/ T88 w 3303"/>
              <a:gd name="T90" fmla="+- 0 4327 4286"/>
              <a:gd name="T91" fmla="*/ 4327 h 192"/>
              <a:gd name="T92" fmla="+- 0 18468 15907"/>
              <a:gd name="T93" fmla="*/ T92 w 3303"/>
              <a:gd name="T94" fmla="+- 0 4348 4286"/>
              <a:gd name="T95" fmla="*/ 4348 h 192"/>
              <a:gd name="T96" fmla="+- 0 18478 15907"/>
              <a:gd name="T97" fmla="*/ T96 w 3303"/>
              <a:gd name="T98" fmla="+- 0 4350 4286"/>
              <a:gd name="T99" fmla="*/ 4350 h 192"/>
              <a:gd name="T100" fmla="+- 0 18518 15907"/>
              <a:gd name="T101" fmla="*/ T100 w 3303"/>
              <a:gd name="T102" fmla="+- 0 4358 4286"/>
              <a:gd name="T103" fmla="*/ 4358 h 192"/>
              <a:gd name="T104" fmla="+- 0 18577 15907"/>
              <a:gd name="T105" fmla="*/ T104 w 3303"/>
              <a:gd name="T106" fmla="+- 0 4377 4286"/>
              <a:gd name="T107" fmla="*/ 4377 h 192"/>
              <a:gd name="T108" fmla="+- 0 18606 15907"/>
              <a:gd name="T109" fmla="*/ T108 w 3303"/>
              <a:gd name="T110" fmla="+- 0 4382 4286"/>
              <a:gd name="T111" fmla="*/ 4382 h 192"/>
              <a:gd name="T112" fmla="+- 0 18678 15907"/>
              <a:gd name="T113" fmla="*/ T112 w 3303"/>
              <a:gd name="T114" fmla="+- 0 4394 4286"/>
              <a:gd name="T115" fmla="*/ 4394 h 192"/>
              <a:gd name="T116" fmla="+- 0 18767 15907"/>
              <a:gd name="T117" fmla="*/ T116 w 3303"/>
              <a:gd name="T118" fmla="+- 0 4403 4286"/>
              <a:gd name="T119" fmla="*/ 4403 h 192"/>
              <a:gd name="T120" fmla="+- 0 18828 15907"/>
              <a:gd name="T121" fmla="*/ T120 w 3303"/>
              <a:gd name="T122" fmla="+- 0 4413 4286"/>
              <a:gd name="T123" fmla="*/ 4413 h 192"/>
              <a:gd name="T124" fmla="+- 0 18948 15907"/>
              <a:gd name="T125" fmla="*/ T124 w 3303"/>
              <a:gd name="T126" fmla="+- 0 4433 4286"/>
              <a:gd name="T127" fmla="*/ 4433 h 192"/>
              <a:gd name="T128" fmla="+- 0 19087 15907"/>
              <a:gd name="T129" fmla="*/ T128 w 3303"/>
              <a:gd name="T130" fmla="+- 0 4413 4286"/>
              <a:gd name="T131" fmla="*/ 4413 h 192"/>
              <a:gd name="T132" fmla="+- 0 19209 15907"/>
              <a:gd name="T133" fmla="*/ T132 w 3303"/>
              <a:gd name="T134" fmla="+- 0 4413 4286"/>
              <a:gd name="T135" fmla="*/ 4413 h 192"/>
              <a:gd name="T136" fmla="+- 0 19126 15907"/>
              <a:gd name="T137" fmla="*/ T136 w 3303"/>
              <a:gd name="T138" fmla="+- 0 4413 4286"/>
              <a:gd name="T139" fmla="*/ 4413 h 192"/>
              <a:gd name="T140" fmla="+- 0 19052 15907"/>
              <a:gd name="T141" fmla="*/ T140 w 3303"/>
              <a:gd name="T142" fmla="+- 0 4434 4286"/>
              <a:gd name="T143" fmla="*/ 4434 h 192"/>
              <a:gd name="T144" fmla="+- 0 18986 15907"/>
              <a:gd name="T145" fmla="*/ T144 w 3303"/>
              <a:gd name="T146" fmla="+- 0 4445 4286"/>
              <a:gd name="T147" fmla="*/ 4445 h 192"/>
              <a:gd name="T148" fmla="+- 0 18023 15907"/>
              <a:gd name="T149" fmla="*/ T148 w 3303"/>
              <a:gd name="T150" fmla="+- 0 4607 4286"/>
              <a:gd name="T151" fmla="*/ 4607 h 192"/>
              <a:gd name="T152" fmla="+- 0 16890 15907"/>
              <a:gd name="T153" fmla="*/ T152 w 3303"/>
              <a:gd name="T154" fmla="+- 0 4445 4286"/>
              <a:gd name="T155" fmla="*/ 4445 h 192"/>
              <a:gd name="T156" fmla="+- 0 15907 15907"/>
              <a:gd name="T157" fmla="*/ T156 w 3303"/>
              <a:gd name="T158" fmla="+- 0 4445 4286"/>
              <a:gd name="T159" fmla="*/ 4445 h 1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3303" h="192" extrusionOk="0">
                <a:moveTo>
                  <a:pt x="63" y="191"/>
                </a:moveTo>
                <a:cubicBezTo>
                  <a:pt x="298" y="191"/>
                  <a:pt x="547" y="187"/>
                  <a:pt x="762" y="159"/>
                </a:cubicBezTo>
                <a:cubicBezTo>
                  <a:pt x="825" y="151"/>
                  <a:pt x="931" y="131"/>
                  <a:pt x="952" y="127"/>
                </a:cubicBezTo>
                <a:cubicBezTo>
                  <a:pt x="1021" y="113"/>
                  <a:pt x="1116" y="106"/>
                  <a:pt x="1175" y="96"/>
                </a:cubicBezTo>
                <a:cubicBezTo>
                  <a:pt x="1268" y="81"/>
                  <a:pt x="1381" y="76"/>
                  <a:pt x="1460" y="64"/>
                </a:cubicBezTo>
                <a:cubicBezTo>
                  <a:pt x="1522" y="54"/>
                  <a:pt x="1631" y="36"/>
                  <a:pt x="1651" y="32"/>
                </a:cubicBezTo>
                <a:cubicBezTo>
                  <a:pt x="1699" y="22"/>
                  <a:pt x="1801" y="2"/>
                  <a:pt x="1809" y="0"/>
                </a:cubicBezTo>
                <a:cubicBezTo>
                  <a:pt x="1996" y="-38"/>
                  <a:pt x="2245" y="4"/>
                  <a:pt x="2413" y="32"/>
                </a:cubicBezTo>
                <a:cubicBezTo>
                  <a:pt x="2464" y="41"/>
                  <a:pt x="2561" y="62"/>
                  <a:pt x="2571" y="64"/>
                </a:cubicBezTo>
                <a:cubicBezTo>
                  <a:pt x="2611" y="72"/>
                  <a:pt x="2670" y="91"/>
                  <a:pt x="2699" y="96"/>
                </a:cubicBezTo>
                <a:cubicBezTo>
                  <a:pt x="2771" y="108"/>
                  <a:pt x="2860" y="117"/>
                  <a:pt x="2921" y="127"/>
                </a:cubicBezTo>
                <a:cubicBezTo>
                  <a:pt x="3041" y="147"/>
                  <a:pt x="3180" y="127"/>
                  <a:pt x="3302" y="127"/>
                </a:cubicBezTo>
                <a:cubicBezTo>
                  <a:pt x="3219" y="127"/>
                  <a:pt x="3145" y="148"/>
                  <a:pt x="3079" y="159"/>
                </a:cubicBezTo>
                <a:cubicBezTo>
                  <a:pt x="2116" y="321"/>
                  <a:pt x="983" y="159"/>
                  <a:pt x="0" y="159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74436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6913" y="5349875"/>
            <a:ext cx="1155700" cy="68263"/>
          </a:xfrm>
          <a:custGeom>
            <a:avLst/>
            <a:gdLst>
              <a:gd name="T0" fmla="+- 0 1937 1937"/>
              <a:gd name="T1" fmla="*/ T0 w 3208"/>
              <a:gd name="T2" fmla="+- 0 15050 14859"/>
              <a:gd name="T3" fmla="*/ 15050 h 192"/>
              <a:gd name="T4" fmla="+- 0 2345 1937"/>
              <a:gd name="T5" fmla="*/ T4 w 3208"/>
              <a:gd name="T6" fmla="+- 0 15050 14859"/>
              <a:gd name="T7" fmla="*/ 15050 h 192"/>
              <a:gd name="T8" fmla="+- 0 2789 1937"/>
              <a:gd name="T9" fmla="*/ T8 w 3208"/>
              <a:gd name="T10" fmla="+- 0 15080 14859"/>
              <a:gd name="T11" fmla="*/ 15080 h 192"/>
              <a:gd name="T12" fmla="+- 0 3175 1937"/>
              <a:gd name="T13" fmla="*/ T12 w 3208"/>
              <a:gd name="T14" fmla="+- 0 15018 14859"/>
              <a:gd name="T15" fmla="*/ 15018 h 192"/>
              <a:gd name="T16" fmla="+- 0 3279 1937"/>
              <a:gd name="T17" fmla="*/ T16 w 3208"/>
              <a:gd name="T18" fmla="+- 0 15001 14859"/>
              <a:gd name="T19" fmla="*/ 15001 h 192"/>
              <a:gd name="T20" fmla="+- 0 3360 1937"/>
              <a:gd name="T21" fmla="*/ T20 w 3208"/>
              <a:gd name="T22" fmla="+- 0 15031 14859"/>
              <a:gd name="T23" fmla="*/ 15031 h 192"/>
              <a:gd name="T24" fmla="+- 0 3461 1937"/>
              <a:gd name="T25" fmla="*/ T24 w 3208"/>
              <a:gd name="T26" fmla="+- 0 14986 14859"/>
              <a:gd name="T27" fmla="*/ 14986 h 192"/>
              <a:gd name="T28" fmla="+- 0 3514 1937"/>
              <a:gd name="T29" fmla="*/ T28 w 3208"/>
              <a:gd name="T30" fmla="+- 0 14962 14859"/>
              <a:gd name="T31" fmla="*/ 14962 h 192"/>
              <a:gd name="T32" fmla="+- 0 3555 1937"/>
              <a:gd name="T33" fmla="*/ T32 w 3208"/>
              <a:gd name="T34" fmla="+- 0 14957 14859"/>
              <a:gd name="T35" fmla="*/ 14957 h 192"/>
              <a:gd name="T36" fmla="+- 0 3620 1937"/>
              <a:gd name="T37" fmla="*/ T36 w 3208"/>
              <a:gd name="T38" fmla="+- 0 14954 14859"/>
              <a:gd name="T39" fmla="*/ 14954 h 192"/>
              <a:gd name="T40" fmla="+- 0 3706 1937"/>
              <a:gd name="T41" fmla="*/ T40 w 3208"/>
              <a:gd name="T42" fmla="+- 0 14951 14859"/>
              <a:gd name="T43" fmla="*/ 14951 h 192"/>
              <a:gd name="T44" fmla="+- 0 3773 1937"/>
              <a:gd name="T45" fmla="*/ T44 w 3208"/>
              <a:gd name="T46" fmla="+- 0 14934 14859"/>
              <a:gd name="T47" fmla="*/ 14934 h 192"/>
              <a:gd name="T48" fmla="+- 0 3842 1937"/>
              <a:gd name="T49" fmla="*/ T48 w 3208"/>
              <a:gd name="T50" fmla="+- 0 14922 14859"/>
              <a:gd name="T51" fmla="*/ 14922 h 192"/>
              <a:gd name="T52" fmla="+- 0 4280 1937"/>
              <a:gd name="T53" fmla="*/ T52 w 3208"/>
              <a:gd name="T54" fmla="+- 0 14848 14859"/>
              <a:gd name="T55" fmla="*/ 14848 h 192"/>
              <a:gd name="T56" fmla="+- 0 5557 1937"/>
              <a:gd name="T57" fmla="*/ T56 w 3208"/>
              <a:gd name="T58" fmla="+- 0 14922 14859"/>
              <a:gd name="T59" fmla="*/ 14922 h 192"/>
              <a:gd name="T60" fmla="+- 0 5112 1937"/>
              <a:gd name="T61" fmla="*/ T60 w 3208"/>
              <a:gd name="T62" fmla="+- 0 14922 14859"/>
              <a:gd name="T63" fmla="*/ 14922 h 192"/>
              <a:gd name="T64" fmla="+- 0 4857 1937"/>
              <a:gd name="T65" fmla="*/ T64 w 3208"/>
              <a:gd name="T66" fmla="+- 0 14922 14859"/>
              <a:gd name="T67" fmla="*/ 14922 h 192"/>
              <a:gd name="T68" fmla="+- 0 4586 1937"/>
              <a:gd name="T69" fmla="*/ T68 w 3208"/>
              <a:gd name="T70" fmla="+- 0 14929 14859"/>
              <a:gd name="T71" fmla="*/ 14929 h 192"/>
              <a:gd name="T72" fmla="+- 0 4350 1937"/>
              <a:gd name="T73" fmla="*/ T72 w 3208"/>
              <a:gd name="T74" fmla="+- 0 14891 14859"/>
              <a:gd name="T75" fmla="*/ 14891 h 192"/>
              <a:gd name="T76" fmla="+- 0 4249 1937"/>
              <a:gd name="T77" fmla="*/ T76 w 3208"/>
              <a:gd name="T78" fmla="+- 0 14875 14859"/>
              <a:gd name="T79" fmla="*/ 14875 h 192"/>
              <a:gd name="T80" fmla="+- 0 4091 1937"/>
              <a:gd name="T81" fmla="*/ T80 w 3208"/>
              <a:gd name="T82" fmla="+- 0 14871 14859"/>
              <a:gd name="T83" fmla="*/ 14871 h 192"/>
              <a:gd name="T84" fmla="+- 0 4032 1937"/>
              <a:gd name="T85" fmla="*/ T84 w 3208"/>
              <a:gd name="T86" fmla="+- 0 14859 14859"/>
              <a:gd name="T87" fmla="*/ 14859 h 192"/>
              <a:gd name="T88" fmla="+- 0 3599 1937"/>
              <a:gd name="T89" fmla="*/ T88 w 3208"/>
              <a:gd name="T90" fmla="+- 0 14772 14859"/>
              <a:gd name="T91" fmla="*/ 14772 h 192"/>
              <a:gd name="T92" fmla="+- 0 2923 1937"/>
              <a:gd name="T93" fmla="*/ T92 w 3208"/>
              <a:gd name="T94" fmla="+- 0 14821 14859"/>
              <a:gd name="T95" fmla="*/ 14821 h 192"/>
              <a:gd name="T96" fmla="+- 0 2508 1937"/>
              <a:gd name="T97" fmla="*/ T96 w 3208"/>
              <a:gd name="T98" fmla="+- 0 14891 14859"/>
              <a:gd name="T99" fmla="*/ 14891 h 192"/>
              <a:gd name="T100" fmla="+- 0 2389 1937"/>
              <a:gd name="T101" fmla="*/ T100 w 3208"/>
              <a:gd name="T102" fmla="+- 0 14911 14859"/>
              <a:gd name="T103" fmla="*/ 14911 h 192"/>
              <a:gd name="T104" fmla="+- 0 2206 1937"/>
              <a:gd name="T105" fmla="*/ T104 w 3208"/>
              <a:gd name="T106" fmla="+- 0 14907 14859"/>
              <a:gd name="T107" fmla="*/ 14907 h 192"/>
              <a:gd name="T108" fmla="+- 0 2127 1937"/>
              <a:gd name="T109" fmla="*/ T108 w 3208"/>
              <a:gd name="T110" fmla="+- 0 14922 14859"/>
              <a:gd name="T111" fmla="*/ 14922 h 192"/>
              <a:gd name="T112" fmla="+- 0 2088 1937"/>
              <a:gd name="T113" fmla="*/ T112 w 3208"/>
              <a:gd name="T114" fmla="+- 0 14930 14859"/>
              <a:gd name="T115" fmla="*/ 14930 h 192"/>
              <a:gd name="T116" fmla="+- 0 2040 1937"/>
              <a:gd name="T117" fmla="*/ T116 w 3208"/>
              <a:gd name="T118" fmla="+- 0 14922 14859"/>
              <a:gd name="T119" fmla="*/ 14922 h 192"/>
              <a:gd name="T120" fmla="+- 0 2000 1937"/>
              <a:gd name="T121" fmla="*/ T120 w 3208"/>
              <a:gd name="T122" fmla="+- 0 14922 14859"/>
              <a:gd name="T123" fmla="*/ 14922 h 1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</a:cxnLst>
            <a:rect l="0" t="0" r="r" b="b"/>
            <a:pathLst>
              <a:path w="3208" h="192" extrusionOk="0">
                <a:moveTo>
                  <a:pt x="0" y="191"/>
                </a:moveTo>
                <a:cubicBezTo>
                  <a:pt x="408" y="191"/>
                  <a:pt x="852" y="221"/>
                  <a:pt x="1238" y="159"/>
                </a:cubicBezTo>
                <a:cubicBezTo>
                  <a:pt x="1342" y="142"/>
                  <a:pt x="1423" y="172"/>
                  <a:pt x="1524" y="127"/>
                </a:cubicBezTo>
                <a:cubicBezTo>
                  <a:pt x="1577" y="103"/>
                  <a:pt x="1618" y="98"/>
                  <a:pt x="1683" y="95"/>
                </a:cubicBezTo>
                <a:cubicBezTo>
                  <a:pt x="1769" y="92"/>
                  <a:pt x="1836" y="75"/>
                  <a:pt x="1905" y="63"/>
                </a:cubicBezTo>
                <a:cubicBezTo>
                  <a:pt x="2343" y="-11"/>
                  <a:pt x="3620" y="63"/>
                  <a:pt x="3175" y="63"/>
                </a:cubicBezTo>
                <a:cubicBezTo>
                  <a:pt x="2920" y="63"/>
                  <a:pt x="2649" y="70"/>
                  <a:pt x="2413" y="32"/>
                </a:cubicBezTo>
                <a:cubicBezTo>
                  <a:pt x="2312" y="16"/>
                  <a:pt x="2154" y="12"/>
                  <a:pt x="2095" y="0"/>
                </a:cubicBezTo>
                <a:cubicBezTo>
                  <a:pt x="1662" y="-87"/>
                  <a:pt x="986" y="-38"/>
                  <a:pt x="571" y="32"/>
                </a:cubicBezTo>
                <a:cubicBezTo>
                  <a:pt x="452" y="52"/>
                  <a:pt x="269" y="48"/>
                  <a:pt x="190" y="63"/>
                </a:cubicBezTo>
                <a:cubicBezTo>
                  <a:pt x="151" y="71"/>
                  <a:pt x="103" y="63"/>
                  <a:pt x="63" y="63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74437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49325" y="5418138"/>
            <a:ext cx="960438" cy="1587"/>
          </a:xfrm>
          <a:custGeom>
            <a:avLst/>
            <a:gdLst>
              <a:gd name="T0" fmla="+- 0 2635 2635"/>
              <a:gd name="T1" fmla="*/ T0 w 2668"/>
              <a:gd name="T2" fmla="+- 0 15050 15050"/>
              <a:gd name="T3" fmla="*/ 15050 h 1"/>
              <a:gd name="T4" fmla="+- 0 3524 2635"/>
              <a:gd name="T5" fmla="*/ T4 w 2668"/>
              <a:gd name="T6" fmla="+- 0 15050 15050"/>
              <a:gd name="T7" fmla="*/ 15050 h 1"/>
              <a:gd name="T8" fmla="+- 0 4413 2635"/>
              <a:gd name="T9" fmla="*/ T8 w 2668"/>
              <a:gd name="T10" fmla="+- 0 15050 15050"/>
              <a:gd name="T11" fmla="*/ 15050 h 1"/>
              <a:gd name="T12" fmla="+- 0 5302 2635"/>
              <a:gd name="T13" fmla="*/ T12 w 2668"/>
              <a:gd name="T14" fmla="+- 0 15050 15050"/>
              <a:gd name="T15" fmla="*/ 15050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668" h="1" extrusionOk="0">
                <a:moveTo>
                  <a:pt x="0" y="0"/>
                </a:moveTo>
                <a:cubicBezTo>
                  <a:pt x="889" y="0"/>
                  <a:pt x="1778" y="0"/>
                  <a:pt x="2667" y="0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74438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37225" y="4972050"/>
            <a:ext cx="1258888" cy="125413"/>
          </a:xfrm>
          <a:custGeom>
            <a:avLst/>
            <a:gdLst>
              <a:gd name="T0" fmla="+- 0 16066 15938"/>
              <a:gd name="T1" fmla="*/ T0 w 3494"/>
              <a:gd name="T2" fmla="+- 0 13875 13811"/>
              <a:gd name="T3" fmla="*/ 13875 h 350"/>
              <a:gd name="T4" fmla="+- 0 16112 15938"/>
              <a:gd name="T5" fmla="*/ T4 w 3494"/>
              <a:gd name="T6" fmla="+- 0 13857 13811"/>
              <a:gd name="T7" fmla="*/ 13857 h 350"/>
              <a:gd name="T8" fmla="+- 0 16138 15938"/>
              <a:gd name="T9" fmla="*/ T8 w 3494"/>
              <a:gd name="T10" fmla="+- 0 13846 13811"/>
              <a:gd name="T11" fmla="*/ 13846 h 350"/>
              <a:gd name="T12" fmla="+- 0 16192 15938"/>
              <a:gd name="T13" fmla="*/ T12 w 3494"/>
              <a:gd name="T14" fmla="+- 0 13843 13811"/>
              <a:gd name="T15" fmla="*/ 13843 h 350"/>
              <a:gd name="T16" fmla="+- 0 16675 15938"/>
              <a:gd name="T17" fmla="*/ T16 w 3494"/>
              <a:gd name="T18" fmla="+- 0 13816 13811"/>
              <a:gd name="T19" fmla="*/ 13816 h 350"/>
              <a:gd name="T20" fmla="+- 0 17192 15938"/>
              <a:gd name="T21" fmla="*/ T20 w 3494"/>
              <a:gd name="T22" fmla="+- 0 13889 13811"/>
              <a:gd name="T23" fmla="*/ 13889 h 350"/>
              <a:gd name="T24" fmla="+- 0 17653 15938"/>
              <a:gd name="T25" fmla="*/ T24 w 3494"/>
              <a:gd name="T26" fmla="+- 0 13811 13811"/>
              <a:gd name="T27" fmla="*/ 13811 h 350"/>
              <a:gd name="T28" fmla="+- 0 18012 15938"/>
              <a:gd name="T29" fmla="*/ T28 w 3494"/>
              <a:gd name="T30" fmla="+- 0 13750 13811"/>
              <a:gd name="T31" fmla="*/ 13750 h 350"/>
              <a:gd name="T32" fmla="+- 0 18521 15938"/>
              <a:gd name="T33" fmla="*/ T32 w 3494"/>
              <a:gd name="T34" fmla="+- 0 13786 13811"/>
              <a:gd name="T35" fmla="*/ 13786 h 350"/>
              <a:gd name="T36" fmla="+- 0 18860 15938"/>
              <a:gd name="T37" fmla="*/ T36 w 3494"/>
              <a:gd name="T38" fmla="+- 0 13843 13811"/>
              <a:gd name="T39" fmla="*/ 13843 h 350"/>
              <a:gd name="T40" fmla="+- 0 18933 15938"/>
              <a:gd name="T41" fmla="*/ T40 w 3494"/>
              <a:gd name="T42" fmla="+- 0 13855 13811"/>
              <a:gd name="T43" fmla="*/ 13855 h 350"/>
              <a:gd name="T44" fmla="+- 0 19021 15938"/>
              <a:gd name="T45" fmla="*/ T44 w 3494"/>
              <a:gd name="T46" fmla="+- 0 13865 13811"/>
              <a:gd name="T47" fmla="*/ 13865 h 350"/>
              <a:gd name="T48" fmla="+- 0 19082 15938"/>
              <a:gd name="T49" fmla="*/ T48 w 3494"/>
              <a:gd name="T50" fmla="+- 0 13875 13811"/>
              <a:gd name="T51" fmla="*/ 13875 h 350"/>
              <a:gd name="T52" fmla="+- 0 19183 15938"/>
              <a:gd name="T53" fmla="*/ T52 w 3494"/>
              <a:gd name="T54" fmla="+- 0 13892 13811"/>
              <a:gd name="T55" fmla="*/ 13892 h 350"/>
              <a:gd name="T56" fmla="+- 0 19348 15938"/>
              <a:gd name="T57" fmla="*/ T56 w 3494"/>
              <a:gd name="T58" fmla="+- 0 13839 13811"/>
              <a:gd name="T59" fmla="*/ 13839 h 350"/>
              <a:gd name="T60" fmla="+- 0 19399 15938"/>
              <a:gd name="T61" fmla="*/ T60 w 3494"/>
              <a:gd name="T62" fmla="+- 0 13906 13811"/>
              <a:gd name="T63" fmla="*/ 13906 h 350"/>
              <a:gd name="T64" fmla="+- 0 19437 15938"/>
              <a:gd name="T65" fmla="*/ T64 w 3494"/>
              <a:gd name="T66" fmla="+- 0 13955 13811"/>
              <a:gd name="T67" fmla="*/ 13955 h 350"/>
              <a:gd name="T68" fmla="+- 0 19424 15938"/>
              <a:gd name="T69" fmla="*/ T68 w 3494"/>
              <a:gd name="T70" fmla="+- 0 13944 13811"/>
              <a:gd name="T71" fmla="*/ 13944 h 350"/>
              <a:gd name="T72" fmla="+- 0 19431 15938"/>
              <a:gd name="T73" fmla="*/ T72 w 3494"/>
              <a:gd name="T74" fmla="+- 0 14002 13811"/>
              <a:gd name="T75" fmla="*/ 14002 h 350"/>
              <a:gd name="T76" fmla="+- 0 19231 15938"/>
              <a:gd name="T77" fmla="*/ T76 w 3494"/>
              <a:gd name="T78" fmla="+- 0 14002 13811"/>
              <a:gd name="T79" fmla="*/ 14002 h 350"/>
              <a:gd name="T80" fmla="+- 0 18978 15938"/>
              <a:gd name="T81" fmla="*/ T80 w 3494"/>
              <a:gd name="T82" fmla="+- 0 14004 13811"/>
              <a:gd name="T83" fmla="*/ 14004 h 350"/>
              <a:gd name="T84" fmla="+- 0 18828 15938"/>
              <a:gd name="T85" fmla="*/ T84 w 3494"/>
              <a:gd name="T86" fmla="+- 0 14034 13811"/>
              <a:gd name="T87" fmla="*/ 14034 h 350"/>
              <a:gd name="T88" fmla="+- 0 18699 15938"/>
              <a:gd name="T89" fmla="*/ T88 w 3494"/>
              <a:gd name="T90" fmla="+- 0 14060 13811"/>
              <a:gd name="T91" fmla="*/ 14060 h 350"/>
              <a:gd name="T92" fmla="+- 0 18534 15938"/>
              <a:gd name="T93" fmla="*/ T92 w 3494"/>
              <a:gd name="T94" fmla="+- 0 14045 13811"/>
              <a:gd name="T95" fmla="*/ 14045 h 350"/>
              <a:gd name="T96" fmla="+- 0 18415 15938"/>
              <a:gd name="T97" fmla="*/ T96 w 3494"/>
              <a:gd name="T98" fmla="+- 0 14065 13811"/>
              <a:gd name="T99" fmla="*/ 14065 h 350"/>
              <a:gd name="T100" fmla="+- 0 18301 15938"/>
              <a:gd name="T101" fmla="*/ T100 w 3494"/>
              <a:gd name="T102" fmla="+- 0 14084 13811"/>
              <a:gd name="T103" fmla="*/ 14084 h 350"/>
              <a:gd name="T104" fmla="+- 0 18167 15938"/>
              <a:gd name="T105" fmla="*/ T104 w 3494"/>
              <a:gd name="T106" fmla="+- 0 14080 13811"/>
              <a:gd name="T107" fmla="*/ 14080 h 350"/>
              <a:gd name="T108" fmla="+- 0 18066 15938"/>
              <a:gd name="T109" fmla="*/ T108 w 3494"/>
              <a:gd name="T110" fmla="+- 0 14097 13811"/>
              <a:gd name="T111" fmla="*/ 14097 h 350"/>
              <a:gd name="T112" fmla="+- 0 17973 15938"/>
              <a:gd name="T113" fmla="*/ T112 w 3494"/>
              <a:gd name="T114" fmla="+- 0 14113 13811"/>
              <a:gd name="T115" fmla="*/ 14113 h 350"/>
              <a:gd name="T116" fmla="+- 0 17861 15938"/>
              <a:gd name="T117" fmla="*/ T116 w 3494"/>
              <a:gd name="T118" fmla="+- 0 14116 13811"/>
              <a:gd name="T119" fmla="*/ 14116 h 350"/>
              <a:gd name="T120" fmla="+- 0 17780 15938"/>
              <a:gd name="T121" fmla="*/ T120 w 3494"/>
              <a:gd name="T122" fmla="+- 0 14129 13811"/>
              <a:gd name="T123" fmla="*/ 14129 h 350"/>
              <a:gd name="T124" fmla="+- 0 17667 15938"/>
              <a:gd name="T125" fmla="*/ T124 w 3494"/>
              <a:gd name="T126" fmla="+- 0 14148 13811"/>
              <a:gd name="T127" fmla="*/ 14148 h 350"/>
              <a:gd name="T128" fmla="+- 0 17532 15938"/>
              <a:gd name="T129" fmla="*/ T128 w 3494"/>
              <a:gd name="T130" fmla="+- 0 14144 13811"/>
              <a:gd name="T131" fmla="*/ 14144 h 350"/>
              <a:gd name="T132" fmla="+- 0 17431 15938"/>
              <a:gd name="T133" fmla="*/ T132 w 3494"/>
              <a:gd name="T134" fmla="+- 0 14160 13811"/>
              <a:gd name="T135" fmla="*/ 14160 h 350"/>
              <a:gd name="T136" fmla="+- 0 17168 15938"/>
              <a:gd name="T137" fmla="*/ T136 w 3494"/>
              <a:gd name="T138" fmla="+- 0 14203 13811"/>
              <a:gd name="T139" fmla="*/ 14203 h 350"/>
              <a:gd name="T140" fmla="+- 0 16818 15938"/>
              <a:gd name="T141" fmla="*/ T140 w 3494"/>
              <a:gd name="T142" fmla="+- 0 14169 13811"/>
              <a:gd name="T143" fmla="*/ 14169 h 350"/>
              <a:gd name="T144" fmla="+- 0 16574 15938"/>
              <a:gd name="T145" fmla="*/ T144 w 3494"/>
              <a:gd name="T146" fmla="+- 0 14129 13811"/>
              <a:gd name="T147" fmla="*/ 14129 h 350"/>
              <a:gd name="T148" fmla="+- 0 16374 15938"/>
              <a:gd name="T149" fmla="*/ T148 w 3494"/>
              <a:gd name="T150" fmla="+- 0 14096 13811"/>
              <a:gd name="T151" fmla="*/ 14096 h 350"/>
              <a:gd name="T152" fmla="+- 0 16141 15938"/>
              <a:gd name="T153" fmla="*/ T152 w 3494"/>
              <a:gd name="T154" fmla="+- 0 14129 13811"/>
              <a:gd name="T155" fmla="*/ 14129 h 350"/>
              <a:gd name="T156" fmla="+- 0 15938 15938"/>
              <a:gd name="T157" fmla="*/ T156 w 3494"/>
              <a:gd name="T158" fmla="+- 0 14129 13811"/>
              <a:gd name="T159" fmla="*/ 14129 h 3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3494" h="350" extrusionOk="0">
                <a:moveTo>
                  <a:pt x="128" y="64"/>
                </a:moveTo>
                <a:cubicBezTo>
                  <a:pt x="174" y="46"/>
                  <a:pt x="200" y="35"/>
                  <a:pt x="254" y="32"/>
                </a:cubicBezTo>
                <a:cubicBezTo>
                  <a:pt x="737" y="5"/>
                  <a:pt x="1254" y="78"/>
                  <a:pt x="1715" y="0"/>
                </a:cubicBezTo>
                <a:cubicBezTo>
                  <a:pt x="2074" y="-61"/>
                  <a:pt x="2583" y="-25"/>
                  <a:pt x="2922" y="32"/>
                </a:cubicBezTo>
                <a:cubicBezTo>
                  <a:pt x="2995" y="44"/>
                  <a:pt x="3083" y="54"/>
                  <a:pt x="3144" y="64"/>
                </a:cubicBezTo>
                <a:cubicBezTo>
                  <a:pt x="3245" y="81"/>
                  <a:pt x="3410" y="28"/>
                  <a:pt x="3461" y="95"/>
                </a:cubicBezTo>
                <a:cubicBezTo>
                  <a:pt x="3499" y="144"/>
                  <a:pt x="3486" y="133"/>
                  <a:pt x="3493" y="191"/>
                </a:cubicBezTo>
                <a:cubicBezTo>
                  <a:pt x="3293" y="191"/>
                  <a:pt x="3040" y="193"/>
                  <a:pt x="2890" y="223"/>
                </a:cubicBezTo>
                <a:cubicBezTo>
                  <a:pt x="2761" y="249"/>
                  <a:pt x="2596" y="234"/>
                  <a:pt x="2477" y="254"/>
                </a:cubicBezTo>
                <a:cubicBezTo>
                  <a:pt x="2363" y="273"/>
                  <a:pt x="2229" y="269"/>
                  <a:pt x="2128" y="286"/>
                </a:cubicBezTo>
                <a:cubicBezTo>
                  <a:pt x="2035" y="302"/>
                  <a:pt x="1923" y="305"/>
                  <a:pt x="1842" y="318"/>
                </a:cubicBezTo>
                <a:cubicBezTo>
                  <a:pt x="1729" y="337"/>
                  <a:pt x="1594" y="333"/>
                  <a:pt x="1493" y="349"/>
                </a:cubicBezTo>
                <a:cubicBezTo>
                  <a:pt x="1230" y="392"/>
                  <a:pt x="880" y="358"/>
                  <a:pt x="636" y="318"/>
                </a:cubicBezTo>
                <a:cubicBezTo>
                  <a:pt x="436" y="285"/>
                  <a:pt x="203" y="318"/>
                  <a:pt x="0" y="318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310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Group 2"/>
          <p:cNvGraphicFramePr>
            <a:graphicFrameLocks noGrp="1"/>
          </p:cNvGraphicFramePr>
          <p:nvPr/>
        </p:nvGraphicFramePr>
        <p:xfrm>
          <a:off x="0" y="0"/>
          <a:ext cx="2590800" cy="2578608"/>
        </p:xfrm>
        <a:graphic>
          <a:graphicData uri="http://schemas.openxmlformats.org/drawingml/2006/table">
            <a:tbl>
              <a:tblPr/>
              <a:tblGrid>
                <a:gridCol w="609600"/>
                <a:gridCol w="914400"/>
                <a:gridCol w="533400"/>
                <a:gridCol w="533400"/>
              </a:tblGrid>
              <a:tr h="2286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Professoren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Rang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Raum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Russel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Kopernikus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Popper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Augustinus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Kant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715" name="Group 51"/>
          <p:cNvGraphicFramePr>
            <a:graphicFrameLocks noGrp="1"/>
          </p:cNvGraphicFramePr>
          <p:nvPr/>
        </p:nvGraphicFramePr>
        <p:xfrm>
          <a:off x="2667000" y="0"/>
          <a:ext cx="2743200" cy="2855976"/>
        </p:xfrm>
        <a:graphic>
          <a:graphicData uri="http://schemas.openxmlformats.org/drawingml/2006/table">
            <a:tbl>
              <a:tblPr/>
              <a:tblGrid>
                <a:gridCol w="676275"/>
                <a:gridCol w="1152525"/>
                <a:gridCol w="914400"/>
              </a:tblGrid>
              <a:tr h="3048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Studenten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Semester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24002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Xenokrates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Jonas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Fichte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26830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Aristoxenos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Schopenhauer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Carnap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Theophrastos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Feuerbach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759" name="Group 95"/>
          <p:cNvGraphicFramePr>
            <a:graphicFrameLocks noGrp="1"/>
          </p:cNvGraphicFramePr>
          <p:nvPr/>
        </p:nvGraphicFramePr>
        <p:xfrm>
          <a:off x="5486400" y="0"/>
          <a:ext cx="3657600" cy="3621024"/>
        </p:xfrm>
        <a:graphic>
          <a:graphicData uri="http://schemas.openxmlformats.org/drawingml/2006/table">
            <a:tbl>
              <a:tblPr/>
              <a:tblGrid>
                <a:gridCol w="700088"/>
                <a:gridCol w="1673225"/>
                <a:gridCol w="479425"/>
                <a:gridCol w="804862"/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Vorlesungen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Titel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SWS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gelesenVon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Grundzüge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Ethik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Erkenntnistheorie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Mäeutik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Logik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Wissenschaftstheorie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Bioethik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Der Wiener Kreis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Glaube und Wissen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4630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 3 Kritiken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823" name="Group 159"/>
          <p:cNvGraphicFramePr>
            <a:graphicFrameLocks noGrp="1"/>
          </p:cNvGraphicFramePr>
          <p:nvPr/>
        </p:nvGraphicFramePr>
        <p:xfrm>
          <a:off x="228600" y="2667000"/>
          <a:ext cx="2133600" cy="2578608"/>
        </p:xfrm>
        <a:graphic>
          <a:graphicData uri="http://schemas.openxmlformats.org/drawingml/2006/table">
            <a:tbl>
              <a:tblPr/>
              <a:tblGrid>
                <a:gridCol w="1023938"/>
                <a:gridCol w="1109662"/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voraussetzen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Vorgänger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Nachfolger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854" name="Group 190"/>
          <p:cNvGraphicFramePr>
            <a:graphicFrameLocks noGrp="1"/>
          </p:cNvGraphicFramePr>
          <p:nvPr/>
        </p:nvGraphicFramePr>
        <p:xfrm>
          <a:off x="2895600" y="2873375"/>
          <a:ext cx="1905000" cy="3995928"/>
        </p:xfrm>
        <a:graphic>
          <a:graphicData uri="http://schemas.openxmlformats.org/drawingml/2006/table">
            <a:tbl>
              <a:tblPr/>
              <a:tblGrid>
                <a:gridCol w="914400"/>
                <a:gridCol w="990600"/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hören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900" name="Group 236"/>
          <p:cNvGraphicFramePr>
            <a:graphicFrameLocks noGrp="1"/>
          </p:cNvGraphicFramePr>
          <p:nvPr/>
        </p:nvGraphicFramePr>
        <p:xfrm>
          <a:off x="4876800" y="4267200"/>
          <a:ext cx="4267200" cy="2295144"/>
        </p:xfrm>
        <a:graphic>
          <a:graphicData uri="http://schemas.openxmlformats.org/drawingml/2006/table">
            <a:tbl>
              <a:tblPr/>
              <a:tblGrid>
                <a:gridCol w="685800"/>
                <a:gridCol w="1119188"/>
                <a:gridCol w="1776412"/>
                <a:gridCol w="685800"/>
              </a:tblGrid>
              <a:tr h="1524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Assistenten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PerslNr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Fachgebiet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Boss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Platon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Ideenlehre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Aristoteles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Syllogistik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3004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Wittgenstein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Sprachtheorie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Rhetikus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Planetenbewegung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Newton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Keplersche Gesetze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3007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Spinoza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Gott und Natur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944" name="Group 280"/>
          <p:cNvGraphicFramePr>
            <a:graphicFrameLocks noGrp="1"/>
          </p:cNvGraphicFramePr>
          <p:nvPr/>
        </p:nvGraphicFramePr>
        <p:xfrm>
          <a:off x="0" y="5399088"/>
          <a:ext cx="2743200" cy="1461326"/>
        </p:xfrm>
        <a:graphic>
          <a:graphicData uri="http://schemas.openxmlformats.org/drawingml/2006/table">
            <a:tbl>
              <a:tblPr/>
              <a:tblGrid>
                <a:gridCol w="676275"/>
                <a:gridCol w="771525"/>
                <a:gridCol w="609600"/>
                <a:gridCol w="685800"/>
              </a:tblGrid>
              <a:tr h="2286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prüfen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Note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173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SAP R/3: Enterprise Resource Modelling (ERP-System)</a:t>
            </a:r>
          </a:p>
        </p:txBody>
      </p:sp>
      <p:sp>
        <p:nvSpPr>
          <p:cNvPr id="1045" name="AutoShape 3"/>
          <p:cNvSpPr>
            <a:spLocks noChangeArrowheads="1"/>
          </p:cNvSpPr>
          <p:nvPr/>
        </p:nvSpPr>
        <p:spPr bwMode="auto">
          <a:xfrm>
            <a:off x="1219200" y="5627688"/>
            <a:ext cx="6705600" cy="1230312"/>
          </a:xfrm>
          <a:prstGeom prst="flowChartMagneticDisk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Relationales DBMS als Backend-Server</a:t>
            </a:r>
          </a:p>
          <a:p>
            <a:r>
              <a:rPr lang="de-DE" b="1">
                <a:latin typeface="Times New Roman" pitchFamily="18" charset="0"/>
              </a:rPr>
              <a:t>(Oracle, Informix, DB2, MS SQL-Server, Adabas)</a:t>
            </a:r>
          </a:p>
        </p:txBody>
      </p:sp>
      <p:sp>
        <p:nvSpPr>
          <p:cNvPr id="1046" name="Rectangle 34"/>
          <p:cNvSpPr>
            <a:spLocks noChangeArrowheads="1"/>
          </p:cNvSpPr>
          <p:nvPr/>
        </p:nvSpPr>
        <p:spPr bwMode="auto">
          <a:xfrm>
            <a:off x="0" y="4616450"/>
            <a:ext cx="9144000" cy="1841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LAN</a:t>
            </a:r>
          </a:p>
        </p:txBody>
      </p:sp>
      <p:cxnSp>
        <p:nvCxnSpPr>
          <p:cNvPr id="1047" name="AutoShape 35"/>
          <p:cNvCxnSpPr>
            <a:cxnSpLocks noChangeShapeType="1"/>
            <a:stCxn id="1045" idx="1"/>
            <a:endCxn id="1046" idx="2"/>
          </p:cNvCxnSpPr>
          <p:nvPr/>
        </p:nvCxnSpPr>
        <p:spPr bwMode="auto">
          <a:xfrm flipV="1">
            <a:off x="4572000" y="4814888"/>
            <a:ext cx="0" cy="7747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026" name="Object 36"/>
          <p:cNvGraphicFramePr>
            <a:graphicFrameLocks noChangeAspect="1"/>
          </p:cNvGraphicFramePr>
          <p:nvPr/>
        </p:nvGraphicFramePr>
        <p:xfrm>
          <a:off x="304800" y="3048000"/>
          <a:ext cx="13716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Clip" r:id="rId4" imgW="3004200" imgH="3468960" progId="">
                  <p:embed/>
                </p:oleObj>
              </mc:Choice>
              <mc:Fallback>
                <p:oleObj name="Clip" r:id="rId4" imgW="3004200" imgH="3468960" progId="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0"/>
                        <a:ext cx="1371600" cy="127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7"/>
          <p:cNvGraphicFramePr>
            <a:graphicFrameLocks noChangeAspect="1"/>
          </p:cNvGraphicFramePr>
          <p:nvPr/>
        </p:nvGraphicFramePr>
        <p:xfrm>
          <a:off x="2209800" y="3048000"/>
          <a:ext cx="13716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Clip" r:id="rId6" imgW="3004200" imgH="3468960" progId="">
                  <p:embed/>
                </p:oleObj>
              </mc:Choice>
              <mc:Fallback>
                <p:oleObj name="Clip" r:id="rId6" imgW="3004200" imgH="3468960" progId="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048000"/>
                        <a:ext cx="1371600" cy="127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38"/>
          <p:cNvGraphicFramePr>
            <a:graphicFrameLocks noChangeAspect="1"/>
          </p:cNvGraphicFramePr>
          <p:nvPr/>
        </p:nvGraphicFramePr>
        <p:xfrm>
          <a:off x="4114800" y="3048000"/>
          <a:ext cx="13716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Clip" r:id="rId7" imgW="3004200" imgH="3468960" progId="">
                  <p:embed/>
                </p:oleObj>
              </mc:Choice>
              <mc:Fallback>
                <p:oleObj name="Clip" r:id="rId7" imgW="3004200" imgH="3468960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8000"/>
                        <a:ext cx="1371600" cy="127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39"/>
          <p:cNvGraphicFramePr>
            <a:graphicFrameLocks noChangeAspect="1"/>
          </p:cNvGraphicFramePr>
          <p:nvPr/>
        </p:nvGraphicFramePr>
        <p:xfrm>
          <a:off x="5867400" y="3048000"/>
          <a:ext cx="13716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Clip" r:id="rId8" imgW="3004200" imgH="3468960" progId="">
                  <p:embed/>
                </p:oleObj>
              </mc:Choice>
              <mc:Fallback>
                <p:oleObj name="Clip" r:id="rId8" imgW="3004200" imgH="3468960" progId="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048000"/>
                        <a:ext cx="1371600" cy="127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40"/>
          <p:cNvGraphicFramePr>
            <a:graphicFrameLocks noChangeAspect="1"/>
          </p:cNvGraphicFramePr>
          <p:nvPr/>
        </p:nvGraphicFramePr>
        <p:xfrm>
          <a:off x="7772400" y="3048000"/>
          <a:ext cx="13716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Clip" r:id="rId9" imgW="3004200" imgH="3468960" progId="">
                  <p:embed/>
                </p:oleObj>
              </mc:Choice>
              <mc:Fallback>
                <p:oleObj name="Clip" r:id="rId9" imgW="3004200" imgH="3468960" progId="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048000"/>
                        <a:ext cx="1371600" cy="127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" name="Line 41"/>
          <p:cNvSpPr>
            <a:spLocks noChangeShapeType="1"/>
          </p:cNvSpPr>
          <p:nvPr/>
        </p:nvSpPr>
        <p:spPr bwMode="auto">
          <a:xfrm>
            <a:off x="685800" y="4325938"/>
            <a:ext cx="1588" cy="2460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49" name="Line 42"/>
          <p:cNvSpPr>
            <a:spLocks noChangeShapeType="1"/>
          </p:cNvSpPr>
          <p:nvPr/>
        </p:nvSpPr>
        <p:spPr bwMode="auto">
          <a:xfrm>
            <a:off x="2667000" y="4325938"/>
            <a:ext cx="1588" cy="2460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50" name="Line 43"/>
          <p:cNvSpPr>
            <a:spLocks noChangeShapeType="1"/>
          </p:cNvSpPr>
          <p:nvPr/>
        </p:nvSpPr>
        <p:spPr bwMode="auto">
          <a:xfrm>
            <a:off x="4648200" y="4325938"/>
            <a:ext cx="1588" cy="2460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51" name="Line 44"/>
          <p:cNvSpPr>
            <a:spLocks noChangeShapeType="1"/>
          </p:cNvSpPr>
          <p:nvPr/>
        </p:nvSpPr>
        <p:spPr bwMode="auto">
          <a:xfrm>
            <a:off x="6477000" y="4325938"/>
            <a:ext cx="1588" cy="2460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52" name="Line 45"/>
          <p:cNvSpPr>
            <a:spLocks noChangeShapeType="1"/>
          </p:cNvSpPr>
          <p:nvPr/>
        </p:nvSpPr>
        <p:spPr bwMode="auto">
          <a:xfrm>
            <a:off x="8305800" y="4325938"/>
            <a:ext cx="1588" cy="2460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031" name="Object 47"/>
          <p:cNvGraphicFramePr>
            <a:graphicFrameLocks noChangeAspect="1"/>
          </p:cNvGraphicFramePr>
          <p:nvPr/>
        </p:nvGraphicFramePr>
        <p:xfrm>
          <a:off x="0" y="1219200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Clip" r:id="rId10" imgW="1783800" imgH="1686960" progId="">
                  <p:embed/>
                </p:oleObj>
              </mc:Choice>
              <mc:Fallback>
                <p:oleObj name="Clip" r:id="rId10" imgW="1783800" imgH="1686960" progId="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48"/>
          <p:cNvGraphicFramePr>
            <a:graphicFrameLocks noChangeAspect="1"/>
          </p:cNvGraphicFramePr>
          <p:nvPr/>
        </p:nvGraphicFramePr>
        <p:xfrm>
          <a:off x="533400" y="1295400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Clip" r:id="rId12" imgW="1783800" imgH="1686960" progId="">
                  <p:embed/>
                </p:oleObj>
              </mc:Choice>
              <mc:Fallback>
                <p:oleObj name="Clip" r:id="rId12" imgW="1783800" imgH="1686960" progId="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49"/>
          <p:cNvGraphicFramePr>
            <a:graphicFrameLocks noChangeAspect="1"/>
          </p:cNvGraphicFramePr>
          <p:nvPr/>
        </p:nvGraphicFramePr>
        <p:xfrm>
          <a:off x="1219200" y="1295400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Clip" r:id="rId13" imgW="1783800" imgH="1686960" progId="">
                  <p:embed/>
                </p:oleObj>
              </mc:Choice>
              <mc:Fallback>
                <p:oleObj name="Clip" r:id="rId13" imgW="1783800" imgH="1686960" progId="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95400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50"/>
          <p:cNvGraphicFramePr>
            <a:graphicFrameLocks noChangeAspect="1"/>
          </p:cNvGraphicFramePr>
          <p:nvPr/>
        </p:nvGraphicFramePr>
        <p:xfrm>
          <a:off x="1905000" y="1295400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Clip" r:id="rId14" imgW="1783800" imgH="1686960" progId="">
                  <p:embed/>
                </p:oleObj>
              </mc:Choice>
              <mc:Fallback>
                <p:oleObj name="Clip" r:id="rId14" imgW="1783800" imgH="1686960" progId="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51"/>
          <p:cNvGraphicFramePr>
            <a:graphicFrameLocks noChangeAspect="1"/>
          </p:cNvGraphicFramePr>
          <p:nvPr/>
        </p:nvGraphicFramePr>
        <p:xfrm>
          <a:off x="2590800" y="1295400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Clip" r:id="rId15" imgW="1783800" imgH="1686960" progId="">
                  <p:embed/>
                </p:oleObj>
              </mc:Choice>
              <mc:Fallback>
                <p:oleObj name="Clip" r:id="rId15" imgW="1783800" imgH="1686960" progId="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95400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52"/>
          <p:cNvGraphicFramePr>
            <a:graphicFrameLocks noChangeAspect="1"/>
          </p:cNvGraphicFramePr>
          <p:nvPr/>
        </p:nvGraphicFramePr>
        <p:xfrm>
          <a:off x="3276600" y="1295400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Clip" r:id="rId16" imgW="1783800" imgH="1686960" progId="">
                  <p:embed/>
                </p:oleObj>
              </mc:Choice>
              <mc:Fallback>
                <p:oleObj name="Clip" r:id="rId16" imgW="1783800" imgH="1686960" progId="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295400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53"/>
          <p:cNvGraphicFramePr>
            <a:graphicFrameLocks noChangeAspect="1"/>
          </p:cNvGraphicFramePr>
          <p:nvPr/>
        </p:nvGraphicFramePr>
        <p:xfrm>
          <a:off x="3962400" y="1295400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Clip" r:id="rId17" imgW="1783800" imgH="1686960" progId="">
                  <p:embed/>
                </p:oleObj>
              </mc:Choice>
              <mc:Fallback>
                <p:oleObj name="Clip" r:id="rId17" imgW="1783800" imgH="1686960" progId="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295400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54"/>
          <p:cNvGraphicFramePr>
            <a:graphicFrameLocks noChangeAspect="1"/>
          </p:cNvGraphicFramePr>
          <p:nvPr/>
        </p:nvGraphicFramePr>
        <p:xfrm>
          <a:off x="4648200" y="1295400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Clip" r:id="rId18" imgW="1783800" imgH="1686960" progId="">
                  <p:embed/>
                </p:oleObj>
              </mc:Choice>
              <mc:Fallback>
                <p:oleObj name="Clip" r:id="rId18" imgW="1783800" imgH="1686960" progId="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95400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55"/>
          <p:cNvGraphicFramePr>
            <a:graphicFrameLocks noChangeAspect="1"/>
          </p:cNvGraphicFramePr>
          <p:nvPr/>
        </p:nvGraphicFramePr>
        <p:xfrm>
          <a:off x="5334000" y="1295400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Clip" r:id="rId19" imgW="1783800" imgH="1686960" progId="">
                  <p:embed/>
                </p:oleObj>
              </mc:Choice>
              <mc:Fallback>
                <p:oleObj name="Clip" r:id="rId19" imgW="1783800" imgH="1686960" progId="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295400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56"/>
          <p:cNvGraphicFramePr>
            <a:graphicFrameLocks noChangeAspect="1"/>
          </p:cNvGraphicFramePr>
          <p:nvPr/>
        </p:nvGraphicFramePr>
        <p:xfrm>
          <a:off x="6019800" y="1295400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Clip" r:id="rId20" imgW="1783800" imgH="1686960" progId="">
                  <p:embed/>
                </p:oleObj>
              </mc:Choice>
              <mc:Fallback>
                <p:oleObj name="Clip" r:id="rId20" imgW="1783800" imgH="1686960" progId="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295400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57"/>
          <p:cNvGraphicFramePr>
            <a:graphicFrameLocks noChangeAspect="1"/>
          </p:cNvGraphicFramePr>
          <p:nvPr/>
        </p:nvGraphicFramePr>
        <p:xfrm>
          <a:off x="6705600" y="1295400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Clip" r:id="rId21" imgW="1783800" imgH="1686960" progId="">
                  <p:embed/>
                </p:oleObj>
              </mc:Choice>
              <mc:Fallback>
                <p:oleObj name="Clip" r:id="rId21" imgW="1783800" imgH="1686960" progId="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295400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58"/>
          <p:cNvGraphicFramePr>
            <a:graphicFrameLocks noChangeAspect="1"/>
          </p:cNvGraphicFramePr>
          <p:nvPr/>
        </p:nvGraphicFramePr>
        <p:xfrm>
          <a:off x="7391400" y="1295400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Clip" r:id="rId22" imgW="1783800" imgH="1686960" progId="">
                  <p:embed/>
                </p:oleObj>
              </mc:Choice>
              <mc:Fallback>
                <p:oleObj name="Clip" r:id="rId22" imgW="1783800" imgH="1686960" progId="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295400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59"/>
          <p:cNvGraphicFramePr>
            <a:graphicFrameLocks noChangeAspect="1"/>
          </p:cNvGraphicFramePr>
          <p:nvPr/>
        </p:nvGraphicFramePr>
        <p:xfrm>
          <a:off x="8077200" y="1295400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Clip" r:id="rId23" imgW="1783800" imgH="1686960" progId="">
                  <p:embed/>
                </p:oleObj>
              </mc:Choice>
              <mc:Fallback>
                <p:oleObj name="Clip" r:id="rId23" imgW="1783800" imgH="1686960" progId="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1295400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3" name="AutoShape 62"/>
          <p:cNvSpPr>
            <a:spLocks noChangeArrowheads="1"/>
          </p:cNvSpPr>
          <p:nvPr/>
        </p:nvSpPr>
        <p:spPr bwMode="auto">
          <a:xfrm>
            <a:off x="381000" y="2286000"/>
            <a:ext cx="8763000" cy="609600"/>
          </a:xfrm>
          <a:prstGeom prst="cloudCallout">
            <a:avLst>
              <a:gd name="adj1" fmla="val -26505"/>
              <a:gd name="adj2" fmla="val 22134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de-DE" b="1">
                <a:latin typeface="Times New Roman" pitchFamily="18" charset="0"/>
              </a:rPr>
              <a:t>WAN (Internet)</a:t>
            </a:r>
          </a:p>
        </p:txBody>
      </p:sp>
      <p:sp>
        <p:nvSpPr>
          <p:cNvPr id="1054" name="Freeform 64"/>
          <p:cNvSpPr>
            <a:spLocks/>
          </p:cNvSpPr>
          <p:nvPr/>
        </p:nvSpPr>
        <p:spPr bwMode="auto">
          <a:xfrm>
            <a:off x="609600" y="1828800"/>
            <a:ext cx="1282700" cy="1295400"/>
          </a:xfrm>
          <a:custGeom>
            <a:avLst/>
            <a:gdLst>
              <a:gd name="T0" fmla="*/ 0 w 808"/>
              <a:gd name="T1" fmla="*/ 0 h 816"/>
              <a:gd name="T2" fmla="*/ 1219200 w 808"/>
              <a:gd name="T3" fmla="*/ 685800 h 816"/>
              <a:gd name="T4" fmla="*/ 381000 w 808"/>
              <a:gd name="T5" fmla="*/ 1295400 h 816"/>
              <a:gd name="T6" fmla="*/ 0 60000 65536"/>
              <a:gd name="T7" fmla="*/ 0 60000 65536"/>
              <a:gd name="T8" fmla="*/ 0 60000 65536"/>
              <a:gd name="T9" fmla="*/ 0 w 808"/>
              <a:gd name="T10" fmla="*/ 0 h 816"/>
              <a:gd name="T11" fmla="*/ 808 w 808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8" h="816">
                <a:moveTo>
                  <a:pt x="0" y="0"/>
                </a:moveTo>
                <a:cubicBezTo>
                  <a:pt x="364" y="148"/>
                  <a:pt x="728" y="296"/>
                  <a:pt x="768" y="432"/>
                </a:cubicBezTo>
                <a:cubicBezTo>
                  <a:pt x="808" y="568"/>
                  <a:pt x="524" y="692"/>
                  <a:pt x="240" y="816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55" name="Freeform 65"/>
          <p:cNvSpPr>
            <a:spLocks/>
          </p:cNvSpPr>
          <p:nvPr/>
        </p:nvSpPr>
        <p:spPr bwMode="auto">
          <a:xfrm>
            <a:off x="5486400" y="1905000"/>
            <a:ext cx="2692400" cy="1295400"/>
          </a:xfrm>
          <a:custGeom>
            <a:avLst/>
            <a:gdLst>
              <a:gd name="T0" fmla="*/ 484245 w 2224"/>
              <a:gd name="T1" fmla="*/ 0 h 720"/>
              <a:gd name="T2" fmla="*/ 368026 w 2224"/>
              <a:gd name="T3" fmla="*/ 604520 h 720"/>
              <a:gd name="T4" fmla="*/ 2692400 w 2224"/>
              <a:gd name="T5" fmla="*/ 1295400 h 720"/>
              <a:gd name="T6" fmla="*/ 0 60000 65536"/>
              <a:gd name="T7" fmla="*/ 0 60000 65536"/>
              <a:gd name="T8" fmla="*/ 0 60000 65536"/>
              <a:gd name="T9" fmla="*/ 0 w 2224"/>
              <a:gd name="T10" fmla="*/ 0 h 720"/>
              <a:gd name="T11" fmla="*/ 2224 w 2224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4" h="720">
                <a:moveTo>
                  <a:pt x="400" y="0"/>
                </a:moveTo>
                <a:cubicBezTo>
                  <a:pt x="200" y="108"/>
                  <a:pt x="0" y="216"/>
                  <a:pt x="304" y="336"/>
                </a:cubicBezTo>
                <a:cubicBezTo>
                  <a:pt x="608" y="456"/>
                  <a:pt x="1416" y="588"/>
                  <a:pt x="2224" y="720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56" name="Freeform 66"/>
          <p:cNvSpPr>
            <a:spLocks/>
          </p:cNvSpPr>
          <p:nvPr/>
        </p:nvSpPr>
        <p:spPr bwMode="auto">
          <a:xfrm>
            <a:off x="2895600" y="1981200"/>
            <a:ext cx="1079500" cy="1295400"/>
          </a:xfrm>
          <a:custGeom>
            <a:avLst/>
            <a:gdLst>
              <a:gd name="T0" fmla="*/ 990600 w 680"/>
              <a:gd name="T1" fmla="*/ 0 h 816"/>
              <a:gd name="T2" fmla="*/ 914400 w 680"/>
              <a:gd name="T3" fmla="*/ 609600 h 816"/>
              <a:gd name="T4" fmla="*/ 0 w 680"/>
              <a:gd name="T5" fmla="*/ 1295400 h 816"/>
              <a:gd name="T6" fmla="*/ 0 60000 65536"/>
              <a:gd name="T7" fmla="*/ 0 60000 65536"/>
              <a:gd name="T8" fmla="*/ 0 60000 65536"/>
              <a:gd name="T9" fmla="*/ 0 w 680"/>
              <a:gd name="T10" fmla="*/ 0 h 816"/>
              <a:gd name="T11" fmla="*/ 680 w 680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816">
                <a:moveTo>
                  <a:pt x="624" y="0"/>
                </a:moveTo>
                <a:cubicBezTo>
                  <a:pt x="652" y="124"/>
                  <a:pt x="680" y="248"/>
                  <a:pt x="576" y="384"/>
                </a:cubicBezTo>
                <a:cubicBezTo>
                  <a:pt x="472" y="520"/>
                  <a:pt x="236" y="668"/>
                  <a:pt x="0" y="816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Wiederverwendung von Teil-Aggregaten</a:t>
            </a:r>
            <a:br>
              <a:rPr lang="de-DE" sz="3200" smtClean="0"/>
            </a:br>
            <a:endParaRPr lang="de-DE" sz="3200" smtClean="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9067800" cy="59340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insert into VerkäufeProduktFilialeJahr</a:t>
            </a:r>
          </a:p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( select v.Produkt, v.Filiale, z.Jahr, sum(v.Anzahl)</a:t>
            </a:r>
          </a:p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  from Verkäufe v, Zeit z</a:t>
            </a:r>
          </a:p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  where v.VerkDatum = z.Datum</a:t>
            </a:r>
          </a:p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  group by v.Produkt, v.Filiale, z.Jahr );</a:t>
            </a:r>
          </a:p>
          <a:p>
            <a:pPr algn="l"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select v.Produkt, v.Filiale, sum(v.Anzahl)</a:t>
            </a:r>
          </a:p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from Verkäufe v</a:t>
            </a:r>
          </a:p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group by v.Produkt, v.Filiale</a:t>
            </a:r>
          </a:p>
          <a:p>
            <a:pPr algn="l"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Wiederverwendung von Teil-Aggregaten</a:t>
            </a:r>
            <a:br>
              <a:rPr lang="de-DE" sz="3200" smtClean="0"/>
            </a:br>
            <a:endParaRPr lang="de-DE" sz="3200" smtClean="0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9067800" cy="48387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select v.Produkt, v.Filiale, sum(v.Anzahl)</a:t>
            </a:r>
          </a:p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from VerkäufeProduktFilialeJahr v</a:t>
            </a:r>
          </a:p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group by v.Produkt, v.Filiale</a:t>
            </a:r>
          </a:p>
          <a:p>
            <a:pPr algn="l"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select v.Produkt, z.Jahr, sum(v.Anzahl)</a:t>
            </a:r>
          </a:p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from Verkäufe v, Zeit z</a:t>
            </a:r>
          </a:p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where v.VerkDatum = z.Datum</a:t>
            </a:r>
          </a:p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group by v.Produkt, z.Jahr</a:t>
            </a:r>
          </a:p>
          <a:p>
            <a:pPr algn="l"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Die Materialisierungs-Hierarchie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4724400"/>
            <a:ext cx="9144000" cy="2209800"/>
          </a:xfrm>
        </p:spPr>
        <p:txBody>
          <a:bodyPr/>
          <a:lstStyle/>
          <a:p>
            <a:r>
              <a:rPr lang="de-DE" smtClean="0"/>
              <a:t>Teilaggregate T sind für eine Aggregation A wiederverwendbar wenn es einen gerichteten Pfad von T nach A gibt</a:t>
            </a:r>
          </a:p>
          <a:p>
            <a:r>
              <a:rPr lang="de-DE" smtClean="0"/>
              <a:t>Also T </a:t>
            </a:r>
            <a:r>
              <a:rPr lang="de-DE" smtClean="0">
                <a:sym typeface="Wingdings" pitchFamily="2" charset="2"/>
              </a:rPr>
              <a:t> ......  A</a:t>
            </a:r>
          </a:p>
          <a:p>
            <a:r>
              <a:rPr lang="de-DE" smtClean="0">
                <a:sym typeface="Wingdings" pitchFamily="2" charset="2"/>
              </a:rPr>
              <a:t>Man nennt diese Materialisierungshierarchie auch einen Verband (Engl. </a:t>
            </a:r>
            <a:r>
              <a:rPr lang="de-DE" i="1" smtClean="0">
                <a:sym typeface="Wingdings" pitchFamily="2" charset="2"/>
              </a:rPr>
              <a:t>Lattice</a:t>
            </a:r>
            <a:r>
              <a:rPr lang="de-DE" smtClean="0">
                <a:sym typeface="Wingdings" pitchFamily="2" charset="2"/>
              </a:rPr>
              <a:t>)</a:t>
            </a:r>
            <a:endParaRPr lang="de-DE" smtClean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76200" y="1219200"/>
          <a:ext cx="9829800" cy="339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VISIO" r:id="rId4" imgW="6782040" imgH="2345400" progId="Visio.Drawing.11">
                  <p:embed/>
                </p:oleObj>
              </mc:Choice>
              <mc:Fallback>
                <p:oleObj name="VISIO" r:id="rId4" imgW="6782040" imgH="23454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219200"/>
                        <a:ext cx="9829800" cy="339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Die Zeit-Hierarchie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143000" y="990600"/>
          <a:ext cx="70866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VISIO" r:id="rId4" imgW="3135240" imgH="2595240" progId="Visio.Drawing.11">
                  <p:embed/>
                </p:oleObj>
              </mc:Choice>
              <mc:Fallback>
                <p:oleObj name="VISIO" r:id="rId4" imgW="3135240" imgH="259524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70866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Bitmap-Indexe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38600"/>
            <a:ext cx="9144000" cy="2601913"/>
          </a:xfrm>
        </p:spPr>
        <p:txBody>
          <a:bodyPr/>
          <a:lstStyle/>
          <a:p>
            <a:r>
              <a:rPr lang="de-DE" sz="2000" smtClean="0"/>
              <a:t>Optimierung durch Komprimierung der Bitmaps</a:t>
            </a:r>
          </a:p>
          <a:p>
            <a:r>
              <a:rPr lang="de-DE" sz="2000" smtClean="0"/>
              <a:t>Ausnutzung der dünnen Besetzung</a:t>
            </a:r>
          </a:p>
          <a:p>
            <a:pPr lvl="1"/>
            <a:r>
              <a:rPr lang="de-DE" sz="2000" smtClean="0"/>
              <a:t>Runlength-compression </a:t>
            </a:r>
          </a:p>
          <a:p>
            <a:pPr lvl="2"/>
            <a:r>
              <a:rPr lang="de-DE" sz="1800" smtClean="0"/>
              <a:t>Grundidee: speichere jeweils die Länge der Nullfolgen zwischen zwei Einsen</a:t>
            </a:r>
          </a:p>
          <a:p>
            <a:pPr lvl="1"/>
            <a:r>
              <a:rPr lang="de-DE" sz="2000" smtClean="0"/>
              <a:t>Mehrmodus-Komprimierung: </a:t>
            </a:r>
          </a:p>
          <a:p>
            <a:pPr lvl="2"/>
            <a:r>
              <a:rPr lang="de-DE" sz="1800" smtClean="0"/>
              <a:t>bei langen Null/Einsfolgen speichere deren Länge</a:t>
            </a:r>
          </a:p>
          <a:p>
            <a:pPr lvl="2"/>
            <a:r>
              <a:rPr lang="de-DE" sz="1800" smtClean="0"/>
              <a:t>Sonst speichere das Bitmuster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 l="6706" t="29362" r="5811" b="35699"/>
          <a:stretch>
            <a:fillRect/>
          </a:stretch>
        </p:blipFill>
        <p:spPr bwMode="auto">
          <a:xfrm>
            <a:off x="0" y="1500188"/>
            <a:ext cx="8532813" cy="2555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Beispiel-Anfrage und Auswertung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 l="603" t="15472" r="15479" b="31749"/>
          <a:stretch>
            <a:fillRect/>
          </a:stretch>
        </p:blipFill>
        <p:spPr bwMode="auto">
          <a:xfrm>
            <a:off x="0" y="1004888"/>
            <a:ext cx="9144000" cy="4313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019425"/>
            <a:ext cx="9144000" cy="1363663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Bitmap-Operationen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 t="28558" b="22635"/>
          <a:stretch>
            <a:fillRect/>
          </a:stretch>
        </p:blipFill>
        <p:spPr bwMode="auto">
          <a:xfrm>
            <a:off x="-217488" y="1860550"/>
            <a:ext cx="9753601" cy="35702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251325" y="3551238"/>
            <a:ext cx="2481263" cy="454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solidFill>
                  <a:srgbClr val="FF0000"/>
                </a:solidFill>
                <a:latin typeface="Times New Roman" pitchFamily="18" charset="0"/>
              </a:rPr>
              <a:t>Bitmap-Join-Index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6250" r="10938" b="7292"/>
          <a:stretch>
            <a:fillRect/>
          </a:stretch>
        </p:blipFill>
        <p:spPr bwMode="auto">
          <a:xfrm>
            <a:off x="304800" y="228600"/>
            <a:ext cx="8382000" cy="6324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4251325" y="3551238"/>
            <a:ext cx="2481263" cy="454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solidFill>
                  <a:srgbClr val="FF0000"/>
                </a:solidFill>
                <a:latin typeface="Times New Roman" pitchFamily="18" charset="0"/>
              </a:rPr>
              <a:t>Bitmap-Join-Index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6012" r="11719" b="48611"/>
          <a:stretch>
            <a:fillRect/>
          </a:stretch>
        </p:blipFill>
        <p:spPr bwMode="auto">
          <a:xfrm>
            <a:off x="0" y="211138"/>
            <a:ext cx="8305800" cy="33194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9395" name="AutoShape 4"/>
          <p:cNvSpPr>
            <a:spLocks noChangeArrowheads="1"/>
          </p:cNvSpPr>
          <p:nvPr/>
        </p:nvSpPr>
        <p:spPr bwMode="auto">
          <a:xfrm>
            <a:off x="3263900" y="2990850"/>
            <a:ext cx="1030288" cy="2032000"/>
          </a:xfrm>
          <a:prstGeom prst="curvedLeftArrow">
            <a:avLst>
              <a:gd name="adj1" fmla="val 39445"/>
              <a:gd name="adj2" fmla="val 78891"/>
              <a:gd name="adj3" fmla="val 33333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59396" name="AutoShape 5"/>
          <p:cNvSpPr>
            <a:spLocks noChangeArrowheads="1"/>
          </p:cNvSpPr>
          <p:nvPr/>
        </p:nvSpPr>
        <p:spPr bwMode="auto">
          <a:xfrm>
            <a:off x="3832225" y="2990850"/>
            <a:ext cx="1147763" cy="1930400"/>
          </a:xfrm>
          <a:prstGeom prst="curvedRightArrow">
            <a:avLst>
              <a:gd name="adj1" fmla="val 33638"/>
              <a:gd name="adj2" fmla="val 67275"/>
              <a:gd name="adj3" fmla="val 33333"/>
            </a:avLst>
          </a:prstGeom>
          <a:solidFill>
            <a:srgbClr val="5FEFE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59397" name="AutoShape 6"/>
          <p:cNvSpPr>
            <a:spLocks noChangeArrowheads="1"/>
          </p:cNvSpPr>
          <p:nvPr/>
        </p:nvSpPr>
        <p:spPr bwMode="auto">
          <a:xfrm>
            <a:off x="176213" y="3803650"/>
            <a:ext cx="3425825" cy="25098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B-Baum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TID-V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    (i,II)(ii,I)(iii,II)(iv,II)(v,I)(vi,II)...</a:t>
            </a:r>
          </a:p>
        </p:txBody>
      </p:sp>
      <p:sp>
        <p:nvSpPr>
          <p:cNvPr id="59398" name="AutoShape 7"/>
          <p:cNvSpPr>
            <a:spLocks noChangeArrowheads="1"/>
          </p:cNvSpPr>
          <p:nvPr/>
        </p:nvSpPr>
        <p:spPr bwMode="auto">
          <a:xfrm>
            <a:off x="5030788" y="3840163"/>
            <a:ext cx="3425825" cy="2509837"/>
          </a:xfrm>
          <a:prstGeom prst="triangle">
            <a:avLst>
              <a:gd name="adj" fmla="val 50000"/>
            </a:avLst>
          </a:prstGeom>
          <a:solidFill>
            <a:srgbClr val="5FEFE1"/>
          </a:solidFill>
          <a:ln w="28575">
            <a:solidFill>
              <a:srgbClr val="5FEFE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B-Baum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TID-K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    (I,i)(I,v)(II,i)(II,iii)(II,iv)(II,vi)...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505200" y="1447800"/>
          <a:ext cx="2362200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Clip" r:id="rId4" imgW="1401480" imgH="1301760" progId="">
                  <p:embed/>
                </p:oleObj>
              </mc:Choice>
              <mc:Fallback>
                <p:oleObj name="Clip" r:id="rId4" imgW="1401480" imgH="13017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447800"/>
                        <a:ext cx="2362200" cy="191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Oval 5"/>
          <p:cNvSpPr>
            <a:spLocks noChangeArrowheads="1"/>
          </p:cNvSpPr>
          <p:nvPr/>
        </p:nvSpPr>
        <p:spPr bwMode="auto">
          <a:xfrm>
            <a:off x="2667000" y="3124200"/>
            <a:ext cx="3657600" cy="1371600"/>
          </a:xfrm>
          <a:prstGeom prst="ellipse">
            <a:avLst/>
          </a:prstGeom>
          <a:solidFill>
            <a:srgbClr val="FFFFFF"/>
          </a:solidFill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Sehr schnelles LAN</a:t>
            </a:r>
          </a:p>
          <a:p>
            <a:r>
              <a:rPr lang="de-DE" sz="2800">
                <a:latin typeface="Times New Roman" pitchFamily="18" charset="0"/>
              </a:rPr>
              <a:t>(z.B. FDDI)</a:t>
            </a:r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1752600" y="3048000"/>
          <a:ext cx="137160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Clip" r:id="rId6" imgW="3004200" imgH="3468960" progId="">
                  <p:embed/>
                </p:oleObj>
              </mc:Choice>
              <mc:Fallback>
                <p:oleObj name="Clip" r:id="rId6" imgW="3004200" imgH="346896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1371600" cy="158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3810000" y="4038600"/>
          <a:ext cx="137160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Clip" r:id="rId8" imgW="3004200" imgH="3468960" progId="">
                  <p:embed/>
                </p:oleObj>
              </mc:Choice>
              <mc:Fallback>
                <p:oleObj name="Clip" r:id="rId8" imgW="3004200" imgH="34689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038600"/>
                        <a:ext cx="1371600" cy="158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8"/>
          <p:cNvGraphicFramePr>
            <a:graphicFrameLocks noChangeAspect="1"/>
          </p:cNvGraphicFramePr>
          <p:nvPr/>
        </p:nvGraphicFramePr>
        <p:xfrm>
          <a:off x="6248400" y="3200400"/>
          <a:ext cx="137160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Clip" r:id="rId9" imgW="3004200" imgH="3468960" progId="">
                  <p:embed/>
                </p:oleObj>
              </mc:Choice>
              <mc:Fallback>
                <p:oleObj name="Clip" r:id="rId9" imgW="3004200" imgH="34689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00400"/>
                        <a:ext cx="1371600" cy="158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21" name="AutoShape 9"/>
          <p:cNvSpPr>
            <a:spLocks noChangeArrowheads="1"/>
          </p:cNvSpPr>
          <p:nvPr/>
        </p:nvSpPr>
        <p:spPr bwMode="auto">
          <a:xfrm>
            <a:off x="5791200" y="1524000"/>
            <a:ext cx="2514600" cy="6858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2"/>
          </a:solidFill>
          <a:ln w="28575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de-DE">
                <a:latin typeface="Times New Roman" pitchFamily="18" charset="0"/>
              </a:rPr>
              <a:t>ein Datenbank-</a:t>
            </a:r>
          </a:p>
          <a:p>
            <a:pPr>
              <a:lnSpc>
                <a:spcPct val="90000"/>
              </a:lnSpc>
            </a:pPr>
            <a:r>
              <a:rPr lang="de-DE">
                <a:latin typeface="Times New Roman" pitchFamily="18" charset="0"/>
              </a:rPr>
              <a:t>Server</a:t>
            </a:r>
            <a:endParaRPr lang="de-DE" sz="2800">
              <a:latin typeface="Times New Roman" pitchFamily="18" charset="0"/>
            </a:endParaRPr>
          </a:p>
        </p:txBody>
      </p:sp>
      <p:sp>
        <p:nvSpPr>
          <p:cNvPr id="192522" name="AutoShape 10"/>
          <p:cNvSpPr>
            <a:spLocks noChangeArrowheads="1"/>
          </p:cNvSpPr>
          <p:nvPr/>
        </p:nvSpPr>
        <p:spPr bwMode="auto">
          <a:xfrm>
            <a:off x="6858000" y="2209800"/>
            <a:ext cx="2286000" cy="1524000"/>
          </a:xfrm>
          <a:prstGeom prst="cloudCallout">
            <a:avLst>
              <a:gd name="adj1" fmla="val -44583"/>
              <a:gd name="adj2" fmla="val 63023"/>
            </a:avLst>
          </a:prstGeom>
          <a:solidFill>
            <a:schemeClr val="accent2"/>
          </a:solidFill>
          <a:ln w="28575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mehrere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Applikations-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Server</a:t>
            </a:r>
          </a:p>
          <a:p>
            <a:pPr>
              <a:lnSpc>
                <a:spcPct val="80000"/>
              </a:lnSpc>
            </a:pP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zur Skalierung</a:t>
            </a:r>
            <a:endParaRPr lang="de-DE">
              <a:latin typeface="Times New Roman" pitchFamily="18" charset="0"/>
            </a:endParaRPr>
          </a:p>
        </p:txBody>
      </p:sp>
      <p:graphicFrame>
        <p:nvGraphicFramePr>
          <p:cNvPr id="2054" name="Object 11"/>
          <p:cNvGraphicFramePr>
            <a:graphicFrameLocks noChangeAspect="1"/>
          </p:cNvGraphicFramePr>
          <p:nvPr/>
        </p:nvGraphicFramePr>
        <p:xfrm>
          <a:off x="381000" y="5549900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Clip" r:id="rId10" imgW="1783800" imgH="1686960" progId="">
                  <p:embed/>
                </p:oleObj>
              </mc:Choice>
              <mc:Fallback>
                <p:oleObj name="Clip" r:id="rId10" imgW="1783800" imgH="168696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49900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2"/>
          <p:cNvGraphicFramePr>
            <a:graphicFrameLocks noChangeAspect="1"/>
          </p:cNvGraphicFramePr>
          <p:nvPr/>
        </p:nvGraphicFramePr>
        <p:xfrm>
          <a:off x="0" y="3505200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Clip" r:id="rId12" imgW="1783800" imgH="1686960" progId="">
                  <p:embed/>
                </p:oleObj>
              </mc:Choice>
              <mc:Fallback>
                <p:oleObj name="Clip" r:id="rId12" imgW="1783800" imgH="168696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05200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13"/>
          <p:cNvGraphicFramePr>
            <a:graphicFrameLocks noChangeAspect="1"/>
          </p:cNvGraphicFramePr>
          <p:nvPr/>
        </p:nvGraphicFramePr>
        <p:xfrm>
          <a:off x="2590800" y="5791200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Clip" r:id="rId13" imgW="1783800" imgH="1686960" progId="">
                  <p:embed/>
                </p:oleObj>
              </mc:Choice>
              <mc:Fallback>
                <p:oleObj name="Clip" r:id="rId13" imgW="1783800" imgH="168696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91200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14"/>
          <p:cNvGraphicFramePr>
            <a:graphicFrameLocks noChangeAspect="1"/>
          </p:cNvGraphicFramePr>
          <p:nvPr/>
        </p:nvGraphicFramePr>
        <p:xfrm>
          <a:off x="0" y="4572000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Clip" r:id="rId14" imgW="1783800" imgH="1686960" progId="">
                  <p:embed/>
                </p:oleObj>
              </mc:Choice>
              <mc:Fallback>
                <p:oleObj name="Clip" r:id="rId14" imgW="1783800" imgH="168696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0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5"/>
          <p:cNvGraphicFramePr>
            <a:graphicFrameLocks noChangeAspect="1"/>
          </p:cNvGraphicFramePr>
          <p:nvPr/>
        </p:nvGraphicFramePr>
        <p:xfrm>
          <a:off x="3810000" y="5921375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Clip" r:id="rId15" imgW="1783800" imgH="1686960" progId="">
                  <p:embed/>
                </p:oleObj>
              </mc:Choice>
              <mc:Fallback>
                <p:oleObj name="Clip" r:id="rId15" imgW="1783800" imgH="168696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921375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6"/>
          <p:cNvGraphicFramePr>
            <a:graphicFrameLocks noChangeAspect="1"/>
          </p:cNvGraphicFramePr>
          <p:nvPr/>
        </p:nvGraphicFramePr>
        <p:xfrm>
          <a:off x="3810000" y="5921375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Clip" r:id="rId16" imgW="1783800" imgH="1686960" progId="">
                  <p:embed/>
                </p:oleObj>
              </mc:Choice>
              <mc:Fallback>
                <p:oleObj name="Clip" r:id="rId16" imgW="1783800" imgH="1686960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921375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7"/>
          <p:cNvGraphicFramePr>
            <a:graphicFrameLocks noChangeAspect="1"/>
          </p:cNvGraphicFramePr>
          <p:nvPr/>
        </p:nvGraphicFramePr>
        <p:xfrm>
          <a:off x="5029200" y="5921375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Clip" r:id="rId17" imgW="1783800" imgH="1686960" progId="">
                  <p:embed/>
                </p:oleObj>
              </mc:Choice>
              <mc:Fallback>
                <p:oleObj name="Clip" r:id="rId17" imgW="1783800" imgH="168696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921375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8"/>
          <p:cNvGraphicFramePr>
            <a:graphicFrameLocks noChangeAspect="1"/>
          </p:cNvGraphicFramePr>
          <p:nvPr/>
        </p:nvGraphicFramePr>
        <p:xfrm>
          <a:off x="6172200" y="5562600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Clip" r:id="rId18" imgW="1783800" imgH="1686960" progId="">
                  <p:embed/>
                </p:oleObj>
              </mc:Choice>
              <mc:Fallback>
                <p:oleObj name="Clip" r:id="rId18" imgW="1783800" imgH="1686960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562600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9"/>
          <p:cNvGraphicFramePr>
            <a:graphicFrameLocks noChangeAspect="1"/>
          </p:cNvGraphicFramePr>
          <p:nvPr/>
        </p:nvGraphicFramePr>
        <p:xfrm>
          <a:off x="7239000" y="5921375"/>
          <a:ext cx="990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Clip" r:id="rId19" imgW="1783800" imgH="1686960" progId="">
                  <p:embed/>
                </p:oleObj>
              </mc:Choice>
              <mc:Fallback>
                <p:oleObj name="Clip" r:id="rId19" imgW="1783800" imgH="168696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921375"/>
                        <a:ext cx="990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67" name="AutoShape 20"/>
          <p:cNvCxnSpPr>
            <a:cxnSpLocks noChangeShapeType="1"/>
          </p:cNvCxnSpPr>
          <p:nvPr/>
        </p:nvCxnSpPr>
        <p:spPr bwMode="auto">
          <a:xfrm flipV="1">
            <a:off x="990600" y="3840163"/>
            <a:ext cx="762000" cy="13335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068" name="AutoShape 21"/>
          <p:cNvCxnSpPr>
            <a:cxnSpLocks noChangeShapeType="1"/>
          </p:cNvCxnSpPr>
          <p:nvPr/>
        </p:nvCxnSpPr>
        <p:spPr bwMode="auto">
          <a:xfrm flipV="1">
            <a:off x="990600" y="3840163"/>
            <a:ext cx="762000" cy="120015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069" name="AutoShape 22"/>
          <p:cNvCxnSpPr>
            <a:cxnSpLocks noChangeShapeType="1"/>
          </p:cNvCxnSpPr>
          <p:nvPr/>
        </p:nvCxnSpPr>
        <p:spPr bwMode="auto">
          <a:xfrm rot="5400000">
            <a:off x="1211262" y="4791076"/>
            <a:ext cx="1387475" cy="10668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070" name="AutoShape 23"/>
          <p:cNvCxnSpPr>
            <a:cxnSpLocks noChangeShapeType="1"/>
          </p:cNvCxnSpPr>
          <p:nvPr/>
        </p:nvCxnSpPr>
        <p:spPr bwMode="auto">
          <a:xfrm flipV="1">
            <a:off x="3581400" y="5621338"/>
            <a:ext cx="914400" cy="6381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071" name="AutoShape 24"/>
          <p:cNvCxnSpPr>
            <a:cxnSpLocks noChangeShapeType="1"/>
          </p:cNvCxnSpPr>
          <p:nvPr/>
        </p:nvCxnSpPr>
        <p:spPr bwMode="auto">
          <a:xfrm flipH="1" flipV="1">
            <a:off x="4495800" y="5621338"/>
            <a:ext cx="304800" cy="768350"/>
          </a:xfrm>
          <a:prstGeom prst="curvedConnector4">
            <a:avLst>
              <a:gd name="adj1" fmla="val -28648"/>
              <a:gd name="adj2" fmla="val 80579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072" name="AutoShape 25"/>
          <p:cNvCxnSpPr>
            <a:cxnSpLocks noChangeShapeType="1"/>
          </p:cNvCxnSpPr>
          <p:nvPr/>
        </p:nvCxnSpPr>
        <p:spPr bwMode="auto">
          <a:xfrm rot="5400000" flipH="1">
            <a:off x="4860131" y="5257007"/>
            <a:ext cx="300037" cy="1028700"/>
          </a:xfrm>
          <a:prstGeom prst="curvedConnector3">
            <a:avLst>
              <a:gd name="adj1" fmla="val 49736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073" name="AutoShape 26"/>
          <p:cNvCxnSpPr>
            <a:cxnSpLocks noChangeShapeType="1"/>
          </p:cNvCxnSpPr>
          <p:nvPr/>
        </p:nvCxnSpPr>
        <p:spPr bwMode="auto">
          <a:xfrm rot="-5400000">
            <a:off x="6411119" y="5039519"/>
            <a:ext cx="779462" cy="266700"/>
          </a:xfrm>
          <a:prstGeom prst="curvedConnector3">
            <a:avLst>
              <a:gd name="adj1" fmla="val 49898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074" name="AutoShape 27"/>
          <p:cNvCxnSpPr>
            <a:cxnSpLocks noChangeShapeType="1"/>
          </p:cNvCxnSpPr>
          <p:nvPr/>
        </p:nvCxnSpPr>
        <p:spPr bwMode="auto">
          <a:xfrm rot="5400000" flipH="1">
            <a:off x="6765131" y="4952207"/>
            <a:ext cx="1138237" cy="800100"/>
          </a:xfrm>
          <a:prstGeom prst="curvedConnector3">
            <a:avLst>
              <a:gd name="adj1" fmla="val 49931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075" name="AutoShape 28"/>
          <p:cNvCxnSpPr>
            <a:cxnSpLocks noChangeShapeType="1"/>
          </p:cNvCxnSpPr>
          <p:nvPr/>
        </p:nvCxnSpPr>
        <p:spPr bwMode="auto">
          <a:xfrm rot="10800000">
            <a:off x="6934200" y="4876800"/>
            <a:ext cx="1295400" cy="4111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076" name="Text Box 29"/>
          <p:cNvSpPr txBox="1">
            <a:spLocks noChangeArrowheads="1"/>
          </p:cNvSpPr>
          <p:nvPr/>
        </p:nvSpPr>
        <p:spPr bwMode="auto">
          <a:xfrm>
            <a:off x="533400" y="4800600"/>
            <a:ext cx="2819400" cy="915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1800">
                <a:latin typeface="Times New Roman" pitchFamily="18" charset="0"/>
              </a:rPr>
              <a:t>„langsame“</a:t>
            </a:r>
          </a:p>
          <a:p>
            <a:r>
              <a:rPr lang="de-DE" sz="1800">
                <a:latin typeface="Times New Roman" pitchFamily="18" charset="0"/>
              </a:rPr>
              <a:t>Netzverbindung</a:t>
            </a:r>
          </a:p>
          <a:p>
            <a:r>
              <a:rPr lang="de-DE" sz="1800">
                <a:latin typeface="Times New Roman" pitchFamily="18" charset="0"/>
              </a:rPr>
              <a:t>(WAN, Internet, Telefon, ...)</a:t>
            </a:r>
          </a:p>
        </p:txBody>
      </p:sp>
      <p:sp>
        <p:nvSpPr>
          <p:cNvPr id="192542" name="AutoShape 30"/>
          <p:cNvSpPr>
            <a:spLocks noChangeArrowheads="1"/>
          </p:cNvSpPr>
          <p:nvPr/>
        </p:nvSpPr>
        <p:spPr bwMode="auto">
          <a:xfrm>
            <a:off x="304800" y="1295400"/>
            <a:ext cx="1905000" cy="1676400"/>
          </a:xfrm>
          <a:prstGeom prst="cloudCallout">
            <a:avLst>
              <a:gd name="adj1" fmla="val -35750"/>
              <a:gd name="adj2" fmla="val 97255"/>
            </a:avLst>
          </a:prstGeom>
          <a:solidFill>
            <a:schemeClr val="accent2"/>
          </a:solidFill>
          <a:ln w="28575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de-DE">
                <a:latin typeface="Times New Roman" pitchFamily="18" charset="0"/>
              </a:rPr>
              <a:t>sehr viele</a:t>
            </a:r>
          </a:p>
          <a:p>
            <a:pPr>
              <a:lnSpc>
                <a:spcPct val="90000"/>
              </a:lnSpc>
            </a:pPr>
            <a:r>
              <a:rPr lang="de-DE">
                <a:latin typeface="Times New Roman" pitchFamily="18" charset="0"/>
              </a:rPr>
              <a:t>(Tausende)</a:t>
            </a:r>
          </a:p>
          <a:p>
            <a:pPr>
              <a:lnSpc>
                <a:spcPct val="90000"/>
              </a:lnSpc>
            </a:pPr>
            <a:r>
              <a:rPr lang="de-DE">
                <a:latin typeface="Times New Roman" pitchFamily="18" charset="0"/>
              </a:rPr>
              <a:t>Clients</a:t>
            </a:r>
          </a:p>
        </p:txBody>
      </p:sp>
      <p:graphicFrame>
        <p:nvGraphicFramePr>
          <p:cNvPr id="2063" name="Object 31"/>
          <p:cNvGraphicFramePr>
            <a:graphicFrameLocks noChangeAspect="1"/>
          </p:cNvGraphicFramePr>
          <p:nvPr/>
        </p:nvGraphicFramePr>
        <p:xfrm>
          <a:off x="8229600" y="4876800"/>
          <a:ext cx="9144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Clip" r:id="rId20" imgW="1829160" imgH="1802880" progId="">
                  <p:embed/>
                </p:oleObj>
              </mc:Choice>
              <mc:Fallback>
                <p:oleObj name="Clip" r:id="rId20" imgW="1829160" imgH="1802880" progId="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4876800"/>
                        <a:ext cx="9144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" name="Rectangle 3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144000" cy="1143000"/>
          </a:xfrm>
          <a:noFill/>
        </p:spPr>
        <p:txBody>
          <a:bodyPr/>
          <a:lstStyle/>
          <a:p>
            <a:r>
              <a:rPr lang="de-DE" sz="3200" smtClean="0"/>
              <a:t>Dreistufige Client/Server-Architektur (3 Tier, SAP R/3)</a:t>
            </a:r>
            <a:endParaRPr lang="de-DE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1" grpId="0" animBg="1" autoUpdateAnimBg="0"/>
      <p:bldP spid="192522" grpId="0" animBg="1" autoUpdateAnimBg="0"/>
      <p:bldP spid="192542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6250" r="14063" b="48611"/>
          <a:stretch>
            <a:fillRect/>
          </a:stretch>
        </p:blipFill>
        <p:spPr bwMode="auto">
          <a:xfrm>
            <a:off x="0" y="228600"/>
            <a:ext cx="8077200" cy="330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3263900" y="2990850"/>
            <a:ext cx="1030288" cy="2032000"/>
          </a:xfrm>
          <a:prstGeom prst="curvedLeftArrow">
            <a:avLst>
              <a:gd name="adj1" fmla="val 39445"/>
              <a:gd name="adj2" fmla="val 78891"/>
              <a:gd name="adj3" fmla="val 33333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3832225" y="2990850"/>
            <a:ext cx="1147763" cy="1930400"/>
          </a:xfrm>
          <a:prstGeom prst="curvedRightArrow">
            <a:avLst>
              <a:gd name="adj1" fmla="val 33638"/>
              <a:gd name="adj2" fmla="val 67275"/>
              <a:gd name="adj3" fmla="val 33333"/>
            </a:avLst>
          </a:prstGeom>
          <a:solidFill>
            <a:srgbClr val="5FEFE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176213" y="3803650"/>
            <a:ext cx="3425825" cy="25098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B-Baum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TID-V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    (i,II)(ii,I)(iii,II)(iv,II)(v,I)(vi,II)...</a:t>
            </a:r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5030788" y="3840163"/>
            <a:ext cx="3425825" cy="2509837"/>
          </a:xfrm>
          <a:prstGeom prst="triangle">
            <a:avLst>
              <a:gd name="adj" fmla="val 50000"/>
            </a:avLst>
          </a:prstGeom>
          <a:solidFill>
            <a:srgbClr val="5FEFE1"/>
          </a:solidFill>
          <a:ln w="28575">
            <a:solidFill>
              <a:srgbClr val="5FEFE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B-Baum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TID-K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    (I,i)(I,v)(II,i)(II,iii)(II,iv)(II,vi)...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6250" r="4688" b="48611"/>
          <a:stretch>
            <a:fillRect/>
          </a:stretch>
        </p:blipFill>
        <p:spPr bwMode="auto">
          <a:xfrm>
            <a:off x="0" y="228600"/>
            <a:ext cx="8991600" cy="330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176213" y="3803650"/>
            <a:ext cx="3425825" cy="25098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B-Baum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TID-V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    (i,II)(ii,I)(iii,II)(iv,II)(v,I)(vi,II)...</a:t>
            </a: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 rot="-5425777">
            <a:off x="1453356" y="1389857"/>
            <a:ext cx="2689225" cy="59531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61446" name="Freeform 6"/>
          <p:cNvSpPr>
            <a:spLocks/>
          </p:cNvSpPr>
          <p:nvPr/>
        </p:nvSpPr>
        <p:spPr bwMode="auto">
          <a:xfrm>
            <a:off x="571500" y="1290638"/>
            <a:ext cx="4838700" cy="387350"/>
          </a:xfrm>
          <a:custGeom>
            <a:avLst/>
            <a:gdLst>
              <a:gd name="T0" fmla="*/ 0 w 3048"/>
              <a:gd name="T1" fmla="*/ 55563 h 244"/>
              <a:gd name="T2" fmla="*/ 1066800 w 3048"/>
              <a:gd name="T3" fmla="*/ 55563 h 244"/>
              <a:gd name="T4" fmla="*/ 1892300 w 3048"/>
              <a:gd name="T5" fmla="*/ 385763 h 244"/>
              <a:gd name="T6" fmla="*/ 2628900 w 3048"/>
              <a:gd name="T7" fmla="*/ 68263 h 244"/>
              <a:gd name="T8" fmla="*/ 3556000 w 3048"/>
              <a:gd name="T9" fmla="*/ 55563 h 244"/>
              <a:gd name="T10" fmla="*/ 4203700 w 3048"/>
              <a:gd name="T11" fmla="*/ 195262 h 244"/>
              <a:gd name="T12" fmla="*/ 4838700 w 3048"/>
              <a:gd name="T13" fmla="*/ 195262 h 2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48"/>
              <a:gd name="T22" fmla="*/ 0 h 244"/>
              <a:gd name="T23" fmla="*/ 3048 w 3048"/>
              <a:gd name="T24" fmla="*/ 244 h 2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48" h="244">
                <a:moveTo>
                  <a:pt x="0" y="35"/>
                </a:moveTo>
                <a:cubicBezTo>
                  <a:pt x="236" y="17"/>
                  <a:pt x="473" y="0"/>
                  <a:pt x="672" y="35"/>
                </a:cubicBezTo>
                <a:cubicBezTo>
                  <a:pt x="871" y="70"/>
                  <a:pt x="1028" y="242"/>
                  <a:pt x="1192" y="243"/>
                </a:cubicBezTo>
                <a:cubicBezTo>
                  <a:pt x="1356" y="244"/>
                  <a:pt x="1481" y="78"/>
                  <a:pt x="1656" y="43"/>
                </a:cubicBezTo>
                <a:cubicBezTo>
                  <a:pt x="1831" y="8"/>
                  <a:pt x="2075" y="22"/>
                  <a:pt x="2240" y="35"/>
                </a:cubicBezTo>
                <a:cubicBezTo>
                  <a:pt x="2405" y="48"/>
                  <a:pt x="2513" y="108"/>
                  <a:pt x="2648" y="123"/>
                </a:cubicBezTo>
                <a:cubicBezTo>
                  <a:pt x="2783" y="138"/>
                  <a:pt x="2915" y="130"/>
                  <a:pt x="3048" y="123"/>
                </a:cubicBezTo>
              </a:path>
            </a:pathLst>
          </a:custGeom>
          <a:noFill/>
          <a:ln w="5715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61447" name="Freeform 7"/>
          <p:cNvSpPr>
            <a:spLocks/>
          </p:cNvSpPr>
          <p:nvPr/>
        </p:nvSpPr>
        <p:spPr bwMode="auto">
          <a:xfrm>
            <a:off x="622300" y="1712913"/>
            <a:ext cx="4762500" cy="908050"/>
          </a:xfrm>
          <a:custGeom>
            <a:avLst/>
            <a:gdLst>
              <a:gd name="T0" fmla="*/ 0 w 3000"/>
              <a:gd name="T1" fmla="*/ 788987 h 572"/>
              <a:gd name="T2" fmla="*/ 1308100 w 3000"/>
              <a:gd name="T3" fmla="*/ 776287 h 572"/>
              <a:gd name="T4" fmla="*/ 1879600 w 3000"/>
              <a:gd name="T5" fmla="*/ 1588 h 572"/>
              <a:gd name="T6" fmla="*/ 2590800 w 3000"/>
              <a:gd name="T7" fmla="*/ 763587 h 572"/>
              <a:gd name="T8" fmla="*/ 3543300 w 3000"/>
              <a:gd name="T9" fmla="*/ 788987 h 572"/>
              <a:gd name="T10" fmla="*/ 4762500 w 3000"/>
              <a:gd name="T11" fmla="*/ 77787 h 5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00"/>
              <a:gd name="T19" fmla="*/ 0 h 572"/>
              <a:gd name="T20" fmla="*/ 3000 w 3000"/>
              <a:gd name="T21" fmla="*/ 572 h 5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00" h="572">
                <a:moveTo>
                  <a:pt x="0" y="497"/>
                </a:moveTo>
                <a:cubicBezTo>
                  <a:pt x="313" y="534"/>
                  <a:pt x="627" y="572"/>
                  <a:pt x="824" y="489"/>
                </a:cubicBezTo>
                <a:cubicBezTo>
                  <a:pt x="1021" y="406"/>
                  <a:pt x="1049" y="2"/>
                  <a:pt x="1184" y="1"/>
                </a:cubicBezTo>
                <a:cubicBezTo>
                  <a:pt x="1319" y="0"/>
                  <a:pt x="1458" y="398"/>
                  <a:pt x="1632" y="481"/>
                </a:cubicBezTo>
                <a:cubicBezTo>
                  <a:pt x="1806" y="564"/>
                  <a:pt x="2004" y="569"/>
                  <a:pt x="2232" y="497"/>
                </a:cubicBezTo>
                <a:cubicBezTo>
                  <a:pt x="2460" y="425"/>
                  <a:pt x="2730" y="237"/>
                  <a:pt x="3000" y="49"/>
                </a:cubicBezTo>
              </a:path>
            </a:pathLst>
          </a:custGeom>
          <a:noFill/>
          <a:ln w="57150">
            <a:solidFill>
              <a:schemeClr val="hlink"/>
            </a:solidFill>
            <a:prstDash val="sysDot"/>
            <a:round/>
            <a:headEnd/>
            <a:tailEnd type="triangle" w="med" len="med"/>
          </a:ln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508500" y="3724275"/>
            <a:ext cx="4451350" cy="1658938"/>
          </a:xfrm>
          <a:prstGeom prst="rect">
            <a:avLst/>
          </a:prstGeom>
          <a:solidFill>
            <a:schemeClr val="accent1"/>
          </a:solidFill>
          <a:ln w="5715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Select k.*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From Verkäufe v, Kunden k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Where v.ProduktID = 5 And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            v.KundenNr = k.KundenNr</a:t>
            </a:r>
          </a:p>
        </p:txBody>
      </p: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1028700" y="1206500"/>
            <a:ext cx="457200" cy="241300"/>
          </a:xfrm>
          <a:prstGeom prst="ellipse">
            <a:avLst/>
          </a:prstGeom>
          <a:solidFill>
            <a:srgbClr val="5FEFE1"/>
          </a:solidFill>
          <a:ln w="57150">
            <a:noFill/>
            <a:prstDash val="sysDot"/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5</a:t>
            </a:r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1003300" y="2413000"/>
            <a:ext cx="457200" cy="241300"/>
          </a:xfrm>
          <a:prstGeom prst="ellipse">
            <a:avLst/>
          </a:prstGeom>
          <a:solidFill>
            <a:srgbClr val="5FEFE1"/>
          </a:solidFill>
          <a:ln w="57150">
            <a:noFill/>
            <a:prstDash val="sysDot"/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6250" r="3125" b="48611"/>
          <a:stretch>
            <a:fillRect/>
          </a:stretch>
        </p:blipFill>
        <p:spPr bwMode="auto">
          <a:xfrm>
            <a:off x="0" y="228600"/>
            <a:ext cx="9144000" cy="330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508500" y="3724275"/>
            <a:ext cx="4451350" cy="1658938"/>
          </a:xfrm>
          <a:prstGeom prst="rect">
            <a:avLst/>
          </a:prstGeom>
          <a:solidFill>
            <a:srgbClr val="5FEFE1"/>
          </a:solidFill>
          <a:ln w="5715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Select v.*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From Verkäufe v, Kunden k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Where k.KundenNr = 4711 and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            v.KundenNr = k.KundenNr</a:t>
            </a: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827088" y="3751263"/>
            <a:ext cx="3425825" cy="2509837"/>
          </a:xfrm>
          <a:prstGeom prst="triangle">
            <a:avLst>
              <a:gd name="adj" fmla="val 50000"/>
            </a:avLst>
          </a:prstGeom>
          <a:solidFill>
            <a:srgbClr val="5FEFE1"/>
          </a:solidFill>
          <a:ln w="28575">
            <a:solidFill>
              <a:srgbClr val="5FEFE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B-Baum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TID-K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    (I,i)(I,v)(II,i)(II,iii)(II,iv)(II,vi)...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 rot="5467161">
            <a:off x="3810794" y="1666082"/>
            <a:ext cx="2625725" cy="287337"/>
          </a:xfrm>
          <a:prstGeom prst="triangle">
            <a:avLst>
              <a:gd name="adj" fmla="val 50000"/>
            </a:avLst>
          </a:prstGeom>
          <a:solidFill>
            <a:srgbClr val="5FEFE1"/>
          </a:solidFill>
          <a:ln w="28575">
            <a:solidFill>
              <a:srgbClr val="5FEFE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de-DE">
              <a:latin typeface="Times New Roman" pitchFamily="18" charset="0"/>
            </a:endParaRPr>
          </a:p>
        </p:txBody>
      </p:sp>
      <p:sp>
        <p:nvSpPr>
          <p:cNvPr id="62471" name="Freeform 7"/>
          <p:cNvSpPr>
            <a:spLocks/>
          </p:cNvSpPr>
          <p:nvPr/>
        </p:nvSpPr>
        <p:spPr bwMode="auto">
          <a:xfrm>
            <a:off x="1485900" y="1211263"/>
            <a:ext cx="7215188" cy="3436937"/>
          </a:xfrm>
          <a:custGeom>
            <a:avLst/>
            <a:gdLst>
              <a:gd name="T0" fmla="*/ 6388099 w 4545"/>
              <a:gd name="T1" fmla="*/ 3436937 h 2165"/>
              <a:gd name="T2" fmla="*/ 7061201 w 4545"/>
              <a:gd name="T3" fmla="*/ 1684337 h 2165"/>
              <a:gd name="T4" fmla="*/ 6946901 w 4545"/>
              <a:gd name="T5" fmla="*/ 236537 h 2165"/>
              <a:gd name="T6" fmla="*/ 5448300 w 4545"/>
              <a:gd name="T7" fmla="*/ 261937 h 2165"/>
              <a:gd name="T8" fmla="*/ 4076700 w 4545"/>
              <a:gd name="T9" fmla="*/ 274637 h 2165"/>
              <a:gd name="T10" fmla="*/ 3822700 w 4545"/>
              <a:gd name="T11" fmla="*/ 566737 h 2165"/>
              <a:gd name="T12" fmla="*/ 3454400 w 4545"/>
              <a:gd name="T13" fmla="*/ 147637 h 2165"/>
              <a:gd name="T14" fmla="*/ 2336800 w 4545"/>
              <a:gd name="T15" fmla="*/ 96837 h 2165"/>
              <a:gd name="T16" fmla="*/ 1739900 w 4545"/>
              <a:gd name="T17" fmla="*/ 96837 h 2165"/>
              <a:gd name="T18" fmla="*/ 0 w 4545"/>
              <a:gd name="T19" fmla="*/ 134937 h 21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545"/>
              <a:gd name="T31" fmla="*/ 0 h 2165"/>
              <a:gd name="T32" fmla="*/ 4545 w 4545"/>
              <a:gd name="T33" fmla="*/ 2165 h 21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45" h="2165">
                <a:moveTo>
                  <a:pt x="4024" y="2165"/>
                </a:moveTo>
                <a:cubicBezTo>
                  <a:pt x="4206" y="1781"/>
                  <a:pt x="4389" y="1397"/>
                  <a:pt x="4448" y="1061"/>
                </a:cubicBezTo>
                <a:cubicBezTo>
                  <a:pt x="4507" y="725"/>
                  <a:pt x="4545" y="298"/>
                  <a:pt x="4376" y="149"/>
                </a:cubicBezTo>
                <a:cubicBezTo>
                  <a:pt x="4207" y="0"/>
                  <a:pt x="3733" y="161"/>
                  <a:pt x="3432" y="165"/>
                </a:cubicBezTo>
                <a:cubicBezTo>
                  <a:pt x="3131" y="169"/>
                  <a:pt x="2739" y="141"/>
                  <a:pt x="2568" y="173"/>
                </a:cubicBezTo>
                <a:cubicBezTo>
                  <a:pt x="2397" y="205"/>
                  <a:pt x="2473" y="370"/>
                  <a:pt x="2408" y="357"/>
                </a:cubicBezTo>
                <a:cubicBezTo>
                  <a:pt x="2343" y="344"/>
                  <a:pt x="2332" y="142"/>
                  <a:pt x="2176" y="93"/>
                </a:cubicBezTo>
                <a:cubicBezTo>
                  <a:pt x="2020" y="44"/>
                  <a:pt x="1652" y="66"/>
                  <a:pt x="1472" y="61"/>
                </a:cubicBezTo>
                <a:cubicBezTo>
                  <a:pt x="1292" y="56"/>
                  <a:pt x="1341" y="57"/>
                  <a:pt x="1096" y="61"/>
                </a:cubicBezTo>
                <a:cubicBezTo>
                  <a:pt x="851" y="65"/>
                  <a:pt x="425" y="75"/>
                  <a:pt x="0" y="85"/>
                </a:cubicBezTo>
              </a:path>
            </a:pathLst>
          </a:custGeom>
          <a:noFill/>
          <a:ln w="5715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62472" name="Freeform 8"/>
          <p:cNvSpPr>
            <a:spLocks/>
          </p:cNvSpPr>
          <p:nvPr/>
        </p:nvSpPr>
        <p:spPr bwMode="auto">
          <a:xfrm>
            <a:off x="1536700" y="1752600"/>
            <a:ext cx="3733800" cy="458788"/>
          </a:xfrm>
          <a:custGeom>
            <a:avLst/>
            <a:gdLst>
              <a:gd name="T0" fmla="*/ 3733800 w 2352"/>
              <a:gd name="T1" fmla="*/ 0 h 289"/>
              <a:gd name="T2" fmla="*/ 3390900 w 2352"/>
              <a:gd name="T3" fmla="*/ 381000 h 289"/>
              <a:gd name="T4" fmla="*/ 2768600 w 2352"/>
              <a:gd name="T5" fmla="*/ 444500 h 289"/>
              <a:gd name="T6" fmla="*/ 1739900 w 2352"/>
              <a:gd name="T7" fmla="*/ 457200 h 289"/>
              <a:gd name="T8" fmla="*/ 0 w 2352"/>
              <a:gd name="T9" fmla="*/ 457200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2"/>
              <a:gd name="T16" fmla="*/ 0 h 289"/>
              <a:gd name="T17" fmla="*/ 2352 w 2352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2" h="289">
                <a:moveTo>
                  <a:pt x="2352" y="0"/>
                </a:moveTo>
                <a:cubicBezTo>
                  <a:pt x="2294" y="96"/>
                  <a:pt x="2237" y="193"/>
                  <a:pt x="2136" y="240"/>
                </a:cubicBezTo>
                <a:cubicBezTo>
                  <a:pt x="2035" y="287"/>
                  <a:pt x="1917" y="272"/>
                  <a:pt x="1744" y="280"/>
                </a:cubicBezTo>
                <a:cubicBezTo>
                  <a:pt x="1571" y="288"/>
                  <a:pt x="1387" y="287"/>
                  <a:pt x="1096" y="288"/>
                </a:cubicBezTo>
                <a:cubicBezTo>
                  <a:pt x="805" y="289"/>
                  <a:pt x="402" y="288"/>
                  <a:pt x="0" y="288"/>
                </a:cubicBezTo>
              </a:path>
            </a:pathLst>
          </a:custGeom>
          <a:noFill/>
          <a:ln w="5715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 wrap="none" lIns="90488" tIns="44450" rIns="90488" bIns="44450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 l="14063" t="9375" r="14844" b="5208"/>
          <a:stretch>
            <a:fillRect/>
          </a:stretch>
        </p:blipFill>
        <p:spPr bwMode="auto">
          <a:xfrm>
            <a:off x="838200" y="44450"/>
            <a:ext cx="7620000" cy="686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Beispielanfrage auf dem Sternschema: </a:t>
            </a:r>
            <a:br>
              <a:rPr lang="de-DE" sz="3200" smtClean="0"/>
            </a:br>
            <a:r>
              <a:rPr lang="de-DE" sz="3200" smtClean="0"/>
              <a:t>Stern-Verbund  --  Star Join</a:t>
            </a:r>
            <a:endParaRPr lang="de-DE" smtClean="0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0" y="1447800"/>
            <a:ext cx="9144000" cy="42910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select sum</a:t>
            </a:r>
            <a:r>
              <a:rPr lang="de-DE">
                <a:latin typeface="Times New Roman" pitchFamily="18" charset="0"/>
              </a:rPr>
              <a:t>(v.Anzahl), p.Hersteller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from</a:t>
            </a:r>
            <a:r>
              <a:rPr lang="de-DE">
                <a:latin typeface="Times New Roman" pitchFamily="18" charset="0"/>
              </a:rPr>
              <a:t> Verkäufe v, Filialen f, Produkte p, Zeit z, Kunden k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where</a:t>
            </a:r>
            <a:r>
              <a:rPr lang="de-DE">
                <a:latin typeface="Times New Roman" pitchFamily="18" charset="0"/>
              </a:rPr>
              <a:t> </a:t>
            </a: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z.Saison = 'Weihnachten' and</a:t>
            </a:r>
          </a:p>
          <a:p>
            <a:pPr algn="l"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            z.Jahr = 2001 and k.wieAlt &lt; 30 and</a:t>
            </a:r>
          </a:p>
          <a:p>
            <a:pPr algn="l"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            p.Produkttyp = 'Handy' and f.Bezirk = 'Bayern'</a:t>
            </a:r>
            <a:r>
              <a:rPr lang="de-DE">
                <a:latin typeface="Times New Roman" pitchFamily="18" charset="0"/>
              </a:rPr>
              <a:t> and</a:t>
            </a:r>
          </a:p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            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v.VerkDatum = z.Datum and v.Produkt = p.ProduktNr and</a:t>
            </a:r>
          </a:p>
          <a:p>
            <a:pPr algn="l"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            v.Filiale = f.FilialenKennung and v.Kunde = k.KundenNr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group by</a:t>
            </a:r>
            <a:r>
              <a:rPr lang="de-DE">
                <a:latin typeface="Times New Roman" pitchFamily="18" charset="0"/>
              </a:rPr>
              <a:t> p.Hersteller;</a:t>
            </a: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6400800" y="2743200"/>
            <a:ext cx="2590800" cy="762000"/>
          </a:xfrm>
          <a:prstGeom prst="wedgeRoundRectCallout">
            <a:avLst>
              <a:gd name="adj1" fmla="val -75796"/>
              <a:gd name="adj2" fmla="val 15000"/>
              <a:gd name="adj3" fmla="val 16667"/>
            </a:avLst>
          </a:prstGeom>
          <a:solidFill>
            <a:schemeClr val="accent2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>
                <a:latin typeface="Times New Roman" pitchFamily="18" charset="0"/>
              </a:rPr>
              <a:t>Einschränkung</a:t>
            </a:r>
          </a:p>
          <a:p>
            <a:r>
              <a:rPr lang="de-DE">
                <a:latin typeface="Times New Roman" pitchFamily="18" charset="0"/>
              </a:rPr>
              <a:t>der Dimensionen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5867400" y="5791200"/>
            <a:ext cx="2590800" cy="762000"/>
          </a:xfrm>
          <a:prstGeom prst="wedgeRoundRectCallout">
            <a:avLst>
              <a:gd name="adj1" fmla="val -82171"/>
              <a:gd name="adj2" fmla="val -130000"/>
              <a:gd name="adj3" fmla="val 16667"/>
            </a:avLst>
          </a:prstGeom>
          <a:solidFill>
            <a:schemeClr val="accent2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>
                <a:latin typeface="Times New Roman" pitchFamily="18" charset="0"/>
              </a:rPr>
              <a:t>Join-Prädikate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506413"/>
          <a:ext cx="8990013" cy="635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VISIO" r:id="rId4" imgW="6931800" imgH="4897440" progId="Visio.Drawing.11">
                  <p:embed/>
                </p:oleObj>
              </mc:Choice>
              <mc:Fallback>
                <p:oleObj name="VISIO" r:id="rId4" imgW="6931800" imgH="489744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6413"/>
                        <a:ext cx="8990013" cy="635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Illustration des Star Join</a:t>
            </a:r>
            <a:br>
              <a:rPr lang="de-DE" smtClean="0"/>
            </a:br>
            <a:endParaRPr lang="de-DE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1028700"/>
          <a:ext cx="91440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VISIO" r:id="rId4" imgW="7729560" imgH="4926960" progId="Visio.Drawing.11">
                  <p:embed/>
                </p:oleObj>
              </mc:Choice>
              <mc:Fallback>
                <p:oleObj name="VISIO" r:id="rId4" imgW="7729560" imgH="492696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28700"/>
                        <a:ext cx="9144000" cy="582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Bitmap-Indexe für die Dimensions-Selektion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Ausnutzung der Bitmap-Join-Indexe</a:t>
            </a:r>
            <a:br>
              <a:rPr lang="de-DE" smtClean="0"/>
            </a:br>
            <a:endParaRPr lang="de-DE" smtClean="0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0" y="350838"/>
          <a:ext cx="8885238" cy="650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VISIO" r:id="rId4" imgW="7737840" imgH="5665320" progId="Visio.Drawing.11">
                  <p:embed/>
                </p:oleObj>
              </mc:Choice>
              <mc:Fallback>
                <p:oleObj name="VISIO" r:id="rId4" imgW="7737840" imgH="566532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0838"/>
                        <a:ext cx="8885238" cy="650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Eine weitere Join-Methode: DiagJoin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Für 1:N-Beziehungen</a:t>
            </a:r>
          </a:p>
          <a:p>
            <a:r>
              <a:rPr lang="de-DE" smtClean="0"/>
              <a:t>Daten sind zeitlich geballt (clustered)</a:t>
            </a:r>
          </a:p>
          <a:p>
            <a:r>
              <a:rPr lang="de-DE" smtClean="0"/>
              <a:t>Beispiel</a:t>
            </a:r>
          </a:p>
          <a:p>
            <a:pPr lvl="1"/>
            <a:r>
              <a:rPr lang="de-DE" smtClean="0"/>
              <a:t>Order</a:t>
            </a:r>
          </a:p>
          <a:p>
            <a:pPr lvl="1"/>
            <a:r>
              <a:rPr lang="de-DE" smtClean="0"/>
              <a:t>Lineitem</a:t>
            </a:r>
          </a:p>
          <a:p>
            <a:pPr lvl="1"/>
            <a:r>
              <a:rPr lang="de-DE" smtClean="0"/>
              <a:t>Order </a:t>
            </a:r>
            <a:r>
              <a:rPr lang="en-US" smtClean="0">
                <a:latin typeface="JoinFont" pitchFamily="2" charset="0"/>
              </a:rPr>
              <a:t>A </a:t>
            </a:r>
            <a:r>
              <a:rPr lang="en-US" smtClean="0"/>
              <a:t>Lineitem</a:t>
            </a:r>
            <a:endParaRPr lang="en-US" smtClean="0">
              <a:latin typeface="JoinFont" pitchFamily="2" charset="0"/>
            </a:endParaRPr>
          </a:p>
          <a:p>
            <a:pPr lvl="1"/>
            <a:r>
              <a:rPr lang="de-DE" smtClean="0"/>
              <a:t>Die Lineitems (Bestellpositionen) einer Order (Bestellung) kommen zeitlich kurz hintereinander</a:t>
            </a:r>
          </a:p>
          <a:p>
            <a:r>
              <a:rPr lang="de-DE" smtClean="0"/>
              <a:t>Grundidee des DiagJoins besteht darin, synchron über die beiden Relationen zu laufen</a:t>
            </a:r>
          </a:p>
          <a:p>
            <a:r>
              <a:rPr lang="de-DE" smtClean="0"/>
              <a:t>Die Orders werden in einem Fenster gehalten  </a:t>
            </a:r>
          </a:p>
          <a:p>
            <a:endParaRPr lang="de-DE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DiagJoin</a:t>
            </a:r>
          </a:p>
        </p:txBody>
      </p:sp>
      <p:graphicFrame>
        <p:nvGraphicFramePr>
          <p:cNvPr id="206972" name="Group 124"/>
          <p:cNvGraphicFramePr>
            <a:graphicFrameLocks noGrp="1"/>
          </p:cNvGraphicFramePr>
          <p:nvPr/>
        </p:nvGraphicFramePr>
        <p:xfrm>
          <a:off x="250825" y="1341438"/>
          <a:ext cx="3479800" cy="4264028"/>
        </p:xfrm>
        <a:graphic>
          <a:graphicData uri="http://schemas.openxmlformats.org/drawingml/2006/table">
            <a:tbl>
              <a:tblPr/>
              <a:tblGrid>
                <a:gridCol w="1739900"/>
                <a:gridCol w="1739900"/>
              </a:tblGrid>
              <a:tr h="4270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Customer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Kemper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Müller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Kaller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9965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Junker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7052" name="Group 204"/>
          <p:cNvGraphicFramePr>
            <a:graphicFrameLocks noGrp="1"/>
          </p:cNvGraphicFramePr>
          <p:nvPr/>
        </p:nvGraphicFramePr>
        <p:xfrm>
          <a:off x="4284663" y="1052513"/>
          <a:ext cx="4859337" cy="5499106"/>
        </p:xfrm>
        <a:graphic>
          <a:graphicData uri="http://schemas.openxmlformats.org/drawingml/2006/table">
            <a:tbl>
              <a:tblPr/>
              <a:tblGrid>
                <a:gridCol w="1216025"/>
                <a:gridCol w="1284287"/>
                <a:gridCol w="1146175"/>
                <a:gridCol w="1212850"/>
              </a:tblGrid>
              <a:tr h="37306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LineItem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Laptop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Mixer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Interne Architektur von SAP R/3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l="4688" t="18750" r="10938" b="8333"/>
          <a:stretch>
            <a:fillRect/>
          </a:stretch>
        </p:blipFill>
        <p:spPr bwMode="auto">
          <a:xfrm>
            <a:off x="381000" y="1371600"/>
            <a:ext cx="8229600" cy="5334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DiagJoin</a:t>
            </a:r>
          </a:p>
        </p:txBody>
      </p:sp>
      <p:graphicFrame>
        <p:nvGraphicFramePr>
          <p:cNvPr id="207875" name="Group 3"/>
          <p:cNvGraphicFramePr>
            <a:graphicFrameLocks noGrp="1"/>
          </p:cNvGraphicFramePr>
          <p:nvPr/>
        </p:nvGraphicFramePr>
        <p:xfrm>
          <a:off x="250825" y="1341438"/>
          <a:ext cx="3479800" cy="4264028"/>
        </p:xfrm>
        <a:graphic>
          <a:graphicData uri="http://schemas.openxmlformats.org/drawingml/2006/table">
            <a:tbl>
              <a:tblPr/>
              <a:tblGrid>
                <a:gridCol w="1739900"/>
                <a:gridCol w="1739900"/>
              </a:tblGrid>
              <a:tr h="4270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Customer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Kemper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Müller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Kaller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9965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Junker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7992" name="Group 120"/>
          <p:cNvGraphicFramePr>
            <a:graphicFrameLocks noGrp="1"/>
          </p:cNvGraphicFramePr>
          <p:nvPr/>
        </p:nvGraphicFramePr>
        <p:xfrm>
          <a:off x="4284663" y="1052513"/>
          <a:ext cx="4859337" cy="5499106"/>
        </p:xfrm>
        <a:graphic>
          <a:graphicData uri="http://schemas.openxmlformats.org/drawingml/2006/table">
            <a:tbl>
              <a:tblPr/>
              <a:tblGrid>
                <a:gridCol w="1216025"/>
                <a:gridCol w="1284287"/>
                <a:gridCol w="1146175"/>
                <a:gridCol w="1212850"/>
              </a:tblGrid>
              <a:tr h="37306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LineItem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Laptop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Mixer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95" name="Rectangle 101"/>
          <p:cNvSpPr>
            <a:spLocks noChangeArrowheads="1"/>
          </p:cNvSpPr>
          <p:nvPr/>
        </p:nvSpPr>
        <p:spPr bwMode="auto">
          <a:xfrm>
            <a:off x="0" y="2205038"/>
            <a:ext cx="3924300" cy="1368425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7696" name="Line 102"/>
          <p:cNvSpPr>
            <a:spLocks noChangeShapeType="1"/>
          </p:cNvSpPr>
          <p:nvPr/>
        </p:nvSpPr>
        <p:spPr bwMode="auto">
          <a:xfrm flipH="1">
            <a:off x="3708400" y="2276475"/>
            <a:ext cx="647700" cy="1444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7697" name="Line 121"/>
          <p:cNvSpPr>
            <a:spLocks noChangeShapeType="1"/>
          </p:cNvSpPr>
          <p:nvPr/>
        </p:nvSpPr>
        <p:spPr bwMode="auto">
          <a:xfrm flipH="1">
            <a:off x="3708400" y="2636838"/>
            <a:ext cx="576263" cy="1444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7698" name="Line 122"/>
          <p:cNvSpPr>
            <a:spLocks noChangeShapeType="1"/>
          </p:cNvSpPr>
          <p:nvPr/>
        </p:nvSpPr>
        <p:spPr bwMode="auto">
          <a:xfrm flipH="1" flipV="1">
            <a:off x="3708400" y="2492375"/>
            <a:ext cx="576263" cy="5762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7699" name="Line 123"/>
          <p:cNvSpPr>
            <a:spLocks noChangeShapeType="1"/>
          </p:cNvSpPr>
          <p:nvPr/>
        </p:nvSpPr>
        <p:spPr bwMode="auto">
          <a:xfrm flipH="1" flipV="1">
            <a:off x="3708400" y="2420938"/>
            <a:ext cx="576263" cy="936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7700" name="Line 124"/>
          <p:cNvSpPr>
            <a:spLocks noChangeShapeType="1"/>
          </p:cNvSpPr>
          <p:nvPr/>
        </p:nvSpPr>
        <p:spPr bwMode="auto">
          <a:xfrm flipH="1" flipV="1">
            <a:off x="3635375" y="3284538"/>
            <a:ext cx="649288" cy="19446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DiagJoin</a:t>
            </a:r>
          </a:p>
        </p:txBody>
      </p:sp>
      <p:graphicFrame>
        <p:nvGraphicFramePr>
          <p:cNvPr id="208899" name="Group 3"/>
          <p:cNvGraphicFramePr>
            <a:graphicFrameLocks noGrp="1"/>
          </p:cNvGraphicFramePr>
          <p:nvPr/>
        </p:nvGraphicFramePr>
        <p:xfrm>
          <a:off x="250825" y="1341438"/>
          <a:ext cx="3479800" cy="4264028"/>
        </p:xfrm>
        <a:graphic>
          <a:graphicData uri="http://schemas.openxmlformats.org/drawingml/2006/table">
            <a:tbl>
              <a:tblPr/>
              <a:tblGrid>
                <a:gridCol w="1739900"/>
                <a:gridCol w="1739900"/>
              </a:tblGrid>
              <a:tr h="4270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Customer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Kemper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Müller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Kaller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9965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Junker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8933" name="Group 37"/>
          <p:cNvGraphicFramePr>
            <a:graphicFrameLocks noGrp="1"/>
          </p:cNvGraphicFramePr>
          <p:nvPr/>
        </p:nvGraphicFramePr>
        <p:xfrm>
          <a:off x="4284663" y="1052513"/>
          <a:ext cx="4859337" cy="5499106"/>
        </p:xfrm>
        <a:graphic>
          <a:graphicData uri="http://schemas.openxmlformats.org/drawingml/2006/table">
            <a:tbl>
              <a:tblPr/>
              <a:tblGrid>
                <a:gridCol w="1216025"/>
                <a:gridCol w="1284287"/>
                <a:gridCol w="1146175"/>
                <a:gridCol w="1212850"/>
              </a:tblGrid>
              <a:tr h="37306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LineItem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Laptop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Mixer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719" name="Rectangle 111"/>
          <p:cNvSpPr>
            <a:spLocks noChangeArrowheads="1"/>
          </p:cNvSpPr>
          <p:nvPr/>
        </p:nvSpPr>
        <p:spPr bwMode="auto">
          <a:xfrm>
            <a:off x="0" y="2205038"/>
            <a:ext cx="3924300" cy="1368425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720" name="Line 112"/>
          <p:cNvSpPr>
            <a:spLocks noChangeShapeType="1"/>
          </p:cNvSpPr>
          <p:nvPr/>
        </p:nvSpPr>
        <p:spPr bwMode="auto">
          <a:xfrm flipH="1">
            <a:off x="3708400" y="2276475"/>
            <a:ext cx="647700" cy="1444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721" name="Line 113"/>
          <p:cNvSpPr>
            <a:spLocks noChangeShapeType="1"/>
          </p:cNvSpPr>
          <p:nvPr/>
        </p:nvSpPr>
        <p:spPr bwMode="auto">
          <a:xfrm flipH="1">
            <a:off x="3708400" y="2636838"/>
            <a:ext cx="576263" cy="1444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722" name="Line 114"/>
          <p:cNvSpPr>
            <a:spLocks noChangeShapeType="1"/>
          </p:cNvSpPr>
          <p:nvPr/>
        </p:nvSpPr>
        <p:spPr bwMode="auto">
          <a:xfrm flipH="1" flipV="1">
            <a:off x="3708400" y="2492375"/>
            <a:ext cx="576263" cy="5762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723" name="Line 115"/>
          <p:cNvSpPr>
            <a:spLocks noChangeShapeType="1"/>
          </p:cNvSpPr>
          <p:nvPr/>
        </p:nvSpPr>
        <p:spPr bwMode="auto">
          <a:xfrm flipH="1" flipV="1">
            <a:off x="3708400" y="2420938"/>
            <a:ext cx="576263" cy="936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724" name="Line 116"/>
          <p:cNvSpPr>
            <a:spLocks noChangeShapeType="1"/>
          </p:cNvSpPr>
          <p:nvPr/>
        </p:nvSpPr>
        <p:spPr bwMode="auto">
          <a:xfrm flipH="1" flipV="1">
            <a:off x="3635375" y="3284538"/>
            <a:ext cx="649288" cy="19446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725" name="Line 117"/>
          <p:cNvSpPr>
            <a:spLocks noChangeShapeType="1"/>
          </p:cNvSpPr>
          <p:nvPr/>
        </p:nvSpPr>
        <p:spPr bwMode="auto">
          <a:xfrm flipH="1" flipV="1">
            <a:off x="3563938" y="3789363"/>
            <a:ext cx="720725" cy="1871662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DiagJoin</a:t>
            </a:r>
          </a:p>
        </p:txBody>
      </p:sp>
      <p:graphicFrame>
        <p:nvGraphicFramePr>
          <p:cNvPr id="209923" name="Group 3"/>
          <p:cNvGraphicFramePr>
            <a:graphicFrameLocks noGrp="1"/>
          </p:cNvGraphicFramePr>
          <p:nvPr/>
        </p:nvGraphicFramePr>
        <p:xfrm>
          <a:off x="250825" y="1341438"/>
          <a:ext cx="3479800" cy="4264028"/>
        </p:xfrm>
        <a:graphic>
          <a:graphicData uri="http://schemas.openxmlformats.org/drawingml/2006/table">
            <a:tbl>
              <a:tblPr/>
              <a:tblGrid>
                <a:gridCol w="1739900"/>
                <a:gridCol w="1739900"/>
              </a:tblGrid>
              <a:tr h="4270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Customer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Kemper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Müller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Kaller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9965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Junker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9957" name="Group 37"/>
          <p:cNvGraphicFramePr>
            <a:graphicFrameLocks noGrp="1"/>
          </p:cNvGraphicFramePr>
          <p:nvPr/>
        </p:nvGraphicFramePr>
        <p:xfrm>
          <a:off x="4284663" y="1052513"/>
          <a:ext cx="4859337" cy="5499106"/>
        </p:xfrm>
        <a:graphic>
          <a:graphicData uri="http://schemas.openxmlformats.org/drawingml/2006/table">
            <a:tbl>
              <a:tblPr/>
              <a:tblGrid>
                <a:gridCol w="1216025"/>
                <a:gridCol w="1284287"/>
                <a:gridCol w="1146175"/>
                <a:gridCol w="1212850"/>
              </a:tblGrid>
              <a:tr h="37306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LineItem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Laptop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Mixer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743" name="Rectangle 111"/>
          <p:cNvSpPr>
            <a:spLocks noChangeArrowheads="1"/>
          </p:cNvSpPr>
          <p:nvPr/>
        </p:nvSpPr>
        <p:spPr bwMode="auto">
          <a:xfrm>
            <a:off x="0" y="2636838"/>
            <a:ext cx="3924300" cy="1368425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744" name="Line 112"/>
          <p:cNvSpPr>
            <a:spLocks noChangeShapeType="1"/>
          </p:cNvSpPr>
          <p:nvPr/>
        </p:nvSpPr>
        <p:spPr bwMode="auto">
          <a:xfrm flipH="1">
            <a:off x="3708400" y="2276475"/>
            <a:ext cx="647700" cy="1444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745" name="Line 113"/>
          <p:cNvSpPr>
            <a:spLocks noChangeShapeType="1"/>
          </p:cNvSpPr>
          <p:nvPr/>
        </p:nvSpPr>
        <p:spPr bwMode="auto">
          <a:xfrm flipH="1">
            <a:off x="3708400" y="2636838"/>
            <a:ext cx="576263" cy="1444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746" name="Line 114"/>
          <p:cNvSpPr>
            <a:spLocks noChangeShapeType="1"/>
          </p:cNvSpPr>
          <p:nvPr/>
        </p:nvSpPr>
        <p:spPr bwMode="auto">
          <a:xfrm flipH="1" flipV="1">
            <a:off x="3708400" y="2492375"/>
            <a:ext cx="576263" cy="5762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747" name="Line 115"/>
          <p:cNvSpPr>
            <a:spLocks noChangeShapeType="1"/>
          </p:cNvSpPr>
          <p:nvPr/>
        </p:nvSpPr>
        <p:spPr bwMode="auto">
          <a:xfrm flipH="1" flipV="1">
            <a:off x="3708400" y="2420938"/>
            <a:ext cx="576263" cy="936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748" name="Line 116"/>
          <p:cNvSpPr>
            <a:spLocks noChangeShapeType="1"/>
          </p:cNvSpPr>
          <p:nvPr/>
        </p:nvSpPr>
        <p:spPr bwMode="auto">
          <a:xfrm flipH="1" flipV="1">
            <a:off x="3635375" y="3284538"/>
            <a:ext cx="649288" cy="19446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749" name="Line 117"/>
          <p:cNvSpPr>
            <a:spLocks noChangeShapeType="1"/>
          </p:cNvSpPr>
          <p:nvPr/>
        </p:nvSpPr>
        <p:spPr bwMode="auto">
          <a:xfrm flipH="1" flipV="1">
            <a:off x="3563938" y="3789363"/>
            <a:ext cx="720725" cy="1871662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DiagJoin</a:t>
            </a:r>
          </a:p>
        </p:txBody>
      </p:sp>
      <p:graphicFrame>
        <p:nvGraphicFramePr>
          <p:cNvPr id="210947" name="Group 3"/>
          <p:cNvGraphicFramePr>
            <a:graphicFrameLocks noGrp="1"/>
          </p:cNvGraphicFramePr>
          <p:nvPr/>
        </p:nvGraphicFramePr>
        <p:xfrm>
          <a:off x="250825" y="1341438"/>
          <a:ext cx="3479800" cy="4264028"/>
        </p:xfrm>
        <a:graphic>
          <a:graphicData uri="http://schemas.openxmlformats.org/drawingml/2006/table">
            <a:tbl>
              <a:tblPr/>
              <a:tblGrid>
                <a:gridCol w="1739900"/>
                <a:gridCol w="1739900"/>
              </a:tblGrid>
              <a:tr h="4270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Customer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Kemper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Müller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Kaller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9965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Junker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1062" name="Group 118"/>
          <p:cNvGraphicFramePr>
            <a:graphicFrameLocks noGrp="1"/>
          </p:cNvGraphicFramePr>
          <p:nvPr/>
        </p:nvGraphicFramePr>
        <p:xfrm>
          <a:off x="4284663" y="1052513"/>
          <a:ext cx="4859337" cy="5499106"/>
        </p:xfrm>
        <a:graphic>
          <a:graphicData uri="http://schemas.openxmlformats.org/drawingml/2006/table">
            <a:tbl>
              <a:tblPr/>
              <a:tblGrid>
                <a:gridCol w="1216025"/>
                <a:gridCol w="1284287"/>
                <a:gridCol w="1146175"/>
                <a:gridCol w="1212850"/>
              </a:tblGrid>
              <a:tr h="37306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LineItem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Laptop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Mixer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Quirl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767" name="Rectangle 111"/>
          <p:cNvSpPr>
            <a:spLocks noChangeArrowheads="1"/>
          </p:cNvSpPr>
          <p:nvPr/>
        </p:nvSpPr>
        <p:spPr bwMode="auto">
          <a:xfrm>
            <a:off x="0" y="2636838"/>
            <a:ext cx="3924300" cy="1368425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0768" name="Line 112"/>
          <p:cNvSpPr>
            <a:spLocks noChangeShapeType="1"/>
          </p:cNvSpPr>
          <p:nvPr/>
        </p:nvSpPr>
        <p:spPr bwMode="auto">
          <a:xfrm flipH="1">
            <a:off x="3708400" y="2276475"/>
            <a:ext cx="647700" cy="1444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0769" name="Line 113"/>
          <p:cNvSpPr>
            <a:spLocks noChangeShapeType="1"/>
          </p:cNvSpPr>
          <p:nvPr/>
        </p:nvSpPr>
        <p:spPr bwMode="auto">
          <a:xfrm flipH="1">
            <a:off x="3708400" y="2636838"/>
            <a:ext cx="576263" cy="1444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0770" name="Line 114"/>
          <p:cNvSpPr>
            <a:spLocks noChangeShapeType="1"/>
          </p:cNvSpPr>
          <p:nvPr/>
        </p:nvSpPr>
        <p:spPr bwMode="auto">
          <a:xfrm flipH="1" flipV="1">
            <a:off x="3708400" y="2492375"/>
            <a:ext cx="576263" cy="5762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0771" name="Line 115"/>
          <p:cNvSpPr>
            <a:spLocks noChangeShapeType="1"/>
          </p:cNvSpPr>
          <p:nvPr/>
        </p:nvSpPr>
        <p:spPr bwMode="auto">
          <a:xfrm flipH="1" flipV="1">
            <a:off x="3708400" y="2420938"/>
            <a:ext cx="576263" cy="936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0772" name="Line 116"/>
          <p:cNvSpPr>
            <a:spLocks noChangeShapeType="1"/>
          </p:cNvSpPr>
          <p:nvPr/>
        </p:nvSpPr>
        <p:spPr bwMode="auto">
          <a:xfrm flipH="1" flipV="1">
            <a:off x="3635375" y="3284538"/>
            <a:ext cx="649288" cy="19446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0773" name="Line 117"/>
          <p:cNvSpPr>
            <a:spLocks noChangeShapeType="1"/>
          </p:cNvSpPr>
          <p:nvPr/>
        </p:nvSpPr>
        <p:spPr bwMode="auto">
          <a:xfrm flipH="1" flipV="1">
            <a:off x="3563938" y="3789363"/>
            <a:ext cx="720725" cy="1871662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DiagJoin</a:t>
            </a:r>
          </a:p>
        </p:txBody>
      </p:sp>
      <p:graphicFrame>
        <p:nvGraphicFramePr>
          <p:cNvPr id="211971" name="Group 3"/>
          <p:cNvGraphicFramePr>
            <a:graphicFrameLocks noGrp="1"/>
          </p:cNvGraphicFramePr>
          <p:nvPr/>
        </p:nvGraphicFramePr>
        <p:xfrm>
          <a:off x="250825" y="1341438"/>
          <a:ext cx="3479800" cy="4264028"/>
        </p:xfrm>
        <a:graphic>
          <a:graphicData uri="http://schemas.openxmlformats.org/drawingml/2006/table">
            <a:tbl>
              <a:tblPr/>
              <a:tblGrid>
                <a:gridCol w="1739900"/>
                <a:gridCol w="1739900"/>
              </a:tblGrid>
              <a:tr h="4270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Customer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Kemper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Müller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Kaller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9965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Junker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2005" name="Group 37"/>
          <p:cNvGraphicFramePr>
            <a:graphicFrameLocks noGrp="1"/>
          </p:cNvGraphicFramePr>
          <p:nvPr/>
        </p:nvGraphicFramePr>
        <p:xfrm>
          <a:off x="4284663" y="1052513"/>
          <a:ext cx="4859337" cy="5499106"/>
        </p:xfrm>
        <a:graphic>
          <a:graphicData uri="http://schemas.openxmlformats.org/drawingml/2006/table">
            <a:tbl>
              <a:tblPr/>
              <a:tblGrid>
                <a:gridCol w="1216025"/>
                <a:gridCol w="1284287"/>
                <a:gridCol w="1146175"/>
                <a:gridCol w="1212850"/>
              </a:tblGrid>
              <a:tr h="37306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LineItem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Laptop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Mixer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Quirl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91" name="Rectangle 111"/>
          <p:cNvSpPr>
            <a:spLocks noChangeArrowheads="1"/>
          </p:cNvSpPr>
          <p:nvPr/>
        </p:nvSpPr>
        <p:spPr bwMode="auto">
          <a:xfrm>
            <a:off x="0" y="2636838"/>
            <a:ext cx="3924300" cy="1368425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792" name="Line 112"/>
          <p:cNvSpPr>
            <a:spLocks noChangeShapeType="1"/>
          </p:cNvSpPr>
          <p:nvPr/>
        </p:nvSpPr>
        <p:spPr bwMode="auto">
          <a:xfrm flipH="1">
            <a:off x="3708400" y="2276475"/>
            <a:ext cx="647700" cy="1444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793" name="Line 113"/>
          <p:cNvSpPr>
            <a:spLocks noChangeShapeType="1"/>
          </p:cNvSpPr>
          <p:nvPr/>
        </p:nvSpPr>
        <p:spPr bwMode="auto">
          <a:xfrm flipH="1">
            <a:off x="3708400" y="2636838"/>
            <a:ext cx="576263" cy="1444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794" name="Line 114"/>
          <p:cNvSpPr>
            <a:spLocks noChangeShapeType="1"/>
          </p:cNvSpPr>
          <p:nvPr/>
        </p:nvSpPr>
        <p:spPr bwMode="auto">
          <a:xfrm flipH="1" flipV="1">
            <a:off x="3708400" y="2492375"/>
            <a:ext cx="576263" cy="5762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795" name="Line 115"/>
          <p:cNvSpPr>
            <a:spLocks noChangeShapeType="1"/>
          </p:cNvSpPr>
          <p:nvPr/>
        </p:nvSpPr>
        <p:spPr bwMode="auto">
          <a:xfrm flipH="1" flipV="1">
            <a:off x="3708400" y="2420938"/>
            <a:ext cx="576263" cy="936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796" name="Line 116"/>
          <p:cNvSpPr>
            <a:spLocks noChangeShapeType="1"/>
          </p:cNvSpPr>
          <p:nvPr/>
        </p:nvSpPr>
        <p:spPr bwMode="auto">
          <a:xfrm flipH="1" flipV="1">
            <a:off x="3635375" y="3284538"/>
            <a:ext cx="649288" cy="19446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797" name="Line 117"/>
          <p:cNvSpPr>
            <a:spLocks noChangeShapeType="1"/>
          </p:cNvSpPr>
          <p:nvPr/>
        </p:nvSpPr>
        <p:spPr bwMode="auto">
          <a:xfrm flipH="1" flipV="1">
            <a:off x="3563938" y="3789363"/>
            <a:ext cx="720725" cy="1871662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798" name="Text Box 118"/>
          <p:cNvSpPr txBox="1">
            <a:spLocks noChangeArrowheads="1"/>
          </p:cNvSpPr>
          <p:nvPr/>
        </p:nvSpPr>
        <p:spPr bwMode="auto">
          <a:xfrm>
            <a:off x="971550" y="5851525"/>
            <a:ext cx="3167063" cy="1006475"/>
          </a:xfrm>
          <a:prstGeom prst="rect">
            <a:avLst/>
          </a:prstGeom>
          <a:solidFill>
            <a:srgbClr val="CC0099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800"/>
              <a:t>Muss zwischengespeichert</a:t>
            </a:r>
          </a:p>
          <a:p>
            <a:pPr algn="r"/>
            <a:r>
              <a:rPr lang="de-DE" sz="1800"/>
              <a:t>werden und „nachbearbeitet“</a:t>
            </a:r>
          </a:p>
          <a:p>
            <a:pPr algn="r"/>
            <a:r>
              <a:rPr lang="de-DE" sz="1800"/>
              <a:t>werden</a:t>
            </a:r>
            <a:r>
              <a:rPr lang="de-DE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Anforderungen an den DiagJoin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1:N Beziehung</a:t>
            </a:r>
          </a:p>
          <a:p>
            <a:r>
              <a:rPr lang="de-DE" smtClean="0"/>
              <a:t>Die „1“-er Tupel sind in etwa derseleben Reihenfolge gespoeichert worden wie die „N“-er Tupel</a:t>
            </a:r>
          </a:p>
          <a:p>
            <a:r>
              <a:rPr lang="de-DE" smtClean="0"/>
              <a:t>Die Tupel werden in der „time-of-creation“-Reihenfolge wieder von der Platte gelesen (full table scan)</a:t>
            </a:r>
          </a:p>
          <a:p>
            <a:r>
              <a:rPr lang="de-DE" smtClean="0"/>
              <a:t>Die referentielle Integrität muss gewährleistet sein</a:t>
            </a:r>
          </a:p>
          <a:p>
            <a:r>
              <a:rPr lang="de-DE" smtClean="0"/>
              <a:t>Das Fenster muss so groß sein, dass kaum Tupel nachbearbeitet werden müssen</a:t>
            </a:r>
          </a:p>
          <a:p>
            <a:r>
              <a:rPr lang="de-DE" smtClean="0"/>
              <a:t>Nachbearbeitung bedeutet</a:t>
            </a:r>
          </a:p>
          <a:p>
            <a:pPr lvl="1"/>
            <a:r>
              <a:rPr lang="de-DE" smtClean="0"/>
              <a:t>Tupel auf dem Hintergrundspeicher speichern</a:t>
            </a:r>
          </a:p>
          <a:p>
            <a:pPr lvl="1"/>
            <a:r>
              <a:rPr lang="de-DE" smtClean="0"/>
              <a:t>Den zugehörigen Joinpartner via Index auffinden</a:t>
            </a:r>
          </a:p>
          <a:p>
            <a:pPr lvl="1"/>
            <a:r>
              <a:rPr lang="de-DE" smtClean="0"/>
              <a:t>Also ist ein Index auf Order.Order# hierfür notwendig</a:t>
            </a:r>
          </a:p>
          <a:p>
            <a:pPr lvl="2"/>
            <a:r>
              <a:rPr lang="de-DE" smtClean="0"/>
              <a:t>Nicht für die erste Phase des DiagJoins</a:t>
            </a:r>
          </a:p>
          <a:p>
            <a:endParaRPr lang="de-DE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Weitere Decision-Support Anfrage-Typen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Top N-Anfragen</a:t>
            </a:r>
          </a:p>
          <a:p>
            <a:pPr lvl="1"/>
            <a:r>
              <a:rPr lang="de-DE" smtClean="0"/>
              <a:t>Ich will nur die N besten Treffer erhalten und ncht alle 5 Millionen</a:t>
            </a:r>
          </a:p>
          <a:p>
            <a:pPr lvl="1"/>
            <a:r>
              <a:rPr lang="de-DE" smtClean="0"/>
              <a:t>Muss bei der Anfrageoptimierung berücksichtigt werden</a:t>
            </a:r>
          </a:p>
          <a:p>
            <a:r>
              <a:rPr lang="de-DE" smtClean="0"/>
              <a:t>Online Aggregation</a:t>
            </a:r>
          </a:p>
          <a:p>
            <a:pPr lvl="1"/>
            <a:r>
              <a:rPr lang="de-DE" smtClean="0"/>
              <a:t>Man berechnet das Ergebnis approximativ</a:t>
            </a:r>
          </a:p>
          <a:p>
            <a:pPr lvl="1"/>
            <a:r>
              <a:rPr lang="de-DE" smtClean="0"/>
              <a:t>Je länger die Anfrage läuft, desto genauer wird das Ergebnis</a:t>
            </a:r>
          </a:p>
          <a:p>
            <a:pPr lvl="1"/>
            <a:endParaRPr lang="de-DE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Top N-Anfragen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b="1" smtClean="0"/>
              <a:t>Select</a:t>
            </a:r>
            <a:r>
              <a:rPr lang="de-DE" smtClean="0"/>
              <a:t> A.*</a:t>
            </a:r>
          </a:p>
          <a:p>
            <a:pPr>
              <a:buFont typeface="Webdings" pitchFamily="18" charset="2"/>
              <a:buNone/>
            </a:pPr>
            <a:r>
              <a:rPr lang="de-DE" b="1" smtClean="0"/>
              <a:t>From</a:t>
            </a:r>
            <a:r>
              <a:rPr lang="de-DE" smtClean="0"/>
              <a:t> Angestellte A, Abteilungen abt</a:t>
            </a:r>
          </a:p>
          <a:p>
            <a:pPr>
              <a:buFont typeface="Webdings" pitchFamily="18" charset="2"/>
              <a:buNone/>
            </a:pPr>
            <a:r>
              <a:rPr lang="de-DE" b="1" smtClean="0"/>
              <a:t>Where </a:t>
            </a:r>
            <a:r>
              <a:rPr lang="de-DE" smtClean="0"/>
              <a:t>A.Abteilung = abt.AbteilungsNr and abt.Ort = Passau</a:t>
            </a:r>
          </a:p>
          <a:p>
            <a:pPr>
              <a:buFont typeface="Webdings" pitchFamily="18" charset="2"/>
              <a:buNone/>
            </a:pPr>
            <a:r>
              <a:rPr lang="de-DE" b="1" smtClean="0"/>
              <a:t>Order by</a:t>
            </a:r>
            <a:r>
              <a:rPr lang="de-DE" smtClean="0"/>
              <a:t> A.Gehalt</a:t>
            </a:r>
          </a:p>
          <a:p>
            <a:pPr>
              <a:buFont typeface="Webdings" pitchFamily="18" charset="2"/>
              <a:buNone/>
            </a:pPr>
            <a:r>
              <a:rPr lang="de-DE" b="1" smtClean="0"/>
              <a:t>Stop after</a:t>
            </a:r>
            <a:r>
              <a:rPr lang="de-DE" smtClean="0"/>
              <a:t> 20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buFont typeface="Webdings" pitchFamily="18" charset="2"/>
              <a:buNone/>
            </a:pPr>
            <a:endParaRPr lang="de-DE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Top N-Anfragen</a:t>
            </a:r>
          </a:p>
        </p:txBody>
      </p:sp>
      <p:pic>
        <p:nvPicPr>
          <p:cNvPr id="757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160" t="30321" r="14368" b="35474"/>
          <a:stretch>
            <a:fillRect/>
          </a:stretch>
        </p:blipFill>
        <p:spPr>
          <a:xfrm>
            <a:off x="142875" y="1071563"/>
            <a:ext cx="8750300" cy="2654300"/>
          </a:xfrm>
          <a:noFill/>
        </p:spPr>
      </p:pic>
      <p:pic>
        <p:nvPicPr>
          <p:cNvPr id="75780" name="Picture 3"/>
          <p:cNvPicPr>
            <a:picLocks noChangeAspect="1" noChangeArrowheads="1"/>
          </p:cNvPicPr>
          <p:nvPr/>
        </p:nvPicPr>
        <p:blipFill>
          <a:blip r:embed="rId4" cstate="print"/>
          <a:srcRect l="3125" t="36427" r="39732" b="33572"/>
          <a:stretch>
            <a:fillRect/>
          </a:stretch>
        </p:blipFill>
        <p:spPr bwMode="auto">
          <a:xfrm>
            <a:off x="0" y="3857625"/>
            <a:ext cx="9144000" cy="3000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Ranking in DB2</a:t>
            </a:r>
            <a:br>
              <a:rPr lang="de-DE" smtClean="0"/>
            </a:br>
            <a:endParaRPr lang="de-DE" smtClean="0"/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 cstate="print"/>
          <a:srcRect l="15178" t="20000" r="21875" b="12141"/>
          <a:stretch>
            <a:fillRect/>
          </a:stretch>
        </p:blipFill>
        <p:spPr bwMode="auto">
          <a:xfrm>
            <a:off x="0" y="696913"/>
            <a:ext cx="9144000" cy="61610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"/>
            <a:ext cx="9372600" cy="1143000"/>
          </a:xfrm>
        </p:spPr>
        <p:txBody>
          <a:bodyPr/>
          <a:lstStyle/>
          <a:p>
            <a:r>
              <a:rPr lang="de-DE" smtClean="0"/>
              <a:t>Transaktionsverarbeitung in SAP R/3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0" y="1704975"/>
          <a:ext cx="914400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VISIO" r:id="rId4" imgW="7353720" imgH="3448440" progId="Visio.Drawing.11">
                  <p:embed/>
                </p:oleObj>
              </mc:Choice>
              <mc:Fallback>
                <p:oleObj name="VISIO" r:id="rId4" imgW="7353720" imgH="344844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4975"/>
                        <a:ext cx="9144000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41gS45d+beL._BO2,204,203,200_PIsitb-sticker-arrow-click,TopRight,35,-76_AA300_SH20_OU03_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0"/>
            <a:ext cx="6846912" cy="68469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Window</a:t>
            </a:r>
            <a:r>
              <a:rPr lang="de-DE" dirty="0" smtClean="0"/>
              <a:t> Funktionen in SQL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" y="1700808"/>
            <a:ext cx="9144000" cy="1912121"/>
          </a:xfrm>
        </p:spPr>
      </p:pic>
    </p:spTree>
    <p:extLst>
      <p:ext uri="{BB962C8B-B14F-4D97-AF65-F5344CB8AC3E}">
        <p14:creationId xmlns:p14="http://schemas.microsoft.com/office/powerpoint/2010/main" val="146874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Komplexe Anfrage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980727"/>
            <a:ext cx="8316928" cy="1512169"/>
          </a:xfr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49499"/>
            <a:ext cx="7910760" cy="29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64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Lag: Vorhergehendes </a:t>
            </a:r>
            <a:r>
              <a:rPr lang="de-DE" dirty="0" err="1" smtClean="0"/>
              <a:t>Tupel</a:t>
            </a:r>
            <a:r>
              <a:rPr lang="de-DE" dirty="0" smtClean="0"/>
              <a:t> im Frame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467320" cy="2376264"/>
          </a:xfrm>
        </p:spPr>
      </p:pic>
    </p:spTree>
    <p:extLst>
      <p:ext uri="{BB962C8B-B14F-4D97-AF65-F5344CB8AC3E}">
        <p14:creationId xmlns:p14="http://schemas.microsoft.com/office/powerpoint/2010/main" val="137374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Zusammenhang: Frames / Partition / Sortierung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" y="1700808"/>
            <a:ext cx="8708827" cy="4824536"/>
          </a:xfrm>
        </p:spPr>
      </p:pic>
    </p:spTree>
    <p:extLst>
      <p:ext uri="{BB962C8B-B14F-4D97-AF65-F5344CB8AC3E}">
        <p14:creationId xmlns:p14="http://schemas.microsoft.com/office/powerpoint/2010/main" val="3786816735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8030"/>
            <a:ext cx="9144000" cy="2301139"/>
          </a:xfrm>
        </p:spPr>
      </p:pic>
    </p:spTree>
    <p:extLst>
      <p:ext uri="{BB962C8B-B14F-4D97-AF65-F5344CB8AC3E}">
        <p14:creationId xmlns:p14="http://schemas.microsoft.com/office/powerpoint/2010/main" val="769207958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Medaillengewinner (in schön;-)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8715710" cy="3797440"/>
          </a:xfrm>
        </p:spPr>
      </p:pic>
    </p:spTree>
    <p:extLst>
      <p:ext uri="{BB962C8B-B14F-4D97-AF65-F5344CB8AC3E}">
        <p14:creationId xmlns:p14="http://schemas.microsoft.com/office/powerpoint/2010/main" val="2062402862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Frame Begrenzungen</a:t>
            </a:r>
            <a:endParaRPr lang="de-DE" dirty="0"/>
          </a:p>
        </p:txBody>
      </p:sp>
      <p:pic>
        <p:nvPicPr>
          <p:cNvPr id="4" name="Inhaltsplatzhalter 3" descr="Bildschirmfoto 2016-01-16 um 14.19.5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277" b="-42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130759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730500"/>
            <a:ext cx="8724900" cy="2616200"/>
          </a:xfrm>
        </p:spPr>
      </p:pic>
    </p:spTree>
    <p:extLst>
      <p:ext uri="{BB962C8B-B14F-4D97-AF65-F5344CB8AC3E}">
        <p14:creationId xmlns:p14="http://schemas.microsoft.com/office/powerpoint/2010/main" val="2174987027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Explizite Windows-Klausur </a:t>
            </a:r>
            <a:r>
              <a:rPr lang="de-DE" dirty="0" smtClean="0">
                <a:sym typeface="Wingdings"/>
              </a:rPr>
              <a:t> Wiederverwendbarkeit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9182"/>
            <a:ext cx="9144000" cy="2738835"/>
          </a:xfrm>
        </p:spPr>
      </p:pic>
    </p:spTree>
    <p:extLst>
      <p:ext uri="{BB962C8B-B14F-4D97-AF65-F5344CB8AC3E}">
        <p14:creationId xmlns:p14="http://schemas.microsoft.com/office/powerpoint/2010/main" val="277589720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Data Warehouse-Anwendungen:</a:t>
            </a:r>
            <a:br>
              <a:rPr lang="de-DE" smtClean="0"/>
            </a:br>
            <a:r>
              <a:rPr lang="de-DE" smtClean="0"/>
              <a:t>OLAP~Online Analytical Processing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6088"/>
            <a:ext cx="9144000" cy="5141912"/>
          </a:xfrm>
        </p:spPr>
        <p:txBody>
          <a:bodyPr/>
          <a:lstStyle/>
          <a:p>
            <a:r>
              <a:rPr lang="de-DE" smtClean="0"/>
              <a:t>Wie hat sich die Auslastung der Transatlantikflüge über die letzten zwei Jahre entwickelt? </a:t>
            </a:r>
          </a:p>
          <a:p>
            <a:endParaRPr lang="de-DE" smtClean="0"/>
          </a:p>
          <a:p>
            <a:pPr>
              <a:buFont typeface="Webdings" pitchFamily="18" charset="2"/>
              <a:buNone/>
            </a:pPr>
            <a:r>
              <a:rPr lang="de-DE" smtClean="0"/>
              <a:t>oder 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buFont typeface="Webdings" pitchFamily="18" charset="2"/>
              <a:buNone/>
            </a:pPr>
            <a:endParaRPr lang="de-DE" smtClean="0"/>
          </a:p>
          <a:p>
            <a:r>
              <a:rPr lang="de-DE" smtClean="0"/>
              <a:t>Wie haben sich besondere offensive Marketingstrategien für bestimmte Produktlinien auf die Verkaufszahlen ausgewirkt?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 l="16071" t="12143" r="15178" b="7857"/>
          <a:stretch>
            <a:fillRect/>
          </a:stretch>
        </p:blipFill>
        <p:spPr bwMode="auto">
          <a:xfrm>
            <a:off x="0" y="214313"/>
            <a:ext cx="9429750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77827" name="Titel 2"/>
          <p:cNvSpPr>
            <a:spLocks noGrp="1"/>
          </p:cNvSpPr>
          <p:nvPr>
            <p:ph type="title"/>
          </p:nvPr>
        </p:nvSpPr>
        <p:spPr>
          <a:xfrm>
            <a:off x="4000500" y="0"/>
            <a:ext cx="5715000" cy="1143000"/>
          </a:xfrm>
        </p:spPr>
        <p:txBody>
          <a:bodyPr/>
          <a:lstStyle/>
          <a:p>
            <a:r>
              <a:rPr lang="de-DE" sz="3200" smtClean="0">
                <a:solidFill>
                  <a:srgbClr val="FF0000"/>
                </a:solidFill>
              </a:rPr>
              <a:t>Ranking innerhalb</a:t>
            </a:r>
            <a:br>
              <a:rPr lang="de-DE" sz="3200" smtClean="0">
                <a:solidFill>
                  <a:srgbClr val="FF0000"/>
                </a:solidFill>
              </a:rPr>
            </a:br>
            <a:r>
              <a:rPr lang="de-DE" sz="3200" smtClean="0">
                <a:solidFill>
                  <a:srgbClr val="FF0000"/>
                </a:solidFill>
              </a:rPr>
              <a:t>        von Untergruppen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Threshold-Algorithmus zur Auswertung von Top-n-Anfragen (3)</a:t>
            </a:r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3" cstate="print"/>
          <a:srcRect l="27678" t="11427" r="27232" b="7857"/>
          <a:stretch>
            <a:fillRect/>
          </a:stretch>
        </p:blipFill>
        <p:spPr bwMode="auto">
          <a:xfrm>
            <a:off x="357188" y="1071563"/>
            <a:ext cx="8215312" cy="9191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Threshold-Algorithmus zur Auswertung von Top-n-Anfragen (3)</a:t>
            </a:r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3" cstate="print"/>
          <a:srcRect l="27678" t="49068" r="28017" b="7857"/>
          <a:stretch>
            <a:fillRect/>
          </a:stretch>
        </p:blipFill>
        <p:spPr bwMode="auto">
          <a:xfrm>
            <a:off x="428625" y="1571625"/>
            <a:ext cx="8072438" cy="4905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Threshold-Algorithmus zur Auswertung von Top_n-Anfragen</a:t>
            </a:r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3" cstate="print"/>
          <a:srcRect l="36607" t="64285" r="33928" b="5714"/>
          <a:stretch>
            <a:fillRect/>
          </a:stretch>
        </p:blipFill>
        <p:spPr bwMode="auto">
          <a:xfrm>
            <a:off x="785813" y="1071563"/>
            <a:ext cx="7072312" cy="45005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No-Random-Access-Algorithmus</a:t>
            </a:r>
            <a:br>
              <a:rPr lang="de-DE" smtClean="0"/>
            </a:br>
            <a:endParaRPr lang="de-DE" smtClean="0"/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 cstate="print"/>
          <a:srcRect l="29910" t="10715" r="29910" b="9285"/>
          <a:stretch>
            <a:fillRect/>
          </a:stretch>
        </p:blipFill>
        <p:spPr bwMode="auto">
          <a:xfrm>
            <a:off x="857250" y="571500"/>
            <a:ext cx="7429500" cy="92456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No-Random-Access-Algorithmus</a:t>
            </a:r>
            <a:br>
              <a:rPr lang="de-DE" smtClean="0"/>
            </a:br>
            <a:endParaRPr lang="de-DE" smtClean="0"/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3" cstate="print"/>
          <a:srcRect l="29910" t="50275" r="29524" b="9285"/>
          <a:stretch>
            <a:fillRect/>
          </a:stretch>
        </p:blipFill>
        <p:spPr bwMode="auto">
          <a:xfrm>
            <a:off x="642938" y="928688"/>
            <a:ext cx="8188325" cy="5102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Skyline / Pareto-Optimum</a:t>
            </a:r>
            <a:br>
              <a:rPr lang="de-DE" smtClean="0"/>
            </a:br>
            <a:endParaRPr lang="de-DE" smtClean="0"/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 cstate="print"/>
          <a:srcRect l="14285" t="11427" r="15178" b="9285"/>
          <a:stretch>
            <a:fillRect/>
          </a:stretch>
        </p:blipFill>
        <p:spPr bwMode="auto">
          <a:xfrm>
            <a:off x="0" y="571500"/>
            <a:ext cx="9151938" cy="6286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Skyline in SQL</a:t>
            </a:r>
            <a:br>
              <a:rPr lang="de-DE" smtClean="0"/>
            </a:br>
            <a:endParaRPr lang="de-DE" smtClean="0"/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 cstate="print"/>
          <a:srcRect l="14732" t="14285" r="28125" b="57143"/>
          <a:stretch>
            <a:fillRect/>
          </a:stretch>
        </p:blipFill>
        <p:spPr bwMode="auto">
          <a:xfrm>
            <a:off x="0" y="928688"/>
            <a:ext cx="9144000" cy="2857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Skyline in Standard-SQL</a:t>
            </a:r>
            <a:br>
              <a:rPr lang="de-DE" smtClean="0"/>
            </a:br>
            <a:endParaRPr lang="de-DE" smtClean="0"/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 cstate="print"/>
          <a:srcRect l="14732" t="59286" r="21875" b="15714"/>
          <a:stretch>
            <a:fillRect/>
          </a:stretch>
        </p:blipFill>
        <p:spPr bwMode="auto">
          <a:xfrm>
            <a:off x="0" y="2214563"/>
            <a:ext cx="8929688" cy="22002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Online-Aggregation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b="1" smtClean="0"/>
              <a:t>Select</a:t>
            </a:r>
            <a:r>
              <a:rPr lang="de-DE" smtClean="0"/>
              <a:t> abt.Ort, avg(A.Gehalt)</a:t>
            </a:r>
          </a:p>
          <a:p>
            <a:pPr>
              <a:buFont typeface="Webdings" pitchFamily="18" charset="2"/>
              <a:buNone/>
            </a:pPr>
            <a:r>
              <a:rPr lang="de-DE" b="1" smtClean="0"/>
              <a:t>From</a:t>
            </a:r>
            <a:r>
              <a:rPr lang="de-DE" smtClean="0"/>
              <a:t> Angestellte A, Abteilungen abt</a:t>
            </a:r>
          </a:p>
          <a:p>
            <a:pPr>
              <a:buFont typeface="Webdings" pitchFamily="18" charset="2"/>
              <a:buNone/>
            </a:pPr>
            <a:r>
              <a:rPr lang="de-DE" b="1" smtClean="0"/>
              <a:t>Where </a:t>
            </a:r>
            <a:r>
              <a:rPr lang="de-DE" smtClean="0"/>
              <a:t>A.Abteilung = abt.AbteilungsNr</a:t>
            </a:r>
          </a:p>
          <a:p>
            <a:pPr>
              <a:buFont typeface="Webdings" pitchFamily="18" charset="2"/>
              <a:buNone/>
            </a:pPr>
            <a:r>
              <a:rPr lang="de-DE" b="1" smtClean="0"/>
              <a:t>Group by</a:t>
            </a:r>
            <a:r>
              <a:rPr lang="de-DE" smtClean="0"/>
              <a:t> abt.Ort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buFont typeface="Webdings" pitchFamily="18" charset="2"/>
              <a:buNone/>
            </a:pPr>
            <a:endParaRPr lang="de-DE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Sammlung und periodische Auffrischung der Data Warehouse-Daten</a:t>
            </a:r>
          </a:p>
        </p:txBody>
      </p:sp>
      <p:sp>
        <p:nvSpPr>
          <p:cNvPr id="32771" name="AutoShape 5"/>
          <p:cNvSpPr>
            <a:spLocks noChangeArrowheads="1"/>
          </p:cNvSpPr>
          <p:nvPr/>
        </p:nvSpPr>
        <p:spPr bwMode="auto">
          <a:xfrm>
            <a:off x="0" y="2209800"/>
            <a:ext cx="2057400" cy="1143000"/>
          </a:xfrm>
          <a:prstGeom prst="flowChartMagneticDisk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AutoShape 6"/>
          <p:cNvSpPr>
            <a:spLocks noChangeArrowheads="1"/>
          </p:cNvSpPr>
          <p:nvPr/>
        </p:nvSpPr>
        <p:spPr bwMode="auto">
          <a:xfrm>
            <a:off x="1371600" y="3581400"/>
            <a:ext cx="1600200" cy="1143000"/>
          </a:xfrm>
          <a:prstGeom prst="flowChartMagneticDisk">
            <a:avLst/>
          </a:prstGeom>
          <a:solidFill>
            <a:srgbClr val="CC0099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773" name="AutoShape 7"/>
          <p:cNvSpPr>
            <a:spLocks noChangeArrowheads="1"/>
          </p:cNvSpPr>
          <p:nvPr/>
        </p:nvSpPr>
        <p:spPr bwMode="auto">
          <a:xfrm>
            <a:off x="2438400" y="5715000"/>
            <a:ext cx="2057400" cy="1143000"/>
          </a:xfrm>
          <a:prstGeom prst="flowChartMagneticDisk">
            <a:avLst/>
          </a:prstGeom>
          <a:solidFill>
            <a:srgbClr val="008000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774" name="AutoShape 8"/>
          <p:cNvSpPr>
            <a:spLocks noChangeArrowheads="1"/>
          </p:cNvSpPr>
          <p:nvPr/>
        </p:nvSpPr>
        <p:spPr bwMode="auto">
          <a:xfrm>
            <a:off x="228600" y="4800600"/>
            <a:ext cx="1371600" cy="762000"/>
          </a:xfrm>
          <a:prstGeom prst="flowChartMagneticDisk">
            <a:avLst/>
          </a:prstGeom>
          <a:solidFill>
            <a:srgbClr val="0000FF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775" name="AutoShape 9"/>
          <p:cNvSpPr>
            <a:spLocks noChangeArrowheads="1"/>
          </p:cNvSpPr>
          <p:nvPr/>
        </p:nvSpPr>
        <p:spPr bwMode="auto">
          <a:xfrm>
            <a:off x="5943600" y="2743200"/>
            <a:ext cx="2971800" cy="4114800"/>
          </a:xfrm>
          <a:prstGeom prst="flowChartMagneticDisk">
            <a:avLst/>
          </a:prstGeom>
          <a:solidFill>
            <a:srgbClr val="FFFF99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Data Warehouse</a:t>
            </a: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0" y="1295400"/>
            <a:ext cx="3470275" cy="8223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OLTP-Datenbanken</a:t>
            </a:r>
          </a:p>
          <a:p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und andere Datenquellen</a:t>
            </a:r>
          </a:p>
        </p:txBody>
      </p:sp>
      <p:sp>
        <p:nvSpPr>
          <p:cNvPr id="32777" name="Text Box 11"/>
          <p:cNvSpPr txBox="1">
            <a:spLocks noChangeArrowheads="1"/>
          </p:cNvSpPr>
          <p:nvPr/>
        </p:nvSpPr>
        <p:spPr bwMode="auto">
          <a:xfrm>
            <a:off x="6172200" y="1219200"/>
            <a:ext cx="2428875" cy="11874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OLAP-Anfragen</a:t>
            </a:r>
          </a:p>
          <a:p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Decision Support</a:t>
            </a:r>
          </a:p>
          <a:p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Data Mining</a:t>
            </a:r>
          </a:p>
        </p:txBody>
      </p:sp>
      <p:cxnSp>
        <p:nvCxnSpPr>
          <p:cNvPr id="32778" name="AutoShape 16"/>
          <p:cNvCxnSpPr>
            <a:cxnSpLocks noChangeShapeType="1"/>
            <a:stCxn id="32771" idx="4"/>
            <a:endCxn id="32775" idx="2"/>
          </p:cNvCxnSpPr>
          <p:nvPr/>
        </p:nvCxnSpPr>
        <p:spPr bwMode="auto">
          <a:xfrm>
            <a:off x="2095500" y="2781300"/>
            <a:ext cx="3810000" cy="201930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79" name="AutoShape 17"/>
          <p:cNvCxnSpPr>
            <a:cxnSpLocks noChangeShapeType="1"/>
            <a:stCxn id="32772" idx="4"/>
            <a:endCxn id="32775" idx="2"/>
          </p:cNvCxnSpPr>
          <p:nvPr/>
        </p:nvCxnSpPr>
        <p:spPr bwMode="auto">
          <a:xfrm>
            <a:off x="3009900" y="4152900"/>
            <a:ext cx="2895600" cy="647700"/>
          </a:xfrm>
          <a:prstGeom prst="curvedConnector3">
            <a:avLst>
              <a:gd name="adj1" fmla="val 43477"/>
            </a:avLst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80" name="AutoShape 18"/>
          <p:cNvCxnSpPr>
            <a:cxnSpLocks noChangeShapeType="1"/>
            <a:stCxn id="32773" idx="4"/>
            <a:endCxn id="32775" idx="2"/>
          </p:cNvCxnSpPr>
          <p:nvPr/>
        </p:nvCxnSpPr>
        <p:spPr bwMode="auto">
          <a:xfrm flipV="1">
            <a:off x="4533900" y="4800600"/>
            <a:ext cx="1371600" cy="148590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81" name="AutoShape 19"/>
          <p:cNvCxnSpPr>
            <a:cxnSpLocks noChangeShapeType="1"/>
            <a:stCxn id="32774" idx="4"/>
            <a:endCxn id="32775" idx="2"/>
          </p:cNvCxnSpPr>
          <p:nvPr/>
        </p:nvCxnSpPr>
        <p:spPr bwMode="auto">
          <a:xfrm flipV="1">
            <a:off x="1638300" y="4800600"/>
            <a:ext cx="4267200" cy="38100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smtClean="0"/>
              <a:t>Data Mining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Klassifikation</a:t>
            </a:r>
          </a:p>
          <a:p>
            <a:endParaRPr lang="de-DE" smtClean="0"/>
          </a:p>
          <a:p>
            <a:r>
              <a:rPr lang="de-DE" smtClean="0"/>
              <a:t>Assoziationsregeln</a:t>
            </a:r>
          </a:p>
          <a:p>
            <a:endParaRPr lang="de-DE" smtClean="0"/>
          </a:p>
          <a:p>
            <a:r>
              <a:rPr lang="de-DE" smtClean="0"/>
              <a:t>Clustering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Klassifikationsregeln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067800" cy="5638800"/>
          </a:xfrm>
        </p:spPr>
        <p:txBody>
          <a:bodyPr/>
          <a:lstStyle/>
          <a:p>
            <a:r>
              <a:rPr lang="de-DE" smtClean="0"/>
              <a:t>Vorhersageattribute</a:t>
            </a:r>
          </a:p>
          <a:p>
            <a:pPr lvl="1"/>
            <a:r>
              <a:rPr lang="de-DE" smtClean="0"/>
              <a:t>V1, V2, ..., Vn</a:t>
            </a:r>
          </a:p>
          <a:p>
            <a:r>
              <a:rPr lang="de-DE" smtClean="0"/>
              <a:t>Vorhergesagtes Attribut A</a:t>
            </a:r>
          </a:p>
          <a:p>
            <a:r>
              <a:rPr lang="de-DE" smtClean="0"/>
              <a:t>Klassifikationsregel</a:t>
            </a:r>
          </a:p>
          <a:p>
            <a:pPr lvl="1"/>
            <a:r>
              <a:rPr lang="de-DE" smtClean="0"/>
              <a:t>P1(V1) </a:t>
            </a:r>
            <a:r>
              <a:rPr lang="de-DE" smtClean="0">
                <a:sym typeface="Symbol" pitchFamily="18" charset="2"/>
              </a:rPr>
              <a:t> P2(V2)  ...  Pn(Vn) </a:t>
            </a:r>
            <a:r>
              <a:rPr lang="de-DE" smtClean="0">
                <a:sym typeface="Wingdings" pitchFamily="2" charset="2"/>
              </a:rPr>
              <a:t> A = c</a:t>
            </a:r>
          </a:p>
          <a:p>
            <a:pPr lvl="1"/>
            <a:r>
              <a:rPr lang="de-DE" smtClean="0">
                <a:sym typeface="Wingdings" pitchFamily="2" charset="2"/>
              </a:rPr>
              <a:t>Prädikate P1, P2, .., Pn</a:t>
            </a:r>
          </a:p>
          <a:p>
            <a:pPr lvl="1"/>
            <a:r>
              <a:rPr lang="de-DE" smtClean="0">
                <a:sym typeface="Wingdings" pitchFamily="2" charset="2"/>
              </a:rPr>
              <a:t>Konstante c</a:t>
            </a:r>
          </a:p>
          <a:p>
            <a:r>
              <a:rPr lang="de-DE" smtClean="0">
                <a:sym typeface="Symbol" pitchFamily="18" charset="2"/>
              </a:rPr>
              <a:t>Beispielregel </a:t>
            </a:r>
          </a:p>
          <a:p>
            <a:pPr>
              <a:buFont typeface="Webdings" pitchFamily="18" charset="2"/>
              <a:buNone/>
            </a:pPr>
            <a:endParaRPr lang="de-DE" smtClean="0">
              <a:sym typeface="Symbol" pitchFamily="18" charset="2"/>
            </a:endParaRPr>
          </a:p>
          <a:p>
            <a:pPr>
              <a:buFont typeface="Webdings" pitchFamily="18" charset="2"/>
              <a:buNone/>
            </a:pPr>
            <a:r>
              <a:rPr lang="de-DE" sz="2000" smtClean="0">
                <a:solidFill>
                  <a:srgbClr val="0000FF"/>
                </a:solidFill>
                <a:sym typeface="Symbol" pitchFamily="18" charset="2"/>
              </a:rPr>
              <a:t>(wieAlt&gt;35)  (Geschlecht =`m´)  (Autotyp=`Coupé´)  </a:t>
            </a:r>
            <a:r>
              <a:rPr lang="de-DE" sz="2000" smtClean="0">
                <a:solidFill>
                  <a:srgbClr val="0000FF"/>
                </a:solidFill>
                <a:sym typeface="Wingdings" pitchFamily="2" charset="2"/>
              </a:rPr>
              <a:t> (Risiko=´hoch´)</a:t>
            </a:r>
            <a:endParaRPr lang="de-DE" sz="2000" smtClean="0">
              <a:solidFill>
                <a:srgbClr val="0000FF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Klassifikations/Entscheidungsbaum</a:t>
            </a:r>
            <a:br>
              <a:rPr lang="de-DE" smtClean="0"/>
            </a:br>
            <a:endParaRPr lang="de-DE" smtClean="0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4267200" y="2362200"/>
          <a:ext cx="4933950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VISIO" r:id="rId4" imgW="3316680" imgH="2993760" progId="Visio.Drawing.11">
                  <p:embed/>
                </p:oleObj>
              </mc:Choice>
              <mc:Fallback>
                <p:oleObj name="VISIO" r:id="rId4" imgW="3316680" imgH="299376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362200"/>
                        <a:ext cx="4933950" cy="445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/>
          <a:srcRect l="20000" t="27344" r="30624" b="25000"/>
          <a:stretch>
            <a:fillRect/>
          </a:stretch>
        </p:blipFill>
        <p:spPr bwMode="auto">
          <a:xfrm>
            <a:off x="0" y="457200"/>
            <a:ext cx="6019800" cy="4648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Klassifikations/Entscheidungsbaum</a:t>
            </a:r>
            <a:br>
              <a:rPr lang="de-DE" smtClean="0"/>
            </a:br>
            <a:endParaRPr lang="de-DE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 l="20000" t="27344" r="30624" b="25000"/>
          <a:stretch>
            <a:fillRect/>
          </a:stretch>
        </p:blipFill>
        <p:spPr bwMode="auto">
          <a:xfrm>
            <a:off x="0" y="457200"/>
            <a:ext cx="6019800" cy="4648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3581400" y="1828800"/>
          <a:ext cx="5543550" cy="500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VISIO" r:id="rId5" imgW="3316680" imgH="2993760" progId="Visio.Drawing.11">
                  <p:embed/>
                </p:oleObj>
              </mc:Choice>
              <mc:Fallback>
                <p:oleObj name="VISIO" r:id="rId5" imgW="3316680" imgH="299376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828800"/>
                        <a:ext cx="5543550" cy="500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Klassifikations/Entscheidungsbaum</a:t>
            </a:r>
            <a:br>
              <a:rPr lang="de-DE" smtClean="0"/>
            </a:br>
            <a:endParaRPr lang="de-DE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 cstate="print"/>
          <a:srcRect l="20000" t="27344" r="30624" b="25000"/>
          <a:stretch>
            <a:fillRect/>
          </a:stretch>
        </p:blipFill>
        <p:spPr bwMode="auto">
          <a:xfrm>
            <a:off x="0" y="457200"/>
            <a:ext cx="6019800" cy="4648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3581400" y="1828800"/>
          <a:ext cx="5543550" cy="500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VISIO" r:id="rId5" imgW="3316680" imgH="2993760" progId="Visio.Drawing.11">
                  <p:embed/>
                </p:oleObj>
              </mc:Choice>
              <mc:Fallback>
                <p:oleObj name="VISIO" r:id="rId5" imgW="3316680" imgH="299376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828800"/>
                        <a:ext cx="5543550" cy="50053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6096000"/>
            <a:ext cx="4876800" cy="701675"/>
          </a:xfrm>
          <a:prstGeom prst="rect">
            <a:avLst/>
          </a:prstGeom>
          <a:solidFill>
            <a:srgbClr val="FFFF99"/>
          </a:solidFill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ebdings" pitchFamily="18" charset="2"/>
              <a:buNone/>
            </a:pPr>
            <a:r>
              <a:rPr kumimoji="1" lang="de-DE" sz="2000">
                <a:solidFill>
                  <a:srgbClr val="0000FF"/>
                </a:solidFill>
                <a:latin typeface="Tahoma" pitchFamily="34" charset="0"/>
                <a:sym typeface="Symbol" pitchFamily="18" charset="2"/>
              </a:rPr>
              <a:t>(wieAlt&gt;35)  (Geschlecht =`m´) 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ebdings" pitchFamily="18" charset="2"/>
              <a:buNone/>
            </a:pPr>
            <a:r>
              <a:rPr kumimoji="1" lang="de-DE" sz="2000">
                <a:solidFill>
                  <a:srgbClr val="0000FF"/>
                </a:solidFill>
                <a:latin typeface="Tahoma" pitchFamily="34" charset="0"/>
                <a:sym typeface="Symbol" pitchFamily="18" charset="2"/>
              </a:rPr>
              <a:t>(Autotyp=`Coupé´)  </a:t>
            </a:r>
            <a:r>
              <a:rPr kumimoji="1" lang="de-DE" sz="2000">
                <a:solidFill>
                  <a:srgbClr val="0000FF"/>
                </a:solidFill>
                <a:latin typeface="Tahoma" pitchFamily="34" charset="0"/>
                <a:sym typeface="Wingdings" pitchFamily="2" charset="2"/>
              </a:rPr>
              <a:t> (Risiko=´hoch´)</a:t>
            </a:r>
            <a:endParaRPr lang="de-DE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smtClean="0"/>
              <a:t>Wie werden Entscheidungs/ Klassifikationsbäume erstellt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Trainingsmenge</a:t>
            </a:r>
          </a:p>
          <a:p>
            <a:pPr lvl="1"/>
            <a:r>
              <a:rPr lang="de-DE" smtClean="0"/>
              <a:t>Große Zahl von Datensätzen, die in der Vergangenheit gesammelt wurden</a:t>
            </a:r>
          </a:p>
          <a:p>
            <a:pPr lvl="1"/>
            <a:r>
              <a:rPr lang="de-DE" smtClean="0"/>
              <a:t>Sie dient als Grundlage für die Vorhersage von „neu ankommenden“ Objekten</a:t>
            </a:r>
          </a:p>
          <a:p>
            <a:pPr lvl="1"/>
            <a:r>
              <a:rPr lang="de-DE" smtClean="0"/>
              <a:t>Beispiel: neuer Versicherungskunde wird gemäß dem Verhalten seiner „Artgenossen“ eingestuft</a:t>
            </a:r>
          </a:p>
          <a:p>
            <a:r>
              <a:rPr lang="de-DE" smtClean="0"/>
              <a:t>Rekursives Partitionieren </a:t>
            </a:r>
          </a:p>
          <a:p>
            <a:pPr lvl="1"/>
            <a:r>
              <a:rPr lang="de-DE" smtClean="0"/>
              <a:t>Fange mit einem Attribut an und spalte die Tupelmenge </a:t>
            </a:r>
          </a:p>
          <a:p>
            <a:pPr lvl="1"/>
            <a:r>
              <a:rPr lang="de-DE" smtClean="0"/>
              <a:t>Jede dieser Teilmengen wird rekursiv weiter partitiniert</a:t>
            </a:r>
          </a:p>
          <a:p>
            <a:pPr lvl="1"/>
            <a:r>
              <a:rPr lang="de-DE" smtClean="0"/>
              <a:t>Bis nur noch gleichartige Objekte in der jeweiligen Partition  sind</a:t>
            </a:r>
          </a:p>
          <a:p>
            <a:endParaRPr lang="de-DE" smtClean="0"/>
          </a:p>
          <a:p>
            <a:pPr lvl="1"/>
            <a:endParaRPr lang="de-DE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Top-Down Klassifikationsbaum-Aufbau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Eingabe: Knoten n, Partition D, Zerlegungsmethode S</a:t>
            </a:r>
          </a:p>
          <a:p>
            <a:r>
              <a:rPr lang="de-DE" smtClean="0"/>
              <a:t>Ausgabe: Klassifikationsbaum für D, Wurzel n</a:t>
            </a:r>
          </a:p>
          <a:p>
            <a:endParaRPr lang="de-DE" smtClean="0"/>
          </a:p>
          <a:p>
            <a:r>
              <a:rPr lang="de-DE" smtClean="0"/>
              <a:t>BuildTree(n,D,S)</a:t>
            </a:r>
          </a:p>
          <a:p>
            <a:pPr lvl="1"/>
            <a:r>
              <a:rPr lang="de-DE" smtClean="0"/>
              <a:t>Wende S auf D an und finde die richtige Zerlegung </a:t>
            </a:r>
          </a:p>
          <a:p>
            <a:pPr lvl="1"/>
            <a:r>
              <a:rPr lang="de-DE" smtClean="0"/>
              <a:t>Wenn eine gute Partitionierung gefunden ist</a:t>
            </a:r>
          </a:p>
          <a:p>
            <a:pPr lvl="2"/>
            <a:r>
              <a:rPr lang="de-DE" smtClean="0"/>
              <a:t>Kreiere zwei Kinder n1 und n2</a:t>
            </a:r>
          </a:p>
          <a:p>
            <a:pPr lvl="2"/>
            <a:r>
              <a:rPr lang="de-DE" smtClean="0"/>
              <a:t>Partitioniere D in D1 und D2</a:t>
            </a:r>
          </a:p>
          <a:p>
            <a:pPr lvl="2"/>
            <a:r>
              <a:rPr lang="de-DE" smtClean="0"/>
              <a:t>BuildTree(n1,D1,S)</a:t>
            </a:r>
          </a:p>
          <a:p>
            <a:pPr lvl="2"/>
            <a:r>
              <a:rPr lang="de-DE" smtClean="0"/>
              <a:t>BuildTree(n2,D2,S)</a:t>
            </a:r>
          </a:p>
          <a:p>
            <a:pPr lvl="2"/>
            <a:endParaRPr lang="de-DE" smtClean="0"/>
          </a:p>
          <a:p>
            <a:endParaRPr lang="de-DE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Assoziationsregeln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mtClean="0"/>
              <a:t>Beispielregel</a:t>
            </a:r>
          </a:p>
          <a:p>
            <a:pPr lvl="1">
              <a:lnSpc>
                <a:spcPct val="80000"/>
              </a:lnSpc>
            </a:pPr>
            <a:r>
              <a:rPr lang="de-DE" smtClean="0">
                <a:solidFill>
                  <a:srgbClr val="0000FF"/>
                </a:solidFill>
              </a:rPr>
              <a:t>Wenn</a:t>
            </a:r>
            <a:r>
              <a:rPr lang="de-DE" smtClean="0"/>
              <a:t> jemand einen PC kauft, </a:t>
            </a:r>
            <a:r>
              <a:rPr lang="de-DE" smtClean="0">
                <a:solidFill>
                  <a:srgbClr val="0000FF"/>
                </a:solidFill>
              </a:rPr>
              <a:t>dann </a:t>
            </a:r>
            <a:r>
              <a:rPr lang="de-DE" smtClean="0"/>
              <a:t>kauft er/sie auch einen Drucker</a:t>
            </a:r>
          </a:p>
          <a:p>
            <a:pPr>
              <a:lnSpc>
                <a:spcPct val="80000"/>
              </a:lnSpc>
            </a:pPr>
            <a:r>
              <a:rPr lang="de-DE" smtClean="0">
                <a:solidFill>
                  <a:srgbClr val="0000FF"/>
                </a:solidFill>
              </a:rPr>
              <a:t>Confidence</a:t>
            </a:r>
          </a:p>
          <a:p>
            <a:pPr lvl="1">
              <a:lnSpc>
                <a:spcPct val="80000"/>
              </a:lnSpc>
            </a:pPr>
            <a:r>
              <a:rPr lang="de-DE" smtClean="0"/>
              <a:t>Dieser Wert legt fest, bei welchem Prozentsatz der Datenmenge, bei der die Voraussetzung (linke Seite) erfüllt ist, die Regel (rechte Seite) auch erfüllt ist. </a:t>
            </a:r>
          </a:p>
          <a:p>
            <a:pPr lvl="1">
              <a:lnSpc>
                <a:spcPct val="80000"/>
              </a:lnSpc>
            </a:pPr>
            <a:r>
              <a:rPr lang="de-DE" smtClean="0"/>
              <a:t>Eine Confidence von 80% für unsere Beispielregel sagt aus, dass vier Fünftel der Leute, die einen PC gekauft haben, auch einen Drucker dazu gekauft haben.</a:t>
            </a:r>
          </a:p>
          <a:p>
            <a:pPr>
              <a:lnSpc>
                <a:spcPct val="80000"/>
              </a:lnSpc>
            </a:pPr>
            <a:r>
              <a:rPr lang="de-DE" smtClean="0">
                <a:solidFill>
                  <a:srgbClr val="0000FF"/>
                </a:solidFill>
              </a:rPr>
              <a:t>Support</a:t>
            </a:r>
          </a:p>
          <a:p>
            <a:pPr lvl="1">
              <a:lnSpc>
                <a:spcPct val="80000"/>
              </a:lnSpc>
            </a:pPr>
            <a:r>
              <a:rPr lang="de-DE" smtClean="0"/>
              <a:t>Dieser Wert legt fest, wieviele Datensätze überhaupt gefunden wurden, um die Gültigkeit der Regel zu  verifizieren. </a:t>
            </a:r>
          </a:p>
          <a:p>
            <a:pPr lvl="1">
              <a:lnSpc>
                <a:spcPct val="80000"/>
              </a:lnSpc>
            </a:pPr>
            <a:r>
              <a:rPr lang="de-DE" smtClean="0"/>
              <a:t>Bei einem Support von 1% wäre also jeder  Hundertste Verkauf ein PC zusammen mit einem Drucker.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smtClean="0"/>
              <a:t>Verkaufstransaktionen </a:t>
            </a:r>
            <a:br>
              <a:rPr lang="de-DE" smtClean="0"/>
            </a:br>
            <a:r>
              <a:rPr lang="de-DE" smtClean="0"/>
              <a:t>Warenkörbe</a:t>
            </a:r>
          </a:p>
        </p:txBody>
      </p:sp>
      <p:sp>
        <p:nvSpPr>
          <p:cNvPr id="93187" name="Rectangle 78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219200"/>
            <a:ext cx="5943600" cy="5638800"/>
          </a:xfrm>
        </p:spPr>
        <p:txBody>
          <a:bodyPr/>
          <a:lstStyle/>
          <a:p>
            <a:r>
              <a:rPr lang="de-DE" smtClean="0"/>
              <a:t>Finde alle Assoziationsregeln L </a:t>
            </a:r>
            <a:r>
              <a:rPr lang="de-DE" smtClean="0">
                <a:sym typeface="Wingdings" pitchFamily="2" charset="2"/>
              </a:rPr>
              <a:t> R </a:t>
            </a:r>
          </a:p>
          <a:p>
            <a:pPr lvl="1"/>
            <a:r>
              <a:rPr lang="de-DE" smtClean="0">
                <a:sym typeface="Wingdings" pitchFamily="2" charset="2"/>
              </a:rPr>
              <a:t>mit einem Support größer als </a:t>
            </a:r>
            <a:r>
              <a:rPr lang="de-DE" smtClean="0">
                <a:solidFill>
                  <a:srgbClr val="0000FF"/>
                </a:solidFill>
                <a:sym typeface="Wingdings" pitchFamily="2" charset="2"/>
              </a:rPr>
              <a:t>minsupp</a:t>
            </a:r>
          </a:p>
          <a:p>
            <a:pPr lvl="1">
              <a:buFont typeface="Webdings" pitchFamily="18" charset="2"/>
              <a:buNone/>
            </a:pPr>
            <a:r>
              <a:rPr lang="de-DE" smtClean="0">
                <a:sym typeface="Wingdings" pitchFamily="2" charset="2"/>
              </a:rPr>
              <a:t>     und </a:t>
            </a:r>
          </a:p>
          <a:p>
            <a:pPr lvl="1"/>
            <a:r>
              <a:rPr lang="de-DE" smtClean="0">
                <a:sym typeface="Wingdings" pitchFamily="2" charset="2"/>
              </a:rPr>
              <a:t>einer Confidence von mindestens </a:t>
            </a:r>
            <a:r>
              <a:rPr lang="de-DE" smtClean="0">
                <a:solidFill>
                  <a:srgbClr val="0000FF"/>
                </a:solidFill>
                <a:sym typeface="Wingdings" pitchFamily="2" charset="2"/>
              </a:rPr>
              <a:t>minconf</a:t>
            </a:r>
          </a:p>
          <a:p>
            <a:r>
              <a:rPr lang="de-DE" smtClean="0">
                <a:sym typeface="Wingdings" pitchFamily="2" charset="2"/>
              </a:rPr>
              <a:t>Dazu sucht man zunächst die sogenannten frequent itemsets, also Produktmengen, die in mindestens minsupp der Einkaufswägen/ Transaktionen enthalten sind</a:t>
            </a:r>
          </a:p>
          <a:p>
            <a:r>
              <a:rPr lang="de-DE" smtClean="0">
                <a:sym typeface="Wingdings" pitchFamily="2" charset="2"/>
              </a:rPr>
              <a:t>Der A Priori-Algorithmus basiert auf der Erkenntnis, dass alle Teilmengen eines FI auch FIs sein müssen</a:t>
            </a:r>
          </a:p>
        </p:txBody>
      </p:sp>
      <p:graphicFrame>
        <p:nvGraphicFramePr>
          <p:cNvPr id="177228" name="Group 76"/>
          <p:cNvGraphicFramePr>
            <a:graphicFrameLocks noGrp="1"/>
          </p:cNvGraphicFramePr>
          <p:nvPr>
            <p:ph type="tbl" idx="1"/>
          </p:nvPr>
        </p:nvGraphicFramePr>
        <p:xfrm>
          <a:off x="0" y="152400"/>
          <a:ext cx="2743200" cy="6583680"/>
        </p:xfrm>
        <a:graphic>
          <a:graphicData uri="http://schemas.openxmlformats.org/drawingml/2006/table">
            <a:tbl>
              <a:tblPr/>
              <a:tblGrid>
                <a:gridCol w="1112838"/>
                <a:gridCol w="1630362"/>
              </a:tblGrid>
              <a:tr h="2873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VerkaufsTransaktionen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TransID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Scanner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Scanner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 Priori Algorithmus</a:t>
            </a:r>
            <a:br>
              <a:rPr lang="de-DE" smtClean="0"/>
            </a:br>
            <a:endParaRPr lang="de-DE" smtClean="0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76200" y="762000"/>
            <a:ext cx="8991600" cy="5532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für alle Produkte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überprüfe ob es ein frequent itemset ist, also in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mindestens minsupp Einkaufswägen enthalten ist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k:=1</a:t>
            </a:r>
          </a:p>
          <a:p>
            <a:pPr algn="l">
              <a:spcBef>
                <a:spcPct val="50000"/>
              </a:spcBef>
            </a:pP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iteriere solange</a:t>
            </a:r>
            <a:r>
              <a:rPr lang="de-DE" b="1">
                <a:latin typeface="Times New Roman" pitchFamily="18" charset="0"/>
              </a:rPr>
              <a:t>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für jeden </a:t>
            </a:r>
            <a:r>
              <a:rPr lang="de-DE" b="1" i="1">
                <a:latin typeface="Times New Roman" pitchFamily="18" charset="0"/>
              </a:rPr>
              <a:t>frequent itemset</a:t>
            </a:r>
            <a:r>
              <a:rPr lang="de-DE" b="1">
                <a:latin typeface="Times New Roman" pitchFamily="18" charset="0"/>
              </a:rPr>
              <a:t>  I</a:t>
            </a:r>
            <a:r>
              <a:rPr lang="de-DE" b="1" baseline="-25000">
                <a:latin typeface="Times New Roman" pitchFamily="18" charset="0"/>
              </a:rPr>
              <a:t>k</a:t>
            </a:r>
            <a:r>
              <a:rPr lang="de-DE" b="1">
                <a:latin typeface="Times New Roman" pitchFamily="18" charset="0"/>
              </a:rPr>
              <a:t> mit k Produkten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  generiere alle </a:t>
            </a:r>
            <a:r>
              <a:rPr lang="de-DE" b="1" i="1">
                <a:latin typeface="Times New Roman" pitchFamily="18" charset="0"/>
              </a:rPr>
              <a:t>itemsets</a:t>
            </a:r>
            <a:r>
              <a:rPr lang="de-DE" b="1">
                <a:latin typeface="Times New Roman" pitchFamily="18" charset="0"/>
              </a:rPr>
              <a:t> I</a:t>
            </a:r>
            <a:r>
              <a:rPr lang="de-DE" b="1" baseline="-25000">
                <a:latin typeface="Times New Roman" pitchFamily="18" charset="0"/>
              </a:rPr>
              <a:t>k+1</a:t>
            </a:r>
            <a:r>
              <a:rPr lang="de-DE" b="1">
                <a:latin typeface="Times New Roman" pitchFamily="18" charset="0"/>
              </a:rPr>
              <a:t> mit k+1 Produkten und I</a:t>
            </a:r>
            <a:r>
              <a:rPr lang="de-DE" b="1" baseline="-25000">
                <a:latin typeface="Times New Roman" pitchFamily="18" charset="0"/>
              </a:rPr>
              <a:t>k</a:t>
            </a:r>
            <a:r>
              <a:rPr lang="de-DE" b="1">
                <a:latin typeface="Times New Roman" pitchFamily="18" charset="0"/>
              </a:rPr>
              <a:t> </a:t>
            </a:r>
            <a:r>
              <a:rPr lang="de-DE" b="1">
                <a:latin typeface="Times New Roman" pitchFamily="18" charset="0"/>
                <a:sym typeface="Symbol" pitchFamily="18" charset="2"/>
              </a:rPr>
              <a:t> </a:t>
            </a:r>
            <a:r>
              <a:rPr lang="de-DE" b="1">
                <a:latin typeface="Times New Roman" pitchFamily="18" charset="0"/>
              </a:rPr>
              <a:t>I</a:t>
            </a:r>
            <a:r>
              <a:rPr lang="de-DE" b="1" baseline="-25000">
                <a:latin typeface="Times New Roman" pitchFamily="18" charset="0"/>
              </a:rPr>
              <a:t>k+1</a:t>
            </a:r>
            <a:r>
              <a:rPr lang="de-DE" b="1">
                <a:latin typeface="Times New Roman" pitchFamily="18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lies alle Einkäufe einmal (sequentieller Scan auf der Datenbank)    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und überprüfe, welche der (k+1)-elementigen </a:t>
            </a:r>
            <a:r>
              <a:rPr lang="de-DE" b="1" i="1">
                <a:latin typeface="Times New Roman" pitchFamily="18" charset="0"/>
              </a:rPr>
              <a:t>itemset</a:t>
            </a:r>
            <a:r>
              <a:rPr lang="de-DE" b="1">
                <a:latin typeface="Times New Roman" pitchFamily="18" charset="0"/>
              </a:rPr>
              <a:t>- 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Kandidaten mindestens minsupp mal vorkommen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k:=k+1</a:t>
            </a:r>
          </a:p>
          <a:p>
            <a:pPr algn="l">
              <a:spcBef>
                <a:spcPct val="50000"/>
              </a:spcBef>
            </a:pP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bis keine neuen frequent itemsets gefunden werden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Stern-Schema</a:t>
            </a:r>
            <a:br>
              <a:rPr lang="de-DE" smtClean="0"/>
            </a:br>
            <a:endParaRPr lang="de-DE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l="13281" t="8333" r="13281" b="6250"/>
          <a:stretch>
            <a:fillRect/>
          </a:stretch>
        </p:blipFill>
        <p:spPr bwMode="auto">
          <a:xfrm>
            <a:off x="914400" y="609600"/>
            <a:ext cx="7162800" cy="62484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smtClean="0"/>
              <a:t>A Priori-Algorithmus</a:t>
            </a:r>
            <a:br>
              <a:rPr lang="de-DE" smtClean="0"/>
            </a:br>
            <a:endParaRPr lang="de-DE" smtClean="0"/>
          </a:p>
        </p:txBody>
      </p:sp>
      <p:graphicFrame>
        <p:nvGraphicFramePr>
          <p:cNvPr id="178179" name="Group 3"/>
          <p:cNvGraphicFramePr>
            <a:graphicFrameLocks noGrp="1"/>
          </p:cNvGraphicFramePr>
          <p:nvPr>
            <p:ph type="tbl" idx="1"/>
          </p:nvPr>
        </p:nvGraphicFramePr>
        <p:xfrm>
          <a:off x="76200" y="152400"/>
          <a:ext cx="2743200" cy="6583680"/>
        </p:xfrm>
        <a:graphic>
          <a:graphicData uri="http://schemas.openxmlformats.org/drawingml/2006/table">
            <a:tbl>
              <a:tblPr/>
              <a:tblGrid>
                <a:gridCol w="1112838"/>
                <a:gridCol w="1630362"/>
              </a:tblGrid>
              <a:tr h="2873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VerkaufsTransaktionen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TransID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Scanner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Scanner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8313" name="Group 137"/>
          <p:cNvGraphicFramePr>
            <a:graphicFrameLocks noGrp="1"/>
          </p:cNvGraphicFramePr>
          <p:nvPr/>
        </p:nvGraphicFramePr>
        <p:xfrm>
          <a:off x="4419600" y="609600"/>
          <a:ext cx="4572000" cy="6217920"/>
        </p:xfrm>
        <a:graphic>
          <a:graphicData uri="http://schemas.openxmlformats.org/drawingml/2006/table">
            <a:tbl>
              <a:tblPr/>
              <a:tblGrid>
                <a:gridCol w="3429000"/>
                <a:gridCol w="1143000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Zwischenergebnisse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FI-Kandidat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Anzahl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{Drucker}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{Papier}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{PC}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{Scanner}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{Toner}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{Drucker, Papier}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{Drucker, PC}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</a:t>
                      </a: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Drucker, Scanner</a:t>
                      </a: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{Drucker, Toner}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{Papier, PC}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</a:t>
                      </a: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Papier, Scanner</a:t>
                      </a: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{Papier, Toner}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</a:t>
                      </a: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PC, Scanner</a:t>
                      </a: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{PC,Toner}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</a:t>
                      </a: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Scanner, Toner</a:t>
                      </a: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348" name="AutoShape 138"/>
          <p:cNvSpPr>
            <a:spLocks noChangeArrowheads="1"/>
          </p:cNvSpPr>
          <p:nvPr/>
        </p:nvSpPr>
        <p:spPr bwMode="auto">
          <a:xfrm>
            <a:off x="2667000" y="3124200"/>
            <a:ext cx="1752600" cy="914400"/>
          </a:xfrm>
          <a:prstGeom prst="wedgeEllipseCallout">
            <a:avLst>
              <a:gd name="adj1" fmla="val 58060"/>
              <a:gd name="adj2" fmla="val 50870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Disqua-lifiziert</a:t>
            </a:r>
          </a:p>
        </p:txBody>
      </p:sp>
      <p:sp>
        <p:nvSpPr>
          <p:cNvPr id="95349" name="Text Box 139"/>
          <p:cNvSpPr txBox="1">
            <a:spLocks noChangeArrowheads="1"/>
          </p:cNvSpPr>
          <p:nvPr/>
        </p:nvSpPr>
        <p:spPr bwMode="auto">
          <a:xfrm>
            <a:off x="2895600" y="533400"/>
            <a:ext cx="1679575" cy="457200"/>
          </a:xfrm>
          <a:prstGeom prst="rect">
            <a:avLst/>
          </a:prstGeom>
          <a:solidFill>
            <a:srgbClr val="CC0099"/>
          </a:solidFill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latin typeface="Times New Roman" pitchFamily="18" charset="0"/>
              </a:rPr>
              <a:t>Minsupp=3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smtClean="0"/>
              <a:t>A Priori-Algorithmus</a:t>
            </a:r>
            <a:br>
              <a:rPr lang="de-DE" smtClean="0"/>
            </a:br>
            <a:endParaRPr lang="de-DE" smtClean="0"/>
          </a:p>
        </p:txBody>
      </p:sp>
      <p:graphicFrame>
        <p:nvGraphicFramePr>
          <p:cNvPr id="179203" name="Group 3"/>
          <p:cNvGraphicFramePr>
            <a:graphicFrameLocks noGrp="1"/>
          </p:cNvGraphicFramePr>
          <p:nvPr>
            <p:ph type="tbl" idx="1"/>
          </p:nvPr>
        </p:nvGraphicFramePr>
        <p:xfrm>
          <a:off x="76200" y="152400"/>
          <a:ext cx="2743200" cy="6583680"/>
        </p:xfrm>
        <a:graphic>
          <a:graphicData uri="http://schemas.openxmlformats.org/drawingml/2006/table">
            <a:tbl>
              <a:tblPr/>
              <a:tblGrid>
                <a:gridCol w="1112838"/>
                <a:gridCol w="1630362"/>
              </a:tblGrid>
              <a:tr h="2873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VerkaufsTransaktionen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TransID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Scanner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Scanner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9339" name="Group 139"/>
          <p:cNvGraphicFramePr>
            <a:graphicFrameLocks noGrp="1"/>
          </p:cNvGraphicFramePr>
          <p:nvPr/>
        </p:nvGraphicFramePr>
        <p:xfrm>
          <a:off x="4419600" y="609600"/>
          <a:ext cx="4572000" cy="5852160"/>
        </p:xfrm>
        <a:graphic>
          <a:graphicData uri="http://schemas.openxmlformats.org/drawingml/2006/table">
            <a:tbl>
              <a:tblPr/>
              <a:tblGrid>
                <a:gridCol w="3429000"/>
                <a:gridCol w="1143000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Zwischenergebnisse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FI-Kandidat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Anzahl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{Drucker, Papier}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{Drucker, PC}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</a:t>
                      </a: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Drucker, Scanner</a:t>
                      </a: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{Drucker, Toner}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{Papier, PC}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</a:t>
                      </a: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Papier, Scanner</a:t>
                      </a: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{Papier, Toner}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</a:t>
                      </a: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PC, Scanner</a:t>
                      </a: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{PC,Toner}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</a:t>
                      </a: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Scanner, Toner</a:t>
                      </a: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{Drucker, Papier, PC}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{Drucker, Papier, Toner}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{Drucker, PC, Toner}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{Papier, PC, Toner}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Ableitung von Assoziationsregeln aus den </a:t>
            </a:r>
            <a:r>
              <a:rPr lang="de-DE" i="1" smtClean="0"/>
              <a:t>frequent itemsets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smtClean="0"/>
              <a:t>Betrachte jeden FI mit hinreichen viel </a:t>
            </a:r>
            <a:r>
              <a:rPr lang="de-DE" i="1" smtClean="0"/>
              <a:t>support</a:t>
            </a:r>
          </a:p>
          <a:p>
            <a:pPr>
              <a:lnSpc>
                <a:spcPct val="80000"/>
              </a:lnSpc>
            </a:pPr>
            <a:r>
              <a:rPr lang="de-DE" smtClean="0"/>
              <a:t>Bilde alle nicht-leeren Teilmengen L </a:t>
            </a:r>
            <a:r>
              <a:rPr kumimoji="0" lang="de-DE" b="1" smtClean="0">
                <a:latin typeface="Times New Roman" pitchFamily="18" charset="0"/>
                <a:sym typeface="Symbol" pitchFamily="18" charset="2"/>
              </a:rPr>
              <a:t> </a:t>
            </a:r>
            <a:r>
              <a:rPr kumimoji="0" lang="de-DE" smtClean="0">
                <a:latin typeface="Times New Roman" pitchFamily="18" charset="0"/>
                <a:sym typeface="Symbol" pitchFamily="18" charset="2"/>
              </a:rPr>
              <a:t>FI und untersuche die Regel</a:t>
            </a:r>
          </a:p>
          <a:p>
            <a:pPr lvl="1">
              <a:lnSpc>
                <a:spcPct val="80000"/>
              </a:lnSpc>
            </a:pPr>
            <a:r>
              <a:rPr kumimoji="0" lang="de-DE" smtClean="0">
                <a:latin typeface="Times New Roman" pitchFamily="18" charset="0"/>
                <a:sym typeface="Symbol" pitchFamily="18" charset="2"/>
              </a:rPr>
              <a:t>L </a:t>
            </a:r>
            <a:r>
              <a:rPr kumimoji="0" lang="de-DE" smtClean="0">
                <a:latin typeface="Times New Roman" pitchFamily="18" charset="0"/>
                <a:sym typeface="Wingdings" pitchFamily="2" charset="2"/>
              </a:rPr>
              <a:t> FI – L </a:t>
            </a:r>
            <a:endParaRPr kumimoji="0" lang="de-DE" smtClean="0">
              <a:latin typeface="Times New Roman" pitchFamily="18" charset="0"/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kumimoji="0" lang="de-DE" smtClean="0">
                <a:latin typeface="Times New Roman" pitchFamily="18" charset="0"/>
                <a:sym typeface="Symbol" pitchFamily="18" charset="2"/>
              </a:rPr>
              <a:t>Die Confidence dieser Regel berechnet sich als</a:t>
            </a:r>
          </a:p>
          <a:p>
            <a:pPr lvl="2">
              <a:lnSpc>
                <a:spcPct val="80000"/>
              </a:lnSpc>
            </a:pPr>
            <a:r>
              <a:rPr kumimoji="0" lang="de-DE" smtClean="0">
                <a:latin typeface="Times New Roman" pitchFamily="18" charset="0"/>
                <a:sym typeface="Symbol" pitchFamily="18" charset="2"/>
              </a:rPr>
              <a:t>Condicence(L </a:t>
            </a:r>
            <a:r>
              <a:rPr kumimoji="0" lang="de-DE" smtClean="0">
                <a:latin typeface="Times New Roman" pitchFamily="18" charset="0"/>
                <a:sym typeface="Wingdings" pitchFamily="2" charset="2"/>
              </a:rPr>
              <a:t> FI – L) = support(FI) / support(L)</a:t>
            </a:r>
          </a:p>
          <a:p>
            <a:pPr lvl="2">
              <a:lnSpc>
                <a:spcPct val="80000"/>
              </a:lnSpc>
            </a:pPr>
            <a:r>
              <a:rPr kumimoji="0" lang="de-DE" smtClean="0">
                <a:latin typeface="Times New Roman" pitchFamily="18" charset="0"/>
                <a:sym typeface="Wingdings" pitchFamily="2" charset="2"/>
              </a:rPr>
              <a:t>Wenn die Confidence ausreicht, also &gt; minconf ist, behalte diese Regel</a:t>
            </a:r>
          </a:p>
          <a:p>
            <a:pPr lvl="2">
              <a:lnSpc>
                <a:spcPct val="80000"/>
              </a:lnSpc>
            </a:pPr>
            <a:endParaRPr kumimoji="0" lang="de-DE" smtClean="0">
              <a:latin typeface="Times New Roman" pitchFamily="18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de-DE" smtClean="0"/>
              <a:t>Betrachte FI = {Drucker, Papier, Toner}</a:t>
            </a:r>
          </a:p>
          <a:p>
            <a:pPr lvl="1">
              <a:lnSpc>
                <a:spcPct val="80000"/>
              </a:lnSpc>
            </a:pPr>
            <a:r>
              <a:rPr lang="de-DE" smtClean="0"/>
              <a:t>Support = 3</a:t>
            </a:r>
          </a:p>
          <a:p>
            <a:pPr>
              <a:lnSpc>
                <a:spcPct val="80000"/>
              </a:lnSpc>
            </a:pPr>
            <a:r>
              <a:rPr lang="de-DE" smtClean="0"/>
              <a:t>Regel: {Drucker} </a:t>
            </a:r>
            <a:r>
              <a:rPr lang="de-DE" smtClean="0">
                <a:sym typeface="Wingdings" pitchFamily="2" charset="2"/>
              </a:rPr>
              <a:t> </a:t>
            </a:r>
            <a:r>
              <a:rPr lang="de-DE" smtClean="0"/>
              <a:t>{Papier, Toner}</a:t>
            </a:r>
          </a:p>
          <a:p>
            <a:pPr lvl="1">
              <a:lnSpc>
                <a:spcPct val="80000"/>
              </a:lnSpc>
            </a:pPr>
            <a:r>
              <a:rPr lang="de-DE" smtClean="0"/>
              <a:t>Confidence = S({Drucker, Papier, Toner}) / S({Drucker}) </a:t>
            </a:r>
          </a:p>
          <a:p>
            <a:pPr lvl="1"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                    = (3/5) / (4/5)</a:t>
            </a:r>
          </a:p>
          <a:p>
            <a:pPr lvl="1"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                    = ¾ = 75 %</a:t>
            </a:r>
          </a:p>
          <a:p>
            <a:pPr lvl="1">
              <a:lnSpc>
                <a:spcPct val="80000"/>
              </a:lnSpc>
              <a:buFont typeface="Webdings" pitchFamily="18" charset="2"/>
              <a:buNone/>
            </a:pPr>
            <a:endParaRPr lang="de-DE" smtClean="0"/>
          </a:p>
          <a:p>
            <a:pPr>
              <a:lnSpc>
                <a:spcPct val="80000"/>
              </a:lnSpc>
            </a:pPr>
            <a:endParaRPr lang="de-DE" smtClean="0"/>
          </a:p>
          <a:p>
            <a:pPr>
              <a:lnSpc>
                <a:spcPct val="80000"/>
              </a:lnSpc>
            </a:pPr>
            <a:endParaRPr lang="de-DE" smtClean="0"/>
          </a:p>
          <a:p>
            <a:pPr>
              <a:lnSpc>
                <a:spcPct val="80000"/>
              </a:lnSpc>
            </a:pPr>
            <a:endParaRPr kumimoji="0" lang="de-DE" smtClean="0">
              <a:latin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Erhöhung der Confidence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Vergrößern der linken Seite (dadurch Verkleinern der rechten Seite) führt zur Erhöhung der Confidence</a:t>
            </a:r>
          </a:p>
          <a:p>
            <a:pPr lvl="1"/>
            <a:r>
              <a:rPr lang="de-DE" smtClean="0"/>
              <a:t>Formal: L </a:t>
            </a:r>
            <a:r>
              <a:rPr kumimoji="0" lang="de-DE" b="1" smtClean="0">
                <a:latin typeface="Times New Roman" pitchFamily="18" charset="0"/>
                <a:sym typeface="Symbol" pitchFamily="18" charset="2"/>
              </a:rPr>
              <a:t> </a:t>
            </a:r>
            <a:r>
              <a:rPr lang="de-DE" smtClean="0"/>
              <a:t>L</a:t>
            </a:r>
            <a:r>
              <a:rPr lang="de-DE" baseline="30000" smtClean="0"/>
              <a:t>+</a:t>
            </a:r>
            <a:r>
              <a:rPr kumimoji="0" lang="de-DE" b="1" smtClean="0">
                <a:latin typeface="Times New Roman" pitchFamily="18" charset="0"/>
                <a:sym typeface="Symbol" pitchFamily="18" charset="2"/>
              </a:rPr>
              <a:t> , R  R</a:t>
            </a:r>
            <a:r>
              <a:rPr kumimoji="0" lang="de-DE" b="1" baseline="30000" smtClean="0">
                <a:latin typeface="Times New Roman" pitchFamily="18" charset="0"/>
                <a:sym typeface="Symbol" pitchFamily="18" charset="2"/>
              </a:rPr>
              <a:t>-</a:t>
            </a:r>
          </a:p>
          <a:p>
            <a:pPr lvl="1"/>
            <a:r>
              <a:rPr lang="de-DE" smtClean="0"/>
              <a:t>Confidence(L</a:t>
            </a:r>
            <a:r>
              <a:rPr lang="de-DE" smtClean="0">
                <a:sym typeface="Wingdings" pitchFamily="2" charset="2"/>
              </a:rPr>
              <a:t>R) &lt;= C(</a:t>
            </a:r>
            <a:r>
              <a:rPr lang="de-DE" smtClean="0"/>
              <a:t>L</a:t>
            </a:r>
            <a:r>
              <a:rPr lang="de-DE" baseline="30000" smtClean="0"/>
              <a:t>+</a:t>
            </a:r>
            <a:r>
              <a:rPr kumimoji="0" lang="de-DE" b="1" smtClean="0">
                <a:latin typeface="Times New Roman" pitchFamily="18" charset="0"/>
                <a:sym typeface="Symbol" pitchFamily="18" charset="2"/>
              </a:rPr>
              <a:t> </a:t>
            </a:r>
            <a:r>
              <a:rPr kumimoji="0" lang="de-DE" b="1" smtClean="0">
                <a:latin typeface="Times New Roman" pitchFamily="18" charset="0"/>
                <a:sym typeface="Wingdings" pitchFamily="2" charset="2"/>
              </a:rPr>
              <a:t></a:t>
            </a:r>
            <a:r>
              <a:rPr kumimoji="0" lang="de-DE" b="1" smtClean="0">
                <a:latin typeface="Times New Roman" pitchFamily="18" charset="0"/>
                <a:sym typeface="Symbol" pitchFamily="18" charset="2"/>
              </a:rPr>
              <a:t>R</a:t>
            </a:r>
            <a:r>
              <a:rPr kumimoji="0" lang="de-DE" b="1" baseline="30000" smtClean="0">
                <a:latin typeface="Times New Roman" pitchFamily="18" charset="0"/>
                <a:sym typeface="Symbol" pitchFamily="18" charset="2"/>
              </a:rPr>
              <a:t>- </a:t>
            </a:r>
            <a:r>
              <a:rPr lang="de-DE" smtClean="0">
                <a:sym typeface="Wingdings" pitchFamily="2" charset="2"/>
              </a:rPr>
              <a:t>)</a:t>
            </a:r>
          </a:p>
          <a:p>
            <a:endParaRPr lang="de-DE" smtClean="0">
              <a:sym typeface="Wingdings" pitchFamily="2" charset="2"/>
            </a:endParaRPr>
          </a:p>
          <a:p>
            <a:r>
              <a:rPr lang="de-DE" smtClean="0">
                <a:sym typeface="Wingdings" pitchFamily="2" charset="2"/>
              </a:rPr>
              <a:t>Beispiel-</a:t>
            </a:r>
            <a:r>
              <a:rPr lang="de-DE" smtClean="0"/>
              <a:t>Regel: </a:t>
            </a:r>
            <a:r>
              <a:rPr lang="de-DE" smtClean="0">
                <a:solidFill>
                  <a:srgbClr val="0000FF"/>
                </a:solidFill>
              </a:rPr>
              <a:t>{Drucker} </a:t>
            </a:r>
            <a:r>
              <a:rPr lang="de-DE" smtClean="0">
                <a:solidFill>
                  <a:srgbClr val="0000FF"/>
                </a:solidFill>
                <a:sym typeface="Wingdings" pitchFamily="2" charset="2"/>
              </a:rPr>
              <a:t> </a:t>
            </a:r>
            <a:r>
              <a:rPr lang="de-DE" smtClean="0">
                <a:solidFill>
                  <a:srgbClr val="0000FF"/>
                </a:solidFill>
              </a:rPr>
              <a:t>{Papier, Toner}</a:t>
            </a:r>
          </a:p>
          <a:p>
            <a:pPr lvl="1"/>
            <a:r>
              <a:rPr lang="de-DE" smtClean="0"/>
              <a:t>Confidence = S({Drucker, Papier, Toner}) / S({Drucker}) </a:t>
            </a:r>
          </a:p>
          <a:p>
            <a:pPr lvl="1">
              <a:buFont typeface="Webdings" pitchFamily="18" charset="2"/>
              <a:buNone/>
            </a:pPr>
            <a:r>
              <a:rPr lang="de-DE" smtClean="0"/>
              <a:t>                    = (3/5) / (4/5)</a:t>
            </a:r>
          </a:p>
          <a:p>
            <a:pPr lvl="1">
              <a:buFont typeface="Webdings" pitchFamily="18" charset="2"/>
              <a:buNone/>
            </a:pPr>
            <a:r>
              <a:rPr lang="de-DE" smtClean="0"/>
              <a:t>                    = ¾ = 75%</a:t>
            </a:r>
          </a:p>
          <a:p>
            <a:r>
              <a:rPr lang="de-DE" smtClean="0">
                <a:sym typeface="Wingdings" pitchFamily="2" charset="2"/>
              </a:rPr>
              <a:t>Beispiel-</a:t>
            </a:r>
            <a:r>
              <a:rPr lang="de-DE" smtClean="0"/>
              <a:t>Regel: </a:t>
            </a:r>
            <a:r>
              <a:rPr lang="de-DE" smtClean="0">
                <a:solidFill>
                  <a:srgbClr val="0000FF"/>
                </a:solidFill>
              </a:rPr>
              <a:t>{Drucker,Papier} </a:t>
            </a:r>
            <a:r>
              <a:rPr lang="de-DE" smtClean="0">
                <a:solidFill>
                  <a:srgbClr val="0000FF"/>
                </a:solidFill>
                <a:sym typeface="Wingdings" pitchFamily="2" charset="2"/>
              </a:rPr>
              <a:t> </a:t>
            </a:r>
            <a:r>
              <a:rPr lang="de-DE" smtClean="0">
                <a:solidFill>
                  <a:srgbClr val="0000FF"/>
                </a:solidFill>
              </a:rPr>
              <a:t>{Toner}</a:t>
            </a:r>
          </a:p>
          <a:p>
            <a:pPr lvl="1"/>
            <a:r>
              <a:rPr lang="de-DE" smtClean="0"/>
              <a:t>Conf. = S({Drucker, Papier, Toner}) / S({Drucker,Papier}) </a:t>
            </a:r>
          </a:p>
          <a:p>
            <a:pPr lvl="1">
              <a:buFont typeface="Webdings" pitchFamily="18" charset="2"/>
              <a:buNone/>
            </a:pPr>
            <a:r>
              <a:rPr lang="de-DE" smtClean="0"/>
              <a:t>            = (3/5) / (3/5)</a:t>
            </a:r>
          </a:p>
          <a:p>
            <a:pPr lvl="1">
              <a:buFont typeface="Webdings" pitchFamily="18" charset="2"/>
              <a:buNone/>
            </a:pPr>
            <a:r>
              <a:rPr lang="de-DE" smtClean="0"/>
              <a:t>            = 1 = 100% </a:t>
            </a:r>
          </a:p>
          <a:p>
            <a:pPr lvl="1">
              <a:buFont typeface="Webdings" pitchFamily="18" charset="2"/>
              <a:buNone/>
            </a:pPr>
            <a:endParaRPr lang="de-DE" smtClean="0"/>
          </a:p>
          <a:p>
            <a:pPr lvl="1">
              <a:buFont typeface="Webdings" pitchFamily="18" charset="2"/>
              <a:buNone/>
            </a:pPr>
            <a:endParaRPr lang="de-DE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7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7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7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7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Clustering</a:t>
            </a:r>
            <a:br>
              <a:rPr lang="de-DE" smtClean="0"/>
            </a:br>
            <a:endParaRPr lang="de-DE" smtClean="0"/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304800" y="1066800"/>
          <a:ext cx="8285163" cy="490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VISIO" r:id="rId4" imgW="6969240" imgH="4126320" progId="Visio.Drawing.11">
                  <p:embed/>
                </p:oleObj>
              </mc:Choice>
              <mc:Fallback>
                <p:oleObj name="VISIO" r:id="rId4" imgW="6969240" imgH="412632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8285163" cy="490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Clustering-Algorithmus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Greedy Heuristik</a:t>
            </a:r>
          </a:p>
          <a:p>
            <a:r>
              <a:rPr lang="de-DE" smtClean="0"/>
              <a:t>Lese sequentiell alle Datensätze </a:t>
            </a:r>
          </a:p>
          <a:p>
            <a:r>
              <a:rPr lang="de-DE" smtClean="0"/>
              <a:t>Für den nächsten Datensatz r bestimme</a:t>
            </a:r>
          </a:p>
          <a:p>
            <a:pPr lvl="1"/>
            <a:r>
              <a:rPr lang="de-DE" smtClean="0"/>
              <a:t>Für alle bisher existierenden Cluster denjenigen c, dessen Zentrum den kürzesten Abstand zu r hat</a:t>
            </a:r>
          </a:p>
          <a:p>
            <a:pPr lvl="1"/>
            <a:r>
              <a:rPr lang="de-DE" smtClean="0"/>
              <a:t>Wenn distance(r,center(c)) &lt;= epsilon</a:t>
            </a:r>
          </a:p>
          <a:p>
            <a:pPr lvl="2"/>
            <a:r>
              <a:rPr lang="de-DE" smtClean="0"/>
              <a:t>Füger r in c ein</a:t>
            </a:r>
          </a:p>
          <a:p>
            <a:pPr lvl="1"/>
            <a:r>
              <a:rPr lang="de-DE" smtClean="0"/>
              <a:t>Anderenfalls lege einen neuen Cluster c` an, der zunächst nur r enthält</a:t>
            </a:r>
          </a:p>
          <a:p>
            <a:endParaRPr lang="de-DE" smtClean="0"/>
          </a:p>
          <a:p>
            <a:r>
              <a:rPr lang="de-DE" smtClean="0"/>
              <a:t>Funktioniert solange ganz gut, wie die Cluster in den Hauptspeicher passen</a:t>
            </a:r>
          </a:p>
          <a:p>
            <a:endParaRPr lang="de-DE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K-</a:t>
            </a:r>
            <a:r>
              <a:rPr lang="de-DE" dirty="0" err="1" smtClean="0"/>
              <a:t>means</a:t>
            </a:r>
            <a:r>
              <a:rPr lang="de-DE" dirty="0" smtClean="0"/>
              <a:t> Algorithmus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Minimiere Q, also die Summe der Abstände der Datenpunkte x zum Mittelpunkt „ihres“ Clusters</a:t>
            </a:r>
          </a:p>
          <a:p>
            <a:endParaRPr lang="de-DE" dirty="0"/>
          </a:p>
        </p:txBody>
      </p:sp>
      <p:pic>
        <p:nvPicPr>
          <p:cNvPr id="4" name="Bild 3" descr="Bildschirmfoto 2016-02-05 um 09.47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31369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05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Algorithmus ... Im Detail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Inhaltsplatzhalter 3" descr="Bildschirmfoto 2016-02-05 um 09.47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424" b="-61424"/>
          <a:stretch>
            <a:fillRect/>
          </a:stretch>
        </p:blipFill>
        <p:spPr>
          <a:xfrm>
            <a:off x="-8384" y="-459432"/>
            <a:ext cx="9144000" cy="5638800"/>
          </a:xfrm>
        </p:spPr>
      </p:pic>
      <p:pic>
        <p:nvPicPr>
          <p:cNvPr id="5" name="Bild 4" descr="Bildschirmfoto 2016-02-05 um 09.47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8496944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92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Beispiel-System: Microsoft® SQL Server 2000™ Analysis Services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smtClean="0"/>
              <a:t>CREATE MINING MODEL [MemberCards] ( 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[customer Id] LONG KEY , 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[Yearly Income] TEXT DISCRETE , 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[Member Card Type] TEXT DISCRETE PREDICT, 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[Marital Status] TEXT DISCRETE ) 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USING Microsoft_Decision_Trees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Beispiel-System: Microsoft® SQL Server 2000™ Analysis Services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CREATE MINING MODEL [MemberCards] (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	[customer Id] LONG KEY ,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	[Yearly Income] TEXT DISCRETE ,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	[Member Card Type] TEXT DISCRETE PREDICT,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	[Marital Status] TEXT DISCRETE )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USING Microsoft_Decision_Trees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smtClean="0">
              <a:sym typeface="Wingdings" pitchFamily="2" charset="2"/>
            </a:endParaRP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>
                <a:sym typeface="Wingdings" pitchFamily="2" charset="2"/>
              </a:rPr>
              <a:t>Mining Model definieren  Trainieren  in Anfragen nutzen:</a:t>
            </a:r>
            <a:endParaRPr lang="de-DE" smtClean="0"/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smtClean="0"/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SELECT [MemberCards].[Member Card Type]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FROM [Member Cards] NATURAL PREDICTION JOIN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     (SELECT 35000 AS [Yearly Income],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                   ‘single' AS [Marital Status]) as MoeglicheKunden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 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wHashing">
  <a:themeElements>
    <a:clrScheme name="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0</TotalTime>
  <Words>3476</Words>
  <Application>Microsoft Macintosh PowerPoint</Application>
  <PresentationFormat>Bildschirmpräsentation (4:3)</PresentationFormat>
  <Paragraphs>1555</Paragraphs>
  <Slides>106</Slides>
  <Notes>94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106</vt:i4>
      </vt:variant>
    </vt:vector>
  </HeadingPairs>
  <TitlesOfParts>
    <vt:vector size="118" baseType="lpstr">
      <vt:lpstr>Arial Black</vt:lpstr>
      <vt:lpstr>JoinFont</vt:lpstr>
      <vt:lpstr>Monotype Sorts</vt:lpstr>
      <vt:lpstr>Symbol</vt:lpstr>
      <vt:lpstr>Tahoma</vt:lpstr>
      <vt:lpstr>Webdings</vt:lpstr>
      <vt:lpstr>Wingdings</vt:lpstr>
      <vt:lpstr>Arial</vt:lpstr>
      <vt:lpstr>Times New Roman</vt:lpstr>
      <vt:lpstr>ErwHashing</vt:lpstr>
      <vt:lpstr>Clip</vt:lpstr>
      <vt:lpstr>VISIO</vt:lpstr>
      <vt:lpstr>Moderne Betriebliche Anwendungen von Datenbanksystemen</vt:lpstr>
      <vt:lpstr>OLTP: Online Transaction Processing</vt:lpstr>
      <vt:lpstr>SAP R/3: Enterprise Resource Modelling (ERP-System)</vt:lpstr>
      <vt:lpstr>Dreistufige Client/Server-Architektur (3 Tier, SAP R/3)</vt:lpstr>
      <vt:lpstr>Interne Architektur von SAP R/3</vt:lpstr>
      <vt:lpstr>Transaktionsverarbeitung in SAP R/3</vt:lpstr>
      <vt:lpstr>Data Warehouse-Anwendungen: OLAP~Online Analytical Processing</vt:lpstr>
      <vt:lpstr>Sammlung und periodische Auffrischung der Data Warehouse-Daten</vt:lpstr>
      <vt:lpstr>Das Stern-Schema </vt:lpstr>
      <vt:lpstr>Stern-Schema bei Data Warehouse-Anwendungen</vt:lpstr>
      <vt:lpstr>Das Stern-Schema: Handelsunternehmen</vt:lpstr>
      <vt:lpstr>Das Stern-Schema: Krankenversicherung</vt:lpstr>
      <vt:lpstr>Stern-Schema </vt:lpstr>
      <vt:lpstr>Stern-Schema (cont‘d) </vt:lpstr>
      <vt:lpstr>Nicht-normalisierte Dimensionstabellen: effizientere Anfrageauswertung</vt:lpstr>
      <vt:lpstr>Normalisierung führt zum Schneeflocken-Schema</vt:lpstr>
      <vt:lpstr>Anfragen im Sternschema</vt:lpstr>
      <vt:lpstr>Algebra-Ausdruck </vt:lpstr>
      <vt:lpstr>Roll-up/Drill-down-Anfragen</vt:lpstr>
      <vt:lpstr>Ultimative Verdichtung</vt:lpstr>
      <vt:lpstr>PowerPoint-Präsentation</vt:lpstr>
      <vt:lpstr>Roll-up               </vt:lpstr>
      <vt:lpstr>Flexible Auswertungsmethoden: slice and dice</vt:lpstr>
      <vt:lpstr>            Materialisierung von  Aggregaten</vt:lpstr>
      <vt:lpstr>Relationale Struktur der Datenwürfel </vt:lpstr>
      <vt:lpstr>Würfeldarstellung </vt:lpstr>
      <vt:lpstr>Der cube-Operator </vt:lpstr>
      <vt:lpstr>PowerPoint-Präsentation</vt:lpstr>
      <vt:lpstr>PowerPoint-Präsentation</vt:lpstr>
      <vt:lpstr>Wiederverwendung von Teil-Aggregaten </vt:lpstr>
      <vt:lpstr>Wiederverwendung von Teil-Aggregaten </vt:lpstr>
      <vt:lpstr>Die Materialisierungs-Hierarchie</vt:lpstr>
      <vt:lpstr>Die Zeit-Hierarchie</vt:lpstr>
      <vt:lpstr>Bitmap-Indexe</vt:lpstr>
      <vt:lpstr>Beispiel-Anfrage und Auswertung</vt:lpstr>
      <vt:lpstr>Bitmap-Operationen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Beispielanfrage auf dem Sternschema:  Stern-Verbund  --  Star Join</vt:lpstr>
      <vt:lpstr>Illustration des Star Join </vt:lpstr>
      <vt:lpstr>Bitmap-Indexe für die Dimensions-Selektion</vt:lpstr>
      <vt:lpstr>Ausnutzung der Bitmap-Join-Indexe </vt:lpstr>
      <vt:lpstr>Eine weitere Join-Methode: DiagJoin</vt:lpstr>
      <vt:lpstr>DiagJoin</vt:lpstr>
      <vt:lpstr>DiagJoin</vt:lpstr>
      <vt:lpstr>DiagJoin</vt:lpstr>
      <vt:lpstr>DiagJoin</vt:lpstr>
      <vt:lpstr>DiagJoin</vt:lpstr>
      <vt:lpstr>DiagJoin</vt:lpstr>
      <vt:lpstr>Anforderungen an den DiagJoin</vt:lpstr>
      <vt:lpstr>Weitere Decision-Support Anfrage-Typen</vt:lpstr>
      <vt:lpstr>Top N-Anfragen</vt:lpstr>
      <vt:lpstr>Top N-Anfragen</vt:lpstr>
      <vt:lpstr>Ranking in DB2 </vt:lpstr>
      <vt:lpstr>PowerPoint-Präsentation</vt:lpstr>
      <vt:lpstr>Window Funktionen in SQL</vt:lpstr>
      <vt:lpstr>Komplexe Anfrage </vt:lpstr>
      <vt:lpstr>Lag: Vorhergehendes Tupel im Frame</vt:lpstr>
      <vt:lpstr>Zusammenhang: Frames / Partition / Sortierung</vt:lpstr>
      <vt:lpstr>PowerPoint-Präsentation</vt:lpstr>
      <vt:lpstr>Medaillengewinner (in schön;-)</vt:lpstr>
      <vt:lpstr>Frame Begrenzungen</vt:lpstr>
      <vt:lpstr>PowerPoint-Präsentation</vt:lpstr>
      <vt:lpstr>Explizite Windows-Klausur  Wiederverwendbarkeit</vt:lpstr>
      <vt:lpstr>Ranking innerhalb         von Untergruppen</vt:lpstr>
      <vt:lpstr>Threshold-Algorithmus zur Auswertung von Top-n-Anfragen (3)</vt:lpstr>
      <vt:lpstr>Threshold-Algorithmus zur Auswertung von Top-n-Anfragen (3)</vt:lpstr>
      <vt:lpstr>Threshold-Algorithmus zur Auswertung von Top_n-Anfragen</vt:lpstr>
      <vt:lpstr>No-Random-Access-Algorithmus </vt:lpstr>
      <vt:lpstr>No-Random-Access-Algorithmus </vt:lpstr>
      <vt:lpstr>Skyline / Pareto-Optimum </vt:lpstr>
      <vt:lpstr>Skyline in SQL </vt:lpstr>
      <vt:lpstr>Skyline in Standard-SQL </vt:lpstr>
      <vt:lpstr>Online-Aggregation</vt:lpstr>
      <vt:lpstr>Data Mining</vt:lpstr>
      <vt:lpstr>Klassifikationsregeln</vt:lpstr>
      <vt:lpstr>Klassifikations/Entscheidungsbaum </vt:lpstr>
      <vt:lpstr>Klassifikations/Entscheidungsbaum </vt:lpstr>
      <vt:lpstr>Klassifikations/Entscheidungsbaum </vt:lpstr>
      <vt:lpstr>Wie werden Entscheidungs/ Klassifikationsbäume erstellt</vt:lpstr>
      <vt:lpstr>Top-Down Klassifikationsbaum-Aufbau</vt:lpstr>
      <vt:lpstr>Assoziationsregeln</vt:lpstr>
      <vt:lpstr>Verkaufstransaktionen  Warenkörbe</vt:lpstr>
      <vt:lpstr>A Priori Algorithmus </vt:lpstr>
      <vt:lpstr>A Priori-Algorithmus </vt:lpstr>
      <vt:lpstr>A Priori-Algorithmus </vt:lpstr>
      <vt:lpstr>Ableitung von Assoziationsregeln aus den frequent itemsets</vt:lpstr>
      <vt:lpstr>Erhöhung der Confidence</vt:lpstr>
      <vt:lpstr>Clustering </vt:lpstr>
      <vt:lpstr>Clustering-Algorithmus</vt:lpstr>
      <vt:lpstr>K-means Algorithmus </vt:lpstr>
      <vt:lpstr>Algorithmus ... Im Detail </vt:lpstr>
      <vt:lpstr>Beispiel-System: Microsoft® SQL Server 2000™ Analysis Services </vt:lpstr>
      <vt:lpstr>Beispiel-System: Microsoft® SQL Server 2000™ Analysis Services </vt:lpstr>
      <vt:lpstr>DW-Architektur: Row Store vs Column Store</vt:lpstr>
      <vt:lpstr>PowerPoint-Präsentation</vt:lpstr>
      <vt:lpstr>PowerPoint-Präsentation</vt:lpstr>
      <vt:lpstr>Row Store versus Column Store</vt:lpstr>
      <vt:lpstr>Row Store versus Column Store</vt:lpstr>
      <vt:lpstr>Anfragebearbeitung</vt:lpstr>
      <vt:lpstr>Komprimierung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Alfons Kemper</cp:lastModifiedBy>
  <cp:revision>184</cp:revision>
  <cp:lastPrinted>2001-04-05T09:57:41Z</cp:lastPrinted>
  <dcterms:created xsi:type="dcterms:W3CDTF">1601-01-01T00:00:00Z</dcterms:created>
  <dcterms:modified xsi:type="dcterms:W3CDTF">2018-05-14T09:31:47Z</dcterms:modified>
</cp:coreProperties>
</file>