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92"/>
  </p:notesMasterIdLst>
  <p:sldIdLst>
    <p:sldId id="256" r:id="rId2"/>
    <p:sldId id="345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346" r:id="rId16"/>
    <p:sldId id="269" r:id="rId17"/>
    <p:sldId id="270" r:id="rId18"/>
    <p:sldId id="272" r:id="rId19"/>
    <p:sldId id="273" r:id="rId20"/>
    <p:sldId id="271" r:id="rId21"/>
    <p:sldId id="274" r:id="rId22"/>
    <p:sldId id="316" r:id="rId23"/>
    <p:sldId id="300" r:id="rId24"/>
    <p:sldId id="301" r:id="rId25"/>
    <p:sldId id="317" r:id="rId26"/>
    <p:sldId id="318" r:id="rId27"/>
    <p:sldId id="304" r:id="rId28"/>
    <p:sldId id="319" r:id="rId29"/>
    <p:sldId id="305" r:id="rId30"/>
    <p:sldId id="320" r:id="rId31"/>
    <p:sldId id="302" r:id="rId32"/>
    <p:sldId id="321" r:id="rId33"/>
    <p:sldId id="306" r:id="rId34"/>
    <p:sldId id="322" r:id="rId35"/>
    <p:sldId id="303" r:id="rId36"/>
    <p:sldId id="307" r:id="rId37"/>
    <p:sldId id="323" r:id="rId38"/>
    <p:sldId id="324" r:id="rId39"/>
    <p:sldId id="325" r:id="rId40"/>
    <p:sldId id="326" r:id="rId41"/>
    <p:sldId id="308" r:id="rId42"/>
    <p:sldId id="327" r:id="rId43"/>
    <p:sldId id="328" r:id="rId44"/>
    <p:sldId id="329" r:id="rId45"/>
    <p:sldId id="330" r:id="rId46"/>
    <p:sldId id="309" r:id="rId47"/>
    <p:sldId id="310" r:id="rId48"/>
    <p:sldId id="331" r:id="rId49"/>
    <p:sldId id="332" r:id="rId50"/>
    <p:sldId id="333" r:id="rId51"/>
    <p:sldId id="334" r:id="rId52"/>
    <p:sldId id="347" r:id="rId53"/>
    <p:sldId id="348" r:id="rId54"/>
    <p:sldId id="349" r:id="rId55"/>
    <p:sldId id="350" r:id="rId56"/>
    <p:sldId id="351" r:id="rId57"/>
    <p:sldId id="352" r:id="rId58"/>
    <p:sldId id="353" r:id="rId59"/>
    <p:sldId id="354" r:id="rId60"/>
    <p:sldId id="355" r:id="rId61"/>
    <p:sldId id="356" r:id="rId62"/>
    <p:sldId id="357" r:id="rId63"/>
    <p:sldId id="358" r:id="rId64"/>
    <p:sldId id="360" r:id="rId65"/>
    <p:sldId id="359" r:id="rId66"/>
    <p:sldId id="311" r:id="rId67"/>
    <p:sldId id="312" r:id="rId68"/>
    <p:sldId id="313" r:id="rId69"/>
    <p:sldId id="335" r:id="rId70"/>
    <p:sldId id="314" r:id="rId71"/>
    <p:sldId id="361" r:id="rId72"/>
    <p:sldId id="362" r:id="rId73"/>
    <p:sldId id="363" r:id="rId74"/>
    <p:sldId id="364" r:id="rId75"/>
    <p:sldId id="365" r:id="rId76"/>
    <p:sldId id="366" r:id="rId77"/>
    <p:sldId id="367" r:id="rId78"/>
    <p:sldId id="368" r:id="rId79"/>
    <p:sldId id="369" r:id="rId80"/>
    <p:sldId id="370" r:id="rId81"/>
    <p:sldId id="31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</p:sldIdLst>
  <p:sldSz cx="9144000" cy="6858000" type="screen4x3"/>
  <p:notesSz cx="7939088" cy="1142206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33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76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7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notesMaster" Target="notesMasters/notesMaster1.xml"/><Relationship Id="rId93" Type="http://schemas.openxmlformats.org/officeDocument/2006/relationships/printerSettings" Target="printerSettings/printerSettings1.bin"/><Relationship Id="rId94" Type="http://schemas.openxmlformats.org/officeDocument/2006/relationships/presProps" Target="presProps.xml"/><Relationship Id="rId95" Type="http://schemas.openxmlformats.org/officeDocument/2006/relationships/viewProps" Target="viewProps.xml"/><Relationship Id="rId96" Type="http://schemas.openxmlformats.org/officeDocument/2006/relationships/theme" Target="theme/theme1.xml"/><Relationship Id="rId9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4401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497388" y="0"/>
            <a:ext cx="34401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6013" y="857250"/>
            <a:ext cx="5708650" cy="4283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93750" y="5426075"/>
            <a:ext cx="6351588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0848975"/>
            <a:ext cx="34401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497388" y="10848975"/>
            <a:ext cx="34401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9830C51-52B0-4EFA-90F0-0C4DB186072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20390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589F49-68F5-4C0B-A675-208BEB42D2AE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66</a:t>
            </a:fld>
            <a:endParaRPr lang="de-DE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67</a:t>
            </a:fld>
            <a:endParaRPr lang="de-DE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68</a:t>
            </a:fld>
            <a:endParaRPr lang="de-DE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69</a:t>
            </a:fld>
            <a:endParaRPr lang="de-DE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70</a:t>
            </a:fld>
            <a:endParaRPr lang="de-DE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pitchFamily="34" charset="0"/>
            </a:endParaRPr>
          </a:p>
        </p:txBody>
      </p:sp>
      <p:sp>
        <p:nvSpPr>
          <p:cNvPr id="1904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581B1F-5343-4DFA-91D0-E0E6B367D0A6}" type="slidenum">
              <a:rPr lang="de-DE">
                <a:latin typeface="Arial" pitchFamily="34" charset="0"/>
              </a:rPr>
              <a:pPr/>
              <a:t>71</a:t>
            </a:fld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pitchFamily="34" charset="0"/>
            </a:endParaRPr>
          </a:p>
        </p:txBody>
      </p:sp>
      <p:sp>
        <p:nvSpPr>
          <p:cNvPr id="1914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D3AE5B-6BE4-46C9-9086-CFC146B07695}" type="slidenum">
              <a:rPr lang="de-DE">
                <a:latin typeface="Arial" pitchFamily="34" charset="0"/>
              </a:rPr>
              <a:pPr/>
              <a:t>72</a:t>
            </a:fld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pitchFamily="34" charset="0"/>
            </a:endParaRPr>
          </a:p>
        </p:txBody>
      </p:sp>
      <p:sp>
        <p:nvSpPr>
          <p:cNvPr id="1925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45D648-C354-4E81-A9DD-731516E58BD9}" type="slidenum">
              <a:rPr lang="de-DE">
                <a:latin typeface="Arial" pitchFamily="34" charset="0"/>
              </a:rPr>
              <a:pPr/>
              <a:t>73</a:t>
            </a:fld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pitchFamily="34" charset="0"/>
            </a:endParaRPr>
          </a:p>
        </p:txBody>
      </p:sp>
      <p:sp>
        <p:nvSpPr>
          <p:cNvPr id="1935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725445-6FC9-48EF-9490-DA2E0609DB14}" type="slidenum">
              <a:rPr lang="de-DE">
                <a:latin typeface="Arial" pitchFamily="34" charset="0"/>
              </a:rPr>
              <a:pPr/>
              <a:t>74</a:t>
            </a:fld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pitchFamily="34" charset="0"/>
            </a:endParaRPr>
          </a:p>
        </p:txBody>
      </p:sp>
      <p:sp>
        <p:nvSpPr>
          <p:cNvPr id="1945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B6C016-B649-42CD-880D-7FEA64082251}" type="slidenum">
              <a:rPr lang="de-DE">
                <a:latin typeface="Arial" pitchFamily="34" charset="0"/>
              </a:rPr>
              <a:pPr/>
              <a:t>75</a:t>
            </a:fld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pitchFamily="34" charset="0"/>
            </a:endParaRPr>
          </a:p>
        </p:txBody>
      </p:sp>
      <p:sp>
        <p:nvSpPr>
          <p:cNvPr id="1955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CCE248-0617-4113-9FC3-58117F1758C1}" type="slidenum">
              <a:rPr lang="de-DE">
                <a:latin typeface="Arial" pitchFamily="34" charset="0"/>
              </a:rPr>
              <a:pPr/>
              <a:t>76</a:t>
            </a:fld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E81E9-F799-4DD6-8914-6048A40F86F0}" type="slidenum">
              <a:rPr lang="de-DE" smtClean="0"/>
              <a:pPr>
                <a:defRPr/>
              </a:pPr>
              <a:t>77</a:t>
            </a:fld>
            <a:endParaRPr lang="de-DE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E81E9-F799-4DD6-8914-6048A40F86F0}" type="slidenum">
              <a:rPr lang="de-DE" smtClean="0"/>
              <a:pPr>
                <a:defRPr/>
              </a:pPr>
              <a:t>78</a:t>
            </a:fld>
            <a:endParaRPr lang="de-DE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E81E9-F799-4DD6-8914-6048A40F86F0}" type="slidenum">
              <a:rPr lang="de-DE" smtClean="0"/>
              <a:pPr>
                <a:defRPr/>
              </a:pPr>
              <a:t>79</a:t>
            </a:fld>
            <a:endParaRPr lang="de-DE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E81E9-F799-4DD6-8914-6048A40F86F0}" type="slidenum">
              <a:rPr lang="de-DE" smtClean="0"/>
              <a:pPr>
                <a:defRPr/>
              </a:pPr>
              <a:t>80</a:t>
            </a:fld>
            <a:endParaRPr lang="de-DE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81</a:t>
            </a:fld>
            <a:endParaRPr lang="de-DE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82</a:t>
            </a:fld>
            <a:endParaRPr lang="de-DE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83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84</a:t>
            </a:fld>
            <a:endParaRPr lang="de-DE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85</a:t>
            </a:fld>
            <a:endParaRPr lang="de-DE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86</a:t>
            </a:fld>
            <a:endParaRPr lang="de-DE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87</a:t>
            </a:fld>
            <a:endParaRPr lang="de-DE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88</a:t>
            </a:fld>
            <a:endParaRPr lang="de-DE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89</a:t>
            </a:fld>
            <a:endParaRPr lang="de-DE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90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828800"/>
            <a:ext cx="8229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Hier klicken, um Master-Titelformat zu bearbeiten.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ebdings" pitchFamily="18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Hier klicken, um Master-Untertitelformat zu bearbeiten.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251D4A8B-201E-4F38-8B91-AFA4A723800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EC25B-185A-4E8B-9E7B-3DE5E47B2CB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02BB4-E297-4ACD-A2BA-ECD81A3C11A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el, 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758E7-28B5-4B76-A0D8-CEBA0EE84CF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E79BD-1BBA-4103-8914-C6A66A6ACF4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892C9-4AAB-47F0-98BC-001207E51EC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9B388-4932-4570-A200-C392CC8907A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9D18F-A75B-4024-8661-6ACADD51BFA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81C8C-CBE2-46F4-8762-6BD449B832A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6F7CA-3A9C-4751-9747-204EAF4A49C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CA11D-46E8-4C5F-BE21-F13E95B5777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9D57B-FDFC-41AF-80D3-180194E19B9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49D9E-8573-42E3-8B68-54A383D6FD5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Master-Titelformat zu bearbeiten.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Master-Textformat zu bearbeiten.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fld id="{BCBB8C5D-CFD2-402E-8055-192F78CA246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4" Type="http://schemas.openxmlformats.org/officeDocument/2006/relationships/image" Target="../media/image62.emf"/><Relationship Id="rId5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emf"/><Relationship Id="rId3" Type="http://schemas.openxmlformats.org/officeDocument/2006/relationships/image" Target="../media/image66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emf"/><Relationship Id="rId3" Type="http://schemas.openxmlformats.org/officeDocument/2006/relationships/image" Target="../media/image68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emf"/><Relationship Id="rId3" Type="http://schemas.openxmlformats.org/officeDocument/2006/relationships/image" Target="../media/image74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emf"/><Relationship Id="rId3" Type="http://schemas.openxmlformats.org/officeDocument/2006/relationships/image" Target="../media/image75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76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77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78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80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81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82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83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84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87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88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89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90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91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92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93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9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9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8229600" cy="1143000"/>
          </a:xfrm>
        </p:spPr>
        <p:txBody>
          <a:bodyPr/>
          <a:lstStyle/>
          <a:p>
            <a:r>
              <a:rPr lang="de-DE" sz="3600" dirty="0" smtClean="0">
                <a:solidFill>
                  <a:srgbClr val="FF0000"/>
                </a:solidFill>
              </a:rPr>
              <a:t>Big Data</a:t>
            </a:r>
            <a:r>
              <a:rPr lang="de-DE" sz="3600" dirty="0" smtClean="0"/>
              <a:t>: Neue </a:t>
            </a:r>
            <a:r>
              <a:rPr lang="de-DE" sz="3600" dirty="0" smtClean="0"/>
              <a:t>Entwicklungen im Datenbankbereich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2209800"/>
            <a:ext cx="7740352" cy="4267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err="1" smtClean="0"/>
              <a:t>Semantic</a:t>
            </a:r>
            <a:r>
              <a:rPr lang="de-DE" dirty="0" smtClean="0"/>
              <a:t> Web: </a:t>
            </a:r>
            <a:r>
              <a:rPr lang="de-DE" dirty="0" smtClean="0"/>
              <a:t>RDF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Datenströme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Information </a:t>
            </a:r>
            <a:r>
              <a:rPr lang="de-DE" dirty="0" err="1" smtClean="0"/>
              <a:t>Retrieval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Graph Exploration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err="1" smtClean="0"/>
              <a:t>Map</a:t>
            </a:r>
            <a:r>
              <a:rPr lang="de-DE" dirty="0" smtClean="0"/>
              <a:t> </a:t>
            </a:r>
            <a:r>
              <a:rPr lang="de-DE" dirty="0" err="1" smtClean="0"/>
              <a:t>Reduce</a:t>
            </a:r>
            <a:r>
              <a:rPr lang="de-DE" dirty="0" smtClean="0"/>
              <a:t>: Massiv parallele Verarbeitung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Multi</a:t>
            </a:r>
            <a:r>
              <a:rPr lang="de-DE" dirty="0" smtClean="0"/>
              <a:t>-</a:t>
            </a:r>
            <a:r>
              <a:rPr lang="de-DE" dirty="0" err="1" smtClean="0"/>
              <a:t>Tenancy</a:t>
            </a:r>
            <a:r>
              <a:rPr lang="de-DE" dirty="0" smtClean="0"/>
              <a:t>/</a:t>
            </a:r>
            <a:r>
              <a:rPr lang="de-DE" dirty="0" err="1" smtClean="0"/>
              <a:t>Cloud</a:t>
            </a:r>
            <a:r>
              <a:rPr lang="de-DE" dirty="0" smtClean="0"/>
              <a:t>-Datenbanken</a:t>
            </a:r>
          </a:p>
          <a:p>
            <a:endParaRPr lang="de-DE" sz="2000" dirty="0" smtClean="0"/>
          </a:p>
          <a:p>
            <a:pPr>
              <a:buFont typeface="Webdings" pitchFamily="18" charset="2"/>
              <a:buChar char="="/>
            </a:pPr>
            <a:endParaRPr lang="de-DE" sz="2000" dirty="0" smtClean="0"/>
          </a:p>
          <a:p>
            <a:pPr>
              <a:buFont typeface="Webdings" pitchFamily="18" charset="2"/>
              <a:buChar char="="/>
            </a:pPr>
            <a:endParaRPr lang="de-DE" sz="1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SPARQL: Die RDF Anfragesprache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PREFIX ex: &lt;http://www.example.org&gt;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SELECT ?</a:t>
            </a:r>
            <a:r>
              <a:rPr lang="de-DE" dirty="0" err="1" smtClean="0"/>
              <a:t>KempersBuecherTitel</a:t>
            </a:r>
            <a:r>
              <a:rPr lang="de-DE" dirty="0" smtClean="0"/>
              <a:t> WHERE</a:t>
            </a:r>
          </a:p>
          <a:p>
            <a:pPr>
              <a:buNone/>
            </a:pPr>
            <a:r>
              <a:rPr lang="de-DE" dirty="0" smtClean="0"/>
              <a:t>{   ?</a:t>
            </a:r>
            <a:r>
              <a:rPr lang="de-DE" dirty="0" err="1" smtClean="0"/>
              <a:t>KempersBuecher</a:t>
            </a:r>
            <a:r>
              <a:rPr lang="de-DE" dirty="0" smtClean="0"/>
              <a:t> </a:t>
            </a:r>
            <a:r>
              <a:rPr lang="de-DE" dirty="0" err="1" smtClean="0"/>
              <a:t>ex:Autor</a:t>
            </a:r>
            <a:r>
              <a:rPr lang="de-DE" dirty="0" smtClean="0"/>
              <a:t> ?k.</a:t>
            </a:r>
          </a:p>
          <a:p>
            <a:pPr>
              <a:buNone/>
            </a:pPr>
            <a:r>
              <a:rPr lang="de-DE" dirty="0" smtClean="0"/>
              <a:t>    ?k </a:t>
            </a:r>
            <a:r>
              <a:rPr lang="de-DE" dirty="0" err="1" smtClean="0"/>
              <a:t>ex:NachName</a:t>
            </a:r>
            <a:r>
              <a:rPr lang="de-DE" dirty="0" smtClean="0"/>
              <a:t> "Kemper".</a:t>
            </a:r>
          </a:p>
          <a:p>
            <a:pPr>
              <a:buNone/>
            </a:pPr>
            <a:r>
              <a:rPr lang="de-DE" dirty="0" smtClean="0"/>
              <a:t>    ?</a:t>
            </a:r>
            <a:r>
              <a:rPr lang="de-DE" dirty="0" err="1" smtClean="0"/>
              <a:t>KempersBuecher</a:t>
            </a:r>
            <a:r>
              <a:rPr lang="de-DE" dirty="0" smtClean="0"/>
              <a:t> </a:t>
            </a:r>
            <a:r>
              <a:rPr lang="de-DE" dirty="0" err="1" smtClean="0"/>
              <a:t>ex:Titel</a:t>
            </a:r>
            <a:r>
              <a:rPr lang="de-DE" dirty="0" smtClean="0"/>
              <a:t> ?</a:t>
            </a:r>
            <a:r>
              <a:rPr lang="de-DE" dirty="0" err="1" smtClean="0"/>
              <a:t>KempersBuecherTitel</a:t>
            </a:r>
            <a:r>
              <a:rPr lang="de-DE" dirty="0" smtClean="0"/>
              <a:t>.</a:t>
            </a:r>
          </a:p>
          <a:p>
            <a:pPr>
              <a:buNone/>
            </a:pPr>
            <a:r>
              <a:rPr lang="de-DE" dirty="0" smtClean="0"/>
              <a:t>}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SPARQL: Die RDF Anfragesprache</a:t>
            </a:r>
            <a:br>
              <a:rPr lang="de-DE" dirty="0" smtClean="0"/>
            </a:br>
            <a:r>
              <a:rPr lang="de-DE" dirty="0" smtClean="0"/>
              <a:t>Union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PREFIX ex: &lt;http://www.example.org&gt;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SELECT ?</a:t>
            </a:r>
            <a:r>
              <a:rPr lang="de-DE" dirty="0" err="1" smtClean="0"/>
              <a:t>KempersOderEicklersBuecherTitel</a:t>
            </a:r>
            <a:r>
              <a:rPr lang="de-DE" dirty="0" smtClean="0"/>
              <a:t> WHERE</a:t>
            </a:r>
          </a:p>
          <a:p>
            <a:pPr>
              <a:buNone/>
            </a:pPr>
            <a:r>
              <a:rPr lang="de-DE" dirty="0" smtClean="0"/>
              <a:t>{ {   ?</a:t>
            </a:r>
            <a:r>
              <a:rPr lang="de-DE" dirty="0" err="1" smtClean="0"/>
              <a:t>KempersBuecher</a:t>
            </a:r>
            <a:r>
              <a:rPr lang="de-DE" dirty="0" smtClean="0"/>
              <a:t> </a:t>
            </a:r>
            <a:r>
              <a:rPr lang="de-DE" dirty="0" err="1" smtClean="0"/>
              <a:t>ex:Autor</a:t>
            </a:r>
            <a:r>
              <a:rPr lang="de-DE" dirty="0" smtClean="0"/>
              <a:t> ?k.</a:t>
            </a:r>
          </a:p>
          <a:p>
            <a:pPr>
              <a:buNone/>
            </a:pPr>
            <a:r>
              <a:rPr lang="de-DE" dirty="0" smtClean="0"/>
              <a:t>      ?k </a:t>
            </a:r>
            <a:r>
              <a:rPr lang="de-DE" dirty="0" err="1" smtClean="0"/>
              <a:t>ex:NachName</a:t>
            </a:r>
            <a:r>
              <a:rPr lang="de-DE" dirty="0" smtClean="0"/>
              <a:t> "Kemper".</a:t>
            </a:r>
          </a:p>
          <a:p>
            <a:pPr>
              <a:buNone/>
            </a:pPr>
            <a:r>
              <a:rPr lang="de-DE" dirty="0" smtClean="0"/>
              <a:t>      ?</a:t>
            </a:r>
            <a:r>
              <a:rPr lang="de-DE" dirty="0" err="1" smtClean="0"/>
              <a:t>KempersBuecher</a:t>
            </a:r>
            <a:r>
              <a:rPr lang="de-DE" dirty="0" smtClean="0"/>
              <a:t> </a:t>
            </a:r>
            <a:r>
              <a:rPr lang="de-DE" dirty="0" err="1" smtClean="0"/>
              <a:t>ex:Titel</a:t>
            </a:r>
            <a:r>
              <a:rPr lang="de-DE" dirty="0" smtClean="0"/>
              <a:t> ?</a:t>
            </a:r>
            <a:r>
              <a:rPr lang="de-DE" dirty="0" err="1" smtClean="0"/>
              <a:t>KempersOderEicklersBuecherTitel</a:t>
            </a:r>
            <a:r>
              <a:rPr lang="de-DE" dirty="0" smtClean="0"/>
              <a:t>.</a:t>
            </a:r>
          </a:p>
          <a:p>
            <a:pPr>
              <a:buNone/>
            </a:pPr>
            <a:r>
              <a:rPr lang="de-DE" dirty="0" smtClean="0"/>
              <a:t>  } UNION</a:t>
            </a:r>
          </a:p>
          <a:p>
            <a:pPr>
              <a:buNone/>
            </a:pPr>
            <a:r>
              <a:rPr lang="de-DE" dirty="0" smtClean="0"/>
              <a:t>  {   ?</a:t>
            </a:r>
            <a:r>
              <a:rPr lang="de-DE" dirty="0" err="1" smtClean="0"/>
              <a:t>EicklersBuecher</a:t>
            </a:r>
            <a:r>
              <a:rPr lang="de-DE" dirty="0" smtClean="0"/>
              <a:t> </a:t>
            </a:r>
            <a:r>
              <a:rPr lang="de-DE" dirty="0" err="1" smtClean="0"/>
              <a:t>ex:Autor</a:t>
            </a:r>
            <a:r>
              <a:rPr lang="de-DE" dirty="0" smtClean="0"/>
              <a:t> ?k.</a:t>
            </a:r>
          </a:p>
          <a:p>
            <a:pPr>
              <a:buNone/>
            </a:pPr>
            <a:r>
              <a:rPr lang="de-DE" dirty="0" smtClean="0"/>
              <a:t>      ?k </a:t>
            </a:r>
            <a:r>
              <a:rPr lang="de-DE" dirty="0" err="1" smtClean="0"/>
              <a:t>ex:NachName</a:t>
            </a:r>
            <a:r>
              <a:rPr lang="de-DE" dirty="0" smtClean="0"/>
              <a:t> "</a:t>
            </a:r>
            <a:r>
              <a:rPr lang="de-DE" dirty="0" err="1" smtClean="0"/>
              <a:t>Eickler</a:t>
            </a:r>
            <a:r>
              <a:rPr lang="de-DE" dirty="0" smtClean="0"/>
              <a:t>".</a:t>
            </a:r>
          </a:p>
          <a:p>
            <a:pPr>
              <a:buNone/>
            </a:pPr>
            <a:r>
              <a:rPr lang="de-DE" dirty="0" smtClean="0"/>
              <a:t>      ?</a:t>
            </a:r>
            <a:r>
              <a:rPr lang="de-DE" dirty="0" err="1" smtClean="0"/>
              <a:t>EicklersBuecher</a:t>
            </a:r>
            <a:r>
              <a:rPr lang="de-DE" dirty="0" smtClean="0"/>
              <a:t> </a:t>
            </a:r>
            <a:r>
              <a:rPr lang="de-DE" dirty="0" err="1" smtClean="0"/>
              <a:t>ex:Titel</a:t>
            </a:r>
            <a:r>
              <a:rPr lang="de-DE" dirty="0" smtClean="0"/>
              <a:t> ?</a:t>
            </a:r>
            <a:r>
              <a:rPr lang="de-DE" dirty="0" err="1" smtClean="0"/>
              <a:t>KempersOderEicklersBuecherTitel</a:t>
            </a:r>
            <a:r>
              <a:rPr lang="de-DE" dirty="0" smtClean="0"/>
              <a:t>.</a:t>
            </a:r>
          </a:p>
          <a:p>
            <a:pPr>
              <a:buNone/>
            </a:pPr>
            <a:r>
              <a:rPr lang="de-DE" dirty="0" smtClean="0"/>
              <a:t>} }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SPARQL: Die RDF Anfragesprache</a:t>
            </a:r>
            <a:br>
              <a:rPr lang="de-DE" dirty="0" smtClean="0"/>
            </a:br>
            <a:r>
              <a:rPr lang="de-DE" dirty="0" smtClean="0"/>
              <a:t>optional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PREFIX ex: &lt;http://www.example.org&gt;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SELECT ?</a:t>
            </a:r>
            <a:r>
              <a:rPr lang="de-DE" dirty="0" err="1" smtClean="0"/>
              <a:t>KempersBuecherTitel</a:t>
            </a:r>
            <a:r>
              <a:rPr lang="de-DE" dirty="0" smtClean="0"/>
              <a:t> ?</a:t>
            </a:r>
            <a:r>
              <a:rPr lang="de-DE" dirty="0" err="1" smtClean="0"/>
              <a:t>KempersBuecherISBN</a:t>
            </a:r>
            <a:r>
              <a:rPr lang="de-DE" dirty="0" smtClean="0"/>
              <a:t> WHERE</a:t>
            </a:r>
          </a:p>
          <a:p>
            <a:pPr>
              <a:buNone/>
            </a:pPr>
            <a:r>
              <a:rPr lang="de-DE" dirty="0" smtClean="0"/>
              <a:t>{   ?</a:t>
            </a:r>
            <a:r>
              <a:rPr lang="de-DE" dirty="0" err="1" smtClean="0"/>
              <a:t>KempersBuecher</a:t>
            </a:r>
            <a:r>
              <a:rPr lang="de-DE" dirty="0" smtClean="0"/>
              <a:t> </a:t>
            </a:r>
            <a:r>
              <a:rPr lang="de-DE" dirty="0" err="1" smtClean="0"/>
              <a:t>ex:Autor</a:t>
            </a:r>
            <a:r>
              <a:rPr lang="de-DE" dirty="0" smtClean="0"/>
              <a:t> ?k.</a:t>
            </a:r>
          </a:p>
          <a:p>
            <a:pPr>
              <a:buNone/>
            </a:pPr>
            <a:r>
              <a:rPr lang="de-DE" dirty="0" smtClean="0"/>
              <a:t>    ?k </a:t>
            </a:r>
            <a:r>
              <a:rPr lang="de-DE" dirty="0" err="1" smtClean="0"/>
              <a:t>ex:NachName</a:t>
            </a:r>
            <a:r>
              <a:rPr lang="de-DE" dirty="0" smtClean="0"/>
              <a:t> "Kemper".</a:t>
            </a:r>
          </a:p>
          <a:p>
            <a:pPr>
              <a:buNone/>
            </a:pPr>
            <a:r>
              <a:rPr lang="de-DE" dirty="0" smtClean="0"/>
              <a:t>    ?</a:t>
            </a:r>
            <a:r>
              <a:rPr lang="de-DE" dirty="0" err="1" smtClean="0"/>
              <a:t>KempersBuecher</a:t>
            </a:r>
            <a:r>
              <a:rPr lang="de-DE" dirty="0" smtClean="0"/>
              <a:t> </a:t>
            </a:r>
            <a:r>
              <a:rPr lang="de-DE" dirty="0" err="1" smtClean="0"/>
              <a:t>ex:Titel</a:t>
            </a:r>
            <a:r>
              <a:rPr lang="de-DE" dirty="0" smtClean="0"/>
              <a:t> ?</a:t>
            </a:r>
            <a:r>
              <a:rPr lang="de-DE" dirty="0" err="1" smtClean="0"/>
              <a:t>KempersBuecherTitel</a:t>
            </a:r>
            <a:r>
              <a:rPr lang="de-DE" dirty="0" smtClean="0"/>
              <a:t>. </a:t>
            </a:r>
          </a:p>
          <a:p>
            <a:pPr>
              <a:buNone/>
            </a:pPr>
            <a:r>
              <a:rPr lang="de-DE" dirty="0" smtClean="0"/>
              <a:t>    OPTIONAL {  ?</a:t>
            </a:r>
            <a:r>
              <a:rPr lang="de-DE" dirty="0" err="1" smtClean="0"/>
              <a:t>KempersBuecher</a:t>
            </a:r>
            <a:r>
              <a:rPr lang="de-DE" dirty="0" smtClean="0"/>
              <a:t> </a:t>
            </a:r>
            <a:r>
              <a:rPr lang="de-DE" dirty="0" err="1" smtClean="0"/>
              <a:t>ex:hatISBN</a:t>
            </a:r>
            <a:r>
              <a:rPr lang="de-DE" dirty="0" smtClean="0"/>
              <a:t> ?</a:t>
            </a:r>
            <a:r>
              <a:rPr lang="de-DE" dirty="0" err="1" smtClean="0"/>
              <a:t>KempersBuecherISBN</a:t>
            </a:r>
            <a:r>
              <a:rPr lang="de-DE" dirty="0" smtClean="0"/>
              <a:t>  }</a:t>
            </a:r>
          </a:p>
          <a:p>
            <a:pPr>
              <a:buNone/>
            </a:pPr>
            <a:r>
              <a:rPr lang="de-DE" dirty="0" smtClean="0"/>
              <a:t>}</a:t>
            </a:r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SPARQL: Die RDF Anfragesprache</a:t>
            </a:r>
            <a:br>
              <a:rPr lang="de-DE" dirty="0" smtClean="0"/>
            </a:br>
            <a:r>
              <a:rPr lang="de-DE" dirty="0" smtClean="0"/>
              <a:t>filter</a:t>
            </a:r>
            <a:endParaRPr lang="de-DE" dirty="0"/>
          </a:p>
        </p:txBody>
      </p:sp>
      <p:pic>
        <p:nvPicPr>
          <p:cNvPr id="33177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56499" y="1844824"/>
            <a:ext cx="1029714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SPARQL: Die RDF Anfragesprache</a:t>
            </a:r>
            <a:br>
              <a:rPr lang="de-DE" dirty="0" smtClean="0"/>
            </a:br>
            <a:r>
              <a:rPr lang="de-DE" dirty="0" err="1" smtClean="0"/>
              <a:t>count</a:t>
            </a:r>
            <a:r>
              <a:rPr lang="de-DE" dirty="0" smtClean="0"/>
              <a:t>-Aggregation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PREFIX ex: &lt;http://www.example.org&gt;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SELECT COUNT ?</a:t>
            </a:r>
            <a:r>
              <a:rPr lang="de-DE" dirty="0" err="1" smtClean="0"/>
              <a:t>verlag</a:t>
            </a:r>
            <a:r>
              <a:rPr lang="de-DE" dirty="0" smtClean="0"/>
              <a:t> WHERE</a:t>
            </a:r>
          </a:p>
          <a:p>
            <a:pPr>
              <a:buNone/>
            </a:pPr>
            <a:r>
              <a:rPr lang="de-DE" dirty="0" smtClean="0"/>
              <a:t>{   </a:t>
            </a:r>
          </a:p>
          <a:p>
            <a:pPr>
              <a:buNone/>
            </a:pPr>
            <a:r>
              <a:rPr lang="de-DE" dirty="0" smtClean="0"/>
              <a:t>     ?buch </a:t>
            </a:r>
            <a:r>
              <a:rPr lang="de-DE" dirty="0" err="1" smtClean="0"/>
              <a:t>ex:verlegtBei</a:t>
            </a:r>
            <a:r>
              <a:rPr lang="de-DE" dirty="0" smtClean="0"/>
              <a:t> ?</a:t>
            </a:r>
            <a:r>
              <a:rPr lang="de-DE" dirty="0" err="1" smtClean="0"/>
              <a:t>verlag</a:t>
            </a:r>
            <a:r>
              <a:rPr lang="de-DE" dirty="0" smtClean="0"/>
              <a:t>.</a:t>
            </a:r>
          </a:p>
          <a:p>
            <a:pPr>
              <a:buNone/>
            </a:pPr>
            <a:r>
              <a:rPr lang="de-DE" dirty="0" smtClean="0"/>
              <a:t>}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	Für SQL-affine Leser ist diese Anfrage etwas gewöhnungsbedürftig, da man ja in der Tat die Bücher zählen will. Die SPARQL-Formulierung zielt aber darauf ab, die Anzahl der Vorkommnisse des Musters </a:t>
            </a:r>
            <a:r>
              <a:rPr lang="de-DE" b="1" dirty="0" smtClean="0"/>
              <a:t>„?buch </a:t>
            </a:r>
            <a:r>
              <a:rPr lang="de-DE" b="1" dirty="0" err="1" smtClean="0"/>
              <a:t>ex:verlegtBei</a:t>
            </a:r>
            <a:r>
              <a:rPr lang="de-DE" b="1" dirty="0" smtClean="0"/>
              <a:t> ?</a:t>
            </a:r>
            <a:r>
              <a:rPr lang="de-DE" b="1" dirty="0" err="1" smtClean="0"/>
              <a:t>verlag</a:t>
            </a:r>
            <a:r>
              <a:rPr lang="de-DE" b="1" dirty="0" smtClean="0"/>
              <a:t>“ </a:t>
            </a:r>
            <a:r>
              <a:rPr lang="de-DE" dirty="0" smtClean="0"/>
              <a:t>für jeden </a:t>
            </a:r>
            <a:r>
              <a:rPr lang="de-DE" b="1" dirty="0" smtClean="0"/>
              <a:t>?</a:t>
            </a:r>
            <a:r>
              <a:rPr lang="de-DE" b="1" dirty="0" err="1" smtClean="0"/>
              <a:t>verlag</a:t>
            </a:r>
            <a:r>
              <a:rPr lang="de-DE" b="1" dirty="0" smtClean="0"/>
              <a:t> </a:t>
            </a:r>
            <a:r>
              <a:rPr lang="de-DE" dirty="0" smtClean="0"/>
              <a:t>zu zählen.</a:t>
            </a:r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Implementierung einer RDF-Datenbank: RDF-3X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3" cstate="print"/>
          <a:srcRect l="25394" t="10470" r="24994" b="22751"/>
          <a:stretch>
            <a:fillRect/>
          </a:stretch>
        </p:blipFill>
        <p:spPr bwMode="auto">
          <a:xfrm>
            <a:off x="1547664" y="1012635"/>
            <a:ext cx="6948264" cy="5845365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B-Bäume … so viele wie möglich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3460" y="695324"/>
            <a:ext cx="9447988" cy="6162675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Kompressionstechnik: </a:t>
            </a:r>
            <a:r>
              <a:rPr lang="de-DE" dirty="0" err="1" smtClean="0"/>
              <a:t>Dictionary</a:t>
            </a:r>
            <a:r>
              <a:rPr lang="de-DE" dirty="0" smtClean="0"/>
              <a:t> und Präfix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r>
              <a:rPr lang="de-DE" dirty="0" smtClean="0"/>
              <a:t>Jedes Tripel $(</a:t>
            </a:r>
            <a:r>
              <a:rPr lang="de-DE" dirty="0" err="1" smtClean="0"/>
              <a:t>s,p,o</a:t>
            </a:r>
            <a:r>
              <a:rPr lang="de-DE" dirty="0" smtClean="0"/>
              <a:t>)$ wird also genau 6 mal repliziert abgelegt -- allerdings in permutierter Subjekt/Prädikat/Objekt-Reihenfolge, nämlich </a:t>
            </a:r>
          </a:p>
          <a:p>
            <a:pPr lvl="1"/>
            <a:r>
              <a:rPr lang="de-DE" dirty="0" smtClean="0"/>
              <a:t>$(</a:t>
            </a:r>
            <a:r>
              <a:rPr lang="de-DE" dirty="0" err="1" smtClean="0"/>
              <a:t>p,s,o</a:t>
            </a:r>
            <a:r>
              <a:rPr lang="de-DE" dirty="0" smtClean="0"/>
              <a:t>)$, $(</a:t>
            </a:r>
            <a:r>
              <a:rPr lang="de-DE" dirty="0" err="1" smtClean="0"/>
              <a:t>s,p,o</a:t>
            </a:r>
            <a:r>
              <a:rPr lang="de-DE" dirty="0" smtClean="0"/>
              <a:t>)$, $(</a:t>
            </a:r>
            <a:r>
              <a:rPr lang="de-DE" dirty="0" err="1" smtClean="0"/>
              <a:t>p,o,s</a:t>
            </a:r>
            <a:r>
              <a:rPr lang="de-DE" dirty="0" smtClean="0"/>
              <a:t>)$, $(</a:t>
            </a:r>
            <a:r>
              <a:rPr lang="de-DE" dirty="0" err="1" smtClean="0"/>
              <a:t>o,s,p</a:t>
            </a:r>
            <a:r>
              <a:rPr lang="de-DE" dirty="0" smtClean="0"/>
              <a:t>)$, $(</a:t>
            </a:r>
            <a:r>
              <a:rPr lang="de-DE" dirty="0" err="1" smtClean="0"/>
              <a:t>s,o,p</a:t>
            </a:r>
            <a:r>
              <a:rPr lang="de-DE" dirty="0" smtClean="0"/>
              <a:t>)$ und $(</a:t>
            </a:r>
            <a:r>
              <a:rPr lang="de-DE" dirty="0" err="1" smtClean="0"/>
              <a:t>o,p,s</a:t>
            </a:r>
            <a:r>
              <a:rPr lang="de-DE" dirty="0" smtClean="0"/>
              <a:t>)$. </a:t>
            </a:r>
          </a:p>
          <a:p>
            <a:r>
              <a:rPr lang="de-DE" dirty="0" smtClean="0"/>
              <a:t>Zusätzlich gibt es noch die sogenannten aggregierten Indexe, die die Anzahl der Vorkommen des jeweiligen Musters repräsentieren.  Zum Beispiel bedeutet der Eintrag $(s,o,7)$, dass das Subjekt s siebenmal mit dem Objekt o in einer Beziehung steht -- mit beliebigem Prädikat. </a:t>
            </a:r>
          </a:p>
          <a:p>
            <a:r>
              <a:rPr lang="de-DE" dirty="0" smtClean="0"/>
              <a:t>Das Speichervolumen wird dadurch (dramatisch) reduziert, dass man in den Blättern der Bäume eine Präfix-Komprimierung durchführt. Z.B. wird in dem zweiten Eintrag des SPO-Baums das Subjekt 0 weggelassen, da es identisch zum ersten Eintrag ist. In dem vierten Eintrag kann sogar die Subjekt- und die Prädikat-Kennung weggelassen werden, da beide identisch zum dritten Eintrag sind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Kompressionstechnik: </a:t>
            </a:r>
            <a:r>
              <a:rPr lang="de-DE" dirty="0" err="1" smtClean="0"/>
              <a:t>Dictionary</a:t>
            </a:r>
            <a:r>
              <a:rPr lang="de-DE" dirty="0" smtClean="0"/>
              <a:t> und Präfix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Es werden aber nicht nur gleiche Präfixe weggelassen; zusätzlich wird auch anstatt des jeweiligen Codes nur die Differenz zum Code des Vorgänger-Tripels gespeichert. Der letzte Eintrag im SPO-Baum würde demnach als (-,1,1) gespeichert, da er in der ersten Komponente identisch zum Vorgänger-Tripel ist, in der zweiten und dritten Komponente ist die Differenz zum Vorgänger-Tripel jeweils 1. </a:t>
            </a:r>
          </a:p>
          <a:p>
            <a:r>
              <a:rPr lang="de-DE" dirty="0" smtClean="0"/>
              <a:t>Diese Kompression ist sehr effektiv, da die Tripel in den Blattknoten ja fortlaufend sortiert sind und sich deshalb immer nur geringfügig vom Vorgänger-Tripel unterscheiden. </a:t>
            </a:r>
          </a:p>
          <a:p>
            <a:r>
              <a:rPr lang="de-DE" dirty="0" smtClean="0"/>
              <a:t>Als Anker für diese Differenz-Kompression wird auf jeder Blatt-Seite immer nur ein vollständiges Tripel, nämlich das Erste, gespeichert.</a:t>
            </a:r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Bildschirmfoto 2016-07-07 um 09.58.27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59" r="-33059"/>
          <a:stretch>
            <a:fillRect/>
          </a:stretch>
        </p:blipFill>
        <p:spPr>
          <a:xfrm>
            <a:off x="-1404664" y="0"/>
            <a:ext cx="10931948" cy="6741368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Anfrageauswertung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PREFIX ex: &lt;http://www.example.org&gt;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SELECT REDUCED ?</a:t>
            </a:r>
            <a:r>
              <a:rPr lang="de-DE" dirty="0" err="1" smtClean="0"/>
              <a:t>AutorenDesOldenbourgVerlags</a:t>
            </a:r>
            <a:r>
              <a:rPr lang="de-DE" dirty="0" smtClean="0"/>
              <a:t> WHERE</a:t>
            </a:r>
          </a:p>
          <a:p>
            <a:pPr>
              <a:buNone/>
            </a:pPr>
            <a:r>
              <a:rPr lang="de-DE" dirty="0" smtClean="0"/>
              <a:t>{ ?buch </a:t>
            </a:r>
            <a:r>
              <a:rPr lang="de-DE" dirty="0" err="1" smtClean="0"/>
              <a:t>ex:Autor</a:t>
            </a:r>
            <a:r>
              <a:rPr lang="de-DE" dirty="0" smtClean="0"/>
              <a:t> ?a.</a:t>
            </a:r>
          </a:p>
          <a:p>
            <a:pPr>
              <a:buNone/>
            </a:pPr>
            <a:r>
              <a:rPr lang="de-DE" dirty="0" smtClean="0"/>
              <a:t>  ?a </a:t>
            </a:r>
            <a:r>
              <a:rPr lang="de-DE" dirty="0" err="1" smtClean="0"/>
              <a:t>ex:NachName</a:t>
            </a:r>
            <a:r>
              <a:rPr lang="de-DE" dirty="0" smtClean="0"/>
              <a:t> ?</a:t>
            </a:r>
            <a:r>
              <a:rPr lang="de-DE" dirty="0" err="1" smtClean="0"/>
              <a:t>AutorenDesOldenbourgVerlags</a:t>
            </a:r>
            <a:r>
              <a:rPr lang="de-DE" dirty="0" smtClean="0"/>
              <a:t>.</a:t>
            </a:r>
          </a:p>
          <a:p>
            <a:pPr>
              <a:buNone/>
            </a:pPr>
            <a:r>
              <a:rPr lang="de-DE" dirty="0" smtClean="0"/>
              <a:t>  ?buch </a:t>
            </a:r>
            <a:r>
              <a:rPr lang="de-DE" dirty="0" err="1" smtClean="0"/>
              <a:t>ex:verlegtBei</a:t>
            </a:r>
            <a:r>
              <a:rPr lang="de-DE" dirty="0" smtClean="0"/>
              <a:t> &lt;http://oldenbourg-verlag.de/wissenschaftsverlag&gt;.</a:t>
            </a:r>
          </a:p>
          <a:p>
            <a:pPr>
              <a:buNone/>
            </a:pPr>
            <a:r>
              <a:rPr lang="de-DE" dirty="0" smtClean="0"/>
              <a:t>}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SELECT REDUCED ?</a:t>
            </a:r>
            <a:r>
              <a:rPr lang="de-DE" dirty="0" err="1" smtClean="0"/>
              <a:t>AutorenDesOldenbourgVerlags</a:t>
            </a:r>
            <a:r>
              <a:rPr lang="de-DE" dirty="0" smtClean="0"/>
              <a:t> WHERE</a:t>
            </a:r>
          </a:p>
          <a:p>
            <a:pPr>
              <a:buNone/>
            </a:pPr>
            <a:r>
              <a:rPr lang="de-DE" dirty="0" smtClean="0"/>
              <a:t>{   ?buch 7 ?a.</a:t>
            </a:r>
          </a:p>
          <a:p>
            <a:pPr>
              <a:buNone/>
            </a:pPr>
            <a:r>
              <a:rPr lang="de-DE" dirty="0" smtClean="0"/>
              <a:t>    ?a 11 ?</a:t>
            </a:r>
            <a:r>
              <a:rPr lang="de-DE" dirty="0" err="1" smtClean="0"/>
              <a:t>AutorenDesOldenbourgVerlags</a:t>
            </a:r>
            <a:r>
              <a:rPr lang="de-DE" dirty="0" smtClean="0"/>
              <a:t>.</a:t>
            </a:r>
          </a:p>
          <a:p>
            <a:pPr>
              <a:buNone/>
            </a:pPr>
            <a:r>
              <a:rPr lang="de-DE" dirty="0" smtClean="0"/>
              <a:t>    ?buch 3 4.</a:t>
            </a:r>
          </a:p>
          <a:p>
            <a:pPr>
              <a:buNone/>
            </a:pPr>
            <a:r>
              <a:rPr lang="de-DE" dirty="0" smtClean="0"/>
              <a:t>}</a:t>
            </a:r>
            <a:endParaRPr lang="de-DE" dirty="0"/>
          </a:p>
        </p:txBody>
      </p:sp>
      <p:sp>
        <p:nvSpPr>
          <p:cNvPr id="4" name="Pfeil nach unten 3"/>
          <p:cNvSpPr/>
          <p:nvPr/>
        </p:nvSpPr>
        <p:spPr bwMode="auto">
          <a:xfrm>
            <a:off x="2051720" y="3429000"/>
            <a:ext cx="3168352" cy="1224136"/>
          </a:xfrm>
          <a:prstGeom prst="downArrow">
            <a:avLst>
              <a:gd name="adj1" fmla="val 50000"/>
              <a:gd name="adj2" fmla="val 47925"/>
            </a:avLst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Dict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-Lookup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Merge-Joins</a:t>
            </a:r>
            <a:r>
              <a:rPr lang="de-DE" dirty="0" smtClean="0"/>
              <a:t> … so weit das Auge reicht …</a:t>
            </a:r>
            <a:endParaRPr lang="de-DE" dirty="0"/>
          </a:p>
        </p:txBody>
      </p:sp>
      <p:pic>
        <p:nvPicPr>
          <p:cNvPr id="277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5258" t="20453" r="35634" b="12284"/>
          <a:stretch>
            <a:fillRect/>
          </a:stretch>
        </p:blipFill>
        <p:spPr bwMode="auto">
          <a:xfrm>
            <a:off x="2123728" y="510911"/>
            <a:ext cx="5904656" cy="6347089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Datenströme</a:t>
            </a:r>
            <a:endParaRPr lang="de-DE" dirty="0"/>
          </a:p>
        </p:txBody>
      </p:sp>
      <p:pic>
        <p:nvPicPr>
          <p:cNvPr id="295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6091" y="1557338"/>
            <a:ext cx="9635196" cy="4824412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Datenbank versus Datenstrom</a:t>
            </a:r>
            <a:endParaRPr lang="de-DE" dirty="0"/>
          </a:p>
        </p:txBody>
      </p:sp>
      <p:pic>
        <p:nvPicPr>
          <p:cNvPr id="281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9138525" cy="496659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Beispiel-Datenstrom</a:t>
            </a:r>
            <a:endParaRPr lang="de-DE" dirty="0"/>
          </a:p>
        </p:txBody>
      </p:sp>
      <p:pic>
        <p:nvPicPr>
          <p:cNvPr id="282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052736"/>
            <a:ext cx="7552033" cy="5952417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Datenstrom-Definition und einfache Anfrage</a:t>
            </a:r>
            <a:endParaRPr lang="de-DE" dirty="0"/>
          </a:p>
        </p:txBody>
      </p:sp>
      <p:pic>
        <p:nvPicPr>
          <p:cNvPr id="296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1861457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2969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509120"/>
            <a:ext cx="8439150" cy="133350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Subskriptions-Anfrage</a:t>
            </a:r>
            <a:endParaRPr lang="de-DE" dirty="0"/>
          </a:p>
        </p:txBody>
      </p:sp>
      <p:pic>
        <p:nvPicPr>
          <p:cNvPr id="297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9144000" cy="1173707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Prädikat-Index</a:t>
            </a:r>
            <a:endParaRPr lang="de-DE" dirty="0"/>
          </a:p>
        </p:txBody>
      </p:sp>
      <p:pic>
        <p:nvPicPr>
          <p:cNvPr id="285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56" y="2780928"/>
            <a:ext cx="9097268" cy="252028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Bereichsanfrage</a:t>
            </a:r>
            <a:endParaRPr lang="de-DE" dirty="0"/>
          </a:p>
        </p:txBody>
      </p:sp>
      <p:pic>
        <p:nvPicPr>
          <p:cNvPr id="299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2847975"/>
            <a:ext cx="8801100" cy="238125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R-Baum-Index</a:t>
            </a:r>
            <a:endParaRPr lang="de-DE" dirty="0"/>
          </a:p>
        </p:txBody>
      </p:sp>
      <p:pic>
        <p:nvPicPr>
          <p:cNvPr id="286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978" y="2636912"/>
            <a:ext cx="9058016" cy="2880319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Semantic</a:t>
            </a:r>
            <a:r>
              <a:rPr lang="de-DE" dirty="0" smtClean="0"/>
              <a:t> Web: </a:t>
            </a:r>
            <a:r>
              <a:rPr lang="de-DE" dirty="0" err="1" smtClean="0"/>
              <a:t>Resource</a:t>
            </a:r>
            <a:r>
              <a:rPr lang="de-DE" dirty="0" smtClean="0"/>
              <a:t> Description Framework (RDF)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Triple-Datenmodell</a:t>
            </a:r>
          </a:p>
          <a:p>
            <a:endParaRPr lang="de-DE" dirty="0" smtClean="0"/>
          </a:p>
          <a:p>
            <a:pPr lvl="1"/>
            <a:r>
              <a:rPr lang="de-DE" dirty="0" smtClean="0"/>
              <a:t>(Subjekt, Prädikat, Objekt)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Meist graphische Visualisierung </a:t>
            </a:r>
          </a:p>
          <a:p>
            <a:pPr lvl="1"/>
            <a:r>
              <a:rPr lang="de-DE" dirty="0" smtClean="0"/>
              <a:t>Subjekte und Objekte sind Knoten</a:t>
            </a:r>
          </a:p>
          <a:p>
            <a:pPr lvl="1"/>
            <a:r>
              <a:rPr lang="de-DE" dirty="0" smtClean="0"/>
              <a:t>Prädikate sind gerichtete Kanten </a:t>
            </a:r>
          </a:p>
          <a:p>
            <a:pPr lvl="2"/>
            <a:r>
              <a:rPr lang="de-DE" dirty="0" smtClean="0"/>
              <a:t>Von Subjekt-Knoten nach Objekt Knoten</a:t>
            </a:r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Fenster-Anfrage</a:t>
            </a:r>
            <a:endParaRPr lang="de-DE" dirty="0"/>
          </a:p>
        </p:txBody>
      </p:sp>
      <p:pic>
        <p:nvPicPr>
          <p:cNvPr id="300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8667750" cy="209550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Auswertung: Short </a:t>
            </a:r>
            <a:r>
              <a:rPr lang="de-DE" dirty="0" err="1" smtClean="0"/>
              <a:t>Auctions</a:t>
            </a:r>
            <a:endParaRPr lang="de-DE" dirty="0"/>
          </a:p>
        </p:txBody>
      </p:sp>
      <p:pic>
        <p:nvPicPr>
          <p:cNvPr id="283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1484784"/>
            <a:ext cx="7823976" cy="507706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Sliding</a:t>
            </a:r>
            <a:r>
              <a:rPr lang="de-DE" dirty="0" smtClean="0"/>
              <a:t> Windows</a:t>
            </a:r>
            <a:endParaRPr lang="de-DE" dirty="0"/>
          </a:p>
        </p:txBody>
      </p:sp>
      <p:pic>
        <p:nvPicPr>
          <p:cNvPr id="301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44000" cy="1612669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010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9684568" cy="222885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Überlappende Fenster</a:t>
            </a:r>
            <a:endParaRPr lang="de-DE" dirty="0"/>
          </a:p>
        </p:txBody>
      </p:sp>
      <p:pic>
        <p:nvPicPr>
          <p:cNvPr id="287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45" y="2276872"/>
            <a:ext cx="9063388" cy="3528392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Hot Items-Anfrage</a:t>
            </a:r>
            <a:endParaRPr lang="de-DE" dirty="0"/>
          </a:p>
        </p:txBody>
      </p:sp>
      <p:pic>
        <p:nvPicPr>
          <p:cNvPr id="302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48107"/>
            <a:ext cx="9144000" cy="2780985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Auswertung: Hot Item</a:t>
            </a:r>
            <a:endParaRPr lang="de-DE" dirty="0"/>
          </a:p>
        </p:txBody>
      </p:sp>
      <p:pic>
        <p:nvPicPr>
          <p:cNvPr id="284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052736"/>
            <a:ext cx="5663639" cy="5638185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</a:t>
            </a:r>
            <a:r>
              <a:rPr lang="de-DE" dirty="0" err="1" smtClean="0"/>
              <a:t>Retrieval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Informationsexplosion im Internet</a:t>
            </a:r>
          </a:p>
          <a:p>
            <a:endParaRPr lang="de-DE" dirty="0" smtClean="0"/>
          </a:p>
          <a:p>
            <a:r>
              <a:rPr lang="de-DE" dirty="0" smtClean="0"/>
              <a:t>Ranking von Dokumenten um relevante Information zu finden</a:t>
            </a:r>
          </a:p>
          <a:p>
            <a:endParaRPr lang="de-DE" dirty="0" smtClean="0"/>
          </a:p>
          <a:p>
            <a:r>
              <a:rPr lang="de-DE" dirty="0" smtClean="0"/>
              <a:t>Ähnlichkeit von Dokumenten (Dissertationen) zu erkennen</a:t>
            </a:r>
          </a:p>
          <a:p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TF-IDF: Term </a:t>
            </a:r>
            <a:r>
              <a:rPr lang="de-DE" dirty="0" err="1" smtClean="0"/>
              <a:t>Frequency</a:t>
            </a:r>
            <a:r>
              <a:rPr lang="de-DE" dirty="0" smtClean="0"/>
              <a:t> – Inverse </a:t>
            </a:r>
            <a:r>
              <a:rPr lang="de-DE" dirty="0" err="1" smtClean="0"/>
              <a:t>Document</a:t>
            </a:r>
            <a:r>
              <a:rPr lang="de-DE" dirty="0" smtClean="0"/>
              <a:t> </a:t>
            </a:r>
            <a:r>
              <a:rPr lang="de-DE" dirty="0" err="1" smtClean="0"/>
              <a:t>Frequency</a:t>
            </a:r>
            <a:endParaRPr lang="de-DE" dirty="0"/>
          </a:p>
        </p:txBody>
      </p:sp>
      <p:pic>
        <p:nvPicPr>
          <p:cNvPr id="303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340768"/>
            <a:ext cx="4629150" cy="131445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031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6525" y="2971800"/>
            <a:ext cx="3790950" cy="91440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031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4509120"/>
            <a:ext cx="5467350" cy="139065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Relevanz-Ranking am Beispiel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304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647316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041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2564904"/>
            <a:ext cx="9677879" cy="2441008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04133" name="Picture 5"/>
          <p:cNvPicPr>
            <a:picLocks noChangeAspect="1" noChangeArrowheads="1"/>
          </p:cNvPicPr>
          <p:nvPr/>
        </p:nvPicPr>
        <p:blipFill>
          <a:blip r:embed="rId5" cstate="print"/>
          <a:srcRect l="13464" r="16768"/>
          <a:stretch>
            <a:fillRect/>
          </a:stretch>
        </p:blipFill>
        <p:spPr bwMode="auto">
          <a:xfrm>
            <a:off x="0" y="4933950"/>
            <a:ext cx="9144000" cy="192405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Relevanz-Ranking am Beispiel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304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9144000" cy="1647316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041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2564904"/>
            <a:ext cx="9677879" cy="2441008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051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40568" y="4869160"/>
            <a:ext cx="10513168" cy="219075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Beispiel-RDF-Graph</a:t>
            </a:r>
            <a:endParaRPr lang="de-DE" dirty="0"/>
          </a:p>
        </p:txBody>
      </p:sp>
      <p:pic>
        <p:nvPicPr>
          <p:cNvPr id="269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460" y="1052736"/>
            <a:ext cx="9166460" cy="3888432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Invertierte Indexierung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306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052736"/>
            <a:ext cx="10028061" cy="3528392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Page Rank: Grundidee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288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348880"/>
            <a:ext cx="7863379" cy="450912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288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20688"/>
            <a:ext cx="7848600" cy="165735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Page Rank: Grundidee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288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348880"/>
            <a:ext cx="7863379" cy="450912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072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04664"/>
            <a:ext cx="5067300" cy="205740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Mathematisches Modell des </a:t>
            </a:r>
            <a:r>
              <a:rPr lang="de-DE" dirty="0" err="1" smtClean="0"/>
              <a:t>PageRank</a:t>
            </a:r>
            <a:endParaRPr lang="de-DE" dirty="0"/>
          </a:p>
        </p:txBody>
      </p:sp>
      <p:pic>
        <p:nvPicPr>
          <p:cNvPr id="308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7791450" cy="144780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08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564904"/>
            <a:ext cx="6553200" cy="167640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082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536" y="4797152"/>
            <a:ext cx="9721080" cy="163830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Mathematisches Modell des </a:t>
            </a:r>
            <a:r>
              <a:rPr lang="de-DE" dirty="0" err="1" smtClean="0"/>
              <a:t>PageRank</a:t>
            </a:r>
            <a:r>
              <a:rPr lang="de-DE" dirty="0" smtClean="0"/>
              <a:t>: unser Beispiel</a:t>
            </a:r>
            <a:endParaRPr lang="de-DE" dirty="0"/>
          </a:p>
        </p:txBody>
      </p:sp>
      <p:pic>
        <p:nvPicPr>
          <p:cNvPr id="308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68760"/>
            <a:ext cx="6553200" cy="167640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092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3140968"/>
            <a:ext cx="9658350" cy="175260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092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653136"/>
            <a:ext cx="6629400" cy="156210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092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589240"/>
            <a:ext cx="5276850" cy="158115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Konvergenz und Dämpfung</a:t>
            </a:r>
            <a:endParaRPr lang="de-DE" dirty="0"/>
          </a:p>
        </p:txBody>
      </p:sp>
      <p:pic>
        <p:nvPicPr>
          <p:cNvPr id="310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124744"/>
            <a:ext cx="3752850" cy="108585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102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645024"/>
            <a:ext cx="7029450" cy="198120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PageRank</a:t>
            </a:r>
            <a:r>
              <a:rPr lang="de-DE" dirty="0" smtClean="0"/>
              <a:t> für größeren Graph [aus </a:t>
            </a:r>
            <a:r>
              <a:rPr lang="de-DE" dirty="0" err="1" smtClean="0"/>
              <a:t>Wikipedia</a:t>
            </a:r>
            <a:r>
              <a:rPr lang="de-DE" dirty="0" smtClean="0"/>
              <a:t>]</a:t>
            </a:r>
            <a:endParaRPr lang="de-DE" dirty="0"/>
          </a:p>
        </p:txBody>
      </p:sp>
      <p:pic>
        <p:nvPicPr>
          <p:cNvPr id="289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7"/>
            <a:ext cx="8820472" cy="5085419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HITS-Algorithmus: Hubs und Autoritäten</a:t>
            </a:r>
            <a:endParaRPr lang="de-DE" dirty="0"/>
          </a:p>
        </p:txBody>
      </p:sp>
      <p:pic>
        <p:nvPicPr>
          <p:cNvPr id="290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46" y="1412776"/>
            <a:ext cx="8991190" cy="5184575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HITS-Algorithmus: Hubs und Autoritäten</a:t>
            </a:r>
            <a:endParaRPr lang="de-DE" dirty="0"/>
          </a:p>
        </p:txBody>
      </p:sp>
      <p:pic>
        <p:nvPicPr>
          <p:cNvPr id="311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1644474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112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2976"/>
            <a:ext cx="9144000" cy="156210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113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5467350"/>
            <a:ext cx="3581400" cy="139065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113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941168"/>
            <a:ext cx="6953250" cy="57150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Relationale HITS-Modellierung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312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3482825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5"/>
            <a:ext cx="8991190" cy="3212976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Textuelle Darstellung des Graphen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3" cstate="print"/>
          <a:srcRect l="26575" t="14250" r="26569" b="34612"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Algorithmus</a:t>
            </a:r>
            <a:endParaRPr lang="de-DE" dirty="0"/>
          </a:p>
        </p:txBody>
      </p:sp>
      <p:pic>
        <p:nvPicPr>
          <p:cNvPr id="313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9144000" cy="4136431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Algorithmus … in SQL</a:t>
            </a:r>
            <a:endParaRPr lang="de-DE" dirty="0"/>
          </a:p>
        </p:txBody>
      </p:sp>
      <p:pic>
        <p:nvPicPr>
          <p:cNvPr id="314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1340768"/>
            <a:ext cx="9144000" cy="248005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14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81128"/>
            <a:ext cx="9467850" cy="137160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Exploration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Analyse</a:t>
            </a:r>
            <a:r>
              <a:rPr lang="en-US" dirty="0" smtClean="0"/>
              <a:t> </a:t>
            </a:r>
            <a:r>
              <a:rPr lang="en-US" dirty="0" err="1" smtClean="0"/>
              <a:t>großer</a:t>
            </a:r>
            <a:r>
              <a:rPr lang="en-US" dirty="0" smtClean="0"/>
              <a:t> </a:t>
            </a:r>
            <a:r>
              <a:rPr lang="en-US" dirty="0" err="1" smtClean="0"/>
              <a:t>sozialer</a:t>
            </a:r>
            <a:r>
              <a:rPr lang="en-US" dirty="0" smtClean="0"/>
              <a:t> </a:t>
            </a:r>
            <a:r>
              <a:rPr lang="en-US" dirty="0" err="1" smtClean="0"/>
              <a:t>Netzwerke</a:t>
            </a:r>
            <a:r>
              <a:rPr lang="en-US" dirty="0" smtClean="0"/>
              <a:t> (Facebook, Twitter, </a:t>
            </a:r>
            <a:r>
              <a:rPr lang="en-US" dirty="0" err="1" smtClean="0"/>
              <a:t>Instagram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Analyse</a:t>
            </a:r>
            <a:r>
              <a:rPr lang="en-US" dirty="0" smtClean="0"/>
              <a:t> von </a:t>
            </a:r>
            <a:r>
              <a:rPr lang="en-US" dirty="0" err="1" smtClean="0"/>
              <a:t>Kommunikationsnetzen</a:t>
            </a:r>
            <a:endParaRPr lang="en-US" dirty="0" smtClean="0"/>
          </a:p>
          <a:p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8801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Darstellung</a:t>
            </a:r>
            <a:r>
              <a:rPr lang="en-US" dirty="0" smtClean="0"/>
              <a:t> von </a:t>
            </a:r>
            <a:r>
              <a:rPr lang="en-US" dirty="0" err="1" smtClean="0"/>
              <a:t>Graphen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t="-37902" b="-37902"/>
          <a:stretch>
            <a:fillRect/>
          </a:stretch>
        </p:blipFill>
        <p:spPr>
          <a:xfrm>
            <a:off x="-180528" y="-315416"/>
            <a:ext cx="9144000" cy="5638800"/>
          </a:xfrm>
        </p:spPr>
      </p:pic>
    </p:spTree>
    <p:extLst>
      <p:ext uri="{BB962C8B-B14F-4D97-AF65-F5344CB8AC3E}">
        <p14:creationId xmlns:p14="http://schemas.microsoft.com/office/powerpoint/2010/main" val="13467547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4297" r="-242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68753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Adjazenzmatrix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t="-3591" b="-35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72456478"/>
      </p:ext>
    </p:extLst>
  </p:cSld>
  <p:clrMapOvr>
    <a:masterClrMapping/>
  </p:clrMapOvr>
  <p:transition xmlns:p14="http://schemas.microsoft.com/office/powerpoint/2010/main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5938" r="-259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1751198"/>
      </p:ext>
    </p:extLst>
  </p:cSld>
  <p:clrMapOvr>
    <a:masterClrMapping/>
  </p:clrMapOvr>
  <p:transition xmlns:p14="http://schemas.microsoft.com/office/powerpoint/2010/main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Compressed sparse rows (CSR)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7807" b="-182331"/>
          <a:stretch/>
        </p:blipFill>
        <p:spPr>
          <a:xfrm>
            <a:off x="-108520" y="1270104"/>
            <a:ext cx="9144000" cy="3549223"/>
          </a:xfr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552" y="2420888"/>
            <a:ext cx="9298425" cy="1584176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4" y="3861048"/>
            <a:ext cx="8852388" cy="1296144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3" y="5589240"/>
            <a:ext cx="8991999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27976"/>
      </p:ext>
    </p:extLst>
  </p:cSld>
  <p:clrMapOvr>
    <a:masterClrMapping/>
  </p:clrMapOvr>
  <p:transition xmlns:p14="http://schemas.microsoft.com/office/powerpoint/2010/main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Rekonstruktion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der CSR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7529" b="-275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16426"/>
      </p:ext>
    </p:extLst>
  </p:cSld>
  <p:clrMapOvr>
    <a:masterClrMapping/>
  </p:clrMapOvr>
  <p:transition xmlns:p14="http://schemas.microsoft.com/office/powerpoint/2010/main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Zentralitätsmaße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aus</a:t>
            </a:r>
            <a:r>
              <a:rPr lang="en-US" dirty="0" smtClean="0"/>
              <a:t> den </a:t>
            </a:r>
            <a:r>
              <a:rPr lang="en-US" dirty="0" err="1" smtClean="0"/>
              <a:t>Sozialwissenschaften</a:t>
            </a:r>
            <a:endParaRPr lang="en-US" dirty="0" smtClean="0"/>
          </a:p>
          <a:p>
            <a:r>
              <a:rPr lang="en-US" dirty="0" err="1" smtClean="0"/>
              <a:t>charakterisiert</a:t>
            </a:r>
            <a:r>
              <a:rPr lang="en-US" dirty="0" smtClean="0"/>
              <a:t> </a:t>
            </a:r>
            <a:r>
              <a:rPr lang="en-US" dirty="0" err="1" smtClean="0"/>
              <a:t>ganze</a:t>
            </a:r>
            <a:r>
              <a:rPr lang="en-US" dirty="0" smtClean="0"/>
              <a:t> </a:t>
            </a:r>
            <a:r>
              <a:rPr lang="en-US" dirty="0" err="1" smtClean="0"/>
              <a:t>Graphen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Teilstrukturen</a:t>
            </a:r>
            <a:endParaRPr lang="en-US" dirty="0" smtClean="0"/>
          </a:p>
          <a:p>
            <a:r>
              <a:rPr lang="en-US" dirty="0" err="1" smtClean="0"/>
              <a:t>Sinnhaftigkeit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manchmal</a:t>
            </a:r>
            <a:r>
              <a:rPr lang="en-US" dirty="0" smtClean="0"/>
              <a:t> </a:t>
            </a:r>
            <a:r>
              <a:rPr lang="en-US" dirty="0" err="1" smtClean="0"/>
              <a:t>zweifelhaft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989373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Kurzform</a:t>
            </a:r>
            <a:endParaRPr lang="de-DE" dirty="0"/>
          </a:p>
        </p:txBody>
      </p:sp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3" cstate="print"/>
          <a:srcRect l="26575" t="77195" r="26569" b="6371"/>
          <a:stretch>
            <a:fillRect/>
          </a:stretch>
        </p:blipFill>
        <p:spPr bwMode="auto">
          <a:xfrm>
            <a:off x="0" y="1052736"/>
            <a:ext cx="9144000" cy="200441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271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7970" t="9669" r="19725" b="28327"/>
          <a:stretch>
            <a:fillRect/>
          </a:stretch>
        </p:blipFill>
        <p:spPr bwMode="auto">
          <a:xfrm>
            <a:off x="323528" y="3645024"/>
            <a:ext cx="9144000" cy="6774659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6" name="Pfeil nach unten 5"/>
          <p:cNvSpPr/>
          <p:nvPr/>
        </p:nvSpPr>
        <p:spPr bwMode="auto">
          <a:xfrm>
            <a:off x="3347864" y="2924944"/>
            <a:ext cx="504056" cy="792088"/>
          </a:xfrm>
          <a:prstGeom prst="downArrow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251520" y="5661248"/>
            <a:ext cx="5040560" cy="720080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Verbindungszentralität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(degree centrality)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354" b="17296"/>
          <a:stretch/>
        </p:blipFill>
        <p:spPr>
          <a:xfrm>
            <a:off x="0" y="1196752"/>
            <a:ext cx="9144000" cy="1270105"/>
          </a:xfr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43" y="3162300"/>
            <a:ext cx="8778345" cy="203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67292"/>
      </p:ext>
    </p:extLst>
  </p:cSld>
  <p:clrMapOvr>
    <a:masterClrMapping/>
  </p:clrMapOvr>
  <p:transition xmlns:p14="http://schemas.microsoft.com/office/powerpoint/2010/main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Normierung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Maximalwert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den </a:t>
            </a:r>
            <a:r>
              <a:rPr lang="en-US" dirty="0" err="1" smtClean="0"/>
              <a:t>sternförmigen</a:t>
            </a:r>
            <a:r>
              <a:rPr lang="en-US" dirty="0" smtClean="0"/>
              <a:t> </a:t>
            </a:r>
            <a:r>
              <a:rPr lang="en-US" dirty="0" err="1" smtClean="0"/>
              <a:t>Graphen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9518" b="-14675"/>
          <a:stretch/>
        </p:blipFill>
        <p:spPr>
          <a:xfrm>
            <a:off x="-108520" y="1406188"/>
            <a:ext cx="9144000" cy="1689693"/>
          </a:xfr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780" y="3861048"/>
            <a:ext cx="9119920" cy="12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46555"/>
      </p:ext>
    </p:extLst>
  </p:cSld>
  <p:clrMapOvr>
    <a:masterClrMapping/>
  </p:clrMapOvr>
  <p:transition xmlns:p14="http://schemas.microsoft.com/office/powerpoint/2010/main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Nähe-Zentralität</a:t>
            </a:r>
            <a:r>
              <a:rPr lang="en-US" dirty="0" smtClean="0"/>
              <a:t> (closeness centrality)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t="-41032" b="-41032"/>
          <a:stretch>
            <a:fillRect/>
          </a:stretch>
        </p:blipFill>
        <p:spPr>
          <a:xfrm>
            <a:off x="-180528" y="-243408"/>
            <a:ext cx="9144000" cy="5638800"/>
          </a:xfr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573016"/>
            <a:ext cx="7560840" cy="2373110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5877272"/>
            <a:ext cx="4896544" cy="64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11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Nähe-Zentralität</a:t>
            </a:r>
            <a:r>
              <a:rPr lang="en-US" dirty="0" smtClean="0"/>
              <a:t> (closeness centrality)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stärkere</a:t>
            </a:r>
            <a:r>
              <a:rPr lang="en-US" dirty="0" smtClean="0"/>
              <a:t> </a:t>
            </a:r>
            <a:r>
              <a:rPr lang="en-US" dirty="0" err="1" smtClean="0"/>
              <a:t>Gewichtung</a:t>
            </a:r>
            <a:r>
              <a:rPr lang="en-US" dirty="0" smtClean="0"/>
              <a:t> der </a:t>
            </a:r>
            <a:r>
              <a:rPr lang="en-US" dirty="0" err="1" smtClean="0"/>
              <a:t>Nähe</a:t>
            </a:r>
            <a:r>
              <a:rPr lang="en-US" dirty="0" smtClean="0"/>
              <a:t> </a:t>
            </a:r>
            <a:r>
              <a:rPr lang="en-US" dirty="0" err="1" smtClean="0"/>
              <a:t>zweier</a:t>
            </a:r>
            <a:r>
              <a:rPr lang="en-US" dirty="0" smtClean="0"/>
              <a:t> </a:t>
            </a:r>
            <a:r>
              <a:rPr lang="en-US" dirty="0" err="1" smtClean="0"/>
              <a:t>Knoten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988840"/>
            <a:ext cx="6264696" cy="230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288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Pfad-Zentralität</a:t>
            </a:r>
            <a:r>
              <a:rPr lang="en-US" dirty="0" smtClean="0"/>
              <a:t> (</a:t>
            </a:r>
            <a:r>
              <a:rPr lang="en-US" dirty="0" err="1" smtClean="0"/>
              <a:t>betweenness</a:t>
            </a:r>
            <a:r>
              <a:rPr lang="en-US" dirty="0" smtClean="0"/>
              <a:t> centrality)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t="-48352" b="-48352"/>
          <a:stretch>
            <a:fillRect/>
          </a:stretch>
        </p:blipFill>
        <p:spPr>
          <a:xfrm>
            <a:off x="0" y="116632"/>
            <a:ext cx="9144000" cy="5638800"/>
          </a:xfr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581128"/>
            <a:ext cx="7452828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164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Pfad-Zentralität</a:t>
            </a:r>
            <a:r>
              <a:rPr lang="en-US" dirty="0" smtClean="0"/>
              <a:t> (</a:t>
            </a:r>
            <a:r>
              <a:rPr lang="en-US" dirty="0" err="1" smtClean="0"/>
              <a:t>betweenness</a:t>
            </a:r>
            <a:r>
              <a:rPr lang="en-US" dirty="0" smtClean="0"/>
              <a:t> centrality)</a:t>
            </a:r>
            <a:endParaRPr lang="en-US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88840"/>
            <a:ext cx="7452828" cy="1656184"/>
          </a:xfrm>
          <a:prstGeom prst="rect">
            <a:avLst/>
          </a:prstGeom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Normierung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Wert </a:t>
            </a:r>
            <a:r>
              <a:rPr lang="en-US" dirty="0" err="1" smtClean="0"/>
              <a:t>für</a:t>
            </a:r>
            <a:r>
              <a:rPr lang="en-US" dirty="0" smtClean="0"/>
              <a:t> den </a:t>
            </a:r>
            <a:r>
              <a:rPr lang="en-US" dirty="0" err="1" smtClean="0"/>
              <a:t>zentralsten</a:t>
            </a:r>
            <a:r>
              <a:rPr lang="en-US" dirty="0" smtClean="0"/>
              <a:t> </a:t>
            </a:r>
            <a:r>
              <a:rPr lang="en-US" dirty="0" err="1" smtClean="0"/>
              <a:t>Knoten</a:t>
            </a:r>
            <a:r>
              <a:rPr lang="en-US" dirty="0" smtClean="0"/>
              <a:t> in </a:t>
            </a:r>
            <a:r>
              <a:rPr lang="en-US" dirty="0" err="1" smtClean="0"/>
              <a:t>einem</a:t>
            </a:r>
            <a:r>
              <a:rPr lang="en-US" dirty="0" smtClean="0"/>
              <a:t> </a:t>
            </a:r>
            <a:r>
              <a:rPr lang="en-US" dirty="0" err="1" smtClean="0"/>
              <a:t>sternförmigen</a:t>
            </a:r>
            <a:r>
              <a:rPr lang="en-US" dirty="0" smtClean="0"/>
              <a:t> </a:t>
            </a:r>
            <a:r>
              <a:rPr lang="en-US" dirty="0" err="1" smtClean="0"/>
              <a:t>Graphen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552" y="4149080"/>
            <a:ext cx="9865097" cy="122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409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Map</a:t>
            </a:r>
            <a:r>
              <a:rPr lang="de-DE" dirty="0" smtClean="0"/>
              <a:t> </a:t>
            </a:r>
            <a:r>
              <a:rPr lang="de-DE" dirty="0" err="1" smtClean="0"/>
              <a:t>Reduce</a:t>
            </a:r>
            <a:endParaRPr lang="de-DE" dirty="0"/>
          </a:p>
        </p:txBody>
      </p:sp>
      <p:pic>
        <p:nvPicPr>
          <p:cNvPr id="291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97877"/>
            <a:ext cx="6704210" cy="5760123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Join</a:t>
            </a:r>
            <a:r>
              <a:rPr lang="de-DE" dirty="0" smtClean="0"/>
              <a:t> mit </a:t>
            </a:r>
            <a:r>
              <a:rPr lang="de-DE" dirty="0" err="1" smtClean="0"/>
              <a:t>Map</a:t>
            </a:r>
            <a:r>
              <a:rPr lang="de-DE" dirty="0" smtClean="0"/>
              <a:t> </a:t>
            </a:r>
            <a:r>
              <a:rPr lang="de-DE" dirty="0" err="1" smtClean="0"/>
              <a:t>Reduce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292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0" y="908720"/>
            <a:ext cx="8861090" cy="6108022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Verbesserung nach Ullman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293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54" y="1340768"/>
            <a:ext cx="8425586" cy="5090721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Map</a:t>
            </a:r>
            <a:r>
              <a:rPr lang="de-DE" dirty="0" smtClean="0"/>
              <a:t> </a:t>
            </a:r>
            <a:r>
              <a:rPr lang="de-DE" dirty="0" err="1" smtClean="0"/>
              <a:t>Reduce</a:t>
            </a:r>
            <a:r>
              <a:rPr lang="de-DE" dirty="0" smtClean="0"/>
              <a:t> </a:t>
            </a:r>
            <a:r>
              <a:rPr lang="de-DE" dirty="0" err="1" smtClean="0"/>
              <a:t>Skripsprache</a:t>
            </a:r>
            <a:r>
              <a:rPr lang="de-DE" dirty="0" smtClean="0"/>
              <a:t>: </a:t>
            </a:r>
            <a:r>
              <a:rPr lang="de-DE" dirty="0" err="1" smtClean="0"/>
              <a:t>PigLatin</a:t>
            </a:r>
            <a:endParaRPr lang="de-DE" dirty="0"/>
          </a:p>
        </p:txBody>
      </p:sp>
      <p:pic>
        <p:nvPicPr>
          <p:cNvPr id="315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772816"/>
            <a:ext cx="9705769" cy="4283631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Namenlose Knoten</a:t>
            </a:r>
            <a:endParaRPr lang="de-DE" dirty="0"/>
          </a:p>
        </p:txBody>
      </p:sp>
      <p:pic>
        <p:nvPicPr>
          <p:cNvPr id="271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7970" t="47234" r="42582" b="28327"/>
          <a:stretch>
            <a:fillRect/>
          </a:stretch>
        </p:blipFill>
        <p:spPr bwMode="auto">
          <a:xfrm>
            <a:off x="-1" y="1268760"/>
            <a:ext cx="9023889" cy="468052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Auswertung des HITS Algorithmus</a:t>
            </a:r>
            <a:endParaRPr lang="de-DE" dirty="0"/>
          </a:p>
        </p:txBody>
      </p:sp>
      <p:pic>
        <p:nvPicPr>
          <p:cNvPr id="294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884" y="1556792"/>
            <a:ext cx="8932116" cy="5084221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Peer to Peer-Informationssysteme</a:t>
            </a:r>
          </a:p>
        </p:txBody>
      </p:sp>
      <p:sp>
        <p:nvSpPr>
          <p:cNvPr id="93187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Seti@Home</a:t>
            </a:r>
          </a:p>
          <a:p>
            <a:pPr lvl="1"/>
            <a:r>
              <a:rPr lang="de-DE" smtClean="0"/>
              <a:t>P2P number crunching</a:t>
            </a:r>
          </a:p>
          <a:p>
            <a:pPr lvl="1"/>
            <a:endParaRPr lang="de-DE" smtClean="0"/>
          </a:p>
          <a:p>
            <a:pPr lvl="1"/>
            <a:endParaRPr lang="de-DE" smtClean="0"/>
          </a:p>
          <a:p>
            <a:pPr lvl="1"/>
            <a:endParaRPr lang="de-DE" smtClean="0"/>
          </a:p>
          <a:p>
            <a:r>
              <a:rPr lang="de-DE" smtClean="0"/>
              <a:t>Napster</a:t>
            </a:r>
          </a:p>
          <a:p>
            <a:pPr lvl="1"/>
            <a:r>
              <a:rPr lang="de-DE" smtClean="0"/>
              <a:t>P2P file sharing / Informationsmanagement</a:t>
            </a:r>
          </a:p>
        </p:txBody>
      </p:sp>
      <p:sp>
        <p:nvSpPr>
          <p:cNvPr id="93188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4E2AE0-B22F-464F-9952-B117070CFD15}" type="slidenum">
              <a:rPr lang="en-US">
                <a:latin typeface="Arial" pitchFamily="34" charset="0"/>
              </a:rPr>
              <a:pPr/>
              <a:t>71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942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Napster-Architektur</a:t>
            </a:r>
          </a:p>
        </p:txBody>
      </p:sp>
      <p:sp>
        <p:nvSpPr>
          <p:cNvPr id="94211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B33BB7-8265-4AB3-92A1-78BE53D439AA}" type="slidenum">
              <a:rPr lang="en-US">
                <a:latin typeface="Arial" pitchFamily="34" charset="0"/>
              </a:rPr>
              <a:pPr/>
              <a:t>72</a:t>
            </a:fld>
            <a:endParaRPr lang="en-US">
              <a:latin typeface="Arial" pitchFamily="34" charset="0"/>
            </a:endParaRPr>
          </a:p>
        </p:txBody>
      </p:sp>
      <p:pic>
        <p:nvPicPr>
          <p:cNvPr id="942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9338" y="1196975"/>
            <a:ext cx="7180262" cy="5576888"/>
          </a:xfrm>
          <a:noFill/>
        </p:spPr>
      </p:pic>
    </p:spTree>
    <p:extLst>
      <p:ext uri="{BB962C8B-B14F-4D97-AF65-F5344CB8AC3E}">
        <p14:creationId xmlns:p14="http://schemas.microsoft.com/office/powerpoint/2010/main" val="26310267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57338" y="784225"/>
            <a:ext cx="6621462" cy="5973763"/>
          </a:xfrm>
          <a:noFill/>
        </p:spPr>
      </p:pic>
      <p:sp>
        <p:nvSpPr>
          <p:cNvPr id="9523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Gnutella-Architektur</a:t>
            </a:r>
          </a:p>
        </p:txBody>
      </p:sp>
      <p:sp>
        <p:nvSpPr>
          <p:cNvPr id="9523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997DD3-84DF-4142-A0FB-CB7FC126D324}" type="slidenum">
              <a:rPr lang="en-US">
                <a:latin typeface="Arial" pitchFamily="34" charset="0"/>
              </a:rPr>
              <a:pPr/>
              <a:t>73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6489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DHT: Distributed Hash Table</a:t>
            </a:r>
          </a:p>
        </p:txBody>
      </p:sp>
      <p:sp>
        <p:nvSpPr>
          <p:cNvPr id="9625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Basieren auf „consistent hashing“</a:t>
            </a:r>
          </a:p>
          <a:p>
            <a:endParaRPr lang="de-DE" smtClean="0"/>
          </a:p>
          <a:p>
            <a:r>
              <a:rPr lang="de-DE" smtClean="0"/>
              <a:t>Vollständige Dezentralisierung der Kontrolle</a:t>
            </a:r>
          </a:p>
          <a:p>
            <a:endParaRPr lang="de-DE" smtClean="0"/>
          </a:p>
          <a:p>
            <a:r>
              <a:rPr lang="de-DE" smtClean="0"/>
              <a:t>Dennoch zielgerichtete Suche</a:t>
            </a:r>
          </a:p>
        </p:txBody>
      </p:sp>
      <p:sp>
        <p:nvSpPr>
          <p:cNvPr id="9626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8C59ED-9D7B-4192-9BB8-AA5C20611BEF}" type="slidenum">
              <a:rPr lang="en-US">
                <a:latin typeface="Arial" pitchFamily="34" charset="0"/>
              </a:rPr>
              <a:pPr/>
              <a:t>74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3939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ym typeface="Wingdings" pitchFamily="2" charset="2"/>
              </a:rPr>
              <a:t>CHORD</a:t>
            </a:r>
            <a:endParaRPr lang="de-DE" smtClean="0"/>
          </a:p>
        </p:txBody>
      </p:sp>
      <p:sp>
        <p:nvSpPr>
          <p:cNvPr id="97283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1E6414-7CB7-4311-BABD-4BD301381C60}" type="slidenum">
              <a:rPr lang="en-US">
                <a:latin typeface="Arial" pitchFamily="34" charset="0"/>
              </a:rPr>
              <a:pPr/>
              <a:t>75</a:t>
            </a:fld>
            <a:endParaRPr lang="en-US">
              <a:latin typeface="Arial" pitchFamily="34" charset="0"/>
            </a:endParaRPr>
          </a:p>
        </p:txBody>
      </p:sp>
      <p:pic>
        <p:nvPicPr>
          <p:cNvPr id="9728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24050" y="134938"/>
            <a:ext cx="6313488" cy="6723062"/>
          </a:xfrm>
          <a:noFill/>
        </p:spPr>
      </p:pic>
    </p:spTree>
    <p:extLst>
      <p:ext uri="{BB962C8B-B14F-4D97-AF65-F5344CB8AC3E}">
        <p14:creationId xmlns:p14="http://schemas.microsoft.com/office/powerpoint/2010/main" val="14125212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CAN</a:t>
            </a:r>
          </a:p>
        </p:txBody>
      </p:sp>
      <p:sp>
        <p:nvSpPr>
          <p:cNvPr id="98307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42C79C-DA7D-435F-B1CB-D4F7FF00206B}" type="slidenum">
              <a:rPr lang="en-US">
                <a:latin typeface="Arial" pitchFamily="34" charset="0"/>
              </a:rPr>
              <a:pPr/>
              <a:t>76</a:t>
            </a:fld>
            <a:endParaRPr lang="en-US">
              <a:latin typeface="Arial" pitchFamily="34" charset="0"/>
            </a:endParaRPr>
          </a:p>
        </p:txBody>
      </p:sp>
      <p:pic>
        <p:nvPicPr>
          <p:cNvPr id="9830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85975" y="-49213"/>
            <a:ext cx="6237288" cy="6797676"/>
          </a:xfrm>
          <a:noFill/>
        </p:spPr>
      </p:pic>
    </p:spTree>
    <p:extLst>
      <p:ext uri="{BB962C8B-B14F-4D97-AF65-F5344CB8AC3E}">
        <p14:creationId xmlns:p14="http://schemas.microsoft.com/office/powerpoint/2010/main" val="19507965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No</a:t>
            </a:r>
            <a:r>
              <a:rPr lang="de-DE" dirty="0" smtClean="0"/>
              <a:t>-SQL Datenbanken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Internet-</a:t>
            </a:r>
            <a:r>
              <a:rPr lang="de-DE" dirty="0" err="1" smtClean="0"/>
              <a:t>scale</a:t>
            </a:r>
            <a:r>
              <a:rPr lang="de-DE" dirty="0" smtClean="0"/>
              <a:t> Skalierbarkeit</a:t>
            </a:r>
          </a:p>
          <a:p>
            <a:r>
              <a:rPr lang="de-DE" dirty="0" smtClean="0"/>
              <a:t>CAP-Theorem: nur 2 von 3 Wünschen erfüllbar</a:t>
            </a:r>
          </a:p>
          <a:p>
            <a:pPr lvl="1"/>
            <a:r>
              <a:rPr lang="de-DE" dirty="0" smtClean="0"/>
              <a:t>Konsistenz (</a:t>
            </a:r>
            <a:r>
              <a:rPr lang="de-DE" dirty="0" err="1" smtClean="0"/>
              <a:t>Consistency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Zuverläassigkeit</a:t>
            </a:r>
            <a:r>
              <a:rPr lang="de-DE" dirty="0" smtClean="0"/>
              <a:t>/Verfügbarkeit (</a:t>
            </a:r>
            <a:r>
              <a:rPr lang="de-DE" dirty="0" err="1" smtClean="0"/>
              <a:t>Availability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Partitionierungs-Toleranz</a:t>
            </a:r>
          </a:p>
          <a:p>
            <a:r>
              <a:rPr lang="de-DE" dirty="0" err="1" smtClean="0"/>
              <a:t>No</a:t>
            </a:r>
            <a:r>
              <a:rPr lang="de-DE" dirty="0" smtClean="0"/>
              <a:t>-SQL Datenbanksysteme verteilen die Last innerhalb eines Clusters/Netzwerks</a:t>
            </a:r>
          </a:p>
          <a:p>
            <a:pPr lvl="1"/>
            <a:r>
              <a:rPr lang="de-DE" dirty="0" smtClean="0"/>
              <a:t>Dabei kommen oft DHT-Techniken zum Einsatz</a:t>
            </a:r>
          </a:p>
          <a:p>
            <a:pPr lvl="1"/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C0CC6-334E-4C04-9618-4D9F3CA5BEA6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216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Schnittstelle der </a:t>
            </a:r>
            <a:r>
              <a:rPr lang="de-DE" dirty="0" err="1" smtClean="0"/>
              <a:t>No</a:t>
            </a:r>
            <a:r>
              <a:rPr lang="de-DE" dirty="0" smtClean="0"/>
              <a:t>-SQL Datenbanken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Insert(</a:t>
            </a:r>
            <a:r>
              <a:rPr lang="de-DE" dirty="0" err="1" smtClean="0"/>
              <a:t>k,v</a:t>
            </a:r>
            <a:r>
              <a:rPr lang="de-DE" dirty="0" smtClean="0"/>
              <a:t>)</a:t>
            </a:r>
          </a:p>
          <a:p>
            <a:r>
              <a:rPr lang="de-DE" dirty="0" smtClean="0"/>
              <a:t>Lookup(k)</a:t>
            </a:r>
          </a:p>
          <a:p>
            <a:r>
              <a:rPr lang="de-DE" dirty="0" smtClean="0"/>
              <a:t>Delete(k)</a:t>
            </a:r>
          </a:p>
          <a:p>
            <a:endParaRPr lang="de-DE" dirty="0" smtClean="0"/>
          </a:p>
          <a:p>
            <a:r>
              <a:rPr lang="de-DE" dirty="0" smtClean="0"/>
              <a:t>Extrem einfach </a:t>
            </a:r>
            <a:r>
              <a:rPr lang="de-DE" dirty="0" smtClean="0">
                <a:sym typeface="Wingdings" pitchFamily="2" charset="2"/>
              </a:rPr>
              <a:t> effizient</a:t>
            </a:r>
          </a:p>
          <a:p>
            <a:r>
              <a:rPr lang="de-DE" dirty="0" smtClean="0">
                <a:sym typeface="Wingdings" pitchFamily="2" charset="2"/>
              </a:rPr>
              <a:t>Aber: wer macht denn die </a:t>
            </a:r>
            <a:r>
              <a:rPr lang="de-DE" dirty="0" err="1" smtClean="0">
                <a:sym typeface="Wingdings" pitchFamily="2" charset="2"/>
              </a:rPr>
              <a:t>Joins</a:t>
            </a:r>
            <a:r>
              <a:rPr lang="de-DE" dirty="0" smtClean="0">
                <a:sym typeface="Wingdings" pitchFamily="2" charset="2"/>
              </a:rPr>
              <a:t>/Selektionen/…</a:t>
            </a:r>
          </a:p>
          <a:p>
            <a:pPr lvl="1"/>
            <a:r>
              <a:rPr lang="de-DE" dirty="0" smtClean="0">
                <a:sym typeface="Wingdings" pitchFamily="2" charset="2"/>
              </a:rPr>
              <a:t> das Anwendungsprogramm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C0CC6-334E-4C04-9618-4D9F3CA5BEA6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829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Konsistenzmodell: </a:t>
            </a:r>
            <a:r>
              <a:rPr lang="de-DE" strike="sngStrike" dirty="0" smtClean="0">
                <a:solidFill>
                  <a:srgbClr val="FF0000"/>
                </a:solidFill>
              </a:rPr>
              <a:t>C</a:t>
            </a:r>
            <a:r>
              <a:rPr lang="de-DE" dirty="0" smtClean="0"/>
              <a:t>AP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Relaxiertes</a:t>
            </a:r>
            <a:r>
              <a:rPr lang="de-DE" dirty="0" smtClean="0"/>
              <a:t> Konsistenzmodell</a:t>
            </a:r>
          </a:p>
          <a:p>
            <a:pPr lvl="1"/>
            <a:r>
              <a:rPr lang="de-DE" dirty="0" smtClean="0"/>
              <a:t>Replizierte Daten haben nicht alle den neuesten Zustand</a:t>
            </a:r>
          </a:p>
          <a:p>
            <a:pPr lvl="2"/>
            <a:r>
              <a:rPr lang="de-DE" dirty="0" smtClean="0"/>
              <a:t>Vermeidung des (teuren) Zwei-Phasen-Commit-Protokolls</a:t>
            </a:r>
          </a:p>
          <a:p>
            <a:pPr lvl="1"/>
            <a:r>
              <a:rPr lang="de-DE" dirty="0" smtClean="0"/>
              <a:t>Transaktionen könnten veraltete Daten zu lesen bekommen</a:t>
            </a:r>
          </a:p>
          <a:p>
            <a:pPr lvl="1"/>
            <a:r>
              <a:rPr lang="de-DE" dirty="0" smtClean="0"/>
              <a:t>Eventual </a:t>
            </a:r>
            <a:r>
              <a:rPr lang="de-DE" dirty="0" err="1" smtClean="0"/>
              <a:t>Consistency</a:t>
            </a:r>
            <a:endParaRPr lang="de-DE" dirty="0" smtClean="0"/>
          </a:p>
          <a:p>
            <a:pPr lvl="2"/>
            <a:r>
              <a:rPr lang="de-DE" dirty="0" smtClean="0"/>
              <a:t>Würde man das System anhalten, würden alle Kopien irgendwann (also </a:t>
            </a:r>
            <a:r>
              <a:rPr lang="de-DE" dirty="0" err="1" smtClean="0"/>
              <a:t>eventually</a:t>
            </a:r>
            <a:r>
              <a:rPr lang="de-DE" dirty="0" smtClean="0"/>
              <a:t>) in denselben Zustand übergehen</a:t>
            </a:r>
          </a:p>
          <a:p>
            <a:pPr lvl="1"/>
            <a:r>
              <a:rPr lang="de-DE" dirty="0" smtClean="0"/>
              <a:t>Read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Writes</a:t>
            </a:r>
            <a:r>
              <a:rPr lang="de-DE" dirty="0" smtClean="0"/>
              <a:t>-Garantie</a:t>
            </a:r>
          </a:p>
          <a:p>
            <a:pPr lvl="2"/>
            <a:r>
              <a:rPr lang="de-DE" dirty="0" err="1" smtClean="0"/>
              <a:t>Tx</a:t>
            </a:r>
            <a:r>
              <a:rPr lang="de-DE" dirty="0" smtClean="0"/>
              <a:t> </a:t>
            </a:r>
            <a:r>
              <a:rPr lang="de-DE" dirty="0" err="1" smtClean="0"/>
              <a:t>leist</a:t>
            </a:r>
            <a:r>
              <a:rPr lang="de-DE" dirty="0" smtClean="0"/>
              <a:t> auf jeden Fall ihre eigenen Änderungen</a:t>
            </a:r>
          </a:p>
          <a:p>
            <a:pPr lvl="1"/>
            <a:r>
              <a:rPr lang="de-DE" dirty="0" smtClean="0"/>
              <a:t>Monotonic Read-Garantie</a:t>
            </a:r>
          </a:p>
          <a:p>
            <a:pPr lvl="2"/>
            <a:r>
              <a:rPr lang="de-DE" dirty="0" err="1" smtClean="0"/>
              <a:t>Tx</a:t>
            </a:r>
            <a:r>
              <a:rPr lang="de-DE" dirty="0" smtClean="0"/>
              <a:t> würde beim wiederholten Lesen keinen älteren Zustand als den vorher mal sichtbaren lesen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C0CC6-334E-4C04-9618-4D9F3CA5BEA6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533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Graph mit unbenannten Knoten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272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4936" y="1052736"/>
            <a:ext cx="9671187" cy="5805264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Systeme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MongoDB</a:t>
            </a:r>
            <a:endParaRPr lang="de-DE" dirty="0" smtClean="0"/>
          </a:p>
          <a:p>
            <a:r>
              <a:rPr lang="de-DE" dirty="0" smtClean="0"/>
              <a:t>Cassandra</a:t>
            </a:r>
          </a:p>
          <a:p>
            <a:r>
              <a:rPr lang="de-DE" dirty="0" smtClean="0"/>
              <a:t>Dynamo</a:t>
            </a:r>
          </a:p>
          <a:p>
            <a:r>
              <a:rPr lang="de-DE" dirty="0" err="1" smtClean="0"/>
              <a:t>BigTable</a:t>
            </a:r>
            <a:endParaRPr lang="de-DE" dirty="0" smtClean="0"/>
          </a:p>
          <a:p>
            <a:r>
              <a:rPr lang="de-DE" dirty="0" err="1" smtClean="0"/>
              <a:t>Hstore</a:t>
            </a:r>
            <a:endParaRPr lang="de-DE" dirty="0" smtClean="0"/>
          </a:p>
          <a:p>
            <a:r>
              <a:rPr lang="de-DE" dirty="0" err="1" smtClean="0"/>
              <a:t>SimpleDB</a:t>
            </a:r>
            <a:endParaRPr lang="de-DE" dirty="0" smtClean="0"/>
          </a:p>
          <a:p>
            <a:r>
              <a:rPr lang="de-DE" dirty="0" smtClean="0"/>
              <a:t>S3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C0CC6-334E-4C04-9618-4D9F3CA5BEA6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65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Multi-</a:t>
            </a:r>
            <a:r>
              <a:rPr lang="de-DE" dirty="0" err="1" smtClean="0"/>
              <a:t>Tenancy</a:t>
            </a:r>
            <a:r>
              <a:rPr lang="de-DE" dirty="0" smtClean="0"/>
              <a:t> / </a:t>
            </a:r>
            <a:r>
              <a:rPr lang="de-DE" dirty="0" err="1" smtClean="0"/>
              <a:t>Cloud</a:t>
            </a:r>
            <a:r>
              <a:rPr lang="de-DE" dirty="0" smtClean="0"/>
              <a:t>-Datenbanken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316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11170"/>
          <a:stretch>
            <a:fillRect/>
          </a:stretch>
        </p:blipFill>
        <p:spPr bwMode="auto">
          <a:xfrm>
            <a:off x="0" y="476672"/>
            <a:ext cx="9144000" cy="1656184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164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3743" y="2132856"/>
            <a:ext cx="9307743" cy="4896544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Multi-</a:t>
            </a:r>
            <a:r>
              <a:rPr lang="de-DE" dirty="0" err="1" smtClean="0"/>
              <a:t>Tenancy</a:t>
            </a:r>
            <a:r>
              <a:rPr lang="de-DE" dirty="0" smtClean="0"/>
              <a:t> Datenbankarchitekturen</a:t>
            </a:r>
            <a:endParaRPr lang="de-DE" dirty="0"/>
          </a:p>
        </p:txBody>
      </p:sp>
      <p:pic>
        <p:nvPicPr>
          <p:cNvPr id="317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3" y="1219200"/>
            <a:ext cx="9128894" cy="563880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Tables</a:t>
            </a:r>
            <a:endParaRPr lang="de-DE" dirty="0"/>
          </a:p>
        </p:txBody>
      </p:sp>
      <p:pic>
        <p:nvPicPr>
          <p:cNvPr id="318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9325" y="1484785"/>
            <a:ext cx="9463325" cy="4940908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Private Relationen</a:t>
            </a:r>
            <a:endParaRPr lang="de-DE" dirty="0"/>
          </a:p>
        </p:txBody>
      </p:sp>
      <p:pic>
        <p:nvPicPr>
          <p:cNvPr id="319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4583" y="2420888"/>
            <a:ext cx="10153128" cy="180689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Erweiterungs-Relationen</a:t>
            </a:r>
            <a:endParaRPr lang="de-DE" dirty="0"/>
          </a:p>
        </p:txBody>
      </p:sp>
      <p:pic>
        <p:nvPicPr>
          <p:cNvPr id="320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1142" y="1268760"/>
            <a:ext cx="10484722" cy="4911613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Universal Relation</a:t>
            </a:r>
            <a:endParaRPr lang="de-DE" dirty="0"/>
          </a:p>
        </p:txBody>
      </p:sp>
      <p:pic>
        <p:nvPicPr>
          <p:cNvPr id="321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7413"/>
            <a:ext cx="9144000" cy="2642373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Zerlegung: Pivot-Relationen</a:t>
            </a:r>
            <a:endParaRPr lang="de-DE" dirty="0"/>
          </a:p>
        </p:txBody>
      </p:sp>
      <p:pic>
        <p:nvPicPr>
          <p:cNvPr id="322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28086"/>
            <a:ext cx="9144000" cy="3021027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Ballung logisch verwandter Werte: </a:t>
            </a:r>
            <a:r>
              <a:rPr lang="de-DE" dirty="0" err="1" smtClean="0"/>
              <a:t>Chunk</a:t>
            </a:r>
            <a:r>
              <a:rPr lang="de-DE" dirty="0" smtClean="0"/>
              <a:t> </a:t>
            </a:r>
            <a:r>
              <a:rPr lang="de-DE" dirty="0" err="1" smtClean="0"/>
              <a:t>Tables</a:t>
            </a:r>
            <a:endParaRPr lang="de-DE" dirty="0"/>
          </a:p>
        </p:txBody>
      </p:sp>
      <p:pic>
        <p:nvPicPr>
          <p:cNvPr id="323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62044"/>
          <a:stretch>
            <a:fillRect/>
          </a:stretch>
        </p:blipFill>
        <p:spPr bwMode="auto">
          <a:xfrm>
            <a:off x="3491880" y="692696"/>
            <a:ext cx="5328592" cy="3304444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235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5064" y="4077072"/>
            <a:ext cx="13030200" cy="306705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Key/Value-Store</a:t>
            </a:r>
            <a:endParaRPr lang="de-DE" dirty="0"/>
          </a:p>
        </p:txBody>
      </p:sp>
      <p:pic>
        <p:nvPicPr>
          <p:cNvPr id="324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97990"/>
            <a:ext cx="9144000" cy="408122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SPARQL: Die RDF Anfragesprache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SELECT ?Var1 ?Var2 … $</a:t>
            </a:r>
            <a:r>
              <a:rPr lang="de-DE" dirty="0" err="1" smtClean="0"/>
              <a:t>VarN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WHERE {Muster1. Muster2. … </a:t>
            </a:r>
            <a:r>
              <a:rPr lang="de-DE" dirty="0" err="1" smtClean="0"/>
              <a:t>MusterM</a:t>
            </a:r>
            <a:r>
              <a:rPr lang="de-DE" dirty="0" smtClean="0"/>
              <a:t>. }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PREFIX ex: &lt;http://www.example.org&gt;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SELECT ?</a:t>
            </a:r>
            <a:r>
              <a:rPr lang="de-DE" dirty="0" err="1" smtClean="0"/>
              <a:t>AutorenDesOldenbourgVerlags</a:t>
            </a:r>
            <a:r>
              <a:rPr lang="de-DE" dirty="0" smtClean="0"/>
              <a:t> WHERE</a:t>
            </a:r>
          </a:p>
          <a:p>
            <a:pPr>
              <a:buNone/>
            </a:pPr>
            <a:r>
              <a:rPr lang="de-DE" dirty="0" smtClean="0"/>
              <a:t>{  ?buch </a:t>
            </a:r>
            <a:r>
              <a:rPr lang="de-DE" dirty="0" err="1" smtClean="0"/>
              <a:t>ex:Autor</a:t>
            </a:r>
            <a:r>
              <a:rPr lang="de-DE" dirty="0" smtClean="0"/>
              <a:t> ?a.</a:t>
            </a:r>
          </a:p>
          <a:p>
            <a:pPr>
              <a:buNone/>
            </a:pPr>
            <a:r>
              <a:rPr lang="de-DE" dirty="0" smtClean="0"/>
              <a:t>   ?a </a:t>
            </a:r>
            <a:r>
              <a:rPr lang="de-DE" dirty="0" err="1" smtClean="0"/>
              <a:t>ex:NachName</a:t>
            </a:r>
            <a:r>
              <a:rPr lang="de-DE" dirty="0" smtClean="0"/>
              <a:t> ?</a:t>
            </a:r>
            <a:r>
              <a:rPr lang="de-DE" dirty="0" err="1" smtClean="0"/>
              <a:t>AutorenDesOldenbourgVerlags</a:t>
            </a:r>
            <a:r>
              <a:rPr lang="de-DE" dirty="0" smtClean="0"/>
              <a:t>.</a:t>
            </a:r>
          </a:p>
          <a:p>
            <a:pPr>
              <a:buNone/>
            </a:pPr>
            <a:r>
              <a:rPr lang="de-DE" dirty="0" smtClean="0"/>
              <a:t>   ?buch </a:t>
            </a:r>
            <a:r>
              <a:rPr lang="de-DE" dirty="0" err="1" smtClean="0"/>
              <a:t>ex:verlegtBei</a:t>
            </a:r>
            <a:r>
              <a:rPr lang="de-DE" dirty="0" smtClean="0"/>
              <a:t> &lt;http://oldenbourg-verlag.de/wissenschaftsverlag&gt;.</a:t>
            </a:r>
          </a:p>
          <a:p>
            <a:pPr>
              <a:buNone/>
            </a:pPr>
            <a:r>
              <a:rPr lang="de-DE" dirty="0" smtClean="0"/>
              <a:t>}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XML-basiertes Schema</a:t>
            </a:r>
            <a:endParaRPr lang="de-DE" dirty="0"/>
          </a:p>
        </p:txBody>
      </p:sp>
      <p:pic>
        <p:nvPicPr>
          <p:cNvPr id="325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040" y="1219200"/>
            <a:ext cx="8907920" cy="563880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ErwHashing">
  <a:themeElements>
    <a:clrScheme name="ErwHashing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ErwHashing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rwHashing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wHashing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wHashing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wHashing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wHashing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wHashing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wHashing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</Template>
  <TotalTime>0</TotalTime>
  <Words>1415</Words>
  <Application>Microsoft Macintosh PowerPoint</Application>
  <PresentationFormat>Bildschirmpräsentation (4:3)</PresentationFormat>
  <Paragraphs>318</Paragraphs>
  <Slides>90</Slides>
  <Notes>76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90</vt:i4>
      </vt:variant>
    </vt:vector>
  </HeadingPairs>
  <TitlesOfParts>
    <vt:vector size="91" baseType="lpstr">
      <vt:lpstr>ErwHashing</vt:lpstr>
      <vt:lpstr>Big Data: Neue Entwicklungen im Datenbankbereich</vt:lpstr>
      <vt:lpstr>PowerPoint-Präsentation</vt:lpstr>
      <vt:lpstr>Semantic Web: Resource Description Framework (RDF)</vt:lpstr>
      <vt:lpstr>Beispiel-RDF-Graph</vt:lpstr>
      <vt:lpstr> Textuelle Darstellung des Graphen </vt:lpstr>
      <vt:lpstr>Kurzform</vt:lpstr>
      <vt:lpstr>Namenlose Knoten</vt:lpstr>
      <vt:lpstr>Graph mit unbenannten Knoten </vt:lpstr>
      <vt:lpstr>SPARQL: Die RDF Anfragesprache</vt:lpstr>
      <vt:lpstr>SPARQL: Die RDF Anfragesprache</vt:lpstr>
      <vt:lpstr>SPARQL: Die RDF Anfragesprache Union</vt:lpstr>
      <vt:lpstr>SPARQL: Die RDF Anfragesprache optional</vt:lpstr>
      <vt:lpstr>SPARQL: Die RDF Anfragesprache filter</vt:lpstr>
      <vt:lpstr>SPARQL: Die RDF Anfragesprache count-Aggregation</vt:lpstr>
      <vt:lpstr>PowerPoint-Präsentation</vt:lpstr>
      <vt:lpstr>Implementierung einer RDF-Datenbank: RDF-3X</vt:lpstr>
      <vt:lpstr>B-Bäume … so viele wie möglich </vt:lpstr>
      <vt:lpstr>Kompressionstechnik: Dictionary und Präfix</vt:lpstr>
      <vt:lpstr>Kompressionstechnik: Dictionary und Präfix</vt:lpstr>
      <vt:lpstr>Anfrageauswertung </vt:lpstr>
      <vt:lpstr>Merge-Joins … so weit das Auge reicht …</vt:lpstr>
      <vt:lpstr>Datenströme</vt:lpstr>
      <vt:lpstr>Datenbank versus Datenstrom</vt:lpstr>
      <vt:lpstr>Beispiel-Datenstrom</vt:lpstr>
      <vt:lpstr>Datenstrom-Definition und einfache Anfrage</vt:lpstr>
      <vt:lpstr>Subskriptions-Anfrage</vt:lpstr>
      <vt:lpstr>Prädikat-Index</vt:lpstr>
      <vt:lpstr>Bereichsanfrage</vt:lpstr>
      <vt:lpstr>R-Baum-Index</vt:lpstr>
      <vt:lpstr>Fenster-Anfrage</vt:lpstr>
      <vt:lpstr>Auswertung: Short Auctions</vt:lpstr>
      <vt:lpstr>Sliding Windows</vt:lpstr>
      <vt:lpstr>Überlappende Fenster</vt:lpstr>
      <vt:lpstr>Hot Items-Anfrage</vt:lpstr>
      <vt:lpstr>Auswertung: Hot Item</vt:lpstr>
      <vt:lpstr>Information Retrieval</vt:lpstr>
      <vt:lpstr>TF-IDF: Term Frequency – Inverse Document Frequency</vt:lpstr>
      <vt:lpstr>Relevanz-Ranking am Beispiel </vt:lpstr>
      <vt:lpstr>Relevanz-Ranking am Beispiel </vt:lpstr>
      <vt:lpstr>Invertierte Indexierung </vt:lpstr>
      <vt:lpstr>Page Rank: Grundidee </vt:lpstr>
      <vt:lpstr>Page Rank: Grundidee </vt:lpstr>
      <vt:lpstr>Mathematisches Modell des PageRank</vt:lpstr>
      <vt:lpstr>Mathematisches Modell des PageRank: unser Beispiel</vt:lpstr>
      <vt:lpstr>Konvergenz und Dämpfung</vt:lpstr>
      <vt:lpstr>PageRank für größeren Graph [aus Wikipedia]</vt:lpstr>
      <vt:lpstr>HITS-Algorithmus: Hubs und Autoritäten</vt:lpstr>
      <vt:lpstr>HITS-Algorithmus: Hubs und Autoritäten</vt:lpstr>
      <vt:lpstr>Relationale HITS-Modellierung </vt:lpstr>
      <vt:lpstr>Algorithmus</vt:lpstr>
      <vt:lpstr>Algorithmus … in SQL</vt:lpstr>
      <vt:lpstr>Graph Exploration</vt:lpstr>
      <vt:lpstr>Darstellung von Graphen</vt:lpstr>
      <vt:lpstr>PowerPoint-Präsentation</vt:lpstr>
      <vt:lpstr>Adjazenzmatrix</vt:lpstr>
      <vt:lpstr>PowerPoint-Präsentation</vt:lpstr>
      <vt:lpstr>Compressed sparse rows (CSR)</vt:lpstr>
      <vt:lpstr>Rekonstruktion aus der CSR</vt:lpstr>
      <vt:lpstr>Zentralitätsmaße</vt:lpstr>
      <vt:lpstr>Verbindungszentralität (degree centrality)</vt:lpstr>
      <vt:lpstr>Normierung mit dem Maximalwert für den sternförmigen Graphen</vt:lpstr>
      <vt:lpstr>Nähe-Zentralität (closeness centrality)</vt:lpstr>
      <vt:lpstr>Nähe-Zentralität (closeness centrality)</vt:lpstr>
      <vt:lpstr>Pfad-Zentralität (betweenness centrality)</vt:lpstr>
      <vt:lpstr>Pfad-Zentralität (betweenness centrality)</vt:lpstr>
      <vt:lpstr>Map Reduce</vt:lpstr>
      <vt:lpstr>Join mit Map Reduce </vt:lpstr>
      <vt:lpstr>Verbesserung nach Ullman </vt:lpstr>
      <vt:lpstr>Map Reduce Skripsprache: PigLatin</vt:lpstr>
      <vt:lpstr>Auswertung des HITS Algorithmus</vt:lpstr>
      <vt:lpstr>Peer to Peer-Informationssysteme</vt:lpstr>
      <vt:lpstr>Napster-Architektur</vt:lpstr>
      <vt:lpstr>Gnutella-Architektur</vt:lpstr>
      <vt:lpstr>DHT: Distributed Hash Table</vt:lpstr>
      <vt:lpstr>CHORD</vt:lpstr>
      <vt:lpstr>CAN</vt:lpstr>
      <vt:lpstr>No-SQL Datenbanken</vt:lpstr>
      <vt:lpstr>Schnittstelle der No-SQL Datenbanken</vt:lpstr>
      <vt:lpstr>Konsistenzmodell: CAP</vt:lpstr>
      <vt:lpstr>Systeme</vt:lpstr>
      <vt:lpstr>Multi-Tenancy / Cloud-Datenbanken </vt:lpstr>
      <vt:lpstr>Multi-Tenancy Datenbankarchitekturen</vt:lpstr>
      <vt:lpstr> Shared Tables</vt:lpstr>
      <vt:lpstr>Private Relationen</vt:lpstr>
      <vt:lpstr>Erweiterungs-Relationen</vt:lpstr>
      <vt:lpstr>Universal Relation</vt:lpstr>
      <vt:lpstr>Zerlegung: Pivot-Relationen</vt:lpstr>
      <vt:lpstr>Ballung logisch verwandter Werte: Chunk Tables</vt:lpstr>
      <vt:lpstr>Key/Value-Store</vt:lpstr>
      <vt:lpstr>XML-basiertes Schema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Alfons Kemper</cp:lastModifiedBy>
  <cp:revision>72</cp:revision>
  <cp:lastPrinted>2016-07-11T15:01:20Z</cp:lastPrinted>
  <dcterms:created xsi:type="dcterms:W3CDTF">1601-01-01T00:00:00Z</dcterms:created>
  <dcterms:modified xsi:type="dcterms:W3CDTF">2016-07-14T08:30:01Z</dcterms:modified>
</cp:coreProperties>
</file>